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44" r:id="rId3"/>
    <p:sldId id="339" r:id="rId4"/>
    <p:sldId id="340" r:id="rId5"/>
    <p:sldId id="341" r:id="rId6"/>
    <p:sldId id="342" r:id="rId7"/>
    <p:sldId id="343" r:id="rId8"/>
    <p:sldId id="345" r:id="rId9"/>
    <p:sldId id="346" r:id="rId10"/>
    <p:sldId id="347" r:id="rId11"/>
    <p:sldId id="348" r:id="rId12"/>
    <p:sldId id="350" r:id="rId13"/>
    <p:sldId id="349" r:id="rId14"/>
    <p:sldId id="357" r:id="rId15"/>
    <p:sldId id="359" r:id="rId16"/>
    <p:sldId id="351" r:id="rId17"/>
    <p:sldId id="352" r:id="rId18"/>
    <p:sldId id="353" r:id="rId19"/>
    <p:sldId id="354" r:id="rId20"/>
    <p:sldId id="355" r:id="rId21"/>
    <p:sldId id="356" r:id="rId22"/>
    <p:sldId id="360" r:id="rId23"/>
    <p:sldId id="358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0" autoAdjust="0"/>
  </p:normalViewPr>
  <p:slideViewPr>
    <p:cSldViewPr>
      <p:cViewPr varScale="1">
        <p:scale>
          <a:sx n="111" d="100"/>
          <a:sy n="111" d="100"/>
        </p:scale>
        <p:origin x="845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FE2DF82-2038-491E-973A-513BD9E6A2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CAC597B3-3033-45EC-BB8C-B793433631B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AC2CDA-872F-44FA-B5D1-DAC1642A41A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CF03DD9D-9FB8-4548-908A-23E2458ACC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FBDDFD35-3D7B-49B7-BE8D-36F33E9FB7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7A687CF3-712B-4660-85D3-301B8382E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A197AC-726B-49B6-843C-0557EE3F60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4CD6A7AB-31D3-4317-AE7E-FCA674CCA3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D0933E29-2B28-4490-B44D-63BA754F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2A0039F-9708-4430-9822-258200BBF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0C9254-9E4C-4B91-97B4-8A770A5FF3C1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F0D89ECB-2B1B-4CAF-BAE8-261A934932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F7AE70E1-0081-43A4-8176-DA8945125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The Poisson bracket is defined by {A,B} = sum </a:t>
            </a:r>
            <a:r>
              <a:rPr lang="en-US" altLang="en-US" dirty="0" err="1">
                <a:latin typeface="Arial" panose="020B0604020202020204" pitchFamily="34" charset="0"/>
              </a:rPr>
              <a:t>dA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latin typeface="Arial" panose="020B0604020202020204" pitchFamily="34" charset="0"/>
              </a:rPr>
              <a:t>dq</a:t>
            </a:r>
            <a:r>
              <a:rPr lang="en-US" altLang="en-US" dirty="0">
                <a:latin typeface="Arial" panose="020B0604020202020204" pitchFamily="34" charset="0"/>
              </a:rPr>
              <a:t> dB/</a:t>
            </a:r>
            <a:r>
              <a:rPr lang="en-US" altLang="en-US" dirty="0" err="1">
                <a:latin typeface="Arial" panose="020B0604020202020204" pitchFamily="34" charset="0"/>
              </a:rPr>
              <a:t>dp</a:t>
            </a:r>
            <a:r>
              <a:rPr lang="en-US" altLang="en-US" dirty="0">
                <a:latin typeface="Arial" panose="020B0604020202020204" pitchFamily="34" charset="0"/>
              </a:rPr>
              <a:t> – dB/</a:t>
            </a:r>
            <a:r>
              <a:rPr lang="en-US" altLang="en-US" dirty="0" err="1">
                <a:latin typeface="Arial" panose="020B0604020202020204" pitchFamily="34" charset="0"/>
              </a:rPr>
              <a:t>dq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dA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  <a:r>
              <a:rPr lang="en-US" altLang="en-US" dirty="0" err="1">
                <a:latin typeface="Arial" panose="020B0604020202020204" pitchFamily="34" charset="0"/>
              </a:rPr>
              <a:t>dp</a:t>
            </a:r>
            <a:r>
              <a:rPr lang="en-US" altLang="en-US" dirty="0">
                <a:latin typeface="Arial" panose="020B0604020202020204" pitchFamily="34" charset="0"/>
              </a:rPr>
              <a:t>.    We define {H, .} A = {H, A}.     How to obtain higher order </a:t>
            </a:r>
            <a:r>
              <a:rPr lang="en-US" altLang="en-US" dirty="0" err="1">
                <a:latin typeface="Arial" panose="020B0604020202020204" pitchFamily="34" charset="0"/>
              </a:rPr>
              <a:t>symplectic</a:t>
            </a:r>
            <a:r>
              <a:rPr lang="en-US" altLang="en-US" dirty="0">
                <a:latin typeface="Arial" panose="020B0604020202020204" pitchFamily="34" charset="0"/>
              </a:rPr>
              <a:t> algorithms, e.g., 4-th order?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6E3A0827-2B92-4DAF-A1CB-A0D4FF4BF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5E442D-B7CC-4671-B5A2-CBDB9EEE4ACB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063F39EE-5829-4EBD-86D9-5E9D1A19A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D8E6DF-A764-4B95-911C-E5C537C8F21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4A57836-C972-4375-97C9-C2AEA781D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39CF2BB-80A0-481F-931B-A2382FD07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Because higher derivatives can be eliminated by introducing new variables.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756C3A83-7199-4A58-A150-9A94F27603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F98FC513-34F3-4EF5-AFFF-93EF5699D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The solution exists and is unique provided the F function is smooth enough (continuous and their derivative are continuous).   A more precise statement is the function f should be Lipschitz continuous, which means  | f(x) – f(x’) | &lt; K | x – x’|,  where K &gt;= 0 is finite.  The Lipschitz condition apply to the variable y.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09602AA1-E3A9-4DF0-B547-E55887469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F263F8-5C41-4E0A-94AC-3D9D347CAD0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73C9F8D-FE60-4BF2-8EA6-EFF81AABD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F3EF4C-D8C8-4F79-9F07-B89600AD417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0886ADB-A6F1-4FDC-8E90-A05EB17DF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1ACFC4A-4E06-4200-AD48-1F0739876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We set Y(</a:t>
            </a:r>
            <a:r>
              <a:rPr lang="en-US" altLang="en-US" dirty="0" err="1">
                <a:latin typeface="Arial" panose="020B0604020202020204" pitchFamily="34" charset="0"/>
              </a:rPr>
              <a:t>nh</a:t>
            </a:r>
            <a:r>
              <a:rPr lang="en-US" altLang="en-US" dirty="0">
                <a:latin typeface="Arial" panose="020B0604020202020204" pitchFamily="34" charset="0"/>
              </a:rPr>
              <a:t>) = </a:t>
            </a:r>
            <a:r>
              <a:rPr lang="en-US" altLang="en-US" dirty="0" err="1">
                <a:latin typeface="Arial" panose="020B0604020202020204" pitchFamily="34" charset="0"/>
              </a:rPr>
              <a:t>Y</a:t>
            </a:r>
            <a:r>
              <a:rPr lang="en-US" altLang="en-US" baseline="-25000" dirty="0" err="1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x</a:t>
            </a:r>
            <a:r>
              <a:rPr lang="en-US" altLang="en-US" baseline="-25000" dirty="0" err="1">
                <a:latin typeface="Arial" panose="020B0604020202020204" pitchFamily="34" charset="0"/>
              </a:rPr>
              <a:t>n</a:t>
            </a:r>
            <a:r>
              <a:rPr lang="en-US" altLang="en-US" dirty="0">
                <a:latin typeface="Arial" panose="020B0604020202020204" pitchFamily="34" charset="0"/>
              </a:rPr>
              <a:t>=</a:t>
            </a:r>
            <a:r>
              <a:rPr lang="en-US" altLang="en-US" dirty="0" err="1">
                <a:latin typeface="Arial" panose="020B0604020202020204" pitchFamily="34" charset="0"/>
              </a:rPr>
              <a:t>nh</a:t>
            </a:r>
            <a:r>
              <a:rPr lang="en-US" altLang="en-US" dirty="0">
                <a:latin typeface="Arial" panose="020B0604020202020204" pitchFamily="34" charset="0"/>
              </a:rPr>
              <a:t>.     See NR Chapter 5.7 for finite difference method for derivative.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932C094-560D-4D6C-8F50-0AE7304F8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3F138B-83AA-419E-86ED-5A6474A862B4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EC4C55F-B3CC-4256-9895-9854118777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FDBF5F3-040B-4273-AC13-C533CCABE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integration can be discretized by, e.g., trapzoidal rule.  Implicit means that the right-hand side also contain y</a:t>
            </a:r>
            <a:r>
              <a:rPr lang="en-US" altLang="en-US" baseline="-25000">
                <a:latin typeface="Arial" panose="020B0604020202020204" pitchFamily="34" charset="0"/>
              </a:rPr>
              <a:t>n+1</a:t>
            </a:r>
            <a:r>
              <a:rPr lang="en-US" altLang="en-US">
                <a:latin typeface="Arial" panose="020B0604020202020204" pitchFamily="34" charset="0"/>
              </a:rPr>
              <a:t>.  Multi-step means that y</a:t>
            </a:r>
            <a:r>
              <a:rPr lang="en-US" altLang="en-US" baseline="-25000">
                <a:latin typeface="Arial" panose="020B0604020202020204" pitchFamily="34" charset="0"/>
              </a:rPr>
              <a:t>n+1</a:t>
            </a:r>
            <a:r>
              <a:rPr lang="en-US" altLang="en-US">
                <a:latin typeface="Arial" panose="020B0604020202020204" pitchFamily="34" charset="0"/>
              </a:rPr>
              <a:t> depends not only y</a:t>
            </a:r>
            <a:r>
              <a:rPr lang="en-US" altLang="en-US" baseline="-25000">
                <a:latin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</a:rPr>
              <a:t>, but also earlier steps.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Verlet</a:t>
            </a:r>
            <a:r>
              <a:rPr lang="en-US" dirty="0"/>
              <a:t>  1960s, but it has a long history.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197AC-726B-49B6-843C-0557EE3F60C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1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AE95E38-7BC0-414A-A26E-BE3F28EB3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045D8-D369-4D46-8207-21FDC4C1AE02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D1FEF03-5E6F-408A-9C9E-DC2665D81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B477A83-ABDC-4690-9BB5-A5C5E6F4F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See, e.g., V.I. Arnold, “Mathematical Methods of Classical Mechanics”, 2</a:t>
            </a:r>
            <a:r>
              <a:rPr lang="en-US" altLang="en-US" baseline="30000">
                <a:latin typeface="Arial" panose="020B0604020202020204" pitchFamily="34" charset="0"/>
              </a:rPr>
              <a:t>nd</a:t>
            </a:r>
            <a:r>
              <a:rPr lang="en-US" altLang="en-US">
                <a:latin typeface="Arial" panose="020B0604020202020204" pitchFamily="34" charset="0"/>
              </a:rPr>
              <a:t> Edition, Springer 1989.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5F124259-1066-4DA6-9F7B-0E0C17C954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2942F-5ABE-401A-A2B5-E6C0DF9CD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The canonical transform can be defined in several equivalent ways: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(0) The form of the Hamilton’s equation is the same  z = J∂H/∂z  -&gt; Z = J ∂K/∂Z, where K = H + … and the map z -&gt; Z(</a:t>
            </a:r>
            <a:r>
              <a:rPr lang="en-US" dirty="0" err="1"/>
              <a:t>z,t</a:t>
            </a:r>
            <a:r>
              <a:rPr lang="en-US" dirty="0"/>
              <a:t>) can be parametrically also a function of time t.  And the transformation satisfies  </a:t>
            </a:r>
            <a:r>
              <a:rPr lang="en-US" dirty="0" err="1"/>
              <a:t>pdq</a:t>
            </a:r>
            <a:r>
              <a:rPr lang="en-US" dirty="0"/>
              <a:t> – H = </a:t>
            </a:r>
            <a:r>
              <a:rPr lang="en-US" dirty="0" err="1"/>
              <a:t>PdQ</a:t>
            </a:r>
            <a:r>
              <a:rPr lang="en-US" dirty="0"/>
              <a:t> – K + </a:t>
            </a:r>
            <a:r>
              <a:rPr lang="en-US" dirty="0" err="1"/>
              <a:t>dF</a:t>
            </a:r>
            <a:r>
              <a:rPr lang="en-US" dirty="0"/>
              <a:t>/</a:t>
            </a:r>
            <a:r>
              <a:rPr lang="en-US" dirty="0" err="1"/>
              <a:t>dt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dirty="0"/>
              <a:t>(1) The two form </a:t>
            </a:r>
            <a:r>
              <a:rPr lang="el-GR" dirty="0"/>
              <a:t>ω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n-US" dirty="0" err="1"/>
              <a:t>dq</a:t>
            </a:r>
            <a:r>
              <a:rPr lang="en-US" dirty="0"/>
              <a:t> ˄ </a:t>
            </a:r>
            <a:r>
              <a:rPr lang="en-US" dirty="0" err="1"/>
              <a:t>dp</a:t>
            </a:r>
            <a:r>
              <a:rPr lang="en-US" dirty="0"/>
              <a:t> is an invariant  (see V.I. Arnold Chap 9 ).</a:t>
            </a:r>
          </a:p>
          <a:p>
            <a:pPr marL="228600" indent="-228600" eaLnBrk="1" hangingPunct="1">
              <a:buFontTx/>
              <a:buAutoNum type="arabicParenBoth" startAt="2"/>
              <a:defRPr/>
            </a:pPr>
            <a:r>
              <a:rPr lang="en-US" dirty="0"/>
              <a:t>DJ D</a:t>
            </a:r>
            <a:r>
              <a:rPr lang="en-US" baseline="30000" dirty="0"/>
              <a:t>T </a:t>
            </a:r>
            <a:r>
              <a:rPr lang="en-US" dirty="0"/>
              <a:t>= J where D is the </a:t>
            </a:r>
            <a:r>
              <a:rPr lang="en-US" dirty="0" err="1"/>
              <a:t>Jacobian</a:t>
            </a:r>
            <a:r>
              <a:rPr lang="en-US" dirty="0"/>
              <a:t> matrix, it is also true that D</a:t>
            </a:r>
            <a:r>
              <a:rPr lang="en-US" baseline="30000" dirty="0"/>
              <a:t>T</a:t>
            </a:r>
            <a:r>
              <a:rPr lang="en-US" dirty="0"/>
              <a:t>J D</a:t>
            </a:r>
            <a:r>
              <a:rPr lang="en-US" baseline="30000" dirty="0"/>
              <a:t> </a:t>
            </a:r>
            <a:r>
              <a:rPr lang="en-US" dirty="0"/>
              <a:t>= J  and </a:t>
            </a:r>
            <a:r>
              <a:rPr lang="en-US" dirty="0" err="1"/>
              <a:t>det</a:t>
            </a:r>
            <a:r>
              <a:rPr lang="en-US" dirty="0"/>
              <a:t>(D) = 1.</a:t>
            </a:r>
          </a:p>
          <a:p>
            <a:pPr marL="228600" indent="-228600" eaLnBrk="1" hangingPunct="1">
              <a:buFontTx/>
              <a:buAutoNum type="arabicParenBoth" startAt="2"/>
              <a:defRPr/>
            </a:pPr>
            <a:r>
              <a:rPr lang="en-US" dirty="0"/>
              <a:t> the Poisson brackets are invariant, i.e., [A,B] = (∂A/∂z)</a:t>
            </a:r>
            <a:r>
              <a:rPr lang="en-US" baseline="30000" dirty="0"/>
              <a:t>T</a:t>
            </a:r>
            <a:r>
              <a:rPr lang="en-US" dirty="0"/>
              <a:t> J (∂B/∂z) is the same using z or Z.</a:t>
            </a:r>
          </a:p>
          <a:p>
            <a:pPr marL="228600" indent="-228600" eaLnBrk="1" hangingPunct="1">
              <a:defRPr/>
            </a:pPr>
            <a:endParaRPr lang="en-US" dirty="0"/>
          </a:p>
          <a:p>
            <a:pPr marL="228600" indent="-228600" eaLnBrk="1" hangingPunct="1">
              <a:defRPr/>
            </a:pPr>
            <a:r>
              <a:rPr lang="en-US" dirty="0"/>
              <a:t>As an example for canonical transform, we take Z = exp(t [. , G]) z, where t is an arbitrary real parameter.  See, e.g., “Classical Mechanics,” Chap 9 of Goldstein et al, 3</a:t>
            </a:r>
            <a:r>
              <a:rPr lang="en-US" baseline="30000" dirty="0"/>
              <a:t>rd</a:t>
            </a:r>
            <a:r>
              <a:rPr lang="en-US" dirty="0"/>
              <a:t>.</a:t>
            </a:r>
          </a:p>
          <a:p>
            <a:pPr marL="228600" indent="-228600" eaLnBrk="1" hangingPunct="1">
              <a:defRPr/>
            </a:pPr>
            <a:endParaRPr lang="en-US" dirty="0"/>
          </a:p>
          <a:p>
            <a:pPr marL="228600" indent="-228600" eaLnBrk="1" hangingPunct="1">
              <a:defRPr/>
            </a:pP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DCE0E32-1E40-4275-B2AA-0468A162B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602134-6208-4D5A-8C59-87536B0FC6D5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E72F1398-7E5A-405B-9738-3906A92459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6EBF278D-817C-44F7-8E8D-56FF3438A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Show that the second-order </a:t>
            </a:r>
            <a:r>
              <a:rPr lang="en-US" altLang="en-US" dirty="0" err="1">
                <a:latin typeface="Arial" panose="020B0604020202020204" pitchFamily="34" charset="0"/>
              </a:rPr>
              <a:t>symplectic</a:t>
            </a:r>
            <a:r>
              <a:rPr lang="en-US" altLang="en-US" dirty="0">
                <a:latin typeface="Arial" panose="020B0604020202020204" pitchFamily="34" charset="0"/>
              </a:rPr>
              <a:t> algorithm is equivalent to the simple </a:t>
            </a:r>
            <a:r>
              <a:rPr lang="en-US" altLang="en-US" dirty="0" err="1">
                <a:latin typeface="Arial" panose="020B0604020202020204" pitchFamily="34" charset="0"/>
              </a:rPr>
              <a:t>Verlet</a:t>
            </a:r>
            <a:r>
              <a:rPr lang="en-US" altLang="en-US" dirty="0">
                <a:latin typeface="Arial" panose="020B0604020202020204" pitchFamily="34" charset="0"/>
              </a:rPr>
              <a:t> method after the variable p is eliminated.  General </a:t>
            </a:r>
            <a:r>
              <a:rPr lang="en-US" altLang="en-US" dirty="0" err="1">
                <a:latin typeface="Arial" panose="020B0604020202020204" pitchFamily="34" charset="0"/>
              </a:rPr>
              <a:t>symplectic</a:t>
            </a:r>
            <a:r>
              <a:rPr lang="en-US" altLang="en-US" dirty="0">
                <a:latin typeface="Arial" panose="020B0604020202020204" pitchFamily="34" charset="0"/>
              </a:rPr>
              <a:t> algorithm can be derived using Poisson brackets for Hamiltonian dynamics and operator splitting methods.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E29F1E4-BC36-4521-9321-73577501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A2D2A4-DE15-4755-8DDC-5B031528230A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C3385C-05EA-42D3-AFFC-2C34C98A31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C336D-2968-4139-A894-99AD1CD19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F875A8-87D5-4E44-8725-281A3B83C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DD273-EA85-42C7-9A4A-991E8828A7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73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CDF2F8-FBF1-4DBF-B252-06B89B8A4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69388A-AEF6-4C02-8819-0C2A6B43B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CA6A7C-1FC7-4374-9893-71F563326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B3B0C-7947-4121-B14B-4CAEE2301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49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235C5A-9F81-4FF0-882C-6B3B24714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CE9535-8341-44F9-9B56-0ACB2A15F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B0095D-9033-48EE-9D08-C5DE4B63F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257E3-4471-4699-9C1F-626C5BA557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13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77E9F-410B-4F8D-B305-C5A0446D7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D4D17-2B43-49EE-AAE9-FAD15CCFE6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56BFCB-824E-4E59-A879-A88C07553E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ACF94D-FBB0-464E-9628-14A0AE4BD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99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92EAF4A-5EBF-4E05-88A6-5DC8BD79F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D2A0F4-AB93-4D8D-98BF-489DA7D727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35E3D2-E6D6-4A87-B1AD-BD9A6CC1A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963E99-A738-4EC8-BFA1-6296655C68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7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468424-A88D-4DA1-B93A-73440A5AFA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65DD59-BCC6-4F19-BB62-BDD01B487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0BACD7-C563-442A-8A44-0AC3282B8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4E757-833F-4D8B-9527-FCF87991B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37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DCACC6-8CE1-4AFA-9275-8B898998A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A9BC58-BBBF-49A7-AF58-3EEC40E3E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A3ADB-20F1-4A4B-888F-1685B3B03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45B44-DAB8-4EA4-9953-337DE69F7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9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A72060-B52B-4007-8D59-0E4B09AF7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5FD55-4733-47D8-8102-AF0A5958E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DFDEB0-BEE2-4601-AF8B-F1D8246E10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FB9E93-92FA-4352-A17E-CCEF649508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58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6FA39F-E80C-4CEA-9BC8-A75912A424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7A96A2-4F76-4BEF-99DE-5979C6E71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CC920A-C9A7-4C71-A327-061DE6886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CE081-6B39-4E94-ACB9-F40B021FA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1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4D36671-1EA8-4E2E-A781-AEF09EC11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52DB45-B505-4B90-9105-EBC085985E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1F3DBA-E67A-46D3-8883-9AD53C303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261540-991E-4DAC-9240-AEF2643CA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59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096AEF-AA2E-49A8-9054-14FDBDB65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B2E13D-36F8-473D-A232-F929A3053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CF1C24B-BD15-4C27-96AD-53304DF16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56807-E8A4-42E9-94E4-903FAEF41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91F8E-C92B-4685-823F-762EB1F89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82E274-AA12-41D7-B577-F5B99F02F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342856-C167-472D-AFEC-2F9C5477A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85CCA-0CC2-44AA-9230-E8CB9DF699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B0E165-944E-416C-9ED2-601F035FB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7220-2B84-4CE8-8F21-ABEA1D4D2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5819A-3C8D-4CCC-B03C-A07DE3DE85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0B7B8-B71E-4CB7-AD4D-0400C78EB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43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77B8D8-6520-4A52-BF17-FAC92D6F5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595336E-A524-4A7D-8E40-D9E299E05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CDCB22-D478-4098-81A1-6B96FB00A4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3C0F00-21F5-4A68-9BBF-A8C2EC0E08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BCB9346-C159-4939-AE54-E590E499CF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A5852B8-502D-4ACD-9C2F-57352DFFCE8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EFDE041-FD06-4CAD-9DF0-3BEA7561D6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Chapter 16 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Integration of Ordinary Differential Equations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2A7F2D7-B031-4149-882D-0A89BBE9C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4-th Order Runge-Kutta Method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BCA78061-C416-4F2F-8FE0-AB02AEF07B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6200" y="3170238"/>
            <a:ext cx="8229600" cy="3611562"/>
          </a:xfrm>
          <a:noFill/>
        </p:spPr>
      </p:pic>
      <p:graphicFrame>
        <p:nvGraphicFramePr>
          <p:cNvPr id="16388" name="Object 6">
            <a:extLst>
              <a:ext uri="{FF2B5EF4-FFF2-40B4-BE49-F238E27FC236}">
                <a16:creationId xmlns:a16="http://schemas.microsoft.com/office/drawing/2014/main" id="{278788E3-6F56-43CE-BA00-60DFD5274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143000"/>
          <a:ext cx="45720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2222500" imgH="1689100" progId="Equation.DSMT4">
                  <p:embed/>
                </p:oleObj>
              </mc:Choice>
              <mc:Fallback>
                <p:oleObj name="Equation" r:id="rId4" imgW="2222500" imgH="168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143000"/>
                        <a:ext cx="45720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15FC4B3-06FB-45B1-9433-1D919D71B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rk4( )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11D84EEB-88FB-4C73-8B84-B41450E8CD9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14400"/>
            <a:ext cx="6858000" cy="2232025"/>
          </a:xfrm>
          <a:noFill/>
        </p:spPr>
      </p:pic>
      <p:pic>
        <p:nvPicPr>
          <p:cNvPr id="17412" name="Picture 6">
            <a:extLst>
              <a:ext uri="{FF2B5EF4-FFF2-40B4-BE49-F238E27FC236}">
                <a16:creationId xmlns:a16="http://schemas.microsoft.com/office/drawing/2014/main" id="{509B5D17-70BE-4294-9F2D-147064B7248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124200"/>
            <a:ext cx="7315200" cy="3624263"/>
          </a:xfr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66FA0-D91D-4817-9BA1-1178650F19F2}"/>
              </a:ext>
            </a:extLst>
          </p:cNvPr>
          <p:cNvSpPr txBox="1"/>
          <p:nvPr/>
        </p:nvSpPr>
        <p:spPr>
          <a:xfrm>
            <a:off x="4572000" y="2133600"/>
            <a:ext cx="464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code for ODE</a:t>
            </a:r>
          </a:p>
          <a:p>
            <a:r>
              <a:rPr lang="en-US" dirty="0"/>
              <a:t>from </a:t>
            </a:r>
            <a:r>
              <a:rPr lang="en-US" dirty="0" err="1"/>
              <a:t>scipy.integrate</a:t>
            </a:r>
            <a:r>
              <a:rPr lang="en-US" dirty="0"/>
              <a:t> import ode</a:t>
            </a:r>
          </a:p>
          <a:p>
            <a:r>
              <a:rPr lang="en-US" dirty="0"/>
              <a:t>solver = ode(f).</a:t>
            </a:r>
            <a:r>
              <a:rPr lang="en-US" dirty="0" err="1"/>
              <a:t>set_integrator</a:t>
            </a:r>
            <a:r>
              <a:rPr lang="en-US" dirty="0"/>
              <a:t>(‘dopri5’)</a:t>
            </a:r>
          </a:p>
          <a:p>
            <a:r>
              <a:rPr lang="en-US" dirty="0" err="1"/>
              <a:t>solver.set_initial_value</a:t>
            </a:r>
            <a:r>
              <a:rPr lang="en-US" dirty="0"/>
              <a:t>(y0,t0)</a:t>
            </a:r>
          </a:p>
          <a:p>
            <a:r>
              <a:rPr lang="en-US" dirty="0" err="1"/>
              <a:t>solver.integrate</a:t>
            </a:r>
            <a:r>
              <a:rPr lang="en-US" dirty="0"/>
              <a:t>(</a:t>
            </a:r>
            <a:r>
              <a:rPr lang="en-US" dirty="0" err="1"/>
              <a:t>t+dt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74B676-39F3-4432-A392-BC68E3CA1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General Concepts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3082FCD-37D4-4C31-B950-9B1F22652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Discretized equation, such as y</a:t>
            </a:r>
            <a:r>
              <a:rPr lang="en-US" altLang="en-US" sz="2800" baseline="-25000" dirty="0"/>
              <a:t>n+1</a:t>
            </a:r>
            <a:r>
              <a:rPr lang="en-US" altLang="en-US" sz="2800" dirty="0"/>
              <a:t>=</a:t>
            </a:r>
            <a:r>
              <a:rPr lang="en-US" altLang="en-US" sz="2800" dirty="0" err="1"/>
              <a:t>y</a:t>
            </a:r>
            <a:r>
              <a:rPr lang="en-US" altLang="en-US" sz="2800" baseline="-25000" dirty="0" err="1"/>
              <a:t>n</a:t>
            </a:r>
            <a:r>
              <a:rPr lang="en-US" altLang="en-US" sz="2800" dirty="0" err="1"/>
              <a:t>+</a:t>
            </a:r>
            <a:r>
              <a:rPr lang="en-US" altLang="en-US" sz="2800" i="1" dirty="0" err="1"/>
              <a:t>h</a:t>
            </a:r>
            <a:r>
              <a:rPr lang="en-US" altLang="en-US" sz="2800" dirty="0" err="1"/>
              <a:t>f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x</a:t>
            </a:r>
            <a:r>
              <a:rPr lang="en-US" altLang="en-US" sz="2800" baseline="-25000" dirty="0" err="1"/>
              <a:t>n</a:t>
            </a:r>
            <a:r>
              <a:rPr lang="en-US" altLang="en-US" sz="2800" dirty="0" err="1"/>
              <a:t>,y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), is consistent, if as </a:t>
            </a:r>
            <a:r>
              <a:rPr lang="en-US" altLang="en-US" sz="2800" i="1" dirty="0"/>
              <a:t>h</a:t>
            </a:r>
            <a:r>
              <a:rPr lang="en-US" altLang="en-US" sz="2800" dirty="0"/>
              <a:t>-&gt;0, it approaches the original differential equation</a:t>
            </a:r>
          </a:p>
          <a:p>
            <a:pPr eaLnBrk="1" hangingPunct="1"/>
            <a:r>
              <a:rPr lang="en-US" altLang="en-US" sz="2800" dirty="0"/>
              <a:t>The error |y(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n+1</a:t>
            </a:r>
            <a:r>
              <a:rPr lang="en-US" altLang="en-US" sz="2800" dirty="0"/>
              <a:t>)-y</a:t>
            </a:r>
            <a:r>
              <a:rPr lang="en-US" altLang="en-US" sz="2800" baseline="-25000" dirty="0"/>
              <a:t>n+1</a:t>
            </a:r>
            <a:r>
              <a:rPr lang="en-US" altLang="en-US" sz="2800" dirty="0"/>
              <a:t>| =O(</a:t>
            </a:r>
            <a:r>
              <a:rPr lang="en-US" altLang="en-US" sz="2800" i="1" dirty="0" err="1"/>
              <a:t>h</a:t>
            </a:r>
            <a:r>
              <a:rPr lang="en-US" altLang="en-US" sz="2800" baseline="30000" dirty="0" err="1"/>
              <a:t>k</a:t>
            </a:r>
            <a:r>
              <a:rPr lang="en-US" altLang="en-US" sz="2800" dirty="0"/>
              <a:t>) in one step from </a:t>
            </a:r>
            <a:r>
              <a:rPr lang="en-US" altLang="en-US" sz="2800" i="1" dirty="0" err="1"/>
              <a:t>x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n+1</a:t>
            </a:r>
            <a:r>
              <a:rPr lang="en-US" altLang="en-US" sz="2800" dirty="0"/>
              <a:t> is called local truncation error</a:t>
            </a:r>
          </a:p>
          <a:p>
            <a:pPr eaLnBrk="1" hangingPunct="1"/>
            <a:r>
              <a:rPr lang="en-US" altLang="en-US" sz="2800" dirty="0"/>
              <a:t>The error |y(</a:t>
            </a:r>
            <a:r>
              <a:rPr lang="en-US" altLang="en-US" sz="2800" i="1" dirty="0"/>
              <a:t>x</a:t>
            </a:r>
            <a:r>
              <a:rPr lang="en-US" altLang="en-US" sz="2800" dirty="0"/>
              <a:t>)-</a:t>
            </a:r>
            <a:r>
              <a:rPr lang="en-US" altLang="en-US" sz="2800" dirty="0" err="1"/>
              <a:t>y</a:t>
            </a:r>
            <a:r>
              <a:rPr lang="en-US" altLang="en-US" sz="2800" baseline="-25000" dirty="0" err="1"/>
              <a:t>n</a:t>
            </a:r>
            <a:r>
              <a:rPr lang="en-US" altLang="en-US" sz="2800" dirty="0"/>
              <a:t>| for some finite </a:t>
            </a:r>
            <a:r>
              <a:rPr lang="en-US" altLang="en-US" sz="2800" i="1" dirty="0"/>
              <a:t>x</a:t>
            </a:r>
            <a:r>
              <a:rPr lang="en-US" altLang="en-US" sz="2800" dirty="0"/>
              <a:t> and initial condition y(0) = y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is the global error</a:t>
            </a:r>
          </a:p>
          <a:p>
            <a:pPr eaLnBrk="1" hangingPunct="1"/>
            <a:r>
              <a:rPr lang="en-US" altLang="en-US" sz="2800" dirty="0"/>
              <a:t>The method is convergent if the global error goes to zero as </a:t>
            </a:r>
            <a:r>
              <a:rPr lang="en-US" altLang="en-US" sz="2800" i="1" dirty="0"/>
              <a:t>h</a:t>
            </a:r>
            <a:r>
              <a:rPr lang="en-US" altLang="en-US" sz="2800" dirty="0"/>
              <a:t> -&gt; 0 and </a:t>
            </a:r>
            <a:r>
              <a:rPr lang="en-US" altLang="en-US" sz="2800" i="1" dirty="0"/>
              <a:t>n</a:t>
            </a:r>
            <a:r>
              <a:rPr lang="en-US" altLang="en-US" sz="2800" dirty="0"/>
              <a:t> -&gt; </a:t>
            </a:r>
            <a:r>
              <a:rPr lang="en-US" altLang="en-US" sz="2800" dirty="0">
                <a:cs typeface="Arial" panose="020B0604020202020204" pitchFamily="34" charset="0"/>
              </a:rPr>
              <a:t>∞.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E7E2D0E-FB58-4131-8C4F-3747DA19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Adaptive Stepsize Control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ABF2FF9-3022-4FC9-BCD7-94191A6DB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Estimate local truncation error from difference between one </a:t>
            </a:r>
            <a:r>
              <a:rPr lang="en-US" altLang="en-US" i="1"/>
              <a:t>h</a:t>
            </a:r>
            <a:r>
              <a:rPr lang="en-US" altLang="en-US"/>
              <a:t> step and two steps of </a:t>
            </a:r>
            <a:r>
              <a:rPr lang="en-US" altLang="en-US" i="1"/>
              <a:t>h</a:t>
            </a:r>
            <a:r>
              <a:rPr lang="en-US" altLang="en-US"/>
              <a:t>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Or difference of 4 and 5-th order Runge-Kutta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Increase </a:t>
            </a:r>
            <a:r>
              <a:rPr lang="en-US" altLang="en-US" i="1"/>
              <a:t>h</a:t>
            </a:r>
            <a:r>
              <a:rPr lang="en-US" altLang="en-US"/>
              <a:t> if error is small than tolerance, decrease </a:t>
            </a:r>
            <a:r>
              <a:rPr lang="en-US" altLang="en-US" i="1"/>
              <a:t>h</a:t>
            </a:r>
            <a:r>
              <a:rPr lang="en-US" altLang="en-US"/>
              <a:t> if error is bigger than tolerance.  See NR p.721, odeint() for details.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8944C6C-63BA-4EE8-B552-68B902720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Richardson Extrapolation and Bulirsch-Stoer Method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16DCA06-173F-451F-8CEC-44919F6BD4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590800"/>
            <a:ext cx="6324600" cy="4114800"/>
          </a:xfrm>
          <a:noFill/>
        </p:spPr>
      </p:pic>
      <p:sp>
        <p:nvSpPr>
          <p:cNvPr id="20484" name="Text Box 6">
            <a:extLst>
              <a:ext uri="{FF2B5EF4-FFF2-40B4-BE49-F238E27FC236}">
                <a16:creationId xmlns:a16="http://schemas.microsoft.com/office/drawing/2014/main" id="{82E54FE0-159D-40F0-92FD-4995F45A4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38350"/>
            <a:ext cx="28956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Take a “large” step size H, consider the answer as an analytic function </a:t>
            </a:r>
            <a:r>
              <a:rPr lang="en-US" altLang="en-US" sz="1800" i="1"/>
              <a:t>f</a:t>
            </a:r>
            <a:r>
              <a:rPr lang="en-US" altLang="en-US" sz="1800"/>
              <a:t>(</a:t>
            </a:r>
            <a:r>
              <a:rPr lang="en-US" altLang="en-US" sz="1800" i="1"/>
              <a:t>h</a:t>
            </a:r>
            <a:r>
              <a:rPr lang="en-US" altLang="en-US" sz="1800"/>
              <a:t>) of </a:t>
            </a:r>
            <a:r>
              <a:rPr lang="en-US" altLang="en-US" sz="1800" i="1"/>
              <a:t>h</a:t>
            </a:r>
            <a:r>
              <a:rPr lang="en-US" altLang="en-US" sz="1800"/>
              <a:t>=</a:t>
            </a:r>
            <a:r>
              <a:rPr lang="en-US" altLang="en-US" sz="1800" i="1"/>
              <a:t>H</a:t>
            </a:r>
            <a:r>
              <a:rPr lang="en-US" altLang="en-US" sz="1800"/>
              <a:t>/</a:t>
            </a:r>
            <a:r>
              <a:rPr lang="en-US" altLang="en-US" sz="1800" i="1"/>
              <a:t>n</a:t>
            </a:r>
            <a:r>
              <a:rPr lang="en-US" altLang="en-US" sz="1800"/>
              <a:t>.  Fit the function by polynomial or rational function interpolation.  Choose a method (e.g., midpoint) such that </a:t>
            </a:r>
            <a:r>
              <a:rPr lang="en-US" altLang="en-US" sz="1800" i="1"/>
              <a:t>f</a:t>
            </a:r>
            <a:r>
              <a:rPr lang="en-US" altLang="en-US" sz="1800"/>
              <a:t>(</a:t>
            </a:r>
            <a:r>
              <a:rPr lang="en-US" altLang="en-US" sz="1800" i="1"/>
              <a:t>h</a:t>
            </a:r>
            <a:r>
              <a:rPr lang="en-US" altLang="en-US" sz="1800"/>
              <a:t>) is even in </a:t>
            </a:r>
            <a:r>
              <a:rPr lang="en-US" altLang="en-US" sz="1800" i="1"/>
              <a:t>h</a:t>
            </a:r>
            <a:r>
              <a:rPr lang="en-US" altLang="en-US" sz="1800"/>
              <a:t>.  And finally extrapolate to </a:t>
            </a:r>
            <a:r>
              <a:rPr lang="en-US" altLang="en-US" sz="1800" i="1"/>
              <a:t>h</a:t>
            </a:r>
            <a:r>
              <a:rPr lang="en-US" altLang="en-US" sz="1800"/>
              <a:t>=0.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86B1289-C011-4752-BBE3-42589A800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Multi-step, Explicit, Implicit, etc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8EDBD43-F7BB-4F26-9191-4E74F5F03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Solving equation </a:t>
            </a:r>
            <a:r>
              <a:rPr lang="en-US" altLang="en-US" i="1"/>
              <a:t>y</a:t>
            </a:r>
            <a:r>
              <a:rPr lang="en-US" altLang="en-US"/>
              <a:t>’=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,</a:t>
            </a:r>
            <a:r>
              <a:rPr lang="en-US" altLang="en-US" i="1"/>
              <a:t>y</a:t>
            </a:r>
            <a:r>
              <a:rPr lang="en-US" altLang="en-US"/>
              <a:t>) is to compute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general, this results in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A9FCE16E-2735-492C-A745-31EBA8944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81200"/>
          <a:ext cx="4267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4" imgW="1548728" imgH="495085" progId="Equation.DSMT4">
                  <p:embed/>
                </p:oleObj>
              </mc:Choice>
              <mc:Fallback>
                <p:oleObj name="Equation" r:id="rId4" imgW="1548728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4267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D9C3C74F-3AAF-482A-B812-CD24A9A7D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038600"/>
          <a:ext cx="6629400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6" imgW="2489200" imgH="711200" progId="Equation.DSMT4">
                  <p:embed/>
                </p:oleObj>
              </mc:Choice>
              <mc:Fallback>
                <p:oleObj name="Equation" r:id="rId6" imgW="24892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38600"/>
                        <a:ext cx="6629400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352825B-0015-4FDC-AF22-1FD9410B8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Hamiltonian System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D5AF49F-398F-45DF-87E7-0A29503DC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system of equations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has special properties.  It is equivalent to Newton’s equation with a potential energy.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A52D97CA-783D-4D81-8CC8-52997CFAC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669311"/>
              </p:ext>
            </p:extLst>
          </p:nvPr>
        </p:nvGraphicFramePr>
        <p:xfrm>
          <a:off x="2057400" y="2209800"/>
          <a:ext cx="51276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717640" imgH="888840" progId="Equation.DSMT4">
                  <p:embed/>
                </p:oleObj>
              </mc:Choice>
              <mc:Fallback>
                <p:oleObj name="Equation" r:id="rId3" imgW="271764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51276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B794F476-9A1D-4EC5-8200-EDBF622B8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655509"/>
              </p:ext>
            </p:extLst>
          </p:nvPr>
        </p:nvGraphicFramePr>
        <p:xfrm>
          <a:off x="2058988" y="5135562"/>
          <a:ext cx="319881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333500" imgH="431800" progId="Equation.DSMT4">
                  <p:embed/>
                </p:oleObj>
              </mc:Choice>
              <mc:Fallback>
                <p:oleObj name="Equation" r:id="rId5" imgW="13335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5135562"/>
                        <a:ext cx="3198812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EB1E015-43F5-4442-904E-BFC156447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Verlet or St</a:t>
            </a:r>
            <a:r>
              <a:rPr lang="en-US" altLang="en-US">
                <a:cs typeface="Arial" panose="020B0604020202020204" pitchFamily="34" charset="0"/>
              </a:rPr>
              <a:t>ör</a:t>
            </a:r>
            <a:r>
              <a:rPr lang="en-US" altLang="en-US"/>
              <a:t>mer Algorithm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569FC18-6FAF-4D74-926F-FC333A91D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Solve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   by central difference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Show the error is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h</a:t>
            </a:r>
            <a:r>
              <a:rPr lang="en-US" altLang="en-US" i="1" baseline="30000" dirty="0"/>
              <a:t>4</a:t>
            </a:r>
            <a:r>
              <a:rPr lang="en-US" altLang="en-US" dirty="0"/>
              <a:t>)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4FF4AC82-4323-4C61-812A-54FC986F83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981200"/>
          <a:ext cx="23622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850531" imgH="431613" progId="Equation.DSMT4">
                  <p:embed/>
                </p:oleObj>
              </mc:Choice>
              <mc:Fallback>
                <p:oleObj name="Equation" r:id="rId4" imgW="850531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23622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ADFBDA60-5004-4053-8D06-00794FFCC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75" y="4267200"/>
          <a:ext cx="76771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6" imgW="2971800" imgH="254000" progId="Equation.DSMT4">
                  <p:embed/>
                </p:oleObj>
              </mc:Choice>
              <mc:Fallback>
                <p:oleObj name="Equation" r:id="rId6" imgW="29718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267200"/>
                        <a:ext cx="76771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3D2481F-652E-40B3-AAFB-D8D859DA5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2-Form and Symplectics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76E500B-9ABF-4B51-B476-50999AB19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Hamiltonian dynamics, beside having a conserved energy, also has additional conserved quantities (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r>
              <a:rPr lang="en-US" altLang="en-US" baseline="30000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,</a:t>
            </a:r>
            <a:r>
              <a:rPr lang="en-US" altLang="en-US" i="1">
                <a:sym typeface="Symbol" panose="05050102010706020507" pitchFamily="18" charset="2"/>
              </a:rPr>
              <a:t>n</a:t>
            </a:r>
            <a:r>
              <a:rPr lang="en-US" altLang="en-US">
                <a:sym typeface="Symbol" panose="05050102010706020507" pitchFamily="18" charset="2"/>
              </a:rPr>
              <a:t>=1,2,..,N:</a:t>
            </a:r>
            <a:r>
              <a:rPr lang="en-US" altLang="en-US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canonical transform is a mapping from (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q</a:t>
            </a:r>
            <a:r>
              <a:rPr lang="en-US" altLang="en-US"/>
              <a:t>) to (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Q</a:t>
            </a:r>
            <a:r>
              <a:rPr lang="en-US" altLang="en-US"/>
              <a:t>) such that the form of </a:t>
            </a:r>
            <a:r>
              <a:rPr lang="en-US" altLang="en-US">
                <a:sym typeface="Symbol" panose="05050102010706020507" pitchFamily="18" charset="2"/>
              </a:rPr>
              <a:t></a:t>
            </a:r>
            <a:r>
              <a:rPr lang="en-US" altLang="en-US" baseline="30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 is the same.</a:t>
            </a:r>
            <a:r>
              <a:rPr lang="en-US" altLang="en-US"/>
              <a:t>  I.e. 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B7F17883-AA42-4671-8654-4A9382488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2819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4" imgW="1104421" imgH="355446" progId="Equation.DSMT4">
                  <p:embed/>
                </p:oleObj>
              </mc:Choice>
              <mc:Fallback>
                <p:oleObj name="Equation" r:id="rId4" imgW="1104421" imgH="3554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28194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ABDC7966-098A-4F9E-AAF9-E4496EE4B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3481388"/>
          <a:ext cx="25908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81388"/>
                        <a:ext cx="25908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6B5ED0B8-F170-46D2-A9C9-09AFAD5F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62288"/>
            <a:ext cx="213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wedge product:</a:t>
            </a:r>
          </a:p>
        </p:txBody>
      </p:sp>
      <p:graphicFrame>
        <p:nvGraphicFramePr>
          <p:cNvPr id="25607" name="Object 8">
            <a:extLst>
              <a:ext uri="{FF2B5EF4-FFF2-40B4-BE49-F238E27FC236}">
                <a16:creationId xmlns:a16="http://schemas.microsoft.com/office/drawing/2014/main" id="{8EB8D020-7ACF-4236-9028-C617811208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562600"/>
          <a:ext cx="4419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8" imgW="2171700" imgH="355600" progId="Equation.DSMT4">
                  <p:embed/>
                </p:oleObj>
              </mc:Choice>
              <mc:Fallback>
                <p:oleObj name="Equation" r:id="rId8" imgW="21717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4419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9A1F7E6-71D3-40F3-9236-C5401768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Canonical Transformation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7B6FE86-A50E-4983-B315-233ECA6A5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Equivalent condition for canonical mapping </a:t>
            </a:r>
            <a:r>
              <a:rPr lang="en-US" altLang="en-US" i="1"/>
              <a:t>z</a:t>
            </a:r>
            <a:r>
              <a:rPr lang="en-US" altLang="en-US"/>
              <a:t> to </a:t>
            </a:r>
            <a:r>
              <a:rPr lang="en-US" altLang="en-US" i="1"/>
              <a:t>Z</a:t>
            </a:r>
            <a:r>
              <a:rPr lang="en-US" altLang="en-US"/>
              <a:t> is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where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10C4B33A-E9CF-48E2-9E8F-C887D7011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743200"/>
          <a:ext cx="1828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4" imgW="672808" imgH="203112" progId="Equation.DSMT4">
                  <p:embed/>
                </p:oleObj>
              </mc:Choice>
              <mc:Fallback>
                <p:oleObj name="Equation" r:id="rId4" imgW="67280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1828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236C0562-D459-481E-939A-A53434858E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10000"/>
          <a:ext cx="53340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6" imgW="2552700" imgH="482600" progId="Equation.DSMT4">
                  <p:embed/>
                </p:oleObj>
              </mc:Choice>
              <mc:Fallback>
                <p:oleObj name="Equation" r:id="rId6" imgW="25527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53340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Text Box 6">
            <a:extLst>
              <a:ext uri="{FF2B5EF4-FFF2-40B4-BE49-F238E27FC236}">
                <a16:creationId xmlns:a16="http://schemas.microsoft.com/office/drawing/2014/main" id="{2ECABF72-312A-4DC8-BA7E-FBB176ADB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670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</a:t>
            </a:r>
            <a:r>
              <a:rPr lang="en-US" altLang="en-US" sz="1800" baseline="30000">
                <a:sym typeface="Symbol" panose="05050102010706020507" pitchFamily="18" charset="2"/>
              </a:rPr>
              <a:t>2N </a:t>
            </a:r>
            <a:r>
              <a:rPr lang="en-US" altLang="en-US" sz="1800">
                <a:sym typeface="Symbol" panose="05050102010706020507" pitchFamily="18" charset="2"/>
              </a:rPr>
              <a:t>  means volume element in phase space – Hamiltonian dynamics preserves the volume – Liouville’s theorem.</a:t>
            </a:r>
          </a:p>
        </p:txBody>
      </p:sp>
      <p:graphicFrame>
        <p:nvGraphicFramePr>
          <p:cNvPr id="27655" name="Object 7">
            <a:extLst>
              <a:ext uri="{FF2B5EF4-FFF2-40B4-BE49-F238E27FC236}">
                <a16:creationId xmlns:a16="http://schemas.microsoft.com/office/drawing/2014/main" id="{757308CC-1799-4D5C-BFFD-F468DE189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085"/>
              </p:ext>
            </p:extLst>
          </p:nvPr>
        </p:nvGraphicFramePr>
        <p:xfrm>
          <a:off x="5667375" y="2720975"/>
          <a:ext cx="22288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8" imgW="1143000" imgH="393480" progId="Equation.DSMT4">
                  <p:embed/>
                </p:oleObj>
              </mc:Choice>
              <mc:Fallback>
                <p:oleObj name="Equation" r:id="rId8" imgW="11430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75" y="2720975"/>
                        <a:ext cx="22288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B482913-3944-419F-90B8-61323E9B3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Examples of Differential Equations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460002-5B67-4CAF-A4D3-27F50FC17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ODE:</a:t>
            </a:r>
            <a:endParaRPr lang="en-US" altLang="en-US" baseline="30000" dirty="0"/>
          </a:p>
          <a:p>
            <a:pPr lvl="1" eaLnBrk="1" hangingPunct="1"/>
            <a:r>
              <a:rPr lang="en-US" altLang="en-US" dirty="0"/>
              <a:t>Chemical reaction dynamics, </a:t>
            </a:r>
            <a:r>
              <a:rPr lang="en-US" altLang="en-US" dirty="0" err="1"/>
              <a:t>d</a:t>
            </a:r>
            <a:r>
              <a:rPr lang="en-US" altLang="en-US" i="1" dirty="0" err="1"/>
              <a:t>C</a:t>
            </a:r>
            <a:r>
              <a:rPr lang="en-US" altLang="en-US" dirty="0"/>
              <a:t>/d</a:t>
            </a:r>
            <a:r>
              <a:rPr lang="en-US" altLang="en-US" i="1" dirty="0"/>
              <a:t>t</a:t>
            </a:r>
            <a:r>
              <a:rPr lang="en-US" altLang="en-US" dirty="0"/>
              <a:t> = -</a:t>
            </a:r>
            <a:r>
              <a:rPr lang="en-US" altLang="en-US" i="1" dirty="0"/>
              <a:t>C</a:t>
            </a:r>
          </a:p>
          <a:p>
            <a:pPr lvl="1" eaLnBrk="1" hangingPunct="1"/>
            <a:r>
              <a:rPr lang="en-US" altLang="en-US" dirty="0"/>
              <a:t>Pressure change with height, </a:t>
            </a:r>
            <a:r>
              <a:rPr lang="en-US" altLang="en-US" dirty="0" err="1"/>
              <a:t>dp</a:t>
            </a:r>
            <a:r>
              <a:rPr lang="en-US" altLang="en-US" dirty="0"/>
              <a:t>/</a:t>
            </a:r>
            <a:r>
              <a:rPr lang="en-US" altLang="en-US" dirty="0" err="1"/>
              <a:t>dy</a:t>
            </a:r>
            <a:r>
              <a:rPr lang="en-US" altLang="en-US" dirty="0"/>
              <a:t> = -</a:t>
            </a:r>
            <a:r>
              <a:rPr lang="en-US" altLang="en-US" dirty="0" err="1"/>
              <a:t>mgp</a:t>
            </a:r>
            <a:r>
              <a:rPr lang="en-US" altLang="en-US" dirty="0"/>
              <a:t>/</a:t>
            </a:r>
            <a:r>
              <a:rPr lang="en-US" altLang="en-US" dirty="0" err="1"/>
              <a:t>kT</a:t>
            </a:r>
            <a:endParaRPr lang="en-US" altLang="en-US" dirty="0"/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Newton’s equation of motion,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md</a:t>
            </a:r>
            <a:r>
              <a:rPr kumimoji="0" lang="en-US" alt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/d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</a:t>
            </a:r>
            <a:r>
              <a:rPr kumimoji="0" lang="en-US" altLang="en-US" sz="2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endParaRPr lang="en-US" altLang="en-US" dirty="0"/>
          </a:p>
          <a:p>
            <a:pPr eaLnBrk="1" hangingPunct="1"/>
            <a:r>
              <a:rPr lang="en-US" altLang="en-US" dirty="0"/>
              <a:t>PDE:</a:t>
            </a:r>
          </a:p>
          <a:p>
            <a:pPr lvl="1" eaLnBrk="1" hangingPunct="1"/>
            <a:r>
              <a:rPr lang="en-US" altLang="en-US" dirty="0"/>
              <a:t>Maxwell’s equations for electricity and magnetism</a:t>
            </a:r>
          </a:p>
          <a:p>
            <a:pPr lvl="1" eaLnBrk="1" hangingPunct="1"/>
            <a:r>
              <a:rPr lang="en-US" altLang="en-US" dirty="0"/>
              <a:t>Structure and fluid mechanics</a:t>
            </a:r>
          </a:p>
          <a:p>
            <a:pPr lvl="1" eaLnBrk="1" hangingPunct="1"/>
            <a:r>
              <a:rPr lang="en-US" altLang="en-US" dirty="0"/>
              <a:t>Schr</a:t>
            </a:r>
            <a:r>
              <a:rPr lang="en-US" altLang="en-US" dirty="0">
                <a:cs typeface="Arial" panose="020B0604020202020204" pitchFamily="34" charset="0"/>
              </a:rPr>
              <a:t>ö</a:t>
            </a:r>
            <a:r>
              <a:rPr lang="en-US" altLang="en-US" dirty="0"/>
              <a:t>dinger equation in quantum mechanics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D5F1CB1-E5FE-432C-B4F9-84A7FF335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of Symplectic Algorithm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7E70DB6-FB7E-4866-AEBB-ADE26EC210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800"/>
              <a:t>Euler method is not symplectic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But the following is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612D8C56-00A9-4CCB-893B-5F31E07AF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209800"/>
          <a:ext cx="29384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143000" imgH="457200" progId="Equation.DSMT4">
                  <p:embed/>
                </p:oleObj>
              </mc:Choice>
              <mc:Fallback>
                <p:oleObj name="Equation" r:id="rId3" imgW="1143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29384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E869D80F-0EB8-4A32-8C0E-1E3BC733B7F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4267200"/>
          <a:ext cx="3352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231900" imgH="457200" progId="Equation.DSMT4">
                  <p:embed/>
                </p:oleObj>
              </mc:Choice>
              <mc:Fallback>
                <p:oleObj name="Equation" r:id="rId5" imgW="12319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33528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7">
            <a:extLst>
              <a:ext uri="{FF2B5EF4-FFF2-40B4-BE49-F238E27FC236}">
                <a16:creationId xmlns:a16="http://schemas.microsoft.com/office/drawing/2014/main" id="{5F924EBD-0B2D-448B-AA7E-323D0D03A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744913"/>
          <a:ext cx="4648200" cy="288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3479800" imgH="2159000" progId="Equation.DSMT4">
                  <p:embed/>
                </p:oleObj>
              </mc:Choice>
              <mc:Fallback>
                <p:oleObj name="Equation" r:id="rId7" imgW="3479800" imgH="215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744913"/>
                        <a:ext cx="4648200" cy="288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8">
            <a:extLst>
              <a:ext uri="{FF2B5EF4-FFF2-40B4-BE49-F238E27FC236}">
                <a16:creationId xmlns:a16="http://schemas.microsoft.com/office/drawing/2014/main" id="{AD58A1A2-353B-44A5-B4F0-52D00B167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2133600"/>
          <a:ext cx="42672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9" imgW="2006600" imgH="419100" progId="Equation.DSMT4">
                  <p:embed/>
                </p:oleObj>
              </mc:Choice>
              <mc:Fallback>
                <p:oleObj name="Equation" r:id="rId9" imgW="20066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42672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30E78DE-F156-4087-97AC-3502170F7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Second-Order Symplectic or Velocity Verlet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D214142-B1BA-4F25-B68E-2658927F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 two half-step size first-order symplectic algorithms, one can obtain: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744284BB-FBD9-4C42-A4EC-8CBED8902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743200"/>
          <a:ext cx="441960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1524000" imgH="812800" progId="Equation.DSMT4">
                  <p:embed/>
                </p:oleObj>
              </mc:Choice>
              <mc:Fallback>
                <p:oleObj name="Equation" r:id="rId4" imgW="15240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4419600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>
            <a:extLst>
              <a:ext uri="{FF2B5EF4-FFF2-40B4-BE49-F238E27FC236}">
                <a16:creationId xmlns:a16="http://schemas.microsoft.com/office/drawing/2014/main" id="{16A5E2F2-D606-4C5B-9A06-FC77C6B5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76888"/>
            <a:ext cx="701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Symplectic algorithm preserves the symplectic properties of the Hamiltonian system exactly.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5DB1393-9BA4-4809-A3D2-1C423411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Deriving Symplectic Algorithm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A60A65B1-1398-4AC9-9C88-981A5F7E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equation of motion of any dynamic variable A=A(</a:t>
            </a:r>
            <a:r>
              <a:rPr lang="en-US" altLang="en-US" i="1"/>
              <a:t>p</a:t>
            </a:r>
            <a:r>
              <a:rPr lang="en-US" altLang="en-US"/>
              <a:t>,</a:t>
            </a:r>
            <a:r>
              <a:rPr lang="en-US" altLang="en-US" i="1"/>
              <a:t>q</a:t>
            </a:r>
            <a:r>
              <a:rPr lang="en-US" altLang="en-US"/>
              <a:t>) is  dA/d</a:t>
            </a:r>
            <a:r>
              <a:rPr lang="en-US" altLang="en-US" i="1"/>
              <a:t>t</a:t>
            </a:r>
            <a:r>
              <a:rPr lang="en-US" altLang="en-US"/>
              <a:t> = - {</a:t>
            </a:r>
            <a:r>
              <a:rPr lang="en-US" altLang="en-US" i="1"/>
              <a:t>H</a:t>
            </a:r>
            <a:r>
              <a:rPr lang="en-US" altLang="en-US"/>
              <a:t>,A}.  The formal solution is  A(t) = exp(-</a:t>
            </a:r>
            <a:r>
              <a:rPr lang="en-US" altLang="en-US" i="1"/>
              <a:t>t</a:t>
            </a:r>
            <a:r>
              <a:rPr lang="en-US" altLang="en-US"/>
              <a:t>{</a:t>
            </a:r>
            <a:r>
              <a:rPr lang="en-US" altLang="en-US" i="1"/>
              <a:t>H</a:t>
            </a:r>
            <a:r>
              <a:rPr lang="en-US" altLang="en-US"/>
              <a:t>,.})A.</a:t>
            </a:r>
          </a:p>
          <a:p>
            <a:r>
              <a:rPr lang="en-US" altLang="en-US"/>
              <a:t>Since </a:t>
            </a:r>
            <a:r>
              <a:rPr lang="en-US" altLang="en-US" i="1"/>
              <a:t>H</a:t>
            </a:r>
            <a:r>
              <a:rPr lang="en-US" altLang="en-US"/>
              <a:t>=</a:t>
            </a:r>
            <a:r>
              <a:rPr lang="en-US" altLang="en-US" i="1"/>
              <a:t>T</a:t>
            </a:r>
            <a:r>
              <a:rPr lang="en-US" altLang="en-US"/>
              <a:t>+</a:t>
            </a:r>
            <a:r>
              <a:rPr lang="en-US" altLang="en-US" i="1"/>
              <a:t>V</a:t>
            </a:r>
            <a:r>
              <a:rPr lang="en-US" altLang="en-US"/>
              <a:t>, we can perform operator splitting (Trotter-Suzuki),  A(t) ≈ exp(-</a:t>
            </a:r>
            <a:r>
              <a:rPr lang="en-US" altLang="en-US" i="1"/>
              <a:t>t</a:t>
            </a:r>
            <a:r>
              <a:rPr lang="en-US" altLang="en-US"/>
              <a:t>{</a:t>
            </a:r>
            <a:r>
              <a:rPr lang="en-US" altLang="en-US" i="1"/>
              <a:t>T</a:t>
            </a:r>
            <a:r>
              <a:rPr lang="en-US" altLang="en-US"/>
              <a:t>,.}) exp(-</a:t>
            </a:r>
            <a:r>
              <a:rPr lang="en-US" altLang="en-US" i="1"/>
              <a:t>t</a:t>
            </a:r>
            <a:r>
              <a:rPr lang="en-US" altLang="en-US"/>
              <a:t>{</a:t>
            </a:r>
            <a:r>
              <a:rPr lang="en-US" altLang="en-US" i="1"/>
              <a:t>V</a:t>
            </a:r>
            <a:r>
              <a:rPr lang="en-US" altLang="en-US"/>
              <a:t>,.}) A.</a:t>
            </a:r>
          </a:p>
          <a:p>
            <a:r>
              <a:rPr lang="en-US" altLang="en-US"/>
              <a:t>Since exp(-{G,.}) is symplectic, the operator splitting is symplectic provided each factor is computed exactly.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DE2CA75-7E60-4124-BF66-165590E1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 set 10 (14 Nov 24)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5431846-414B-4898-8806-43E270810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Show that the last 2</a:t>
            </a:r>
            <a:r>
              <a:rPr lang="en-US" altLang="en-US" baseline="30000" dirty="0"/>
              <a:t>nd</a:t>
            </a:r>
            <a:r>
              <a:rPr lang="en-US" altLang="en-US" dirty="0"/>
              <a:t> order </a:t>
            </a:r>
            <a:r>
              <a:rPr lang="en-US" altLang="en-US" dirty="0" err="1"/>
              <a:t>symplectic</a:t>
            </a:r>
            <a:r>
              <a:rPr lang="en-US" altLang="en-US" dirty="0"/>
              <a:t> algorithm is indeed </a:t>
            </a:r>
            <a:r>
              <a:rPr lang="en-US" altLang="en-US" dirty="0" err="1"/>
              <a:t>symplectic</a:t>
            </a:r>
            <a:r>
              <a:rPr lang="en-US" altLang="en-US" dirty="0"/>
              <a:t>!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Show that the 4-th order Runge-</a:t>
            </a:r>
            <a:r>
              <a:rPr lang="en-US" altLang="en-US" dirty="0" err="1"/>
              <a:t>Kutta</a:t>
            </a:r>
            <a:r>
              <a:rPr lang="en-US" altLang="en-US" dirty="0"/>
              <a:t> is equivalent to Simpson rule if y’=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independent of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 dirty="0"/>
              <a:t>Verify that the 4-th order Runge-</a:t>
            </a:r>
            <a:r>
              <a:rPr lang="en-US" altLang="en-US" dirty="0" err="1"/>
              <a:t>Kutta</a:t>
            </a:r>
            <a:r>
              <a:rPr lang="en-US" altLang="en-US" dirty="0"/>
              <a:t> formula is indeed accurate to 4-th order [Taylor expanding both side of equation (Fig. 16.1.3)]. Do this with </a:t>
            </a:r>
            <a:r>
              <a:rPr lang="en-US" altLang="en-US" i="1" dirty="0"/>
              <a:t>Mathematica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7658A9F-CBA5-4FD9-B7B1-5DEFFC930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Higher ODE Reduces to 1</a:t>
            </a:r>
            <a:r>
              <a:rPr lang="en-US" altLang="en-US" sz="4000" baseline="30000"/>
              <a:t>st</a:t>
            </a:r>
            <a:r>
              <a:rPr lang="en-US" altLang="en-US" sz="4000"/>
              <a:t> Order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4B63D2F0-A543-4023-A683-18780266F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600200"/>
          <a:ext cx="2794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536700" imgH="1676400" progId="Equation.DSMT4">
                  <p:embed/>
                </p:oleObj>
              </mc:Choice>
              <mc:Fallback>
                <p:oleObj name="Equation" r:id="rId4" imgW="1536700" imgH="167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279400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>
            <a:extLst>
              <a:ext uri="{FF2B5EF4-FFF2-40B4-BE49-F238E27FC236}">
                <a16:creationId xmlns:a16="http://schemas.microsoft.com/office/drawing/2014/main" id="{69C9B943-9BAB-4F0B-9027-AAFB9BFE8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676400"/>
          <a:ext cx="4876800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2717800" imgH="1739900" progId="Equation.DSMT4">
                  <p:embed/>
                </p:oleObj>
              </mc:Choice>
              <mc:Fallback>
                <p:oleObj name="Equation" r:id="rId6" imgW="2717800" imgH="173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876800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>
            <a:extLst>
              <a:ext uri="{FF2B5EF4-FFF2-40B4-BE49-F238E27FC236}">
                <a16:creationId xmlns:a16="http://schemas.microsoft.com/office/drawing/2014/main" id="{D7CA668B-D09F-4D82-B4A5-6D033CABB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7239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 general, it is sufficient to solve coupled first-order ordinary differential equations of the form </a:t>
            </a:r>
          </a:p>
        </p:txBody>
      </p:sp>
      <p:graphicFrame>
        <p:nvGraphicFramePr>
          <p:cNvPr id="6150" name="Object 7">
            <a:extLst>
              <a:ext uri="{FF2B5EF4-FFF2-40B4-BE49-F238E27FC236}">
                <a16:creationId xmlns:a16="http://schemas.microsoft.com/office/drawing/2014/main" id="{935E07D3-CA87-404E-95BD-05E3CF538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638800"/>
          <a:ext cx="48006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8" imgW="2260600" imgH="393700" progId="Equation.DSMT4">
                  <p:embed/>
                </p:oleObj>
              </mc:Choice>
              <mc:Fallback>
                <p:oleObj name="Equation" r:id="rId8" imgW="2260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48006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39D3132-5A6E-4B68-A31F-53F834964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Value Problem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096EF21-1BDC-4F26-9673-438A7366EF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It is convenient to consider the independent variable </a:t>
            </a:r>
            <a:r>
              <a:rPr lang="en-US" altLang="en-US" sz="2800" i="1"/>
              <a:t>x</a:t>
            </a:r>
            <a:r>
              <a:rPr lang="en-US" altLang="en-US" sz="2800"/>
              <a:t> as time </a:t>
            </a:r>
            <a:r>
              <a:rPr lang="en-US" altLang="en-US" sz="2800" i="1"/>
              <a:t>t</a:t>
            </a:r>
            <a:r>
              <a:rPr lang="en-US" altLang="en-US" sz="2800"/>
              <a:t>.  The solution to the equations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800"/>
              <a:t>	is uniquely determined if the initial value at </a:t>
            </a:r>
            <a:r>
              <a:rPr lang="en-US" altLang="en-US" sz="2800" i="1"/>
              <a:t>t</a:t>
            </a:r>
            <a:r>
              <a:rPr lang="en-US" altLang="en-US" sz="2800"/>
              <a:t>=0, y</a:t>
            </a:r>
            <a:r>
              <a:rPr lang="en-US" altLang="en-US" sz="2800" baseline="-25000"/>
              <a:t>i</a:t>
            </a:r>
            <a:r>
              <a:rPr lang="en-US" altLang="en-US" sz="2800"/>
              <a:t>(0), is given.</a:t>
            </a:r>
          </a:p>
          <a:p>
            <a:pPr eaLnBrk="1" hangingPunct="1"/>
            <a:r>
              <a:rPr lang="en-US" altLang="en-US" sz="2800"/>
              <a:t>The equation can be written in vector form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A144688F-38DE-4DEB-9056-E650D6AAE5C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2971800"/>
          <a:ext cx="5462588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2235200" imgH="393700" progId="Equation.DSMT4">
                  <p:embed/>
                </p:oleObj>
              </mc:Choice>
              <mc:Fallback>
                <p:oleObj name="Equation" r:id="rId4" imgW="2235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5462588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A154A571-4F8B-4079-8887-1E66475E5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562600"/>
          <a:ext cx="1752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837836" imgH="393529" progId="Equation.DSMT4">
                  <p:embed/>
                </p:oleObj>
              </mc:Choice>
              <mc:Fallback>
                <p:oleObj name="Equation" r:id="rId6" imgW="837836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17526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CF4D46-AAFB-4C16-ADD8-DB14446BF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Some General Properties of Autonomous Systems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61E27A-5DBE-4875-BB5C-4E73B6D7F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dirty="0" err="1"/>
              <a:t>,</a:t>
            </a:r>
            <a:r>
              <a:rPr lang="en-US" altLang="en-US" b="1" dirty="0" err="1"/>
              <a:t>Y</a:t>
            </a:r>
            <a:r>
              <a:rPr lang="en-US" altLang="en-US" dirty="0"/>
              <a:t>) = </a:t>
            </a:r>
            <a:r>
              <a:rPr lang="en-US" altLang="en-US" b="1" dirty="0"/>
              <a:t>F</a:t>
            </a:r>
            <a:r>
              <a:rPr lang="en-US" altLang="en-US" dirty="0"/>
              <a:t>(</a:t>
            </a:r>
            <a:r>
              <a:rPr lang="en-US" altLang="en-US" b="1" dirty="0"/>
              <a:t>Y</a:t>
            </a:r>
            <a:r>
              <a:rPr lang="en-US" altLang="en-US" dirty="0"/>
              <a:t>), independent of time </a:t>
            </a:r>
            <a:r>
              <a:rPr lang="en-US" altLang="en-US" i="1" dirty="0"/>
              <a:t>t</a:t>
            </a:r>
          </a:p>
          <a:p>
            <a:pPr eaLnBrk="1" hangingPunct="1"/>
            <a:r>
              <a:rPr lang="en-US" altLang="en-US" dirty="0"/>
              <a:t>The space spanned by </a:t>
            </a:r>
            <a:r>
              <a:rPr lang="en-US" altLang="en-US" b="1" dirty="0"/>
              <a:t>Y </a:t>
            </a:r>
            <a:r>
              <a:rPr lang="en-US" altLang="en-US" dirty="0"/>
              <a:t>(a set of all possible </a:t>
            </a:r>
            <a:r>
              <a:rPr lang="en-US" altLang="en-US" b="1" dirty="0"/>
              <a:t>Y</a:t>
            </a:r>
            <a:r>
              <a:rPr lang="en-US" altLang="en-US" dirty="0"/>
              <a:t>) is called phase space</a:t>
            </a:r>
          </a:p>
          <a:p>
            <a:pPr eaLnBrk="1" hangingPunct="1"/>
            <a:r>
              <a:rPr lang="en-US" altLang="en-US" b="1" dirty="0"/>
              <a:t>F</a:t>
            </a:r>
            <a:r>
              <a:rPr lang="en-US" altLang="en-US" dirty="0"/>
              <a:t> forms a vector field (a vector at each point </a:t>
            </a:r>
            <a:r>
              <a:rPr lang="en-US" altLang="en-US" b="1" dirty="0"/>
              <a:t>Y</a:t>
            </a:r>
            <a:r>
              <a:rPr lang="en-US" altLang="en-US" dirty="0"/>
              <a:t>)</a:t>
            </a:r>
            <a:endParaRPr lang="en-US" altLang="en-US" b="1" dirty="0"/>
          </a:p>
        </p:txBody>
      </p:sp>
      <p:sp>
        <p:nvSpPr>
          <p:cNvPr id="10244" name="Line 4">
            <a:extLst>
              <a:ext uri="{FF2B5EF4-FFF2-40B4-BE49-F238E27FC236}">
                <a16:creationId xmlns:a16="http://schemas.microsoft.com/office/drawing/2014/main" id="{B027E6DB-B301-4D8C-B8E7-D5DDDD646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6324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EB8D03B3-7FA1-4399-9AE5-6D7103ED9C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191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EDCA8D0B-437B-40A7-ADA2-0F687059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24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D6634EE7-0885-4968-A841-97CCEE52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962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0248" name="Freeform 8">
            <a:extLst>
              <a:ext uri="{FF2B5EF4-FFF2-40B4-BE49-F238E27FC236}">
                <a16:creationId xmlns:a16="http://schemas.microsoft.com/office/drawing/2014/main" id="{529AB921-2E1D-4673-B71C-102349472E07}"/>
              </a:ext>
            </a:extLst>
          </p:cNvPr>
          <p:cNvSpPr>
            <a:spLocks/>
          </p:cNvSpPr>
          <p:nvPr/>
        </p:nvSpPr>
        <p:spPr bwMode="auto">
          <a:xfrm>
            <a:off x="2806700" y="4343400"/>
            <a:ext cx="3289300" cy="1917700"/>
          </a:xfrm>
          <a:custGeom>
            <a:avLst/>
            <a:gdLst>
              <a:gd name="T0" fmla="*/ 20161250 w 2072"/>
              <a:gd name="T1" fmla="*/ 2147483646 h 1208"/>
              <a:gd name="T2" fmla="*/ 20161250 w 2072"/>
              <a:gd name="T3" fmla="*/ 2056447500 h 1208"/>
              <a:gd name="T4" fmla="*/ 141128750 w 2072"/>
              <a:gd name="T5" fmla="*/ 1693545000 h 1208"/>
              <a:gd name="T6" fmla="*/ 745966250 w 2072"/>
              <a:gd name="T7" fmla="*/ 1330642500 h 1208"/>
              <a:gd name="T8" fmla="*/ 1471771250 w 2072"/>
              <a:gd name="T9" fmla="*/ 1330642500 h 1208"/>
              <a:gd name="T10" fmla="*/ 1955641250 w 2072"/>
              <a:gd name="T11" fmla="*/ 1935480000 h 1208"/>
              <a:gd name="T12" fmla="*/ 2147483646 w 2072"/>
              <a:gd name="T13" fmla="*/ 2147483646 h 1208"/>
              <a:gd name="T14" fmla="*/ 2147483646 w 2072"/>
              <a:gd name="T15" fmla="*/ 2147483646 h 1208"/>
              <a:gd name="T16" fmla="*/ 2147483646 w 2072"/>
              <a:gd name="T17" fmla="*/ 1572577500 h 1208"/>
              <a:gd name="T18" fmla="*/ 2147483646 w 2072"/>
              <a:gd name="T19" fmla="*/ 241935000 h 1208"/>
              <a:gd name="T20" fmla="*/ 2147483646 w 2072"/>
              <a:gd name="T21" fmla="*/ 120967500 h 120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72"/>
              <a:gd name="T34" fmla="*/ 0 h 1208"/>
              <a:gd name="T35" fmla="*/ 2072 w 2072"/>
              <a:gd name="T36" fmla="*/ 1208 h 120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72" h="1208">
                <a:moveTo>
                  <a:pt x="8" y="960"/>
                </a:moveTo>
                <a:cubicBezTo>
                  <a:pt x="4" y="912"/>
                  <a:pt x="0" y="864"/>
                  <a:pt x="8" y="816"/>
                </a:cubicBezTo>
                <a:cubicBezTo>
                  <a:pt x="16" y="768"/>
                  <a:pt x="8" y="720"/>
                  <a:pt x="56" y="672"/>
                </a:cubicBezTo>
                <a:cubicBezTo>
                  <a:pt x="104" y="624"/>
                  <a:pt x="208" y="552"/>
                  <a:pt x="296" y="528"/>
                </a:cubicBezTo>
                <a:cubicBezTo>
                  <a:pt x="384" y="504"/>
                  <a:pt x="504" y="488"/>
                  <a:pt x="584" y="528"/>
                </a:cubicBezTo>
                <a:cubicBezTo>
                  <a:pt x="664" y="568"/>
                  <a:pt x="696" y="664"/>
                  <a:pt x="776" y="768"/>
                </a:cubicBezTo>
                <a:cubicBezTo>
                  <a:pt x="856" y="872"/>
                  <a:pt x="968" y="1096"/>
                  <a:pt x="1064" y="1152"/>
                </a:cubicBezTo>
                <a:cubicBezTo>
                  <a:pt x="1160" y="1208"/>
                  <a:pt x="1280" y="1192"/>
                  <a:pt x="1352" y="1104"/>
                </a:cubicBezTo>
                <a:cubicBezTo>
                  <a:pt x="1424" y="1016"/>
                  <a:pt x="1400" y="792"/>
                  <a:pt x="1496" y="624"/>
                </a:cubicBezTo>
                <a:cubicBezTo>
                  <a:pt x="1592" y="456"/>
                  <a:pt x="1832" y="192"/>
                  <a:pt x="1928" y="96"/>
                </a:cubicBezTo>
                <a:cubicBezTo>
                  <a:pt x="2024" y="0"/>
                  <a:pt x="2048" y="24"/>
                  <a:pt x="2072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Freeform 9">
            <a:extLst>
              <a:ext uri="{FF2B5EF4-FFF2-40B4-BE49-F238E27FC236}">
                <a16:creationId xmlns:a16="http://schemas.microsoft.com/office/drawing/2014/main" id="{9967B979-8992-46E5-9A1A-7761BA5FEEAA}"/>
              </a:ext>
            </a:extLst>
          </p:cNvPr>
          <p:cNvSpPr>
            <a:spLocks/>
          </p:cNvSpPr>
          <p:nvPr/>
        </p:nvSpPr>
        <p:spPr bwMode="auto">
          <a:xfrm>
            <a:off x="4876800" y="4775200"/>
            <a:ext cx="1066800" cy="254000"/>
          </a:xfrm>
          <a:custGeom>
            <a:avLst/>
            <a:gdLst>
              <a:gd name="T0" fmla="*/ 0 w 672"/>
              <a:gd name="T1" fmla="*/ 282257500 h 160"/>
              <a:gd name="T2" fmla="*/ 362902500 w 672"/>
              <a:gd name="T3" fmla="*/ 40322500 h 160"/>
              <a:gd name="T4" fmla="*/ 846772500 w 672"/>
              <a:gd name="T5" fmla="*/ 40322500 h 160"/>
              <a:gd name="T6" fmla="*/ 1209675000 w 672"/>
              <a:gd name="T7" fmla="*/ 161290000 h 160"/>
              <a:gd name="T8" fmla="*/ 1693545000 w 672"/>
              <a:gd name="T9" fmla="*/ 40322500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60"/>
              <a:gd name="T17" fmla="*/ 672 w 67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60">
                <a:moveTo>
                  <a:pt x="0" y="112"/>
                </a:moveTo>
                <a:cubicBezTo>
                  <a:pt x="44" y="72"/>
                  <a:pt x="88" y="32"/>
                  <a:pt x="144" y="16"/>
                </a:cubicBezTo>
                <a:cubicBezTo>
                  <a:pt x="200" y="0"/>
                  <a:pt x="280" y="8"/>
                  <a:pt x="336" y="16"/>
                </a:cubicBezTo>
                <a:cubicBezTo>
                  <a:pt x="392" y="24"/>
                  <a:pt x="424" y="40"/>
                  <a:pt x="480" y="64"/>
                </a:cubicBezTo>
                <a:cubicBezTo>
                  <a:pt x="536" y="88"/>
                  <a:pt x="604" y="124"/>
                  <a:pt x="672" y="16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53746CD7-AA30-4939-BCED-BE367D4A7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0"/>
            <a:ext cx="2133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Intersection of trajectories cannot happen, why?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F33FB0A6-529B-4679-9D98-CAB19C96C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1828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Solution of dY/d</a:t>
            </a:r>
            <a:r>
              <a:rPr lang="en-US" altLang="en-US" sz="1800" i="1"/>
              <a:t>t </a:t>
            </a:r>
            <a:r>
              <a:rPr lang="en-US" altLang="en-US" sz="1800"/>
              <a:t>= F(Y) produces a parametric curve Y(</a:t>
            </a:r>
            <a:r>
              <a:rPr lang="en-US" altLang="en-US" sz="1800" i="1"/>
              <a:t>t</a:t>
            </a:r>
            <a:r>
              <a:rPr lang="en-US" altLang="en-US" sz="1800"/>
              <a:t>) in phase space.</a:t>
            </a:r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CA23062D-D678-48C8-87E6-C7A56E365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51181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D35D00F5-20C6-4F47-B2D6-AED10AED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14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/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E4F7A05-6A3D-4BAB-8793-B1E9258A7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Fixed Points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F609D27-A980-4BA6-9790-E37E53EFD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location in phase space such that </a:t>
            </a:r>
            <a:r>
              <a:rPr lang="en-US" altLang="en-US" b="1"/>
              <a:t>F</a:t>
            </a:r>
            <a:r>
              <a:rPr lang="en-US" altLang="en-US"/>
              <a:t>(</a:t>
            </a:r>
            <a:r>
              <a:rPr lang="en-US" altLang="en-US" b="1"/>
              <a:t>Y</a:t>
            </a:r>
            <a:r>
              <a:rPr lang="en-US" altLang="en-US"/>
              <a:t>)=</a:t>
            </a:r>
            <a:r>
              <a:rPr lang="en-US" altLang="en-US" b="1"/>
              <a:t>0</a:t>
            </a:r>
            <a:r>
              <a:rPr lang="en-US" altLang="en-US"/>
              <a:t>.</a:t>
            </a:r>
          </a:p>
        </p:txBody>
      </p:sp>
      <p:sp>
        <p:nvSpPr>
          <p:cNvPr id="11268" name="Freeform 5">
            <a:extLst>
              <a:ext uri="{FF2B5EF4-FFF2-40B4-BE49-F238E27FC236}">
                <a16:creationId xmlns:a16="http://schemas.microsoft.com/office/drawing/2014/main" id="{F231A166-C8B2-4C79-9D4F-2097FCCC955C}"/>
              </a:ext>
            </a:extLst>
          </p:cNvPr>
          <p:cNvSpPr>
            <a:spLocks/>
          </p:cNvSpPr>
          <p:nvPr/>
        </p:nvSpPr>
        <p:spPr bwMode="auto">
          <a:xfrm>
            <a:off x="1143000" y="3581400"/>
            <a:ext cx="1879600" cy="1320800"/>
          </a:xfrm>
          <a:custGeom>
            <a:avLst/>
            <a:gdLst>
              <a:gd name="T0" fmla="*/ 483870000 w 1184"/>
              <a:gd name="T1" fmla="*/ 2056447500 h 832"/>
              <a:gd name="T2" fmla="*/ 241935000 w 1184"/>
              <a:gd name="T3" fmla="*/ 1814512500 h 832"/>
              <a:gd name="T4" fmla="*/ 0 w 1184"/>
              <a:gd name="T5" fmla="*/ 1330642500 h 832"/>
              <a:gd name="T6" fmla="*/ 241935000 w 1184"/>
              <a:gd name="T7" fmla="*/ 725805000 h 832"/>
              <a:gd name="T8" fmla="*/ 846772500 w 1184"/>
              <a:gd name="T9" fmla="*/ 241935000 h 832"/>
              <a:gd name="T10" fmla="*/ 1935480000 w 1184"/>
              <a:gd name="T11" fmla="*/ 0 h 832"/>
              <a:gd name="T12" fmla="*/ 2147483646 w 1184"/>
              <a:gd name="T13" fmla="*/ 241935000 h 832"/>
              <a:gd name="T14" fmla="*/ 2147483646 w 1184"/>
              <a:gd name="T15" fmla="*/ 967740000 h 832"/>
              <a:gd name="T16" fmla="*/ 2147483646 w 1184"/>
              <a:gd name="T17" fmla="*/ 1935480000 h 832"/>
              <a:gd name="T18" fmla="*/ 967740000 w 1184"/>
              <a:gd name="T19" fmla="*/ 1935480000 h 832"/>
              <a:gd name="T20" fmla="*/ 967740000 w 1184"/>
              <a:gd name="T21" fmla="*/ 1451610000 h 832"/>
              <a:gd name="T22" fmla="*/ 1209675000 w 1184"/>
              <a:gd name="T23" fmla="*/ 967740000 h 832"/>
              <a:gd name="T24" fmla="*/ 1572577500 w 1184"/>
              <a:gd name="T25" fmla="*/ 846772500 h 832"/>
              <a:gd name="T26" fmla="*/ 2056447500 w 1184"/>
              <a:gd name="T27" fmla="*/ 967740000 h 832"/>
              <a:gd name="T28" fmla="*/ 2056447500 w 1184"/>
              <a:gd name="T29" fmla="*/ 1209675000 h 832"/>
              <a:gd name="T30" fmla="*/ 1451610000 w 1184"/>
              <a:gd name="T31" fmla="*/ 1209675000 h 832"/>
              <a:gd name="T32" fmla="*/ 1572577500 w 1184"/>
              <a:gd name="T33" fmla="*/ 1088707500 h 832"/>
              <a:gd name="T34" fmla="*/ 1693545000 w 1184"/>
              <a:gd name="T35" fmla="*/ 1088707500 h 83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84"/>
              <a:gd name="T55" fmla="*/ 0 h 832"/>
              <a:gd name="T56" fmla="*/ 1184 w 1184"/>
              <a:gd name="T57" fmla="*/ 832 h 83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84" h="832">
                <a:moveTo>
                  <a:pt x="192" y="816"/>
                </a:moveTo>
                <a:cubicBezTo>
                  <a:pt x="160" y="792"/>
                  <a:pt x="128" y="768"/>
                  <a:pt x="96" y="720"/>
                </a:cubicBezTo>
                <a:cubicBezTo>
                  <a:pt x="64" y="672"/>
                  <a:pt x="0" y="600"/>
                  <a:pt x="0" y="528"/>
                </a:cubicBezTo>
                <a:cubicBezTo>
                  <a:pt x="0" y="456"/>
                  <a:pt x="40" y="360"/>
                  <a:pt x="96" y="288"/>
                </a:cubicBezTo>
                <a:cubicBezTo>
                  <a:pt x="152" y="216"/>
                  <a:pt x="224" y="144"/>
                  <a:pt x="336" y="96"/>
                </a:cubicBezTo>
                <a:cubicBezTo>
                  <a:pt x="448" y="48"/>
                  <a:pt x="664" y="0"/>
                  <a:pt x="768" y="0"/>
                </a:cubicBezTo>
                <a:cubicBezTo>
                  <a:pt x="872" y="0"/>
                  <a:pt x="896" y="32"/>
                  <a:pt x="960" y="96"/>
                </a:cubicBezTo>
                <a:cubicBezTo>
                  <a:pt x="1024" y="160"/>
                  <a:pt x="1136" y="272"/>
                  <a:pt x="1152" y="384"/>
                </a:cubicBezTo>
                <a:cubicBezTo>
                  <a:pt x="1168" y="496"/>
                  <a:pt x="1184" y="704"/>
                  <a:pt x="1056" y="768"/>
                </a:cubicBezTo>
                <a:cubicBezTo>
                  <a:pt x="928" y="832"/>
                  <a:pt x="496" y="800"/>
                  <a:pt x="384" y="768"/>
                </a:cubicBezTo>
                <a:cubicBezTo>
                  <a:pt x="272" y="736"/>
                  <a:pt x="368" y="640"/>
                  <a:pt x="384" y="576"/>
                </a:cubicBezTo>
                <a:cubicBezTo>
                  <a:pt x="400" y="512"/>
                  <a:pt x="440" y="424"/>
                  <a:pt x="480" y="384"/>
                </a:cubicBezTo>
                <a:cubicBezTo>
                  <a:pt x="520" y="344"/>
                  <a:pt x="568" y="336"/>
                  <a:pt x="624" y="336"/>
                </a:cubicBezTo>
                <a:cubicBezTo>
                  <a:pt x="680" y="336"/>
                  <a:pt x="784" y="360"/>
                  <a:pt x="816" y="384"/>
                </a:cubicBezTo>
                <a:cubicBezTo>
                  <a:pt x="848" y="408"/>
                  <a:pt x="856" y="464"/>
                  <a:pt x="816" y="480"/>
                </a:cubicBezTo>
                <a:cubicBezTo>
                  <a:pt x="776" y="496"/>
                  <a:pt x="608" y="488"/>
                  <a:pt x="576" y="480"/>
                </a:cubicBezTo>
                <a:cubicBezTo>
                  <a:pt x="544" y="472"/>
                  <a:pt x="608" y="440"/>
                  <a:pt x="624" y="432"/>
                </a:cubicBezTo>
                <a:cubicBezTo>
                  <a:pt x="640" y="424"/>
                  <a:pt x="664" y="432"/>
                  <a:pt x="672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Freeform 7">
            <a:extLst>
              <a:ext uri="{FF2B5EF4-FFF2-40B4-BE49-F238E27FC236}">
                <a16:creationId xmlns:a16="http://schemas.microsoft.com/office/drawing/2014/main" id="{884E829A-0675-4E53-BEE6-8148EC2A63B9}"/>
              </a:ext>
            </a:extLst>
          </p:cNvPr>
          <p:cNvSpPr>
            <a:spLocks/>
          </p:cNvSpPr>
          <p:nvPr/>
        </p:nvSpPr>
        <p:spPr bwMode="auto">
          <a:xfrm>
            <a:off x="6388100" y="3276600"/>
            <a:ext cx="622300" cy="1155700"/>
          </a:xfrm>
          <a:custGeom>
            <a:avLst/>
            <a:gdLst>
              <a:gd name="T0" fmla="*/ 20161250 w 392"/>
              <a:gd name="T1" fmla="*/ 1814512500 h 728"/>
              <a:gd name="T2" fmla="*/ 20161250 w 392"/>
              <a:gd name="T3" fmla="*/ 1693545000 h 728"/>
              <a:gd name="T4" fmla="*/ 141128750 w 392"/>
              <a:gd name="T5" fmla="*/ 967740000 h 728"/>
              <a:gd name="T6" fmla="*/ 745966250 w 392"/>
              <a:gd name="T7" fmla="*/ 241935000 h 728"/>
              <a:gd name="T8" fmla="*/ 987901250 w 392"/>
              <a:gd name="T9" fmla="*/ 0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2"/>
              <a:gd name="T16" fmla="*/ 0 h 728"/>
              <a:gd name="T17" fmla="*/ 392 w 392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2" h="728">
                <a:moveTo>
                  <a:pt x="8" y="720"/>
                </a:moveTo>
                <a:cubicBezTo>
                  <a:pt x="4" y="724"/>
                  <a:pt x="0" y="728"/>
                  <a:pt x="8" y="672"/>
                </a:cubicBezTo>
                <a:cubicBezTo>
                  <a:pt x="16" y="616"/>
                  <a:pt x="8" y="480"/>
                  <a:pt x="56" y="384"/>
                </a:cubicBezTo>
                <a:cubicBezTo>
                  <a:pt x="104" y="288"/>
                  <a:pt x="240" y="160"/>
                  <a:pt x="296" y="96"/>
                </a:cubicBezTo>
                <a:cubicBezTo>
                  <a:pt x="352" y="32"/>
                  <a:pt x="372" y="16"/>
                  <a:pt x="3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Freeform 8">
            <a:extLst>
              <a:ext uri="{FF2B5EF4-FFF2-40B4-BE49-F238E27FC236}">
                <a16:creationId xmlns:a16="http://schemas.microsoft.com/office/drawing/2014/main" id="{5B01FE45-4425-4C70-A1E9-2DD3C18CDA77}"/>
              </a:ext>
            </a:extLst>
          </p:cNvPr>
          <p:cNvSpPr>
            <a:spLocks/>
          </p:cNvSpPr>
          <p:nvPr/>
        </p:nvSpPr>
        <p:spPr bwMode="auto">
          <a:xfrm>
            <a:off x="6362700" y="4419600"/>
            <a:ext cx="266700" cy="762000"/>
          </a:xfrm>
          <a:custGeom>
            <a:avLst/>
            <a:gdLst>
              <a:gd name="T0" fmla="*/ 60483750 w 168"/>
              <a:gd name="T1" fmla="*/ 0 h 480"/>
              <a:gd name="T2" fmla="*/ 60483750 w 168"/>
              <a:gd name="T3" fmla="*/ 967740000 h 480"/>
              <a:gd name="T4" fmla="*/ 423386250 w 168"/>
              <a:gd name="T5" fmla="*/ 1209675000 h 480"/>
              <a:gd name="T6" fmla="*/ 0 60000 65536"/>
              <a:gd name="T7" fmla="*/ 0 60000 65536"/>
              <a:gd name="T8" fmla="*/ 0 60000 65536"/>
              <a:gd name="T9" fmla="*/ 0 w 168"/>
              <a:gd name="T10" fmla="*/ 0 h 480"/>
              <a:gd name="T11" fmla="*/ 168 w 168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480">
                <a:moveTo>
                  <a:pt x="24" y="0"/>
                </a:moveTo>
                <a:cubicBezTo>
                  <a:pt x="12" y="152"/>
                  <a:pt x="0" y="304"/>
                  <a:pt x="24" y="384"/>
                </a:cubicBezTo>
                <a:cubicBezTo>
                  <a:pt x="48" y="464"/>
                  <a:pt x="108" y="472"/>
                  <a:pt x="168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Freeform 9">
            <a:extLst>
              <a:ext uri="{FF2B5EF4-FFF2-40B4-BE49-F238E27FC236}">
                <a16:creationId xmlns:a16="http://schemas.microsoft.com/office/drawing/2014/main" id="{909FD1BE-76FA-4B7C-AB17-430BF3867ABD}"/>
              </a:ext>
            </a:extLst>
          </p:cNvPr>
          <p:cNvSpPr>
            <a:spLocks/>
          </p:cNvSpPr>
          <p:nvPr/>
        </p:nvSpPr>
        <p:spPr bwMode="auto">
          <a:xfrm>
            <a:off x="5867400" y="4419600"/>
            <a:ext cx="457200" cy="1588"/>
          </a:xfrm>
          <a:custGeom>
            <a:avLst/>
            <a:gdLst>
              <a:gd name="T0" fmla="*/ 0 w 288"/>
              <a:gd name="T1" fmla="*/ 0 h 1"/>
              <a:gd name="T2" fmla="*/ 604837500 w 288"/>
              <a:gd name="T3" fmla="*/ 0 h 1"/>
              <a:gd name="T4" fmla="*/ 725805000 w 288"/>
              <a:gd name="T5" fmla="*/ 0 h 1"/>
              <a:gd name="T6" fmla="*/ 0 60000 65536"/>
              <a:gd name="T7" fmla="*/ 0 60000 65536"/>
              <a:gd name="T8" fmla="*/ 0 60000 65536"/>
              <a:gd name="T9" fmla="*/ 0 w 288"/>
              <a:gd name="T10" fmla="*/ 0 h 1"/>
              <a:gd name="T11" fmla="*/ 288 w 28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">
                <a:moveTo>
                  <a:pt x="0" y="0"/>
                </a:moveTo>
                <a:cubicBezTo>
                  <a:pt x="96" y="0"/>
                  <a:pt x="192" y="0"/>
                  <a:pt x="240" y="0"/>
                </a:cubicBezTo>
                <a:cubicBezTo>
                  <a:pt x="288" y="0"/>
                  <a:pt x="288" y="0"/>
                  <a:pt x="28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07842E4F-2CBC-4B14-B298-1D6231CFB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4343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Text Box 11">
            <a:extLst>
              <a:ext uri="{FF2B5EF4-FFF2-40B4-BE49-F238E27FC236}">
                <a16:creationId xmlns:a16="http://schemas.microsoft.com/office/drawing/2014/main" id="{4E4D02A4-99CD-4FA4-8C84-B9A61D8C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816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Attractor, repellor </a:t>
            </a:r>
          </a:p>
        </p:txBody>
      </p:sp>
      <p:sp>
        <p:nvSpPr>
          <p:cNvPr id="11274" name="Text Box 12">
            <a:extLst>
              <a:ext uri="{FF2B5EF4-FFF2-40B4-BE49-F238E27FC236}">
                <a16:creationId xmlns:a16="http://schemas.microsoft.com/office/drawing/2014/main" id="{703E0063-FA7E-44CC-9E7D-36ED615A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6388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Saddle point or hyperbolic fixed point</a:t>
            </a:r>
          </a:p>
        </p:txBody>
      </p:sp>
      <p:graphicFrame>
        <p:nvGraphicFramePr>
          <p:cNvPr id="11275" name="Object 13">
            <a:extLst>
              <a:ext uri="{FF2B5EF4-FFF2-40B4-BE49-F238E27FC236}">
                <a16:creationId xmlns:a16="http://schemas.microsoft.com/office/drawing/2014/main" id="{A06E61A4-74BE-453C-B806-446C9B3A7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12DC3DB-4CEC-4854-9BAD-128184D59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Chaos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0927AC6-CC37-44EE-A6CA-4E15140811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2057400"/>
          </a:xfrm>
        </p:spPr>
        <p:txBody>
          <a:bodyPr/>
          <a:lstStyle/>
          <a:p>
            <a:pPr eaLnBrk="1" hangingPunct="1"/>
            <a:r>
              <a:rPr lang="en-US" altLang="en-US" sz="2800"/>
              <a:t>Extremely sensitive to initial conditions [dY(</a:t>
            </a:r>
            <a:r>
              <a:rPr lang="en-US" altLang="en-US" sz="2800" i="1"/>
              <a:t>t</a:t>
            </a:r>
            <a:r>
              <a:rPr lang="en-US" altLang="en-US" sz="2800"/>
              <a:t>) = exp(</a:t>
            </a:r>
            <a:r>
              <a:rPr lang="en-US" altLang="en-US" sz="2800">
                <a:sym typeface="Symbol" panose="05050102010706020507" pitchFamily="18" charset="2"/>
              </a:rPr>
              <a:t></a:t>
            </a:r>
            <a:r>
              <a:rPr lang="en-US" altLang="en-US" sz="2800" i="1">
                <a:sym typeface="Symbol" panose="05050102010706020507" pitchFamily="18" charset="2"/>
              </a:rPr>
              <a:t>t</a:t>
            </a:r>
            <a:r>
              <a:rPr lang="en-US" altLang="en-US" sz="2800">
                <a:sym typeface="Symbol" panose="05050102010706020507" pitchFamily="18" charset="2"/>
              </a:rPr>
              <a:t>)dY(0)].  E.g., Lorenz’s weather model:</a:t>
            </a:r>
          </a:p>
          <a:p>
            <a:pPr eaLnBrk="1" hangingPunct="1"/>
            <a:endParaRPr lang="en-US" altLang="en-US" sz="2800">
              <a:sym typeface="Symbol" panose="05050102010706020507" pitchFamily="18" charset="2"/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:a16="http://schemas.microsoft.com/office/drawing/2014/main" id="{D2032470-16F4-4EFC-8A8C-3FD10D96D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3200400"/>
          <a:ext cx="34163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1358310" imgH="710891" progId="Equation.DSMT4">
                  <p:embed/>
                </p:oleObj>
              </mc:Choice>
              <mc:Fallback>
                <p:oleObj name="Equation" r:id="rId3" imgW="1358310" imgH="7108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200400"/>
                        <a:ext cx="34163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5" descr="lorenz">
            <a:extLst>
              <a:ext uri="{FF2B5EF4-FFF2-40B4-BE49-F238E27FC236}">
                <a16:creationId xmlns:a16="http://schemas.microsoft.com/office/drawing/2014/main" id="{63B0F5EF-3C46-43EE-BEB0-D87F497745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2057400"/>
            <a:ext cx="5181600" cy="3886200"/>
          </a:xfrm>
          <a:noFill/>
        </p:spPr>
      </p:pic>
      <p:sp>
        <p:nvSpPr>
          <p:cNvPr id="12294" name="Text Box 7">
            <a:extLst>
              <a:ext uri="{FF2B5EF4-FFF2-40B4-BE49-F238E27FC236}">
                <a16:creationId xmlns:a16="http://schemas.microsoft.com/office/drawing/2014/main" id="{FB5C650D-969B-4E6C-9966-07013905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054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CCAD92BC-0D9C-41B1-A4D2-1119B6C43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76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4E93A47C-AE2C-46F3-856B-0919507C0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A4A3A0-9175-4142-AB7D-8F812B71C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Finite difference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AF8728D-020B-46B7-8BDA-CBB285B4C3C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Forward difference: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Backward difference: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Central difference: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Euler Method:</a:t>
            </a:r>
          </a:p>
        </p:txBody>
      </p:sp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1BF0AF15-CF68-4BE1-8215-7F56F31B180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00600" y="2514600"/>
          <a:ext cx="33528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1905000" imgH="393700" progId="Equation.DSMT4">
                  <p:embed/>
                </p:oleObj>
              </mc:Choice>
              <mc:Fallback>
                <p:oleObj name="Equation" r:id="rId4" imgW="1905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33528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102E6273-5796-4275-9DF3-F876EB1B9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1524000"/>
          <a:ext cx="3429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916868" imgH="393529" progId="Equation.DSMT4">
                  <p:embed/>
                </p:oleObj>
              </mc:Choice>
              <mc:Fallback>
                <p:oleObj name="Equation" r:id="rId6" imgW="191686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429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id="{98964935-E74B-44E7-B5FD-EAE56C3434C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429000"/>
          <a:ext cx="4114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2184400" imgH="393700" progId="Equation.DSMT4">
                  <p:embed/>
                </p:oleObj>
              </mc:Choice>
              <mc:Fallback>
                <p:oleObj name="Equation" r:id="rId8" imgW="218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4114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0">
            <a:extLst>
              <a:ext uri="{FF2B5EF4-FFF2-40B4-BE49-F238E27FC236}">
                <a16:creationId xmlns:a16="http://schemas.microsoft.com/office/drawing/2014/main" id="{2757F819-3800-45FC-8571-3DF0750B6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694238"/>
          <a:ext cx="495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10" imgW="2171700" imgH="635000" progId="Equation.DSMT4">
                  <p:embed/>
                </p:oleObj>
              </mc:Choice>
              <mc:Fallback>
                <p:oleObj name="Equation" r:id="rId10" imgW="2171700" imgH="63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94238"/>
                        <a:ext cx="495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9C9FC05-00A6-4655-8059-3CDBEBB5C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Euler and Midpoint</a:t>
            </a: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B462FA17-9E25-4830-A6AD-1D1043E4DF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5270500" cy="5334000"/>
          </a:xfrm>
          <a:noFill/>
        </p:spPr>
      </p:pic>
      <p:graphicFrame>
        <p:nvGraphicFramePr>
          <p:cNvPr id="15364" name="Object 6">
            <a:extLst>
              <a:ext uri="{FF2B5EF4-FFF2-40B4-BE49-F238E27FC236}">
                <a16:creationId xmlns:a16="http://schemas.microsoft.com/office/drawing/2014/main" id="{C51A357B-3AB8-42D2-923B-716FAAF63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1981200"/>
          <a:ext cx="4191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1854200" imgH="241300" progId="Equation.DSMT4">
                  <p:embed/>
                </p:oleObj>
              </mc:Choice>
              <mc:Fallback>
                <p:oleObj name="Equation" r:id="rId4" imgW="18542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4191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7">
            <a:extLst>
              <a:ext uri="{FF2B5EF4-FFF2-40B4-BE49-F238E27FC236}">
                <a16:creationId xmlns:a16="http://schemas.microsoft.com/office/drawing/2014/main" id="{7C0C889B-8BC4-4EA9-B9E7-4C3758F8B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033838"/>
          <a:ext cx="3657600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1701800" imgH="889000" progId="Equation.DSMT4">
                  <p:embed/>
                </p:oleObj>
              </mc:Choice>
              <mc:Fallback>
                <p:oleObj name="Equation" r:id="rId6" imgW="17018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3838"/>
                        <a:ext cx="3657600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Line 8">
            <a:extLst>
              <a:ext uri="{FF2B5EF4-FFF2-40B4-BE49-F238E27FC236}">
                <a16:creationId xmlns:a16="http://schemas.microsoft.com/office/drawing/2014/main" id="{4781B4D5-D059-4220-BA6A-DBE6CFF7A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124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Text Box 9">
            <a:extLst>
              <a:ext uri="{FF2B5EF4-FFF2-40B4-BE49-F238E27FC236}">
                <a16:creationId xmlns:a16="http://schemas.microsoft.com/office/drawing/2014/main" id="{BB1EF989-DA29-4305-898F-BB5F2420F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>
                <a:latin typeface="Times New Roman" panose="02020603050405020304" pitchFamily="18" charset="0"/>
              </a:rPr>
              <a:t>h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apter 16 &amp;#x0D;&amp;#x0A;&amp;#x0D;&amp;#x0A;Integration of Ordinary Differential Equation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Examples of Differential Equations&amp;quot;&quot;/&gt;&lt;property id=&quot;20307&quot; value=&quot;344&quot;/&gt;&lt;/object&gt;&lt;object type=&quot;3&quot; unique_id=&quot;10006&quot;&gt;&lt;property id=&quot;20148&quot; value=&quot;5&quot;/&gt;&lt;property id=&quot;20300&quot; value=&quot;Slide 3 - &amp;quot;Higher ODE Reduces to 1st Order&amp;quot;&quot;/&gt;&lt;property id=&quot;20307&quot; value=&quot;339&quot;/&gt;&lt;/object&gt;&lt;object type=&quot;3&quot; unique_id=&quot;10007&quot;&gt;&lt;property id=&quot;20148&quot; value=&quot;5&quot;/&gt;&lt;property id=&quot;20300&quot; value=&quot;Slide 4 - &amp;quot;Initial Value Problem&amp;quot;&quot;/&gt;&lt;property id=&quot;20307&quot; value=&quot;340&quot;/&gt;&lt;/object&gt;&lt;object type=&quot;3&quot; unique_id=&quot;10008&quot;&gt;&lt;property id=&quot;20148&quot; value=&quot;5&quot;/&gt;&lt;property id=&quot;20300&quot; value=&quot;Slide 5 - &amp;quot;Some General Properties of Autonomous Systems&amp;quot;&quot;/&gt;&lt;property id=&quot;20307&quot; value=&quot;341&quot;/&gt;&lt;/object&gt;&lt;object type=&quot;3&quot; unique_id=&quot;10009&quot;&gt;&lt;property id=&quot;20148&quot; value=&quot;5&quot;/&gt;&lt;property id=&quot;20300&quot; value=&quot;Slide 6 - &amp;quot;Fixed Points&amp;quot;&quot;/&gt;&lt;property id=&quot;20307&quot; value=&quot;342&quot;/&gt;&lt;/object&gt;&lt;object type=&quot;3&quot; unique_id=&quot;10010&quot;&gt;&lt;property id=&quot;20148&quot; value=&quot;5&quot;/&gt;&lt;property id=&quot;20300&quot; value=&quot;Slide 7 - &amp;quot;Chaos&amp;quot;&quot;/&gt;&lt;property id=&quot;20307&quot; value=&quot;343&quot;/&gt;&lt;/object&gt;&lt;object type=&quot;3&quot; unique_id=&quot;10011&quot;&gt;&lt;property id=&quot;20148&quot; value=&quot;5&quot;/&gt;&lt;property id=&quot;20300&quot; value=&quot;Slide 8 - &amp;quot;Finite difference&amp;quot;&quot;/&gt;&lt;property id=&quot;20307&quot; value=&quot;345&quot;/&gt;&lt;/object&gt;&lt;object type=&quot;3&quot; unique_id=&quot;10012&quot;&gt;&lt;property id=&quot;20148&quot; value=&quot;5&quot;/&gt;&lt;property id=&quot;20300&quot; value=&quot;Slide 9 - &amp;quot;Euler and Midpoint&amp;quot;&quot;/&gt;&lt;property id=&quot;20307&quot; value=&quot;346&quot;/&gt;&lt;/object&gt;&lt;object type=&quot;3&quot; unique_id=&quot;10013&quot;&gt;&lt;property id=&quot;20148&quot; value=&quot;5&quot;/&gt;&lt;property id=&quot;20300&quot; value=&quot;Slide 10 - &amp;quot;4-th Order Runge-Kutta Method&amp;quot;&quot;/&gt;&lt;property id=&quot;20307&quot; value=&quot;347&quot;/&gt;&lt;/object&gt;&lt;object type=&quot;3&quot; unique_id=&quot;10014&quot;&gt;&lt;property id=&quot;20148&quot; value=&quot;5&quot;/&gt;&lt;property id=&quot;20300&quot; value=&quot;Slide 11 - &amp;quot;rk4( )&amp;quot;&quot;/&gt;&lt;property id=&quot;20307&quot; value=&quot;348&quot;/&gt;&lt;/object&gt;&lt;object type=&quot;3&quot; unique_id=&quot;10015&quot;&gt;&lt;property id=&quot;20148&quot; value=&quot;5&quot;/&gt;&lt;property id=&quot;20300&quot; value=&quot;Slide 12 - &amp;quot;Some General Concepts&amp;quot;&quot;/&gt;&lt;property id=&quot;20307&quot; value=&quot;350&quot;/&gt;&lt;/object&gt;&lt;object type=&quot;3&quot; unique_id=&quot;10016&quot;&gt;&lt;property id=&quot;20148&quot; value=&quot;5&quot;/&gt;&lt;property id=&quot;20300&quot; value=&quot;Slide 13 - &amp;quot;Adaptive Stepsize Control&amp;quot;&quot;/&gt;&lt;property id=&quot;20307&quot; value=&quot;349&quot;/&gt;&lt;/object&gt;&lt;object type=&quot;3&quot; unique_id=&quot;10017&quot;&gt;&lt;property id=&quot;20148&quot; value=&quot;5&quot;/&gt;&lt;property id=&quot;20300&quot; value=&quot;Slide 14 - &amp;quot;Richardson Extrapolation and Bulirsch-Stoer Method&amp;quot;&quot;/&gt;&lt;property id=&quot;20307&quot; value=&quot;357&quot;/&gt;&lt;/object&gt;&lt;object type=&quot;3&quot; unique_id=&quot;10018&quot;&gt;&lt;property id=&quot;20148&quot; value=&quot;5&quot;/&gt;&lt;property id=&quot;20300&quot; value=&quot;Slide 15 - &amp;quot;Multi-step, Explicit, Implicit, etc&amp;quot;&quot;/&gt;&lt;property id=&quot;20307&quot; value=&quot;359&quot;/&gt;&lt;/object&gt;&lt;object type=&quot;3&quot; unique_id=&quot;10019&quot;&gt;&lt;property id=&quot;20148&quot; value=&quot;5&quot;/&gt;&lt;property id=&quot;20300&quot; value=&quot;Slide 16 - &amp;quot;Hamiltonian System&amp;quot;&quot;/&gt;&lt;property id=&quot;20307&quot; value=&quot;351&quot;/&gt;&lt;/object&gt;&lt;object type=&quot;3&quot; unique_id=&quot;10020&quot;&gt;&lt;property id=&quot;20148&quot; value=&quot;5&quot;/&gt;&lt;property id=&quot;20300&quot; value=&quot;Slide 17 - &amp;quot;Verlet or Störmer Algorithm&amp;quot;&quot;/&gt;&lt;property id=&quot;20307&quot; value=&quot;352&quot;/&gt;&lt;/object&gt;&lt;object type=&quot;3&quot; unique_id=&quot;10021&quot;&gt;&lt;property id=&quot;20148&quot; value=&quot;5&quot;/&gt;&lt;property id=&quot;20300&quot; value=&quot;Slide 18 - &amp;quot;2-Form and Symplectics&amp;quot;&quot;/&gt;&lt;property id=&quot;20307&quot; value=&quot;353&quot;/&gt;&lt;/object&gt;&lt;object type=&quot;3&quot; unique_id=&quot;10022&quot;&gt;&lt;property id=&quot;20148&quot; value=&quot;5&quot;/&gt;&lt;property id=&quot;20300&quot; value=&quot;Slide 19 - &amp;quot;Canonical Transformation&amp;quot;&quot;/&gt;&lt;property id=&quot;20307&quot; value=&quot;354&quot;/&gt;&lt;/object&gt;&lt;object type=&quot;3&quot; unique_id=&quot;10023&quot;&gt;&lt;property id=&quot;20148&quot; value=&quot;5&quot;/&gt;&lt;property id=&quot;20300&quot; value=&quot;Slide 20 - &amp;quot;Example of Symplectic Algorithm&amp;quot;&quot;/&gt;&lt;property id=&quot;20307&quot; value=&quot;355&quot;/&gt;&lt;/object&gt;&lt;object type=&quot;3&quot; unique_id=&quot;10024&quot;&gt;&lt;property id=&quot;20148&quot; value=&quot;5&quot;/&gt;&lt;property id=&quot;20300&quot; value=&quot;Slide 21 - &amp;quot;Second-Order Symplectic or Velocity Verlet&amp;quot;&quot;/&gt;&lt;property id=&quot;20307&quot; value=&quot;356&quot;/&gt;&lt;/object&gt;&lt;object type=&quot;3&quot; unique_id=&quot;10025&quot;&gt;&lt;property id=&quot;20148&quot; value=&quot;5&quot;/&gt;&lt;property id=&quot;20300&quot; value=&quot;Slide 22 - &amp;quot;Problem set 10&amp;quot;&quot;/&gt;&lt;property id=&quot;20307&quot; value=&quot;35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1479</Words>
  <Application>Microsoft Office PowerPoint</Application>
  <PresentationFormat>On-screen Show (4:3)</PresentationFormat>
  <Paragraphs>144</Paragraphs>
  <Slides>23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Symbol</vt:lpstr>
      <vt:lpstr>Times New Roman</vt:lpstr>
      <vt:lpstr>Default Design</vt:lpstr>
      <vt:lpstr>Equation</vt:lpstr>
      <vt:lpstr>Chapter 16   Integration of Ordinary Differential Equations</vt:lpstr>
      <vt:lpstr>Examples of Differential Equations</vt:lpstr>
      <vt:lpstr>Higher ODE Reduces to 1st Order</vt:lpstr>
      <vt:lpstr>Initial Value Problem</vt:lpstr>
      <vt:lpstr>Some General Properties of Autonomous Systems</vt:lpstr>
      <vt:lpstr>Fixed Points</vt:lpstr>
      <vt:lpstr>Chaos</vt:lpstr>
      <vt:lpstr>Finite difference</vt:lpstr>
      <vt:lpstr>Euler and Midpoint</vt:lpstr>
      <vt:lpstr>4-th Order Runge-Kutta Method</vt:lpstr>
      <vt:lpstr>rk4( )</vt:lpstr>
      <vt:lpstr>Some General Concepts</vt:lpstr>
      <vt:lpstr>Adaptive Stepsize Control</vt:lpstr>
      <vt:lpstr>Richardson Extrapolation and Bulirsch-Stoer Method</vt:lpstr>
      <vt:lpstr>Multi-step, Explicit, Implicit, etc</vt:lpstr>
      <vt:lpstr>Hamiltonian System</vt:lpstr>
      <vt:lpstr>Verlet or Störmer Algorithm</vt:lpstr>
      <vt:lpstr>2-Form and Symplectics</vt:lpstr>
      <vt:lpstr>Canonical Transformation</vt:lpstr>
      <vt:lpstr>Example of Symplectic Algorithm</vt:lpstr>
      <vt:lpstr>Second-Order Symplectic or Velocity Verlet</vt:lpstr>
      <vt:lpstr>Deriving Symplectic Algorithm</vt:lpstr>
      <vt:lpstr>Problem set 10 (14 Nov 24)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16,  Integration of ODE</dc:title>
  <dc:subject>Numerical Recipes</dc:subject>
  <dc:creator>Wang Jian-Sheng</dc:creator>
  <cp:lastModifiedBy>Wang Jian-Sheng</cp:lastModifiedBy>
  <cp:revision>140</cp:revision>
  <dcterms:created xsi:type="dcterms:W3CDTF">2004-07-22T06:03:45Z</dcterms:created>
  <dcterms:modified xsi:type="dcterms:W3CDTF">2024-10-24T06:59:27Z</dcterms:modified>
</cp:coreProperties>
</file>