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0" r:id="rId14"/>
    <p:sldId id="372" r:id="rId15"/>
    <p:sldId id="373" r:id="rId16"/>
    <p:sldId id="374" r:id="rId17"/>
    <p:sldId id="375" r:id="rId18"/>
    <p:sldId id="376" r:id="rId19"/>
    <p:sldId id="377" r:id="rId20"/>
  </p:sldIdLst>
  <p:sldSz cx="9144000" cy="6858000" type="screen4x3"/>
  <p:notesSz cx="6858000" cy="914400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45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70507B6B-01F9-4824-B014-09BEACB53CA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id="{EA5BCCAF-0F0B-47B3-87EA-65C21BF1F37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52F1F4F-9A92-4E43-8717-FB63F6F8BDC9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E5A7CD30-C53D-4372-84A5-B2AAC1A4D53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F0A425F8-53FE-4114-BC2B-C31F25AAD4B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0599" name="Rectangle 7">
            <a:extLst>
              <a:ext uri="{FF2B5EF4-FFF2-40B4-BE49-F238E27FC236}">
                <a16:creationId xmlns:a16="http://schemas.microsoft.com/office/drawing/2014/main" id="{21F63526-7C4B-44C4-A8F6-0D553FE36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2B723EB-0C27-492F-B0CF-BD9E9F80749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>
            <a:extLst>
              <a:ext uri="{FF2B5EF4-FFF2-40B4-BE49-F238E27FC236}">
                <a16:creationId xmlns:a16="http://schemas.microsoft.com/office/drawing/2014/main" id="{CE652C87-0AC4-45C4-A6F6-75639B70338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6F4FB8D0-507C-4B07-9AA9-0F58C2640C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The answers to the eigenvalue problem is y(x) = A sin(n pi x), with eigenvalue lambda = (n pi)^2.     Does the numerical solution to y1, y2, y3 as a boundary value problem gives the correct answers?</a:t>
            </a:r>
          </a:p>
          <a:p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192504F9-3DF9-4F3F-BFF8-DE06810117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D659C24-93CD-46AF-A6D2-C4351B787119}" type="slidenum">
              <a:rPr lang="en-US" altLang="en-US"/>
              <a:pPr/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>
            <a:extLst>
              <a:ext uri="{FF2B5EF4-FFF2-40B4-BE49-F238E27FC236}">
                <a16:creationId xmlns:a16="http://schemas.microsoft.com/office/drawing/2014/main" id="{517A9170-0782-4DF6-B7CD-E1F52A924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95130591-8F20-4DB6-877E-899DA792CA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More advanced method known as multi-grid method converges faster.  </a:t>
            </a:r>
            <a:endParaRPr lang="en-SG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DC5D0AAC-A27D-44D9-B18E-221B5C0A326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4F2BEAF-11B7-48F1-AE92-8390B34D0555}" type="slidenum">
              <a:rPr lang="en-US" altLang="en-US"/>
              <a:pPr/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6851694-2582-4633-893D-88CBDB1639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6AB8F73-E65C-4B80-A224-FA3C9D5E08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BFE3C22-C94F-438F-AA7F-6955FBDCA52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0B1747-4873-45A0-8C88-ED465F908F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195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6F5DB2A-D439-4F7D-B8B0-585190E254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0ADCB83-C460-4970-AEC3-DA26BA96439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C0194E6-CB7C-4F1F-B653-F5A5C00E02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0942BE7-88FE-42A7-B710-F777A08BE0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9016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F140FB-86F7-4E7D-9503-29BC3053E4C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3ADB888-0D6A-41F5-850F-6620B1369D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BAAFE8D-6E98-4605-8D05-77A7E71FC8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9925EB-F8A3-4A1D-BB79-724914D53F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3839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0CD913DA-2092-49BD-AD60-08A80EFBBA7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5D50C9B-A060-4624-8130-83E3492635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E35A6DD-AD4F-4393-864C-ECC15C76CE3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907A8D-0928-49F2-BE57-554F517E3A2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09232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ED40DEB-7CA0-4915-B259-C1A4673DE4F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D29D033-C9FE-407D-992C-A8CF189BF59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DBBECFC-3D66-4637-A9BE-1CF469DF7A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2E4A88-261F-4A09-B526-2A86B88C154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4429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AE641-FAB0-4D14-B75A-36C8392D08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C0ADD9-24C9-4045-9286-7E66739B5BE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C6F6B1-48AE-47E7-BEF4-162BCD5366A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425AA7-46D5-45D6-9E5C-90F8EFD641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8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C2E9A02-837D-4926-9199-60E128C43F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87257F0-9248-4CF3-82D2-640DA7F4C5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31D56E07-EFB5-4E2B-8F2D-94A996EAB87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14A338-E1C2-4DA8-ABD1-B79078AF04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2887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D68697CE-05B8-4594-B566-A6ED7C98BF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0AF70DE-956D-47FC-B428-6B85FBAE31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C34C27FD-2472-4B0E-8659-1A200D01261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9CAD13-210A-4A00-8674-B4F1B9729E4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0032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6EE2C21-FE3B-4322-81A4-7AAD20F86CA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246EC592-73E5-4F4F-BA64-5FAE85AB72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BD795B6-D8AD-4CA3-8BAA-4D8C8692E17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FF4EBB-C160-4D31-AAB5-1DBBC716036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72509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199E65-0C14-4179-AB19-EC4E676CBEC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1D1FBD-0079-4EBE-871A-459D201C91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B8905-0B7E-46C8-8338-164E9EB0BA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E40DE9-2F19-4737-920C-85482D5E732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1271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FDB3E3F-2FCA-4D01-A228-68289A0559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D9F897-B8D0-41CB-9AA9-7408F8F567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C054AB-9DF4-4E66-8250-EAEAEAF8DD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DE7714-3DB5-48A3-BC2E-10F5631AC2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4396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9DD641-9BCC-437D-B835-E611D7FF99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741DC6AF-6863-4D08-9B30-1B19C0956A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29A5307-F4AD-4805-AA6D-B90C0B48A9D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26E65C4-2D52-4A52-AADB-3CEE2448C73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81FDB57D-32B3-4177-9D26-F70ADDB157C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A886528E-B035-426B-91B5-3AA987EC1B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8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13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8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D96DFEE6-5713-444F-9F85-75777589104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Chapter 17 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altLang="en-US" sz="4000"/>
              <a:t>Boundary Value Problems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547F3BA-B845-4568-9E87-4DE1674050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Difference Method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53F7D2C7-036F-4E19-957B-4C238E604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</a:t>
            </a:r>
          </a:p>
          <a:p>
            <a:pPr eaLnBrk="1" hangingPunct="1"/>
            <a:r>
              <a:rPr lang="en-US" altLang="en-US"/>
              <a:t>Discretize the interval </a:t>
            </a:r>
            <a:r>
              <a:rPr lang="en-US" altLang="en-US" i="1"/>
              <a:t>x</a:t>
            </a:r>
            <a:r>
              <a:rPr lang="en-US" altLang="en-US" baseline="-25000"/>
              <a:t>j</a:t>
            </a:r>
            <a:r>
              <a:rPr lang="en-US" altLang="en-US"/>
              <a:t>=</a:t>
            </a:r>
            <a:r>
              <a:rPr lang="en-US" altLang="en-US" i="1"/>
              <a:t>a</a:t>
            </a:r>
            <a:r>
              <a:rPr lang="en-US" altLang="en-US"/>
              <a:t>+j</a:t>
            </a:r>
            <a:r>
              <a:rPr lang="en-US" altLang="en-US" i="1"/>
              <a:t>h</a:t>
            </a:r>
            <a:r>
              <a:rPr lang="en-US" altLang="en-US"/>
              <a:t> and equation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3316" name="Object 4">
            <a:extLst>
              <a:ext uri="{FF2B5EF4-FFF2-40B4-BE49-F238E27FC236}">
                <a16:creationId xmlns:a16="http://schemas.microsoft.com/office/drawing/2014/main" id="{4EB462C6-BBF6-44C3-BD9B-CE84FE6AE5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697038"/>
          <a:ext cx="5410200" cy="436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4" imgW="2514600" imgH="203200" progId="Equation.DSMT4">
                  <p:embed/>
                </p:oleObj>
              </mc:Choice>
              <mc:Fallback>
                <p:oleObj name="Equation" r:id="rId4" imgW="2514600" imgH="203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697038"/>
                        <a:ext cx="5410200" cy="436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>
            <a:extLst>
              <a:ext uri="{FF2B5EF4-FFF2-40B4-BE49-F238E27FC236}">
                <a16:creationId xmlns:a16="http://schemas.microsoft.com/office/drawing/2014/main" id="{36B0F40F-C459-48A4-9171-F376E7A24E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352800"/>
          <a:ext cx="7010400" cy="2027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6" imgW="3073400" imgH="889000" progId="Equation.DSMT4">
                  <p:embed/>
                </p:oleObj>
              </mc:Choice>
              <mc:Fallback>
                <p:oleObj name="Equation" r:id="rId6" imgW="3073400" imgH="889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352800"/>
                        <a:ext cx="7010400" cy="2027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8" name="Text Box 6">
            <a:extLst>
              <a:ext uri="{FF2B5EF4-FFF2-40B4-BE49-F238E27FC236}">
                <a16:creationId xmlns:a16="http://schemas.microsoft.com/office/drawing/2014/main" id="{529BC9AD-CFB6-4F5D-A641-4F0304DE2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562600"/>
            <a:ext cx="44958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The difference equations form a linear system A</a:t>
            </a:r>
            <a:r>
              <a:rPr lang="en-US" altLang="en-US" sz="1800" i="1"/>
              <a:t>y</a:t>
            </a:r>
            <a:r>
              <a:rPr lang="en-US" altLang="en-US" sz="1800"/>
              <a:t> = </a:t>
            </a:r>
            <a:r>
              <a:rPr lang="en-US" altLang="en-US" sz="1800" i="1"/>
              <a:t>b</a:t>
            </a:r>
            <a:r>
              <a:rPr lang="en-US" altLang="en-US" sz="1800"/>
              <a:t> if the equation is linear.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4C56053-0302-4A89-ACBA-0F9B8973B5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Reviews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1B988737-9648-478F-985F-01322EBC27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Python programming, float IEEE representations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Errors in numerical calculations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Linear systems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Interpolations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Integrations of definite integrals and differential equations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sym typeface="Symbol" panose="05050102010706020507" pitchFamily="18" charset="2"/>
              </a:rPr>
              <a:t>Random number and Monte Carlo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>
                <a:sym typeface="Symbol" panose="05050102010706020507" pitchFamily="18" charset="2"/>
              </a:rPr>
              <a:t>Neural networks</a:t>
            </a:r>
            <a:endParaRPr lang="en-US" altLang="en-US" sz="2800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Least squares, fitting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800" dirty="0"/>
              <a:t>Optimization, root finding</a:t>
            </a:r>
          </a:p>
          <a:p>
            <a:pPr marL="0" indent="0" eaLnBrk="1" hangingPunct="1">
              <a:lnSpc>
                <a:spcPct val="90000"/>
              </a:lnSpc>
              <a:buFontTx/>
              <a:buNone/>
              <a:defRPr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D22F8C25-1C04-4150-91F1-75644D39AB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Topics not Covered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F149E085-70D2-4F2D-B44A-F91073280E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Eigenvalue problems, A</a:t>
            </a:r>
            <a:r>
              <a:rPr lang="en-US" altLang="en-US" i="1"/>
              <a:t>x</a:t>
            </a:r>
            <a:r>
              <a:rPr lang="en-US" altLang="en-US"/>
              <a:t>=</a:t>
            </a:r>
            <a:r>
              <a:rPr lang="en-US" altLang="en-US">
                <a:sym typeface="Symbol" panose="05050102010706020507" pitchFamily="18" charset="2"/>
              </a:rPr>
              <a:t></a:t>
            </a:r>
            <a:r>
              <a:rPr lang="en-US" altLang="en-US" i="1">
                <a:sym typeface="Symbol" panose="05050102010706020507" pitchFamily="18" charset="2"/>
              </a:rPr>
              <a:t>x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Evaluation of special functions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Integral equations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Partial differential equations (PDE)</a:t>
            </a:r>
          </a:p>
          <a:p>
            <a:pPr eaLnBrk="1" hangingPunct="1"/>
            <a:r>
              <a:rPr lang="en-US" altLang="en-US">
                <a:sym typeface="Symbol" panose="05050102010706020507" pitchFamily="18" charset="2"/>
              </a:rPr>
              <a:t>…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45887A30-2DB9-4453-ADCD-B5FFA22DD5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Review Problem 1</a:t>
            </a:r>
            <a:br>
              <a:rPr lang="en-US" altLang="en-US" sz="4000"/>
            </a:br>
            <a:r>
              <a:rPr lang="en-US" altLang="en-US" sz="4000"/>
              <a:t>Mix and Match</a:t>
            </a:r>
          </a:p>
        </p:txBody>
      </p:sp>
      <p:sp>
        <p:nvSpPr>
          <p:cNvPr id="17411" name="Text Box 4">
            <a:extLst>
              <a:ext uri="{FF2B5EF4-FFF2-40B4-BE49-F238E27FC236}">
                <a16:creationId xmlns:a16="http://schemas.microsoft.com/office/drawing/2014/main" id="{B005B85C-BF6F-4D1E-A214-99B56B04A1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35052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Problems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Solve A</a:t>
            </a:r>
            <a:r>
              <a:rPr lang="en-US" altLang="en-US" sz="1800" i="1"/>
              <a:t>x</a:t>
            </a:r>
            <a:r>
              <a:rPr lang="en-US" altLang="en-US" sz="1800"/>
              <a:t> = </a:t>
            </a:r>
            <a:r>
              <a:rPr lang="en-US" altLang="en-US" sz="1800" i="1"/>
              <a:t>b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Det(A)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Approximate </a:t>
            </a:r>
            <a:r>
              <a:rPr lang="en-US" altLang="en-US" sz="1800" i="1"/>
              <a:t>f</a:t>
            </a:r>
            <a:r>
              <a:rPr lang="en-US" altLang="en-US" sz="1800"/>
              <a:t>(</a:t>
            </a:r>
            <a:r>
              <a:rPr lang="en-US" altLang="en-US" sz="1800" i="1"/>
              <a:t>x</a:t>
            </a:r>
            <a:r>
              <a:rPr lang="en-US" altLang="en-US" sz="1800"/>
              <a:t>) by polynomial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Integrate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Fit a straight line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Find minima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Solve ODE or PDE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Estimate error of fit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Compute condition number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Traveling salesman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Nonlinear equation</a:t>
            </a:r>
          </a:p>
        </p:txBody>
      </p:sp>
      <p:sp>
        <p:nvSpPr>
          <p:cNvPr id="17412" name="Text Box 5">
            <a:extLst>
              <a:ext uri="{FF2B5EF4-FFF2-40B4-BE49-F238E27FC236}">
                <a16:creationId xmlns:a16="http://schemas.microsoft.com/office/drawing/2014/main" id="{BC75D3A5-77F8-40FD-B5C2-C087A2A94B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1462088"/>
            <a:ext cx="4419600" cy="535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chemeClr val="accent2"/>
                </a:solidFill>
              </a:rPr>
              <a:t>Methods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Crout’s    Newton-Raphson   Relax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Gaussian quadrature   Trapzoidal rule 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Romberg method    LU   SVD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Lagrange formula   Neville’s   shooting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Gauss-Jordan elimination    Euler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Back/forward substitution   Bulirsch-Stoer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Splines   Steepest descent   Symplectic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Conjugate gradient   Secant  Metropolis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Golden section Simulated annealing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Variance   Normal equation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Levenberg-Marquardt   Runge-Kutta  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Stochastic velocity scaling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847A9D84-DB37-4045-802D-5C7DD439D9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Problem 2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C46602C8-EDF4-4DB9-9553-A6C55F136B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Error in numerical calculation, catastrophic cancellation</a:t>
            </a:r>
          </a:p>
          <a:p>
            <a:pPr eaLnBrk="1" hangingPunct="1"/>
            <a:r>
              <a:rPr lang="en-US" altLang="en-US"/>
              <a:t>Discuss the pitfalls of solving the quadratic equation by the standard formula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18436" name="Object 4">
            <a:extLst>
              <a:ext uri="{FF2B5EF4-FFF2-40B4-BE49-F238E27FC236}">
                <a16:creationId xmlns:a16="http://schemas.microsoft.com/office/drawing/2014/main" id="{49F811C3-3E1A-47B6-B98F-E1C310FF77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3962400"/>
          <a:ext cx="2895600" cy="207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8" name="Equation" r:id="rId3" imgW="1295400" imgH="927100" progId="Equation.DSMT4">
                  <p:embed/>
                </p:oleObj>
              </mc:Choice>
              <mc:Fallback>
                <p:oleObj name="Equation" r:id="rId3" imgW="1295400" imgH="9271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962400"/>
                        <a:ext cx="2895600" cy="207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7" name="Text Box 5">
            <a:extLst>
              <a:ext uri="{FF2B5EF4-FFF2-40B4-BE49-F238E27FC236}">
                <a16:creationId xmlns:a16="http://schemas.microsoft.com/office/drawing/2014/main" id="{58F46E72-070A-40BA-8020-BE28FD5AE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4630738"/>
            <a:ext cx="2895600" cy="1465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Read the IEEE 754 webpage article “What every computer scientist should know about floating-point arithmetic”.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E60B14F7-7613-43C5-8528-9A29A9CB02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Problem 3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6BFF4B34-9963-4A82-B7CB-85BBD0CF8B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To interpolate or extrapolate with polynomials, we do Neville’s algorithm with Lagrange interpolation formula.  Discuss what is required (computationally) if we consider rational functions (This is known as Pad</a:t>
            </a:r>
            <a:r>
              <a:rPr lang="en-US" altLang="en-US">
                <a:cs typeface="Arial" panose="020B0604020202020204" pitchFamily="34" charset="0"/>
              </a:rPr>
              <a:t>é</a:t>
            </a:r>
            <a:r>
              <a:rPr lang="en-US" altLang="en-US"/>
              <a:t> approximation).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19460" name="Object 4">
            <a:extLst>
              <a:ext uri="{FF2B5EF4-FFF2-40B4-BE49-F238E27FC236}">
                <a16:creationId xmlns:a16="http://schemas.microsoft.com/office/drawing/2014/main" id="{F7560032-6DFD-4E9D-BD8F-F6622E2148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4800600"/>
          <a:ext cx="3886200" cy="114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3" imgW="1549400" imgH="457200" progId="Equation.DSMT4">
                  <p:embed/>
                </p:oleObj>
              </mc:Choice>
              <mc:Fallback>
                <p:oleObj name="Equation" r:id="rId3" imgW="1549400" imgH="457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800600"/>
                        <a:ext cx="3886200" cy="114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8B87281F-A287-4354-8AB3-0F3E92100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Problem 4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D837402A-2517-460A-BBA4-8458FAE326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Work out the steps for Conjugate Gradient and Steepest Descent for minimum of the following function</a:t>
            </a:r>
          </a:p>
          <a:p>
            <a:pPr eaLnBrk="1" hangingPunct="1">
              <a:buFontTx/>
              <a:buNone/>
            </a:pPr>
            <a:r>
              <a:rPr lang="en-US" altLang="en-US"/>
              <a:t> </a:t>
            </a:r>
          </a:p>
        </p:txBody>
      </p:sp>
      <p:graphicFrame>
        <p:nvGraphicFramePr>
          <p:cNvPr id="20484" name="Object 4">
            <a:extLst>
              <a:ext uri="{FF2B5EF4-FFF2-40B4-BE49-F238E27FC236}">
                <a16:creationId xmlns:a16="http://schemas.microsoft.com/office/drawing/2014/main" id="{ECA8FA03-BE8B-4532-9746-B37C639DE7D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5338" y="3135313"/>
          <a:ext cx="3182937" cy="2427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3" imgW="1447800" imgH="1104900" progId="Equation.DSMT4">
                  <p:embed/>
                </p:oleObj>
              </mc:Choice>
              <mc:Fallback>
                <p:oleObj name="Equation" r:id="rId3" imgW="1447800" imgH="1104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5338" y="3135313"/>
                        <a:ext cx="3182937" cy="2427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5">
            <a:extLst>
              <a:ext uri="{FF2B5EF4-FFF2-40B4-BE49-F238E27FC236}">
                <a16:creationId xmlns:a16="http://schemas.microsoft.com/office/drawing/2014/main" id="{871529E9-C0F9-473C-972D-A91FF272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105400"/>
            <a:ext cx="2362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The minimum is at (2,2).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35D19F42-A73C-42E3-9E43-4868232FAD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Review Problem 5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3976C76-8CEA-4D80-AFA8-84A94EF26E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Discuss the general features (trajectories in phase space) of the ordinary differential equation of a pendulum.  What method should be best used to solve it numerically?</a:t>
            </a:r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id="{1F36410A-5F10-4A0C-8F3E-EB6D78D2CC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343400"/>
          <a:ext cx="2743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3" imgW="1040948" imgH="418918" progId="Equation.DSMT4">
                  <p:embed/>
                </p:oleObj>
              </mc:Choice>
              <mc:Fallback>
                <p:oleObj name="Equation" r:id="rId3" imgW="1040948" imgH="418918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343400"/>
                        <a:ext cx="2743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5F80C51-6D7F-467C-AA33-AD2B8C32B4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Other Routine Problems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CDB62898-5FAB-425A-A086-A7DBC91AD2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/>
              <a:t>Gauss elimination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Solve LU decomposition with Crout’s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Do interpolation with Neville’s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The errors in well-known integration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Newton Raphson iteration formula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Normal equation for least-square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/>
              <a:t>Euler/midpoint methods for ODE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9307505B-0D1C-4606-9269-A08FF16632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Conceptual Type of Problems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BB7A772-CF52-4A09-B10D-2B280164BC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Existence of solutions</a:t>
            </a:r>
          </a:p>
          <a:p>
            <a:pPr eaLnBrk="1" hangingPunct="1"/>
            <a:r>
              <a:rPr lang="en-US" altLang="en-US"/>
              <a:t>O(</a:t>
            </a:r>
            <a:r>
              <a:rPr lang="en-US" altLang="en-US" i="1"/>
              <a:t>N</a:t>
            </a:r>
            <a:r>
              <a:rPr lang="en-US" altLang="en-US" baseline="30000"/>
              <a:t>?</a:t>
            </a:r>
            <a:r>
              <a:rPr lang="en-US" altLang="en-US"/>
              <a:t>) of an algorithm, why fast or slow</a:t>
            </a:r>
          </a:p>
          <a:p>
            <a:pPr eaLnBrk="1" hangingPunct="1"/>
            <a:r>
              <a:rPr lang="en-US" altLang="en-US"/>
              <a:t>Accuracy of methods O(</a:t>
            </a:r>
            <a:r>
              <a:rPr lang="en-US" altLang="en-US" i="1"/>
              <a:t>h</a:t>
            </a:r>
            <a:r>
              <a:rPr lang="en-US" altLang="en-US" baseline="30000"/>
              <a:t>?</a:t>
            </a:r>
            <a:r>
              <a:rPr lang="en-US" altLang="en-US"/>
              <a:t>)</a:t>
            </a:r>
          </a:p>
          <a:p>
            <a:pPr eaLnBrk="1" hangingPunct="1"/>
            <a:r>
              <a:rPr lang="en-US" altLang="en-US"/>
              <a:t>Basic analysis techniques (e.g. Taylor series expansion)</a:t>
            </a:r>
          </a:p>
          <a:p>
            <a:pPr eaLnBrk="1" hangingPunct="1"/>
            <a:r>
              <a:rPr lang="en-US" altLang="en-US"/>
              <a:t>Key idea in an algorithm or a method (e.g., conjugate gradient, gaussian quadrature, Romberg, etc) 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71153965-00D7-4F99-B708-5CE5BBFF0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Standard Form of Two-Point Boundary Value Problem</a:t>
            </a:r>
          </a:p>
        </p:txBody>
      </p:sp>
      <p:graphicFrame>
        <p:nvGraphicFramePr>
          <p:cNvPr id="4099" name="Object 4">
            <a:extLst>
              <a:ext uri="{FF2B5EF4-FFF2-40B4-BE49-F238E27FC236}">
                <a16:creationId xmlns:a16="http://schemas.microsoft.com/office/drawing/2014/main" id="{87D30CB8-7646-47EE-9F20-70CFE8426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133600"/>
          <a:ext cx="8077200" cy="211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3" imgW="3340100" imgH="876300" progId="Equation.DSMT4">
                  <p:embed/>
                </p:oleObj>
              </mc:Choice>
              <mc:Fallback>
                <p:oleObj name="Equation" r:id="rId3" imgW="3340100" imgH="876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133600"/>
                        <a:ext cx="8077200" cy="211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>
            <a:extLst>
              <a:ext uri="{FF2B5EF4-FFF2-40B4-BE49-F238E27FC236}">
                <a16:creationId xmlns:a16="http://schemas.microsoft.com/office/drawing/2014/main" id="{E67C2ECD-D9F2-4243-AC1D-7BE81AD7F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648200"/>
            <a:ext cx="54102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In total, there are </a:t>
            </a:r>
            <a:r>
              <a:rPr lang="en-US" altLang="en-US" sz="1800" i="1"/>
              <a:t>n</a:t>
            </a:r>
            <a:r>
              <a:rPr lang="en-US" altLang="en-US" sz="1800" baseline="-25000"/>
              <a:t>1</a:t>
            </a:r>
            <a:r>
              <a:rPr lang="en-US" altLang="en-US" sz="1800"/>
              <a:t>+</a:t>
            </a:r>
            <a:r>
              <a:rPr lang="en-US" altLang="en-US" sz="1800" i="1"/>
              <a:t>n</a:t>
            </a:r>
            <a:r>
              <a:rPr lang="en-US" altLang="en-US" sz="1800" i="1" baseline="-25000"/>
              <a:t>2</a:t>
            </a:r>
            <a:r>
              <a:rPr lang="en-US" altLang="en-US" sz="1800" i="1"/>
              <a:t>= N</a:t>
            </a:r>
            <a:r>
              <a:rPr lang="en-US" altLang="en-US" sz="1800"/>
              <a:t> boundary conditions.</a:t>
            </a:r>
            <a:endParaRPr lang="en-US" altLang="en-US" sz="1800" i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9C4C1D0-F12A-4756-932D-BA8E16A9E1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Example, Eigenvalue Problem</a:t>
            </a:r>
          </a:p>
        </p:txBody>
      </p:sp>
      <p:graphicFrame>
        <p:nvGraphicFramePr>
          <p:cNvPr id="5123" name="Object 4">
            <a:extLst>
              <a:ext uri="{FF2B5EF4-FFF2-40B4-BE49-F238E27FC236}">
                <a16:creationId xmlns:a16="http://schemas.microsoft.com/office/drawing/2014/main" id="{395F043B-2C9F-4B86-9CF9-C5FB002888D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676400"/>
          <a:ext cx="4114800" cy="168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4" imgW="1548728" imgH="634725" progId="Equation.DSMT4">
                  <p:embed/>
                </p:oleObj>
              </mc:Choice>
              <mc:Fallback>
                <p:oleObj name="Equation" r:id="rId4" imgW="1548728" imgH="634725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676400"/>
                        <a:ext cx="4114800" cy="1685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5">
            <a:extLst>
              <a:ext uri="{FF2B5EF4-FFF2-40B4-BE49-F238E27FC236}">
                <a16:creationId xmlns:a16="http://schemas.microsoft.com/office/drawing/2014/main" id="{F6549B35-FABC-4556-B743-120FE20C2A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619500"/>
          <a:ext cx="5410200" cy="2862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6" imgW="2209800" imgH="1168400" progId="Equation.DSMT4">
                  <p:embed/>
                </p:oleObj>
              </mc:Choice>
              <mc:Fallback>
                <p:oleObj name="Equation" r:id="rId6" imgW="2209800" imgH="1168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19500"/>
                        <a:ext cx="5410200" cy="2862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6">
            <a:extLst>
              <a:ext uri="{FF2B5EF4-FFF2-40B4-BE49-F238E27FC236}">
                <a16:creationId xmlns:a16="http://schemas.microsoft.com/office/drawing/2014/main" id="{AD77019D-5EC3-43FD-9139-8EA0C111F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995488"/>
            <a:ext cx="25908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ym typeface="Symbol" panose="05050102010706020507" pitchFamily="18" charset="2"/>
              </a:rPr>
              <a:t> is also unknown.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7567000A-4C72-4C8E-9A23-71DD226EA5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Shooting Method</a:t>
            </a:r>
          </a:p>
        </p:txBody>
      </p:sp>
      <p:pic>
        <p:nvPicPr>
          <p:cNvPr id="7171" name="Picture 4">
            <a:extLst>
              <a:ext uri="{FF2B5EF4-FFF2-40B4-BE49-F238E27FC236}">
                <a16:creationId xmlns:a16="http://schemas.microsoft.com/office/drawing/2014/main" id="{054F6691-856C-40DA-855F-8B2DF17B09C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473200"/>
            <a:ext cx="9067800" cy="5080000"/>
          </a:xfrm>
          <a:noFill/>
        </p:spPr>
      </p:pic>
      <p:sp>
        <p:nvSpPr>
          <p:cNvPr id="7172" name="Text Box 6">
            <a:extLst>
              <a:ext uri="{FF2B5EF4-FFF2-40B4-BE49-F238E27FC236}">
                <a16:creationId xmlns:a16="http://schemas.microsoft.com/office/drawing/2014/main" id="{D96DB70D-EEAC-4A34-A599-097B00951F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438400"/>
            <a:ext cx="228600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Use Newton-Raphson to get the target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7058BC84-F150-43A8-A9ED-BE64CC30B9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Shooting Method (start)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66D8F5-7040-4DE1-A31E-2B1702DB2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At the starting point x</a:t>
            </a:r>
            <a:r>
              <a:rPr lang="en-US" altLang="en-US" baseline="-25000"/>
              <a:t>1</a:t>
            </a:r>
            <a:r>
              <a:rPr lang="en-US" altLang="en-US"/>
              <a:t> we have </a:t>
            </a:r>
            <a:r>
              <a:rPr lang="en-US" altLang="en-US" i="1"/>
              <a:t>n</a:t>
            </a:r>
            <a:r>
              <a:rPr lang="en-US" altLang="en-US" baseline="-25000"/>
              <a:t>1 </a:t>
            </a:r>
            <a:r>
              <a:rPr lang="en-US" altLang="en-US"/>
              <a:t>conditions to satisfy, thus we have </a:t>
            </a:r>
            <a:r>
              <a:rPr lang="en-US" altLang="en-US" i="1"/>
              <a:t>n</a:t>
            </a:r>
            <a:r>
              <a:rPr lang="en-US" altLang="en-US" baseline="-25000"/>
              <a:t>2</a:t>
            </a:r>
            <a:r>
              <a:rPr lang="en-US" altLang="en-US"/>
              <a:t>=</a:t>
            </a:r>
            <a:r>
              <a:rPr lang="en-US" altLang="en-US" i="1"/>
              <a:t>N</a:t>
            </a:r>
            <a:r>
              <a:rPr lang="en-US" altLang="en-US"/>
              <a:t>-</a:t>
            </a:r>
            <a:r>
              <a:rPr lang="en-US" altLang="en-US" i="1"/>
              <a:t>n</a:t>
            </a:r>
            <a:r>
              <a:rPr lang="en-US" altLang="en-US" baseline="-25000"/>
              <a:t>1</a:t>
            </a:r>
            <a:r>
              <a:rPr lang="en-US" altLang="en-US"/>
              <a:t> freely variable starting parameters</a:t>
            </a:r>
          </a:p>
          <a:p>
            <a:pPr eaLnBrk="1" hangingPunct="1"/>
            <a:r>
              <a:rPr lang="en-US" altLang="en-US"/>
              <a:t>Let </a:t>
            </a:r>
          </a:p>
          <a:p>
            <a:pPr eaLnBrk="1" hangingPunct="1"/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	be the initial values of </a:t>
            </a:r>
            <a:r>
              <a:rPr lang="en-US" altLang="en-US" i="1">
                <a:latin typeface="Times New Roman" panose="02020603050405020304" pitchFamily="18" charset="0"/>
              </a:rPr>
              <a:t>y</a:t>
            </a:r>
            <a:r>
              <a:rPr lang="en-US" altLang="en-US"/>
              <a:t> which is parametrized by </a:t>
            </a:r>
            <a:r>
              <a:rPr lang="en-US" altLang="en-US" i="1"/>
              <a:t>n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 i="1"/>
              <a:t>V</a:t>
            </a:r>
            <a:r>
              <a:rPr lang="en-US" altLang="en-US"/>
              <a:t>-values without constraint.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8196" name="Object 4">
            <a:extLst>
              <a:ext uri="{FF2B5EF4-FFF2-40B4-BE49-F238E27FC236}">
                <a16:creationId xmlns:a16="http://schemas.microsoft.com/office/drawing/2014/main" id="{63B2A08B-1B96-420F-866F-C98F55D272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787775"/>
          <a:ext cx="67818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3" imgW="2590800" imgH="241300" progId="Equation.DSMT4">
                  <p:embed/>
                </p:oleObj>
              </mc:Choice>
              <mc:Fallback>
                <p:oleObj name="Equation" r:id="rId3" imgW="2590800" imgH="241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787775"/>
                        <a:ext cx="67818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28D13EF-C41C-486A-BA33-E8604E0AD46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The Shooting Method (discrepancy)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60AB213-D3F6-40B3-B7A7-B39314E3F2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Using any standard ODE solver to find the solution at </a:t>
            </a:r>
            <a:r>
              <a:rPr lang="en-US" altLang="en-US" i="1"/>
              <a:t>x</a:t>
            </a:r>
            <a:r>
              <a:rPr lang="en-US" altLang="en-US" baseline="-25000"/>
              <a:t>2</a:t>
            </a:r>
            <a:r>
              <a:rPr lang="en-US" altLang="en-US"/>
              <a:t>.  Compute a difference between the required boundary condition and actual value: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Our objective is to search the root of </a:t>
            </a:r>
            <a:r>
              <a:rPr lang="en-US" altLang="en-US" b="1"/>
              <a:t>F</a:t>
            </a:r>
            <a:r>
              <a:rPr lang="en-US" altLang="en-US"/>
              <a:t> with respect to </a:t>
            </a:r>
            <a:r>
              <a:rPr lang="en-US" altLang="en-US" b="1"/>
              <a:t>V</a:t>
            </a:r>
            <a:r>
              <a:rPr lang="en-US" altLang="en-US"/>
              <a:t>.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9220" name="Object 4">
            <a:extLst>
              <a:ext uri="{FF2B5EF4-FFF2-40B4-BE49-F238E27FC236}">
                <a16:creationId xmlns:a16="http://schemas.microsoft.com/office/drawing/2014/main" id="{DA2B6794-CE8E-4261-B40A-FF0C9DFCD4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95350" y="3792538"/>
          <a:ext cx="641985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2336800" imgH="228600" progId="Equation.DSMT4">
                  <p:embed/>
                </p:oleObj>
              </mc:Choice>
              <mc:Fallback>
                <p:oleObj name="Equation" r:id="rId3" imgW="23368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0" y="3792538"/>
                        <a:ext cx="6419850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C495B3-AAA2-4550-9D32-8663006B24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Newton-Raphson for Root</a:t>
            </a:r>
          </a:p>
        </p:txBody>
      </p:sp>
      <p:graphicFrame>
        <p:nvGraphicFramePr>
          <p:cNvPr id="10243" name="Object 4">
            <a:extLst>
              <a:ext uri="{FF2B5EF4-FFF2-40B4-BE49-F238E27FC236}">
                <a16:creationId xmlns:a16="http://schemas.microsoft.com/office/drawing/2014/main" id="{F50450DC-5F7E-422D-A816-ED1A4684A9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465263"/>
          <a:ext cx="7239000" cy="478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2882900" imgH="1905000" progId="Equation.DSMT4">
                  <p:embed/>
                </p:oleObj>
              </mc:Choice>
              <mc:Fallback>
                <p:oleObj name="Equation" r:id="rId3" imgW="2882900" imgH="1905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65263"/>
                        <a:ext cx="7239000" cy="4783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C1FE5EF1-44E5-42FA-A190-B0FCB60248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graphicFrame>
        <p:nvGraphicFramePr>
          <p:cNvPr id="11267" name="Object 4">
            <a:extLst>
              <a:ext uri="{FF2B5EF4-FFF2-40B4-BE49-F238E27FC236}">
                <a16:creationId xmlns:a16="http://schemas.microsoft.com/office/drawing/2014/main" id="{92A2D818-489B-4B95-AF67-362DADEF26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295400"/>
          <a:ext cx="5334000" cy="4981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3" imgW="2120900" imgH="1981200" progId="Equation.DSMT4">
                  <p:embed/>
                </p:oleObj>
              </mc:Choice>
              <mc:Fallback>
                <p:oleObj name="Equation" r:id="rId3" imgW="2120900" imgH="1981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95400"/>
                        <a:ext cx="5334000" cy="4981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CD56A1F4-1005-44DC-9417-AB29D3663E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Relaxation Methods</a:t>
            </a:r>
          </a:p>
        </p:txBody>
      </p:sp>
      <p:pic>
        <p:nvPicPr>
          <p:cNvPr id="12291" name="Picture 4">
            <a:extLst>
              <a:ext uri="{FF2B5EF4-FFF2-40B4-BE49-F238E27FC236}">
                <a16:creationId xmlns:a16="http://schemas.microsoft.com/office/drawing/2014/main" id="{DCD60A3B-4F84-4C46-A3AA-E217226A0CEE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6200" y="1828800"/>
            <a:ext cx="8213725" cy="4525963"/>
          </a:xfrm>
          <a:noFill/>
        </p:spPr>
      </p:pic>
      <p:sp>
        <p:nvSpPr>
          <p:cNvPr id="12292" name="Text Box 6">
            <a:extLst>
              <a:ext uri="{FF2B5EF4-FFF2-40B4-BE49-F238E27FC236}">
                <a16:creationId xmlns:a16="http://schemas.microsoft.com/office/drawing/2014/main" id="{BA8B2624-FBFA-4179-9636-B6865C4B1F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1905000"/>
            <a:ext cx="19812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Work with finite differences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Chapter 17 &amp;#x0D;&amp;#x0A;&amp;#x0D;&amp;#x0A;Boundary Value Problems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Standard Form of Two-Point Boundary Value Problem&amp;quot;&quot;/&gt;&lt;property id=&quot;20307&quot; value=&quot;360&quot;/&gt;&lt;/object&gt;&lt;object type=&quot;3&quot; unique_id=&quot;10006&quot;&gt;&lt;property id=&quot;20148&quot; value=&quot;5&quot;/&gt;&lt;property id=&quot;20300&quot; value=&quot;Slide 3 - &amp;quot;Example, Eigenvalue Problem&amp;quot;&quot;/&gt;&lt;property id=&quot;20307&quot; value=&quot;361&quot;/&gt;&lt;/object&gt;&lt;object type=&quot;3&quot; unique_id=&quot;10007&quot;&gt;&lt;property id=&quot;20148&quot; value=&quot;5&quot;/&gt;&lt;property id=&quot;20300&quot; value=&quot;Slide 4 - &amp;quot;Shooting Method&amp;quot;&quot;/&gt;&lt;property id=&quot;20307&quot; value=&quot;362&quot;/&gt;&lt;/object&gt;&lt;object type=&quot;3&quot; unique_id=&quot;10008&quot;&gt;&lt;property id=&quot;20148&quot; value=&quot;5&quot;/&gt;&lt;property id=&quot;20300&quot; value=&quot;Slide 5 - &amp;quot;The Shooting Method (start)&amp;quot;&quot;/&gt;&lt;property id=&quot;20307&quot; value=&quot;363&quot;/&gt;&lt;/object&gt;&lt;object type=&quot;3&quot; unique_id=&quot;10009&quot;&gt;&lt;property id=&quot;20148&quot; value=&quot;5&quot;/&gt;&lt;property id=&quot;20300&quot; value=&quot;Slide 6 - &amp;quot;The Shooting Method (discrepancy)&amp;quot;&quot;/&gt;&lt;property id=&quot;20307&quot; value=&quot;364&quot;/&gt;&lt;/object&gt;&lt;object type=&quot;3&quot; unique_id=&quot;10010&quot;&gt;&lt;property id=&quot;20148&quot; value=&quot;5&quot;/&gt;&lt;property id=&quot;20300&quot; value=&quot;Slide 7 - &amp;quot;Newton-Raphson for Root&amp;quot;&quot;/&gt;&lt;property id=&quot;20307&quot; value=&quot;365&quot;/&gt;&lt;/object&gt;&lt;object type=&quot;3&quot; unique_id=&quot;10011&quot;&gt;&lt;property id=&quot;20148&quot; value=&quot;5&quot;/&gt;&lt;property id=&quot;20300&quot; value=&quot;Slide 8 - &amp;quot;An Example&amp;quot;&quot;/&gt;&lt;property id=&quot;20307&quot; value=&quot;366&quot;/&gt;&lt;/object&gt;&lt;object type=&quot;3&quot; unique_id=&quot;10012&quot;&gt;&lt;property id=&quot;20148&quot; value=&quot;5&quot;/&gt;&lt;property id=&quot;20300&quot; value=&quot;Slide 9 - &amp;quot;Relaxation Methods&amp;quot;&quot;/&gt;&lt;property id=&quot;20307&quot; value=&quot;367&quot;/&gt;&lt;/object&gt;&lt;object type=&quot;3&quot; unique_id=&quot;10013&quot;&gt;&lt;property id=&quot;20148&quot; value=&quot;5&quot;/&gt;&lt;property id=&quot;20300&quot; value=&quot;Slide 10 - &amp;quot;Difference Method&amp;quot;&quot;/&gt;&lt;property id=&quot;20307&quot; value=&quot;368&quot;/&gt;&lt;/object&gt;&lt;object type=&quot;3&quot; unique_id=&quot;10014&quot;&gt;&lt;property id=&quot;20148&quot; value=&quot;5&quot;/&gt;&lt;property id=&quot;20300&quot; value=&quot;Slide 11 - &amp;quot;Reviews&amp;quot;&quot;/&gt;&lt;property id=&quot;20307&quot; value=&quot;369&quot;/&gt;&lt;/object&gt;&lt;object type=&quot;3&quot; unique_id=&quot;10015&quot;&gt;&lt;property id=&quot;20148&quot; value=&quot;5&quot;/&gt;&lt;property id=&quot;20300&quot; value=&quot;Slide 12 - &amp;quot;Topics not Covered&amp;quot;&quot;/&gt;&lt;property id=&quot;20307&quot; value=&quot;371&quot;/&gt;&lt;/object&gt;&lt;object type=&quot;3&quot; unique_id=&quot;10016&quot;&gt;&lt;property id=&quot;20148&quot; value=&quot;5&quot;/&gt;&lt;property id=&quot;20300&quot; value=&quot;Slide 13 - &amp;quot;Review Problem 1&amp;#x0D;&amp;#x0A;Mix and Match&amp;quot;&quot;/&gt;&lt;property id=&quot;20307&quot; value=&quot;370&quot;/&gt;&lt;/object&gt;&lt;object type=&quot;3&quot; unique_id=&quot;10017&quot;&gt;&lt;property id=&quot;20148&quot; value=&quot;5&quot;/&gt;&lt;property id=&quot;20300&quot; value=&quot;Slide 14 - &amp;quot;Review Problem 2&amp;quot;&quot;/&gt;&lt;property id=&quot;20307&quot; value=&quot;372&quot;/&gt;&lt;/object&gt;&lt;object type=&quot;3&quot; unique_id=&quot;10018&quot;&gt;&lt;property id=&quot;20148&quot; value=&quot;5&quot;/&gt;&lt;property id=&quot;20300&quot; value=&quot;Slide 15 - &amp;quot;Review Problem 3&amp;quot;&quot;/&gt;&lt;property id=&quot;20307&quot; value=&quot;373&quot;/&gt;&lt;/object&gt;&lt;object type=&quot;3&quot; unique_id=&quot;10019&quot;&gt;&lt;property id=&quot;20148&quot; value=&quot;5&quot;/&gt;&lt;property id=&quot;20300&quot; value=&quot;Slide 16 - &amp;quot;Review Problem 4&amp;quot;&quot;/&gt;&lt;property id=&quot;20307&quot; value=&quot;374&quot;/&gt;&lt;/object&gt;&lt;object type=&quot;3&quot; unique_id=&quot;10020&quot;&gt;&lt;property id=&quot;20148&quot; value=&quot;5&quot;/&gt;&lt;property id=&quot;20300&quot; value=&quot;Slide 17 - &amp;quot;Review Problem 5&amp;quot;&quot;/&gt;&lt;property id=&quot;20307&quot; value=&quot;375&quot;/&gt;&lt;/object&gt;&lt;object type=&quot;3&quot; unique_id=&quot;10021&quot;&gt;&lt;property id=&quot;20148&quot; value=&quot;5&quot;/&gt;&lt;property id=&quot;20300&quot; value=&quot;Slide 18 - &amp;quot;Other Routine Problems&amp;quot;&quot;/&gt;&lt;property id=&quot;20307&quot; value=&quot;376&quot;/&gt;&lt;/object&gt;&lt;object type=&quot;3&quot; unique_id=&quot;10022&quot;&gt;&lt;property id=&quot;20148&quot; value=&quot;5&quot;/&gt;&lt;property id=&quot;20300&quot; value=&quot;Slide 19 - &amp;quot;Conceptual Type of Problems&amp;quot;&quot;/&gt;&lt;property id=&quot;20307&quot; value=&quot;377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3632</TotalTime>
  <Words>616</Words>
  <Application>Microsoft Office PowerPoint</Application>
  <PresentationFormat>On-screen Show (4:3)</PresentationFormat>
  <Paragraphs>98</Paragraphs>
  <Slides>19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Symbol</vt:lpstr>
      <vt:lpstr>Times New Roman</vt:lpstr>
      <vt:lpstr>Default Design</vt:lpstr>
      <vt:lpstr>MathType 5.0 Equation</vt:lpstr>
      <vt:lpstr>Chapter 17   Boundary Value Problems</vt:lpstr>
      <vt:lpstr>Standard Form of Two-Point Boundary Value Problem</vt:lpstr>
      <vt:lpstr>Example, Eigenvalue Problem</vt:lpstr>
      <vt:lpstr>Shooting Method</vt:lpstr>
      <vt:lpstr>The Shooting Method (start)</vt:lpstr>
      <vt:lpstr>The Shooting Method (discrepancy)</vt:lpstr>
      <vt:lpstr>Newton-Raphson for Root</vt:lpstr>
      <vt:lpstr>An Example</vt:lpstr>
      <vt:lpstr>Relaxation Methods</vt:lpstr>
      <vt:lpstr>Difference Method</vt:lpstr>
      <vt:lpstr>Reviews</vt:lpstr>
      <vt:lpstr>Topics not Covered</vt:lpstr>
      <vt:lpstr>Review Problem 1 Mix and Match</vt:lpstr>
      <vt:lpstr>Review Problem 2</vt:lpstr>
      <vt:lpstr>Review Problem 3</vt:lpstr>
      <vt:lpstr>Review Problem 4</vt:lpstr>
      <vt:lpstr>Review Problem 5</vt:lpstr>
      <vt:lpstr>Other Routine Problems</vt:lpstr>
      <vt:lpstr>Conceptual Type of Problems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17,  Boundary Value Problems</dc:title>
  <dc:subject>Numerical Recipes</dc:subject>
  <dc:creator>Wang Jian-Sheng</dc:creator>
  <cp:lastModifiedBy>admin</cp:lastModifiedBy>
  <cp:revision>128</cp:revision>
  <dcterms:created xsi:type="dcterms:W3CDTF">2004-07-22T06:03:45Z</dcterms:created>
  <dcterms:modified xsi:type="dcterms:W3CDTF">2022-11-07T03:36:05Z</dcterms:modified>
</cp:coreProperties>
</file>