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44" r:id="rId3"/>
    <p:sldId id="346" r:id="rId4"/>
    <p:sldId id="347" r:id="rId5"/>
    <p:sldId id="348" r:id="rId6"/>
    <p:sldId id="349" r:id="rId7"/>
    <p:sldId id="356" r:id="rId8"/>
    <p:sldId id="350" r:id="rId9"/>
    <p:sldId id="357" r:id="rId10"/>
    <p:sldId id="351" r:id="rId11"/>
    <p:sldId id="352" r:id="rId12"/>
    <p:sldId id="354" r:id="rId13"/>
    <p:sldId id="355" r:id="rId14"/>
    <p:sldId id="287" r:id="rId15"/>
    <p:sldId id="345" r:id="rId16"/>
    <p:sldId id="353" r:id="rId17"/>
  </p:sldIdLst>
  <p:sldSz cx="9144000" cy="6858000" type="screen4x3"/>
  <p:notesSz cx="6858000" cy="91440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869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487C0145-7172-49F2-BC33-DC6B9CBF5B1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6AECDD1A-1440-4678-97C4-CCD25E3E9701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A907C502-DCC3-42B3-A3A1-6561F83685E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EC0AB151-F7DC-4EDB-8F85-EF552D00F2A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8FDDAD4F-C997-4DAC-AFB4-0F90D6804D1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35EFB54C-30F2-4802-9A1D-8269096AF0F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505BE3B3-8763-4485-8751-22E9DA0A071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books on this subject are Allen and </a:t>
            </a:r>
            <a:r>
              <a:rPr lang="en-US" dirty="0" err="1"/>
              <a:t>Tildesley</a:t>
            </a:r>
            <a:r>
              <a:rPr lang="en-US" dirty="0"/>
              <a:t>, “Computer Simulation of Liquids”, Frenkel and Smit, “Understanding Molecular Simulations”. 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BE3B3-8763-4485-8751-22E9DA0A0712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939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8C9AB9DB-4D69-4347-85BC-F5D83091B9F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D425594D-2670-4D5B-8E18-7238F5CE3E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J is the current density in x-direction integrated over the volume V.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FA0C0D1-0051-4F84-B686-1FDA43189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91E09F8F-1A84-4ABF-9D14-79312DCCF29C}" type="slidenum">
              <a:rPr lang="en-US" altLang="en-US"/>
              <a:pPr/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>
            <a:extLst>
              <a:ext uri="{FF2B5EF4-FFF2-40B4-BE49-F238E27FC236}">
                <a16:creationId xmlns:a16="http://schemas.microsoft.com/office/drawing/2014/main" id="{EB405699-CB5B-406D-B71F-E3CCE0AF08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>
            <a:extLst>
              <a:ext uri="{FF2B5EF4-FFF2-40B4-BE49-F238E27FC236}">
                <a16:creationId xmlns:a16="http://schemas.microsoft.com/office/drawing/2014/main" id="{3B4C91DD-1C9C-4738-9A91-E3ED8292AB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</a:rPr>
              <a:t>The Allen &amp; Tildesley’s book is a classic in the field.</a:t>
            </a: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3DA23E98-7FF7-4C0F-9497-BED588868C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FA710B-2EF9-4FDC-8AAD-AB59DEC5DFD8}" type="slidenum">
              <a:rPr lang="en-US" altLang="en-US"/>
              <a:pPr>
                <a:spcBef>
                  <a:spcPct val="0"/>
                </a:spcBef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LAMMPS at https://lammps.sandia.gov/</a:t>
            </a:r>
          </a:p>
          <a:p>
            <a:r>
              <a:rPr lang="en-US" dirty="0"/>
              <a:t>Quantum Espresso at https://www.quantum-espresso.org/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BE3B3-8763-4485-8751-22E9DA0A0712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6777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SG" dirty="0"/>
              <a:t>See this review paper for machine learning force fields:  https://pubs.acs.org/doi/10.1021/acs.chemrev.0c01111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BE3B3-8763-4485-8751-22E9DA0A071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9511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>
            <a:extLst>
              <a:ext uri="{FF2B5EF4-FFF2-40B4-BE49-F238E27FC236}">
                <a16:creationId xmlns:a16="http://schemas.microsoft.com/office/drawing/2014/main" id="{C2CC5EDC-310B-480B-AD01-E6324FF5291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B9EACE99-928C-4126-A88E-3FA0C98A5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It is also possible to have fixed T, P (pressure),  and N.</a:t>
            </a:r>
          </a:p>
          <a:p>
            <a:r>
              <a:rPr lang="en-US" altLang="en-US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8123D1C6-8883-476F-BA99-99694FA4FD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11426E8-F144-4B99-A242-D099CDBF540B}" type="slidenum">
              <a:rPr lang="en-US" altLang="en-US"/>
              <a:pPr/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id="{342E14A9-7E01-4B8A-8176-5D7C02D93B5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081ED0C-851F-46C6-B9E4-47F4B276DD9B}" type="slidenum">
              <a:rPr lang="en-US" altLang="en-US"/>
              <a:pPr>
                <a:spcBef>
                  <a:spcPct val="0"/>
                </a:spcBef>
              </a:pPr>
              <a:t>6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31CDA04-CC9E-46B6-B7ED-710AF72F154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id="{75493691-6A19-4ACD-9A53-4D856B58DF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l-GR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ξ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is known as white noise because it is delta correlated.   We need to consider integral of the noise which is a Gaussian random variable with zero mean and appropriate variance.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l-G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to solve the Langevin equation to a high order, e.g., 4-th order in h?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BE3B3-8763-4485-8751-22E9DA0A0712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5761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BE3B3-8763-4485-8751-22E9DA0A0712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54143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https://arxiv.org/abs/0803.4060 by </a:t>
            </a:r>
            <a:r>
              <a:rPr lang="en-US" dirty="0" err="1"/>
              <a:t>Bussi</a:t>
            </a:r>
            <a:r>
              <a:rPr lang="en-US" dirty="0"/>
              <a:t>, </a:t>
            </a:r>
            <a:r>
              <a:rPr lang="en-US" dirty="0" err="1"/>
              <a:t>Donadio</a:t>
            </a:r>
            <a:r>
              <a:rPr lang="en-US" dirty="0"/>
              <a:t>, and </a:t>
            </a:r>
            <a:r>
              <a:rPr lang="en-US" dirty="0" err="1"/>
              <a:t>Parrinello</a:t>
            </a:r>
            <a:r>
              <a:rPr lang="en-US" dirty="0"/>
              <a:t>.   Here </a:t>
            </a:r>
            <a:r>
              <a:rPr lang="en-US" dirty="0" err="1"/>
              <a:t>dW</a:t>
            </a:r>
            <a:r>
              <a:rPr lang="en-US" dirty="0"/>
              <a:t> is Wiener noise, i.e., a Gaussian random number, with zero mean and variable h.   </a:t>
            </a:r>
            <a:r>
              <a:rPr lang="en-US" dirty="0" err="1"/>
              <a:t>N_f</a:t>
            </a:r>
            <a:r>
              <a:rPr lang="en-US" dirty="0"/>
              <a:t> is the number of degree of freedom of the system.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5BE3B3-8763-4485-8751-22E9DA0A0712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637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>
            <a:extLst>
              <a:ext uri="{FF2B5EF4-FFF2-40B4-BE49-F238E27FC236}">
                <a16:creationId xmlns:a16="http://schemas.microsoft.com/office/drawing/2014/main" id="{1A777F07-40B4-4FF0-838F-00E17937A69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>
            <a:extLst>
              <a:ext uri="{FF2B5EF4-FFF2-40B4-BE49-F238E27FC236}">
                <a16:creationId xmlns:a16="http://schemas.microsoft.com/office/drawing/2014/main" id="{D568CDBE-32F6-4211-87A1-0195FAE4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Here u is defined as sqrt(m)*x  (x has dimension of length).</a:t>
            </a:r>
          </a:p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48DACE3B-C987-4ADC-B7E0-1596CC9F51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7C1B2C0-E7E0-4BA4-9091-A5D3CC52D5F1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562438E-D5F3-4B7F-93DD-5E538056F7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07BCED1-D65A-403F-BD6D-1C473840A1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06913A7-DF73-4C52-B8BE-48FF72BD97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173393-9B19-4374-9632-F636DD6A67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7431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FC3411E-14F7-4E10-8E0D-17C1484B6A9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7DBEF33-EF83-4F9C-8FC0-1FEE3DBAE67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9440DA1-A76A-4D8E-AFFB-24A449E454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648315-86FB-46A2-96A5-B93A13334BF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88247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9D81F23-C9B4-4178-9AD6-AE4A178EFFD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E7AD211-CA26-4178-B34A-125B6E42F1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2CB4A8-F59A-4749-8DA4-49DE264DD48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96A2D77-1937-4F86-B497-568838CACB2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61679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A46CBF-4A1A-4EB7-86B3-26103A5621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B8FD29-5ECF-4856-905B-A4EA16C5CC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65C5DE-1B8E-4447-9E6C-BA6B844AFFD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FDD60E-0FA3-40E7-BD8C-B641CCF581B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396956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BC77902E-3806-4A39-80E1-7D65CC80001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AA89D25-707E-485F-B273-8A6E03B42ED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C7C5811-4816-4A86-B84D-E1819BC1C36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ED62C4-02CF-410F-B988-5CC63A63CF5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3737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9F8269-A423-490F-BD89-6697F61C5E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0BB014-5DC8-4791-A828-A2EF92C483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B6F56D4-0907-4C18-88B6-3E07F18CE19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B1EA1ED-64F8-4AEF-828C-4224939931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035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397C248-DCF8-45CE-8BE7-4104BECEE8B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9C16091-C786-4546-AED1-D2686D24942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C296BD9-9ED4-4DFD-95CC-49E30494081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DD213E-7ED8-448A-9717-E75681BF5E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9371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669AB48-D2E6-4A01-AEDB-E9C480041E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10877-4EC0-4D07-87D4-9821202FC37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4A366E-A800-41D2-92C2-619316EE064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2E2AE-423A-46D3-B734-83E0DB423A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2198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F0CBDD3-E915-43B3-99A8-0E67635EDA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86E3EF9-14A8-4A91-8D56-8C82CD369FD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687B0468-1E49-48C3-BC5D-3B49E3C898B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173395-7C1E-45C0-92B8-808E028E8A4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2166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E789A9F4-FA43-4FE6-BBA4-2A3AA5F6AA6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645F2D28-80C0-460E-9595-23B95D7C19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B4B405FB-ABE2-4137-942E-F8C03946739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CDAB20A-6925-4396-82B3-CBA02FCAAC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707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D9AC396-D9C2-47FE-9A3D-992B78756F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90923642-4894-4595-87D0-D5C20EAB94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32DCC19-160B-4052-B838-FFC58A22E1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96EAB-98D5-4F97-8B68-EAB8C9BC0B3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804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7136178-6667-418B-83DF-84EA46E9AA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EE87397-FD14-4101-A1B5-27E5C1B4145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9CF96C-A349-4E80-A065-09D37600193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FE889BD-99FB-4B34-9DED-4FC0804A560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868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9B7951-95A4-4C6F-9211-2E6549A8F5B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CFAFFA-08BE-438E-93C2-D71954699EF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7AACFB-E3BD-49B5-B08D-3368EECBBB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C579C7-8F4A-49AD-926D-7471EF06685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2315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8060EBC4-DFFB-4AF6-8D16-142669B84B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E1BF12D-E250-4998-900D-317DCB16F9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C844A9B-588E-442C-9D5D-262FA73047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C196BE1-E77A-49E7-8D3A-0BAA46F5365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C8ABFE-5712-4876-B006-37A6C02FDD6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fld id="{FCEA3DC8-AB46-4AAF-AD69-0D23DB0B856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8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9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A1B16E64-F059-4D92-95A0-17654D5854C8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 </a:t>
            </a:r>
            <a:r>
              <a:rPr lang="en-US" altLang="en-US" sz="4800"/>
              <a:t>Molecular Dynamics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1B28242C-BFD0-4E90-A836-4ACADA7EE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Generalized Langevin</a:t>
            </a:r>
          </a:p>
        </p:txBody>
      </p:sp>
      <p:graphicFrame>
        <p:nvGraphicFramePr>
          <p:cNvPr id="12291" name="Object 4">
            <a:extLst>
              <a:ext uri="{FF2B5EF4-FFF2-40B4-BE49-F238E27FC236}">
                <a16:creationId xmlns:a16="http://schemas.microsoft.com/office/drawing/2014/main" id="{7439E415-F0A1-47DC-B6ED-5538AB014575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479201245"/>
              </p:ext>
            </p:extLst>
          </p:nvPr>
        </p:nvGraphicFramePr>
        <p:xfrm>
          <a:off x="1600200" y="1787525"/>
          <a:ext cx="5105400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6" name="Equation" r:id="rId4" imgW="1828800" imgH="457200" progId="Equation.DSMT4">
                  <p:embed/>
                </p:oleObj>
              </mc:Choice>
              <mc:Fallback>
                <p:oleObj name="Equation" r:id="rId4" imgW="18288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787525"/>
                        <a:ext cx="5105400" cy="1276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2" name="Object 6">
            <a:extLst>
              <a:ext uri="{FF2B5EF4-FFF2-40B4-BE49-F238E27FC236}">
                <a16:creationId xmlns:a16="http://schemas.microsoft.com/office/drawing/2014/main" id="{863A9DDD-55A9-48A4-8744-E7026CC56C67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805258344"/>
              </p:ext>
            </p:extLst>
          </p:nvPr>
        </p:nvGraphicFramePr>
        <p:xfrm>
          <a:off x="1616075" y="3521075"/>
          <a:ext cx="438785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37" name="Equation" r:id="rId6" imgW="1498320" imgH="533160" progId="Equation.DSMT4">
                  <p:embed/>
                </p:oleObj>
              </mc:Choice>
              <mc:Fallback>
                <p:oleObj name="Equation" r:id="rId6" imgW="1498320" imgH="53316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075" y="3521075"/>
                        <a:ext cx="438785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8">
            <a:extLst>
              <a:ext uri="{FF2B5EF4-FFF2-40B4-BE49-F238E27FC236}">
                <a16:creationId xmlns:a16="http://schemas.microsoft.com/office/drawing/2014/main" id="{4B9F38F4-71E2-4171-B3CA-A23C72C809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562600"/>
            <a:ext cx="3124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l-GR" altLang="en-US" sz="1800">
                <a:cs typeface="Arial" panose="020B0604020202020204" pitchFamily="34" charset="0"/>
              </a:rPr>
              <a:t>Σ</a:t>
            </a:r>
            <a:r>
              <a:rPr lang="en-US" altLang="en-US" sz="1800">
                <a:cs typeface="Arial" panose="020B0604020202020204" pitchFamily="34" charset="0"/>
              </a:rPr>
              <a:t> is known as self-energy</a:t>
            </a:r>
            <a:endParaRPr lang="el-GR" altLang="en-US" sz="180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7A16DE4-4BA2-43D3-97C1-BC0C8AD58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Observables, Statistics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F5A962D-BB20-4C47-9222-1575EB4A21A5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Equilibrium temperature (in micro-canonical ensemble) by the equipartition theorem.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Pressure of a fluid (for pair potential)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 </a:t>
            </a:r>
          </a:p>
        </p:txBody>
      </p:sp>
      <p:graphicFrame>
        <p:nvGraphicFramePr>
          <p:cNvPr id="14340" name="Object 4">
            <a:extLst>
              <a:ext uri="{FF2B5EF4-FFF2-40B4-BE49-F238E27FC236}">
                <a16:creationId xmlns:a16="http://schemas.microsoft.com/office/drawing/2014/main" id="{D3BEBF1C-EF5A-4D51-AC36-0DD9989258D4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84439545"/>
              </p:ext>
            </p:extLst>
          </p:nvPr>
        </p:nvGraphicFramePr>
        <p:xfrm>
          <a:off x="1874838" y="2438400"/>
          <a:ext cx="39465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5" name="Equation" r:id="rId3" imgW="1688760" imgH="368280" progId="Equation.DSMT4">
                  <p:embed/>
                </p:oleObj>
              </mc:Choice>
              <mc:Fallback>
                <p:oleObj name="Equation" r:id="rId3" imgW="1688760" imgH="368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4838" y="2438400"/>
                        <a:ext cx="3946525" cy="860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6">
            <a:extLst>
              <a:ext uri="{FF2B5EF4-FFF2-40B4-BE49-F238E27FC236}">
                <a16:creationId xmlns:a16="http://schemas.microsoft.com/office/drawing/2014/main" id="{D52259D4-83BE-4D66-AFFB-81CD96FBD550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504992531"/>
              </p:ext>
            </p:extLst>
          </p:nvPr>
        </p:nvGraphicFramePr>
        <p:xfrm>
          <a:off x="1841500" y="3889375"/>
          <a:ext cx="3935413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86" name="Equation" r:id="rId5" imgW="1726920" imgH="419040" progId="Equation.DSMT4">
                  <p:embed/>
                </p:oleObj>
              </mc:Choice>
              <mc:Fallback>
                <p:oleObj name="Equation" r:id="rId5" imgW="1726920" imgH="41904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1500" y="3889375"/>
                        <a:ext cx="3935413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Text Box 9">
            <a:extLst>
              <a:ext uri="{FF2B5EF4-FFF2-40B4-BE49-F238E27FC236}">
                <a16:creationId xmlns:a16="http://schemas.microsoft.com/office/drawing/2014/main" id="{C6C98522-9CD9-4C27-8974-AAE636CB3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029200"/>
            <a:ext cx="60960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Where </a:t>
            </a:r>
            <a:r>
              <a:rPr lang="en-US" altLang="en-US" sz="1800" i="1" dirty="0"/>
              <a:t>d </a:t>
            </a:r>
            <a:r>
              <a:rPr lang="en-US" altLang="en-US" sz="1800" dirty="0"/>
              <a:t>is dimension, </a:t>
            </a:r>
            <a:r>
              <a:rPr lang="en-US" altLang="en-US" sz="1800" b="1" dirty="0" err="1"/>
              <a:t>F</a:t>
            </a:r>
            <a:r>
              <a:rPr lang="en-US" altLang="en-US" sz="1800" baseline="-25000" dirty="0" err="1"/>
              <a:t>ij</a:t>
            </a:r>
            <a:r>
              <a:rPr lang="en-US" altLang="en-US" sz="1800" dirty="0"/>
              <a:t> is the force acting on particle </a:t>
            </a:r>
            <a:r>
              <a:rPr lang="en-US" altLang="en-US" sz="1800" i="1" dirty="0" err="1"/>
              <a:t>i</a:t>
            </a:r>
            <a:r>
              <a:rPr lang="en-US" altLang="en-US" sz="1800" dirty="0"/>
              <a:t> from particle </a:t>
            </a:r>
            <a:r>
              <a:rPr lang="en-US" altLang="en-US" sz="1800" i="1" dirty="0"/>
              <a:t>j</a:t>
            </a:r>
            <a:r>
              <a:rPr lang="en-US" altLang="en-US" sz="1800" dirty="0"/>
              <a:t>.</a:t>
            </a:r>
            <a:endParaRPr lang="en-US" altLang="en-US" sz="1800" i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A5F3621-130D-460B-830C-748197E280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Transport Coefficients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861DDFA8-B895-4E5A-BDE8-EFCA1A2EFEF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01000" cy="47244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The diffusion constant can be computed through the velocity correlation function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>
              <a:buFontTx/>
              <a:buNone/>
            </a:pPr>
            <a:endParaRPr lang="en-US" altLang="en-US" sz="2800" dirty="0"/>
          </a:p>
          <a:p>
            <a:pPr eaLnBrk="1" hangingPunct="1">
              <a:buFontTx/>
              <a:buNone/>
            </a:pPr>
            <a:endParaRPr lang="en-US" altLang="en-US" sz="2800" dirty="0"/>
          </a:p>
        </p:txBody>
      </p:sp>
      <p:graphicFrame>
        <p:nvGraphicFramePr>
          <p:cNvPr id="15364" name="Object 4">
            <a:extLst>
              <a:ext uri="{FF2B5EF4-FFF2-40B4-BE49-F238E27FC236}">
                <a16:creationId xmlns:a16="http://schemas.microsoft.com/office/drawing/2014/main" id="{3C1620B0-2614-4D15-A3F7-A8478C0B5C28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914400" y="3200400"/>
          <a:ext cx="6934200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4" name="Equation" r:id="rId3" imgW="2552700" imgH="558800" progId="Equation.DSMT4">
                  <p:embed/>
                </p:oleObj>
              </mc:Choice>
              <mc:Fallback>
                <p:oleObj name="Equation" r:id="rId3" imgW="2552700" imgH="558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200400"/>
                        <a:ext cx="6934200" cy="1517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95B3211-0EBB-47B6-98FE-B62A14BD78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Transport Coefficients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72D0BAA9-22C3-45D5-85BD-D7AC9DA42F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3352800"/>
          </a:xfrm>
        </p:spPr>
        <p:txBody>
          <a:bodyPr/>
          <a:lstStyle/>
          <a:p>
            <a:pPr eaLnBrk="1" hangingPunct="1"/>
            <a:r>
              <a:rPr lang="en-US" altLang="en-US" dirty="0"/>
              <a:t>Thermal conductivity can be computed through energy-current correlation using Green-Kubo formula; or nonequilibrium simulation by directly computing the energy current</a:t>
            </a:r>
          </a:p>
        </p:txBody>
      </p:sp>
      <p:graphicFrame>
        <p:nvGraphicFramePr>
          <p:cNvPr id="16388" name="Object 1">
            <a:extLst>
              <a:ext uri="{FF2B5EF4-FFF2-40B4-BE49-F238E27FC236}">
                <a16:creationId xmlns:a16="http://schemas.microsoft.com/office/drawing/2014/main" id="{4CF3BAC5-AB7A-4051-B2C4-B67153ED9A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8271674"/>
              </p:ext>
            </p:extLst>
          </p:nvPr>
        </p:nvGraphicFramePr>
        <p:xfrm>
          <a:off x="1201738" y="4449762"/>
          <a:ext cx="6494462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10" name="Equation" r:id="rId4" imgW="2565360" imgH="469800" progId="Equation.DSMT4">
                  <p:embed/>
                </p:oleObj>
              </mc:Choice>
              <mc:Fallback>
                <p:oleObj name="Equation" r:id="rId4" imgW="2565360" imgH="46980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1738" y="4449762"/>
                        <a:ext cx="6494462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2">
            <a:extLst>
              <a:ext uri="{FF2B5EF4-FFF2-40B4-BE49-F238E27FC236}">
                <a16:creationId xmlns:a16="http://schemas.microsoft.com/office/drawing/2014/main" id="{EA662851-1990-4229-B260-E016CA87B6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Conductance of graphene strips</a:t>
            </a:r>
          </a:p>
        </p:txBody>
      </p:sp>
      <p:pic>
        <p:nvPicPr>
          <p:cNvPr id="40964" name="Picture 4" descr="cfg">
            <a:extLst>
              <a:ext uri="{FF2B5EF4-FFF2-40B4-BE49-F238E27FC236}">
                <a16:creationId xmlns:a16="http://schemas.microsoft.com/office/drawing/2014/main" id="{BEEFE6B1-28EE-4AC3-ADA2-8D3FBE5538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76400"/>
            <a:ext cx="31242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65" name="Picture 5" descr="length">
            <a:extLst>
              <a:ext uri="{FF2B5EF4-FFF2-40B4-BE49-F238E27FC236}">
                <a16:creationId xmlns:a16="http://schemas.microsoft.com/office/drawing/2014/main" id="{EB32C2D2-B04A-49B0-89D2-E5AB0FF16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600200"/>
            <a:ext cx="51054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66" name="Text Box 6">
            <a:extLst>
              <a:ext uri="{FF2B5EF4-FFF2-40B4-BE49-F238E27FC236}">
                <a16:creationId xmlns:a16="http://schemas.microsoft.com/office/drawing/2014/main" id="{E2F56E38-CA78-4456-820E-E53BC2ED77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4495800"/>
            <a:ext cx="3200400" cy="203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Sites 0 to 7 are fixed left lead and sites 28 to 35 are fixed right lead.  Heat bath is applied to sites 8 to 15 at temperature </a:t>
            </a:r>
            <a:r>
              <a:rPr lang="en-US" altLang="en-US" i="1" dirty="0"/>
              <a:t>T</a:t>
            </a:r>
            <a:r>
              <a:rPr lang="en-US" altLang="en-US" baseline="-25000" dirty="0"/>
              <a:t>L</a:t>
            </a:r>
            <a:r>
              <a:rPr lang="en-US" altLang="en-US" dirty="0"/>
              <a:t> and site 20 to 27 at </a:t>
            </a:r>
            <a:r>
              <a:rPr lang="en-US" altLang="en-US" i="1" dirty="0"/>
              <a:t>T</a:t>
            </a:r>
            <a:r>
              <a:rPr lang="en-US" altLang="en-US" baseline="-25000" dirty="0"/>
              <a:t>R</a:t>
            </a:r>
            <a:r>
              <a:rPr lang="en-US" altLang="en-US" dirty="0"/>
              <a:t>. Wang, Ni, &amp; Jiang, PRB 2009.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28BD8FB5-0A16-411A-A4F4-73977EF283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Textbooks on MD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4081856A-0381-4B07-A8A0-AF7703891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 P Allen &amp; D J </a:t>
            </a:r>
            <a:r>
              <a:rPr lang="en-US" altLang="en-US" dirty="0" err="1"/>
              <a:t>Tildesley</a:t>
            </a:r>
            <a:r>
              <a:rPr lang="en-US" altLang="en-US" dirty="0"/>
              <a:t>, “Computer Simulation of Liquids,” (Oxford, 2017)</a:t>
            </a:r>
          </a:p>
          <a:p>
            <a:pPr eaLnBrk="1" hangingPunct="1"/>
            <a:r>
              <a:rPr lang="en-US" altLang="en-US" dirty="0"/>
              <a:t>D Frenkel &amp; B Smit, “Understanding Molecular Simulation,” 3</a:t>
            </a:r>
            <a:r>
              <a:rPr lang="en-US" altLang="en-US" baseline="30000" dirty="0"/>
              <a:t>rd</a:t>
            </a:r>
            <a:r>
              <a:rPr lang="en-US" altLang="en-US" dirty="0"/>
              <a:t> (Academic Press, 2023)</a:t>
            </a:r>
          </a:p>
          <a:p>
            <a:pPr eaLnBrk="1" hangingPunct="1"/>
            <a:r>
              <a:rPr lang="en-US" altLang="en-US" dirty="0"/>
              <a:t>A R Leach, “Molecular Modeling, principles and applications,” (Pearson, 2001)</a:t>
            </a:r>
          </a:p>
          <a:p>
            <a:pPr eaLnBrk="1" hangingPunct="1"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4C7793CC-4B72-449E-AD63-184D6B168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Tutorial Problem Set 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6939C043-785B-40D6-8B0C-C59E7A86A13A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Prove the pressure formula (required a great deal of knowledge of statistical mechanics).</a:t>
                </a:r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eaLnBrk="1" hangingPunct="1"/>
                <a:endParaRPr lang="en-US" altLang="en-US" dirty="0"/>
              </a:p>
              <a:p>
                <a:pPr marL="0" indent="0" eaLnBrk="1" hangingPunct="1">
                  <a:buNone/>
                </a:pPr>
                <a:r>
                  <a:rPr lang="en-US" altLang="en-US" dirty="0"/>
                  <a:t>   </a:t>
                </a:r>
              </a:p>
              <a:p>
                <a:pPr marL="0" indent="0" eaLnBrk="1" hangingPunct="1">
                  <a:buNone/>
                </a:pPr>
                <a:r>
                  <a:rPr lang="en-US" altLang="en-US" dirty="0"/>
                  <a:t>   assuming pair-wise central force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20483" name="Rectangle 3">
                <a:extLst>
                  <a:ext uri="{FF2B5EF4-FFF2-40B4-BE49-F238E27FC236}">
                    <a16:creationId xmlns:a16="http://schemas.microsoft.com/office/drawing/2014/main" id="{6939C043-785B-40D6-8B0C-C59E7A86A1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704" t="-1752" b="-3369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6">
            <a:extLst>
              <a:ext uri="{FF2B5EF4-FFF2-40B4-BE49-F238E27FC236}">
                <a16:creationId xmlns:a16="http://schemas.microsoft.com/office/drawing/2014/main" id="{01990E67-65C1-4139-A2A5-27EFDE00106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5721575"/>
              </p:ext>
            </p:extLst>
          </p:nvPr>
        </p:nvGraphicFramePr>
        <p:xfrm>
          <a:off x="1219200" y="3432699"/>
          <a:ext cx="5961954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5850" name="Equation" r:id="rId4" imgW="1726920" imgH="419040" progId="Equation.DSMT4">
                  <p:embed/>
                </p:oleObj>
              </mc:Choice>
              <mc:Fallback>
                <p:oleObj name="Equation" r:id="rId4" imgW="1726920" imgH="419040" progId="Equation.DSMT4">
                  <p:embed/>
                  <p:pic>
                    <p:nvPicPr>
                      <p:cNvPr id="14341" name="Object 6">
                        <a:extLst>
                          <a:ext uri="{FF2B5EF4-FFF2-40B4-BE49-F238E27FC236}">
                            <a16:creationId xmlns:a16="http://schemas.microsoft.com/office/drawing/2014/main" id="{D52259D4-83BE-4D66-AFFB-81CD96FBD5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32699"/>
                        <a:ext cx="5961954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FE79DFA2-2E9B-4C11-BB2F-D5E5D78AF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Basic Idea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07F79228-0AD1-4F12-AAEC-8F131422CE6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382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Solve Newton’s equations of motion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Choose a force field (specified by a potential </a:t>
            </a:r>
            <a:r>
              <a:rPr lang="en-US" altLang="en-US" sz="2800" i="1" dirty="0"/>
              <a:t>V</a:t>
            </a:r>
            <a:r>
              <a:rPr lang="en-US" altLang="en-US" sz="2800" dirty="0"/>
              <a:t>) appropriate for the given system under study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Decide a statistical ensemble to use, choose boundary conditions; collect statistics of observables</a:t>
            </a:r>
          </a:p>
        </p:txBody>
      </p:sp>
      <p:graphicFrame>
        <p:nvGraphicFramePr>
          <p:cNvPr id="4100" name="Object 4">
            <a:extLst>
              <a:ext uri="{FF2B5EF4-FFF2-40B4-BE49-F238E27FC236}">
                <a16:creationId xmlns:a16="http://schemas.microsoft.com/office/drawing/2014/main" id="{289D9684-49BA-4798-B246-BD7C145B6842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65245547"/>
              </p:ext>
            </p:extLst>
          </p:nvPr>
        </p:nvGraphicFramePr>
        <p:xfrm>
          <a:off x="1524000" y="2292350"/>
          <a:ext cx="5105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0" name="Equation" r:id="rId3" imgW="2374560" imgH="419040" progId="Equation.DSMT4">
                  <p:embed/>
                </p:oleObj>
              </mc:Choice>
              <mc:Fallback>
                <p:oleObj name="Equation" r:id="rId3" imgW="2374560" imgH="4190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292350"/>
                        <a:ext cx="51054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AD88D237-7876-483B-9B13-B835A28CF7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Commonly Use Force Fields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0F4CDE87-B792-4A56-8B07-AE4073D61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Lennard-Jones potential</a:t>
            </a:r>
          </a:p>
          <a:p>
            <a:pPr lvl="1" eaLnBrk="1" hangingPunct="1"/>
            <a:r>
              <a:rPr lang="en-US" altLang="en-US" dirty="0"/>
              <a:t>For noble gas and generic fluids</a:t>
            </a:r>
          </a:p>
          <a:p>
            <a:pPr eaLnBrk="1" hangingPunct="1"/>
            <a:r>
              <a:rPr lang="en-US" altLang="en-US" dirty="0" err="1"/>
              <a:t>Tersoff</a:t>
            </a:r>
            <a:r>
              <a:rPr lang="en-US" altLang="en-US" dirty="0"/>
              <a:t>, Brenner, </a:t>
            </a:r>
            <a:r>
              <a:rPr lang="en-US" altLang="en-US" dirty="0" err="1"/>
              <a:t>Stillinger</a:t>
            </a:r>
            <a:r>
              <a:rPr lang="en-US" altLang="en-US" dirty="0"/>
              <a:t>-Weber, 3-, 4-body potentials</a:t>
            </a:r>
          </a:p>
          <a:p>
            <a:pPr lvl="1" eaLnBrk="1" hangingPunct="1"/>
            <a:r>
              <a:rPr lang="en-US" altLang="en-US" dirty="0"/>
              <a:t>For C, Si, Ge, …</a:t>
            </a:r>
          </a:p>
          <a:p>
            <a:pPr eaLnBrk="1" hangingPunct="1"/>
            <a:r>
              <a:rPr lang="en-US" altLang="en-US" dirty="0"/>
              <a:t>AMBER, CHARMM, GROMOS, MM4, </a:t>
            </a:r>
            <a:r>
              <a:rPr lang="en-US" altLang="en-US" dirty="0" err="1"/>
              <a:t>etc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For biomolecules</a:t>
            </a:r>
          </a:p>
          <a:p>
            <a:pPr eaLnBrk="1" hangingPunct="1"/>
            <a:r>
              <a:rPr lang="en-US" altLang="en-US" dirty="0"/>
              <a:t>GULP, LAMMPS, DFT codes (QE), </a:t>
            </a:r>
            <a:r>
              <a:rPr lang="en-US" altLang="en-US" dirty="0" err="1"/>
              <a:t>etc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65E1EFA-1B1D-4A50-94C6-719E5694EF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 dirty="0"/>
              <a:t>Example of potential used in biomolecular modeling</a:t>
            </a:r>
          </a:p>
        </p:txBody>
      </p:sp>
      <p:graphicFrame>
        <p:nvGraphicFramePr>
          <p:cNvPr id="6147" name="Object 4">
            <a:extLst>
              <a:ext uri="{FF2B5EF4-FFF2-40B4-BE49-F238E27FC236}">
                <a16:creationId xmlns:a16="http://schemas.microsoft.com/office/drawing/2014/main" id="{3BD5BF9E-6321-4C09-B6F0-69CF7363CAC2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99336093"/>
              </p:ext>
            </p:extLst>
          </p:nvPr>
        </p:nvGraphicFramePr>
        <p:xfrm>
          <a:off x="1412875" y="2209800"/>
          <a:ext cx="6011863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4" imgW="2717640" imgH="1295280" progId="Equation.DSMT4">
                  <p:embed/>
                </p:oleObj>
              </mc:Choice>
              <mc:Fallback>
                <p:oleObj name="Equation" r:id="rId4" imgW="2717640" imgH="12952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2875" y="2209800"/>
                        <a:ext cx="6011863" cy="2865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03161CA-93DA-4FB6-9B2D-9BCFD751FF88}"/>
              </a:ext>
            </a:extLst>
          </p:cNvPr>
          <p:cNvSpPr txBox="1"/>
          <p:nvPr/>
        </p:nvSpPr>
        <p:spPr>
          <a:xfrm>
            <a:off x="1219200" y="5867400"/>
            <a:ext cx="304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 learning based force fields</a:t>
            </a:r>
            <a:endParaRPr lang="en-SG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265A8359-87DF-4441-AF26-95AECED23A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Ensembles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A92F7E19-40F9-4BDD-A43A-39D3A35880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Micro-Canonical Ensemble</a:t>
            </a:r>
          </a:p>
          <a:p>
            <a:pPr lvl="1" eaLnBrk="1" hangingPunct="1"/>
            <a:r>
              <a:rPr lang="en-US" altLang="en-US" dirty="0"/>
              <a:t>Total energy is fixed, standard Hamiltonian dynamics</a:t>
            </a:r>
          </a:p>
          <a:p>
            <a:pPr lvl="1" eaLnBrk="1" hangingPunct="1">
              <a:buFontTx/>
              <a:buNone/>
            </a:pPr>
            <a:endParaRPr lang="en-US" altLang="en-US" dirty="0"/>
          </a:p>
          <a:p>
            <a:pPr eaLnBrk="1" hangingPunct="1"/>
            <a:r>
              <a:rPr lang="en-US" altLang="en-US" dirty="0"/>
              <a:t>Canonical Ensemble</a:t>
            </a:r>
          </a:p>
          <a:p>
            <a:pPr lvl="1" eaLnBrk="1" hangingPunct="1"/>
            <a:r>
              <a:rPr lang="en-US" altLang="en-US" dirty="0"/>
              <a:t>Need to use “thermostat” to fix temperature</a:t>
            </a:r>
          </a:p>
          <a:p>
            <a:pPr lvl="2" eaLnBrk="1" hangingPunct="1"/>
            <a:r>
              <a:rPr lang="en-US" altLang="en-US" dirty="0"/>
              <a:t>Langevin dynamics</a:t>
            </a:r>
          </a:p>
          <a:p>
            <a:pPr lvl="2" eaLnBrk="1" hangingPunct="1"/>
            <a:r>
              <a:rPr lang="en-US" altLang="en-US" dirty="0" err="1"/>
              <a:t>Nos</a:t>
            </a:r>
            <a:r>
              <a:rPr lang="en-US" altLang="en-US" dirty="0" err="1">
                <a:cs typeface="Arial" panose="020B0604020202020204" pitchFamily="34" charset="0"/>
              </a:rPr>
              <a:t>é</a:t>
            </a:r>
            <a:r>
              <a:rPr lang="en-US" altLang="en-US" dirty="0">
                <a:cs typeface="Arial" panose="020B0604020202020204" pitchFamily="34" charset="0"/>
              </a:rPr>
              <a:t>-Hoover</a:t>
            </a:r>
          </a:p>
          <a:p>
            <a:pPr lvl="2" eaLnBrk="1" hangingPunct="1"/>
            <a:r>
              <a:rPr lang="en-US" altLang="en-US" dirty="0">
                <a:cs typeface="Arial" panose="020B0604020202020204" pitchFamily="34" charset="0"/>
              </a:rPr>
              <a:t>Generalized Langevin</a:t>
            </a:r>
          </a:p>
          <a:p>
            <a:pPr lvl="2" eaLnBrk="1" hangingPunct="1"/>
            <a:r>
              <a:rPr lang="en-US" altLang="en-US" dirty="0">
                <a:cs typeface="Arial" panose="020B0604020202020204" pitchFamily="34" charset="0"/>
              </a:rPr>
              <a:t>Stochastic velocity rescaling</a:t>
            </a:r>
          </a:p>
          <a:p>
            <a:pPr lvl="2" eaLnBrk="1" hangingPunct="1">
              <a:buFontTx/>
              <a:buNone/>
            </a:pPr>
            <a:endParaRPr lang="en-US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4F792557-81C2-4D91-87A0-16F3B592C7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Langevin Dynamics</a:t>
            </a:r>
          </a:p>
        </p:txBody>
      </p:sp>
      <p:graphicFrame>
        <p:nvGraphicFramePr>
          <p:cNvPr id="9219" name="Object 4">
            <a:extLst>
              <a:ext uri="{FF2B5EF4-FFF2-40B4-BE49-F238E27FC236}">
                <a16:creationId xmlns:a16="http://schemas.microsoft.com/office/drawing/2014/main" id="{A13933E8-D012-4A08-985A-985F9DF463EA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3991310"/>
              </p:ext>
            </p:extLst>
          </p:nvPr>
        </p:nvGraphicFramePr>
        <p:xfrm>
          <a:off x="1997075" y="2033588"/>
          <a:ext cx="5073650" cy="233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2" name="Equation" r:id="rId4" imgW="2044440" imgH="939600" progId="Equation.DSMT4">
                  <p:embed/>
                </p:oleObj>
              </mc:Choice>
              <mc:Fallback>
                <p:oleObj name="Equation" r:id="rId4" imgW="2044440" imgH="939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7075" y="2033588"/>
                        <a:ext cx="5073650" cy="233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6">
            <a:extLst>
              <a:ext uri="{FF2B5EF4-FFF2-40B4-BE49-F238E27FC236}">
                <a16:creationId xmlns:a16="http://schemas.microsoft.com/office/drawing/2014/main" id="{1F7CD516-04E0-4A8F-8AEF-3D20F62EA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5105400"/>
            <a:ext cx="4800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How to correctly implement the white noise on computer?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6B6F6-3790-43D4-AC16-6B8ABACF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Langevin equation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C0DC700-E0DC-49B0-AE19-DCABDD2E5B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09159183"/>
              </p:ext>
            </p:extLst>
          </p:nvPr>
        </p:nvGraphicFramePr>
        <p:xfrm>
          <a:off x="1489075" y="1600200"/>
          <a:ext cx="640715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38" name="Equation" r:id="rId4" imgW="3098520" imgH="2247840" progId="Equation.DSMT4">
                  <p:embed/>
                </p:oleObj>
              </mc:Choice>
              <mc:Fallback>
                <p:oleObj name="Equation" r:id="rId4" imgW="3098520" imgH="22478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489075" y="1600200"/>
                        <a:ext cx="6407150" cy="464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94753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5317CD61-3FBB-404C-A38D-D30AC91738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Nos</a:t>
            </a:r>
            <a:r>
              <a:rPr lang="en-US" altLang="en-US">
                <a:cs typeface="Arial" panose="020B0604020202020204" pitchFamily="34" charset="0"/>
              </a:rPr>
              <a:t>é-Hoover Dynamics</a:t>
            </a:r>
          </a:p>
        </p:txBody>
      </p:sp>
      <p:graphicFrame>
        <p:nvGraphicFramePr>
          <p:cNvPr id="11267" name="Object 4">
            <a:extLst>
              <a:ext uri="{FF2B5EF4-FFF2-40B4-BE49-F238E27FC236}">
                <a16:creationId xmlns:a16="http://schemas.microsoft.com/office/drawing/2014/main" id="{B54B8AD2-C017-4189-A9E9-8AB92948515B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5568522"/>
              </p:ext>
            </p:extLst>
          </p:nvPr>
        </p:nvGraphicFramePr>
        <p:xfrm>
          <a:off x="2133600" y="1676400"/>
          <a:ext cx="5079056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7" name="Equation" r:id="rId4" imgW="1828800" imgH="1536480" progId="Equation.DSMT4">
                  <p:embed/>
                </p:oleObj>
              </mc:Choice>
              <mc:Fallback>
                <p:oleObj name="Equation" r:id="rId4" imgW="1828800" imgH="153648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676400"/>
                        <a:ext cx="5079056" cy="426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370E7-B567-4462-888F-6C1FA59A5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Velocity Rescaling for Canonical Ensemble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AB8A7-FE58-472B-ACF0-BBCA1D8657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AutoNum type="arabicPeriod"/>
                </a:pPr>
                <a:r>
                  <a:rPr lang="en-US" dirty="0"/>
                  <a:t>Evolve with a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 by a </a:t>
                </a:r>
                <a:r>
                  <a:rPr lang="en-US" dirty="0" err="1"/>
                  <a:t>symplectic</a:t>
                </a:r>
                <a:r>
                  <a:rPr lang="en-US" dirty="0"/>
                  <a:t> algorithm (e.g. second order velocity </a:t>
                </a:r>
                <a:r>
                  <a:rPr lang="en-US" dirty="0" err="1"/>
                  <a:t>Verlet</a:t>
                </a:r>
                <a:r>
                  <a:rPr lang="en-US" dirty="0"/>
                  <a:t>)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Compute kinetic energy </a:t>
                </a:r>
                <a:r>
                  <a:rPr lang="en-US" i="1" dirty="0"/>
                  <a:t>K</a:t>
                </a:r>
                <a:r>
                  <a:rPr lang="en-US" dirty="0"/>
                  <a:t>, and evolve </a:t>
                </a:r>
                <a:r>
                  <a:rPr lang="en-US" i="1" dirty="0"/>
                  <a:t>K</a:t>
                </a:r>
                <a:r>
                  <a:rPr lang="en-US" dirty="0"/>
                  <a:t> according to                                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sub>
                            </m:sSub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𝑑𝑊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Rescale velocity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to enforce the target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3AB8A7-FE58-472B-ACF0-BBCA1D8657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04" t="-1752" r="-222" b="-808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060492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 Molecular Dynamic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Basic Idea&amp;quot;&quot;/&gt;&lt;property id=&quot;20307&quot; value=&quot;344&quot;/&gt;&lt;/object&gt;&lt;object type=&quot;3&quot; unique_id=&quot;10006&quot;&gt;&lt;property id=&quot;20148&quot; value=&quot;5&quot;/&gt;&lt;property id=&quot;20300&quot; value=&quot;Slide 3 - &amp;quot;Commonly Use Force Fields&amp;quot;&quot;/&gt;&lt;property id=&quot;20307&quot; value=&quot;346&quot;/&gt;&lt;/object&gt;&lt;object type=&quot;3&quot; unique_id=&quot;10007&quot;&gt;&lt;property id=&quot;20148&quot; value=&quot;5&quot;/&gt;&lt;property id=&quot;20300&quot; value=&quot;Slide 4 - &amp;quot;Example of potential used in biomolecular modeling&amp;quot;&quot;/&gt;&lt;property id=&quot;20307&quot; value=&quot;347&quot;/&gt;&lt;/object&gt;&lt;object type=&quot;3&quot; unique_id=&quot;10008&quot;&gt;&lt;property id=&quot;20148&quot; value=&quot;5&quot;/&gt;&lt;property id=&quot;20300&quot; value=&quot;Slide 5 - &amp;quot;Ensembles&amp;quot;&quot;/&gt;&lt;property id=&quot;20307&quot; value=&quot;348&quot;/&gt;&lt;/object&gt;&lt;object type=&quot;3&quot; unique_id=&quot;10009&quot;&gt;&lt;property id=&quot;20148&quot; value=&quot;5&quot;/&gt;&lt;property id=&quot;20300&quot; value=&quot;Slide 6 - &amp;quot;Langevin Dynamics&amp;quot;&quot;/&gt;&lt;property id=&quot;20307&quot; value=&quot;349&quot;/&gt;&lt;/object&gt;&lt;object type=&quot;3&quot; unique_id=&quot;10010&quot;&gt;&lt;property id=&quot;20148&quot; value=&quot;5&quot;/&gt;&lt;property id=&quot;20300&quot; value=&quot;Slide 7 - &amp;quot;Nosé-Hoover Dynamics&amp;quot;&quot;/&gt;&lt;property id=&quot;20307&quot; value=&quot;350&quot;/&gt;&lt;/object&gt;&lt;object type=&quot;3&quot; unique_id=&quot;10011&quot;&gt;&lt;property id=&quot;20148&quot; value=&quot;5&quot;/&gt;&lt;property id=&quot;20300&quot; value=&quot;Slide 8 - &amp;quot;Generalized Langevin&amp;quot;&quot;/&gt;&lt;property id=&quot;20307&quot; value=&quot;351&quot;/&gt;&lt;/object&gt;&lt;object type=&quot;3&quot; unique_id=&quot;10012&quot;&gt;&lt;property id=&quot;20148&quot; value=&quot;5&quot;/&gt;&lt;property id=&quot;20300&quot; value=&quot;Slide 9 - &amp;quot;Observables, Statistics&amp;quot;&quot;/&gt;&lt;property id=&quot;20307&quot; value=&quot;352&quot;/&gt;&lt;/object&gt;&lt;object type=&quot;3&quot; unique_id=&quot;10013&quot;&gt;&lt;property id=&quot;20148&quot; value=&quot;5&quot;/&gt;&lt;property id=&quot;20300&quot; value=&quot;Slide 10 - &amp;quot;Transport Coefficients&amp;quot;&quot;/&gt;&lt;property id=&quot;20307&quot; value=&quot;354&quot;/&gt;&lt;/object&gt;&lt;object type=&quot;3&quot; unique_id=&quot;10014&quot;&gt;&lt;property id=&quot;20148&quot; value=&quot;5&quot;/&gt;&lt;property id=&quot;20300&quot; value=&quot;Slide 11 - &amp;quot;Transport Coefficients&amp;quot;&quot;/&gt;&lt;property id=&quot;20307&quot; value=&quot;355&quot;/&gt;&lt;/object&gt;&lt;object type=&quot;3&quot; unique_id=&quot;10015&quot;&gt;&lt;property id=&quot;20148&quot; value=&quot;5&quot;/&gt;&lt;property id=&quot;20300&quot; value=&quot;Slide 12 - &amp;quot;Textbooks on MD&amp;quot;&quot;/&gt;&lt;property id=&quot;20307&quot; value=&quot;345&quot;/&gt;&lt;/object&gt;&lt;object type=&quot;3&quot; unique_id=&quot;10016&quot;&gt;&lt;property id=&quot;20148&quot; value=&quot;5&quot;/&gt;&lt;property id=&quot;20300&quot; value=&quot;Slide 13 - &amp;quot;Tutorial Problem Set 12&amp;quot;&quot;/&gt;&lt;property id=&quot;20307&quot; value=&quot;35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3802</TotalTime>
  <Words>682</Words>
  <Application>Microsoft Office PowerPoint</Application>
  <PresentationFormat>On-screen Show (4:3)</PresentationFormat>
  <Paragraphs>94</Paragraphs>
  <Slides>16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Cambria Math</vt:lpstr>
      <vt:lpstr>Times New Roman</vt:lpstr>
      <vt:lpstr>Default Design</vt:lpstr>
      <vt:lpstr>Equation</vt:lpstr>
      <vt:lpstr> Molecular Dynamics</vt:lpstr>
      <vt:lpstr>Basic Idea</vt:lpstr>
      <vt:lpstr>Commonly Use Force Fields</vt:lpstr>
      <vt:lpstr>Example of potential used in biomolecular modeling</vt:lpstr>
      <vt:lpstr>Ensembles</vt:lpstr>
      <vt:lpstr>Langevin Dynamics</vt:lpstr>
      <vt:lpstr>Solving the Langevin equation</vt:lpstr>
      <vt:lpstr>Nosé-Hoover Dynamics</vt:lpstr>
      <vt:lpstr>Stochastic Velocity Rescaling for Canonical Ensemble</vt:lpstr>
      <vt:lpstr>Generalized Langevin</vt:lpstr>
      <vt:lpstr>Observables, Statistics</vt:lpstr>
      <vt:lpstr>Transport Coefficients</vt:lpstr>
      <vt:lpstr>Transport Coefficients</vt:lpstr>
      <vt:lpstr>Conductance of graphene strips</vt:lpstr>
      <vt:lpstr>Textbooks on MD</vt:lpstr>
      <vt:lpstr>Tutorial Problem Set 12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Dynamics</dc:title>
  <dc:subject>Numerical Recipes</dc:subject>
  <dc:creator>Wang Jian-Sheng</dc:creator>
  <cp:lastModifiedBy>Wang Jian-Sheng</cp:lastModifiedBy>
  <cp:revision>156</cp:revision>
  <dcterms:created xsi:type="dcterms:W3CDTF">2004-07-22T06:03:45Z</dcterms:created>
  <dcterms:modified xsi:type="dcterms:W3CDTF">2024-11-06T06:19:33Z</dcterms:modified>
</cp:coreProperties>
</file>