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75" r:id="rId5"/>
    <p:sldId id="259" r:id="rId6"/>
    <p:sldId id="260" r:id="rId7"/>
    <p:sldId id="261" r:id="rId8"/>
    <p:sldId id="286" r:id="rId9"/>
    <p:sldId id="262" r:id="rId10"/>
    <p:sldId id="263" r:id="rId11"/>
    <p:sldId id="283" r:id="rId12"/>
    <p:sldId id="285" r:id="rId13"/>
    <p:sldId id="264" r:id="rId14"/>
    <p:sldId id="279" r:id="rId15"/>
    <p:sldId id="280" r:id="rId16"/>
    <p:sldId id="282" r:id="rId17"/>
    <p:sldId id="273" r:id="rId18"/>
    <p:sldId id="270" r:id="rId19"/>
    <p:sldId id="271" r:id="rId20"/>
    <p:sldId id="277" r:id="rId21"/>
    <p:sldId id="278" r:id="rId22"/>
    <p:sldId id="267" r:id="rId23"/>
    <p:sldId id="268" r:id="rId24"/>
    <p:sldId id="284" r:id="rId25"/>
    <p:sldId id="276" r:id="rId26"/>
    <p:sldId id="274" r:id="rId27"/>
  </p:sldIdLst>
  <p:sldSz cx="9144000" cy="6858000" type="screen4x3"/>
  <p:notesSz cx="6858000" cy="9144000"/>
  <p:custDataLst>
    <p:tags r:id="rId29"/>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F972BC-0D65-4BDC-A77F-FADC5AD267A3}" v="615" dt="2025-08-17T03:25:15.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490" y="6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an-Sheng" userId="7d25d710-0931-49a3-acef-49192cec40f2" providerId="ADAL" clId="{61D0CBA1-2574-434F-8CFB-FD2CB45B61FD}"/>
    <pc:docChg chg="custSel modSld">
      <pc:chgData name="Wang Jian-Sheng" userId="7d25d710-0931-49a3-acef-49192cec40f2" providerId="ADAL" clId="{61D0CBA1-2574-434F-8CFB-FD2CB45B61FD}" dt="2025-08-15T06:01:52.903" v="414" actId="20577"/>
      <pc:docMkLst>
        <pc:docMk/>
      </pc:docMkLst>
      <pc:sldChg chg="modNotesTx">
        <pc:chgData name="Wang Jian-Sheng" userId="7d25d710-0931-49a3-acef-49192cec40f2" providerId="ADAL" clId="{61D0CBA1-2574-434F-8CFB-FD2CB45B61FD}" dt="2025-08-15T06:01:52.903" v="414" actId="20577"/>
        <pc:sldMkLst>
          <pc:docMk/>
          <pc:sldMk cId="0" sldId="262"/>
        </pc:sldMkLst>
      </pc:sldChg>
      <pc:sldChg chg="modSp">
        <pc:chgData name="Wang Jian-Sheng" userId="7d25d710-0931-49a3-acef-49192cec40f2" providerId="ADAL" clId="{61D0CBA1-2574-434F-8CFB-FD2CB45B61FD}" dt="2025-08-13T06:40:52.810" v="22" actId="20577"/>
        <pc:sldMkLst>
          <pc:docMk/>
          <pc:sldMk cId="0" sldId="274"/>
        </pc:sldMkLst>
        <pc:spChg chg="mod">
          <ac:chgData name="Wang Jian-Sheng" userId="7d25d710-0931-49a3-acef-49192cec40f2" providerId="ADAL" clId="{61D0CBA1-2574-434F-8CFB-FD2CB45B61FD}" dt="2025-08-13T06:40:52.810" v="22" actId="20577"/>
          <ac:spMkLst>
            <pc:docMk/>
            <pc:sldMk cId="0" sldId="274"/>
            <ac:spMk id="32770" creationId="{00000000-0000-0000-0000-000000000000}"/>
          </ac:spMkLst>
        </pc:spChg>
      </pc:sldChg>
    </pc:docChg>
  </pc:docChgLst>
  <pc:docChgLst>
    <pc:chgData name="Wang Jian-Sheng" userId="7d25d710-0931-49a3-acef-49192cec40f2" providerId="ADAL" clId="{9EF972BC-0D65-4BDC-A77F-FADC5AD267A3}"/>
    <pc:docChg chg="custSel addSld delSld modSld">
      <pc:chgData name="Wang Jian-Sheng" userId="7d25d710-0931-49a3-acef-49192cec40f2" providerId="ADAL" clId="{9EF972BC-0D65-4BDC-A77F-FADC5AD267A3}" dt="2025-08-17T03:26:08.245" v="1459" actId="20577"/>
      <pc:docMkLst>
        <pc:docMk/>
      </pc:docMkLst>
      <pc:sldChg chg="modSp mod">
        <pc:chgData name="Wang Jian-Sheng" userId="7d25d710-0931-49a3-acef-49192cec40f2" providerId="ADAL" clId="{9EF972BC-0D65-4BDC-A77F-FADC5AD267A3}" dt="2025-08-17T02:31:46.354" v="75" actId="20577"/>
        <pc:sldMkLst>
          <pc:docMk/>
          <pc:sldMk cId="0" sldId="257"/>
        </pc:sldMkLst>
        <pc:spChg chg="mod">
          <ac:chgData name="Wang Jian-Sheng" userId="7d25d710-0931-49a3-acef-49192cec40f2" providerId="ADAL" clId="{9EF972BC-0D65-4BDC-A77F-FADC5AD267A3}" dt="2025-08-17T02:31:46.354" v="75" actId="20577"/>
          <ac:spMkLst>
            <pc:docMk/>
            <pc:sldMk cId="0" sldId="257"/>
            <ac:spMk id="5125" creationId="{00000000-0000-0000-0000-000000000000}"/>
          </ac:spMkLst>
        </pc:spChg>
      </pc:sldChg>
      <pc:sldChg chg="modSp mod">
        <pc:chgData name="Wang Jian-Sheng" userId="7d25d710-0931-49a3-acef-49192cec40f2" providerId="ADAL" clId="{9EF972BC-0D65-4BDC-A77F-FADC5AD267A3}" dt="2025-08-17T02:34:22.401" v="164" actId="20577"/>
        <pc:sldMkLst>
          <pc:docMk/>
          <pc:sldMk cId="0" sldId="258"/>
        </pc:sldMkLst>
        <pc:spChg chg="mod">
          <ac:chgData name="Wang Jian-Sheng" userId="7d25d710-0931-49a3-acef-49192cec40f2" providerId="ADAL" clId="{9EF972BC-0D65-4BDC-A77F-FADC5AD267A3}" dt="2025-08-17T02:34:22.401" v="164" actId="20577"/>
          <ac:spMkLst>
            <pc:docMk/>
            <pc:sldMk cId="0" sldId="258"/>
            <ac:spMk id="6147" creationId="{00000000-0000-0000-0000-000000000000}"/>
          </ac:spMkLst>
        </pc:spChg>
      </pc:sldChg>
      <pc:sldChg chg="modSp mod">
        <pc:chgData name="Wang Jian-Sheng" userId="7d25d710-0931-49a3-acef-49192cec40f2" providerId="ADAL" clId="{9EF972BC-0D65-4BDC-A77F-FADC5AD267A3}" dt="2025-08-17T03:17:56.564" v="1400" actId="20577"/>
        <pc:sldMkLst>
          <pc:docMk/>
          <pc:sldMk cId="0" sldId="259"/>
        </pc:sldMkLst>
        <pc:spChg chg="mod">
          <ac:chgData name="Wang Jian-Sheng" userId="7d25d710-0931-49a3-acef-49192cec40f2" providerId="ADAL" clId="{9EF972BC-0D65-4BDC-A77F-FADC5AD267A3}" dt="2025-08-17T03:17:56.564" v="1400" actId="20577"/>
          <ac:spMkLst>
            <pc:docMk/>
            <pc:sldMk cId="0" sldId="259"/>
            <ac:spMk id="9219" creationId="{00000000-0000-0000-0000-000000000000}"/>
          </ac:spMkLst>
        </pc:spChg>
      </pc:sldChg>
      <pc:sldChg chg="modSp mod">
        <pc:chgData name="Wang Jian-Sheng" userId="7d25d710-0931-49a3-acef-49192cec40f2" providerId="ADAL" clId="{9EF972BC-0D65-4BDC-A77F-FADC5AD267A3}" dt="2025-08-17T02:56:31.954" v="798" actId="20577"/>
        <pc:sldMkLst>
          <pc:docMk/>
          <pc:sldMk cId="0" sldId="260"/>
        </pc:sldMkLst>
        <pc:spChg chg="mod">
          <ac:chgData name="Wang Jian-Sheng" userId="7d25d710-0931-49a3-acef-49192cec40f2" providerId="ADAL" clId="{9EF972BC-0D65-4BDC-A77F-FADC5AD267A3}" dt="2025-08-17T02:56:31.954" v="798" actId="20577"/>
          <ac:spMkLst>
            <pc:docMk/>
            <pc:sldMk cId="0" sldId="260"/>
            <ac:spMk id="10243" creationId="{00000000-0000-0000-0000-000000000000}"/>
          </ac:spMkLst>
        </pc:spChg>
      </pc:sldChg>
      <pc:sldChg chg="modSp mod modNotesTx">
        <pc:chgData name="Wang Jian-Sheng" userId="7d25d710-0931-49a3-acef-49192cec40f2" providerId="ADAL" clId="{9EF972BC-0D65-4BDC-A77F-FADC5AD267A3}" dt="2025-08-17T03:26:08.245" v="1459" actId="20577"/>
        <pc:sldMkLst>
          <pc:docMk/>
          <pc:sldMk cId="0" sldId="264"/>
        </pc:sldMkLst>
        <pc:spChg chg="mod">
          <ac:chgData name="Wang Jian-Sheng" userId="7d25d710-0931-49a3-acef-49192cec40f2" providerId="ADAL" clId="{9EF972BC-0D65-4BDC-A77F-FADC5AD267A3}" dt="2025-08-17T03:26:08.245" v="1459" actId="20577"/>
          <ac:spMkLst>
            <pc:docMk/>
            <pc:sldMk cId="0" sldId="264"/>
            <ac:spMk id="16387" creationId="{00000000-0000-0000-0000-000000000000}"/>
          </ac:spMkLst>
        </pc:spChg>
      </pc:sldChg>
      <pc:sldChg chg="del">
        <pc:chgData name="Wang Jian-Sheng" userId="7d25d710-0931-49a3-acef-49192cec40f2" providerId="ADAL" clId="{9EF972BC-0D65-4BDC-A77F-FADC5AD267A3}" dt="2025-08-17T02:50:30.668" v="667" actId="2696"/>
        <pc:sldMkLst>
          <pc:docMk/>
          <pc:sldMk cId="0" sldId="272"/>
        </pc:sldMkLst>
      </pc:sldChg>
      <pc:sldChg chg="modSp mod">
        <pc:chgData name="Wang Jian-Sheng" userId="7d25d710-0931-49a3-acef-49192cec40f2" providerId="ADAL" clId="{9EF972BC-0D65-4BDC-A77F-FADC5AD267A3}" dt="2025-08-17T02:49:43.876" v="666" actId="20577"/>
        <pc:sldMkLst>
          <pc:docMk/>
          <pc:sldMk cId="0" sldId="273"/>
        </pc:sldMkLst>
        <pc:spChg chg="mod">
          <ac:chgData name="Wang Jian-Sheng" userId="7d25d710-0931-49a3-acef-49192cec40f2" providerId="ADAL" clId="{9EF972BC-0D65-4BDC-A77F-FADC5AD267A3}" dt="2025-08-17T02:49:43.876" v="666" actId="20577"/>
          <ac:spMkLst>
            <pc:docMk/>
            <pc:sldMk cId="0" sldId="273"/>
            <ac:spMk id="20483" creationId="{00000000-0000-0000-0000-000000000000}"/>
          </ac:spMkLst>
        </pc:spChg>
      </pc:sldChg>
      <pc:sldChg chg="modSp mod">
        <pc:chgData name="Wang Jian-Sheng" userId="7d25d710-0931-49a3-acef-49192cec40f2" providerId="ADAL" clId="{9EF972BC-0D65-4BDC-A77F-FADC5AD267A3}" dt="2025-08-17T02:52:19.321" v="767" actId="20577"/>
        <pc:sldMkLst>
          <pc:docMk/>
          <pc:sldMk cId="0" sldId="274"/>
        </pc:sldMkLst>
        <pc:spChg chg="mod">
          <ac:chgData name="Wang Jian-Sheng" userId="7d25d710-0931-49a3-acef-49192cec40f2" providerId="ADAL" clId="{9EF972BC-0D65-4BDC-A77F-FADC5AD267A3}" dt="2025-08-17T02:52:19.321" v="767" actId="20577"/>
          <ac:spMkLst>
            <pc:docMk/>
            <pc:sldMk cId="0" sldId="274"/>
            <ac:spMk id="32772" creationId="{00000000-0000-0000-0000-000000000000}"/>
          </ac:spMkLst>
        </pc:spChg>
      </pc:sldChg>
      <pc:sldChg chg="modSp mod">
        <pc:chgData name="Wang Jian-Sheng" userId="7d25d710-0931-49a3-acef-49192cec40f2" providerId="ADAL" clId="{9EF972BC-0D65-4BDC-A77F-FADC5AD267A3}" dt="2025-08-17T03:15:35.542" v="1327" actId="20577"/>
        <pc:sldMkLst>
          <pc:docMk/>
          <pc:sldMk cId="0" sldId="275"/>
        </pc:sldMkLst>
        <pc:spChg chg="mod">
          <ac:chgData name="Wang Jian-Sheng" userId="7d25d710-0931-49a3-acef-49192cec40f2" providerId="ADAL" clId="{9EF972BC-0D65-4BDC-A77F-FADC5AD267A3}" dt="2025-08-17T03:15:35.542" v="1327" actId="20577"/>
          <ac:spMkLst>
            <pc:docMk/>
            <pc:sldMk cId="0" sldId="275"/>
            <ac:spMk id="8195" creationId="{00000000-0000-0000-0000-000000000000}"/>
          </ac:spMkLst>
        </pc:spChg>
      </pc:sldChg>
      <pc:sldChg chg="modSp mod">
        <pc:chgData name="Wang Jian-Sheng" userId="7d25d710-0931-49a3-acef-49192cec40f2" providerId="ADAL" clId="{9EF972BC-0D65-4BDC-A77F-FADC5AD267A3}" dt="2025-08-17T02:51:10.403" v="730" actId="20577"/>
        <pc:sldMkLst>
          <pc:docMk/>
          <pc:sldMk cId="0" sldId="276"/>
        </pc:sldMkLst>
        <pc:spChg chg="mod">
          <ac:chgData name="Wang Jian-Sheng" userId="7d25d710-0931-49a3-acef-49192cec40f2" providerId="ADAL" clId="{9EF972BC-0D65-4BDC-A77F-FADC5AD267A3}" dt="2025-08-17T02:51:10.403" v="730" actId="20577"/>
          <ac:spMkLst>
            <pc:docMk/>
            <pc:sldMk cId="0" sldId="276"/>
            <ac:spMk id="30723" creationId="{00000000-0000-0000-0000-000000000000}"/>
          </ac:spMkLst>
        </pc:spChg>
      </pc:sldChg>
      <pc:sldChg chg="addSp delSp modSp new mod">
        <pc:chgData name="Wang Jian-Sheng" userId="7d25d710-0931-49a3-acef-49192cec40f2" providerId="ADAL" clId="{9EF972BC-0D65-4BDC-A77F-FADC5AD267A3}" dt="2025-08-17T03:22:09.893" v="1405" actId="20577"/>
        <pc:sldMkLst>
          <pc:docMk/>
          <pc:sldMk cId="1279969469" sldId="285"/>
        </pc:sldMkLst>
        <pc:spChg chg="mod">
          <ac:chgData name="Wang Jian-Sheng" userId="7d25d710-0931-49a3-acef-49192cec40f2" providerId="ADAL" clId="{9EF972BC-0D65-4BDC-A77F-FADC5AD267A3}" dt="2025-08-17T02:36:11.122" v="222" actId="20577"/>
          <ac:spMkLst>
            <pc:docMk/>
            <pc:sldMk cId="1279969469" sldId="285"/>
            <ac:spMk id="2" creationId="{E97B66D2-60D2-6F8F-4349-A9786CBE02C9}"/>
          </ac:spMkLst>
        </pc:spChg>
        <pc:spChg chg="del">
          <ac:chgData name="Wang Jian-Sheng" userId="7d25d710-0931-49a3-acef-49192cec40f2" providerId="ADAL" clId="{9EF972BC-0D65-4BDC-A77F-FADC5AD267A3}" dt="2025-08-17T02:36:39.022" v="223" actId="478"/>
          <ac:spMkLst>
            <pc:docMk/>
            <pc:sldMk cId="1279969469" sldId="285"/>
            <ac:spMk id="3" creationId="{8F38E02C-E16A-43FC-A462-BC3DD291D7A3}"/>
          </ac:spMkLst>
        </pc:spChg>
        <pc:spChg chg="add mod">
          <ac:chgData name="Wang Jian-Sheng" userId="7d25d710-0931-49a3-acef-49192cec40f2" providerId="ADAL" clId="{9EF972BC-0D65-4BDC-A77F-FADC5AD267A3}" dt="2025-08-17T02:41:45.258" v="466" actId="255"/>
          <ac:spMkLst>
            <pc:docMk/>
            <pc:sldMk cId="1279969469" sldId="285"/>
            <ac:spMk id="4" creationId="{B2120791-05CE-C0BD-D461-1FE08EDDF695}"/>
          </ac:spMkLst>
        </pc:spChg>
        <pc:spChg chg="add mod">
          <ac:chgData name="Wang Jian-Sheng" userId="7d25d710-0931-49a3-acef-49192cec40f2" providerId="ADAL" clId="{9EF972BC-0D65-4BDC-A77F-FADC5AD267A3}" dt="2025-08-17T02:45:51.336" v="575" actId="14100"/>
          <ac:spMkLst>
            <pc:docMk/>
            <pc:sldMk cId="1279969469" sldId="285"/>
            <ac:spMk id="5" creationId="{66A66FD1-DFF9-B520-0661-4A18B2EBA8F2}"/>
          </ac:spMkLst>
        </pc:spChg>
        <pc:spChg chg="add mod">
          <ac:chgData name="Wang Jian-Sheng" userId="7d25d710-0931-49a3-acef-49192cec40f2" providerId="ADAL" clId="{9EF972BC-0D65-4BDC-A77F-FADC5AD267A3}" dt="2025-08-17T02:41:53.282" v="467" actId="255"/>
          <ac:spMkLst>
            <pc:docMk/>
            <pc:sldMk cId="1279969469" sldId="285"/>
            <ac:spMk id="6" creationId="{4AEE8E8F-17BF-14F0-432A-98BB12C037CB}"/>
          </ac:spMkLst>
        </pc:spChg>
        <pc:spChg chg="add mod">
          <ac:chgData name="Wang Jian-Sheng" userId="7d25d710-0931-49a3-acef-49192cec40f2" providerId="ADAL" clId="{9EF972BC-0D65-4BDC-A77F-FADC5AD267A3}" dt="2025-08-17T02:41:28.757" v="465" actId="1037"/>
          <ac:spMkLst>
            <pc:docMk/>
            <pc:sldMk cId="1279969469" sldId="285"/>
            <ac:spMk id="7" creationId="{3E376044-8C14-4333-44D1-5365DE405140}"/>
          </ac:spMkLst>
        </pc:spChg>
        <pc:spChg chg="add mod">
          <ac:chgData name="Wang Jian-Sheng" userId="7d25d710-0931-49a3-acef-49192cec40f2" providerId="ADAL" clId="{9EF972BC-0D65-4BDC-A77F-FADC5AD267A3}" dt="2025-08-17T02:45:28.299" v="562" actId="1076"/>
          <ac:spMkLst>
            <pc:docMk/>
            <pc:sldMk cId="1279969469" sldId="285"/>
            <ac:spMk id="8" creationId="{E20D9EEE-5A7F-40BE-A47F-65FA4D6311CA}"/>
          </ac:spMkLst>
        </pc:spChg>
        <pc:spChg chg="add mod">
          <ac:chgData name="Wang Jian-Sheng" userId="7d25d710-0931-49a3-acef-49192cec40f2" providerId="ADAL" clId="{9EF972BC-0D65-4BDC-A77F-FADC5AD267A3}" dt="2025-08-17T03:22:09.893" v="1405" actId="20577"/>
          <ac:spMkLst>
            <pc:docMk/>
            <pc:sldMk cId="1279969469" sldId="285"/>
            <ac:spMk id="9" creationId="{8528EC70-1D4B-48CC-0555-F4AC7574DC8A}"/>
          </ac:spMkLst>
        </pc:spChg>
      </pc:sldChg>
      <pc:sldChg chg="modSp new mod">
        <pc:chgData name="Wang Jian-Sheng" userId="7d25d710-0931-49a3-acef-49192cec40f2" providerId="ADAL" clId="{9EF972BC-0D65-4BDC-A77F-FADC5AD267A3}" dt="2025-08-17T03:11:30.371" v="1302" actId="20577"/>
        <pc:sldMkLst>
          <pc:docMk/>
          <pc:sldMk cId="2710318401" sldId="286"/>
        </pc:sldMkLst>
        <pc:spChg chg="mod">
          <ac:chgData name="Wang Jian-Sheng" userId="7d25d710-0931-49a3-acef-49192cec40f2" providerId="ADAL" clId="{9EF972BC-0D65-4BDC-A77F-FADC5AD267A3}" dt="2025-08-17T03:08:59.925" v="1292" actId="20577"/>
          <ac:spMkLst>
            <pc:docMk/>
            <pc:sldMk cId="2710318401" sldId="286"/>
            <ac:spMk id="2" creationId="{0C735E6D-BA3D-4A1C-7351-F6E53579B4C6}"/>
          </ac:spMkLst>
        </pc:spChg>
        <pc:spChg chg="mod">
          <ac:chgData name="Wang Jian-Sheng" userId="7d25d710-0931-49a3-acef-49192cec40f2" providerId="ADAL" clId="{9EF972BC-0D65-4BDC-A77F-FADC5AD267A3}" dt="2025-08-17T03:11:30.371" v="1302" actId="20577"/>
          <ac:spMkLst>
            <pc:docMk/>
            <pc:sldMk cId="2710318401" sldId="286"/>
            <ac:spMk id="3" creationId="{2A7863A7-1459-17F1-F627-AE33D9EEB5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7A73104-16B3-4A05-897A-9114B1DFFE7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08CDC2-E68A-40A0-ABBF-B65BA5E88879}" type="slidenum">
              <a:rPr lang="en-US" altLang="en-US" smtClean="0"/>
              <a:pPr>
                <a:spcBef>
                  <a:spcPct val="0"/>
                </a:spcBef>
              </a:pPr>
              <a:t>1</a:t>
            </a:fld>
            <a:endParaRPr lang="en-US"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Chapter number refers to “Numerical Recipes” chapters.</a:t>
            </a:r>
          </a:p>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 or Q is permutation matrix, which is obtained by permutation of rows of an identity matrix.   In code, it is represented as </a:t>
            </a:r>
            <a:r>
              <a:rPr lang="en-US" dirty="0" err="1"/>
              <a:t>indx</a:t>
            </a:r>
            <a:r>
              <a:rPr lang="en-US" dirty="0"/>
              <a:t>[j] which represents that in j-</a:t>
            </a:r>
            <a:r>
              <a:rPr lang="en-US" dirty="0" err="1"/>
              <a:t>th</a:t>
            </a:r>
            <a:r>
              <a:rPr lang="en-US" dirty="0"/>
              <a:t> step, the row j is permuted with row </a:t>
            </a:r>
            <a:r>
              <a:rPr lang="en-US" dirty="0" err="1"/>
              <a:t>indx</a:t>
            </a:r>
            <a:r>
              <a:rPr lang="en-US" dirty="0"/>
              <a:t>[j].   The order matters.</a:t>
            </a:r>
          </a:p>
          <a:p>
            <a:endParaRPr lang="en-US" dirty="0"/>
          </a:p>
          <a:p>
            <a:endParaRPr lang="en-SG"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13</a:t>
            </a:fld>
            <a:endParaRPr lang="en-US" altLang="en-US"/>
          </a:p>
        </p:txBody>
      </p:sp>
    </p:spTree>
    <p:extLst>
      <p:ext uri="{BB962C8B-B14F-4D97-AF65-F5344CB8AC3E}">
        <p14:creationId xmlns:p14="http://schemas.microsoft.com/office/powerpoint/2010/main" val="4154490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7A73104-16B3-4A05-897A-9114B1DFFE7D}" type="slidenum">
              <a:rPr lang="en-US" altLang="en-US" smtClean="0"/>
              <a:pPr>
                <a:defRPr/>
              </a:pPr>
              <a:t>15</a:t>
            </a:fld>
            <a:endParaRPr lang="en-US" altLang="en-US"/>
          </a:p>
        </p:txBody>
      </p:sp>
    </p:spTree>
    <p:extLst>
      <p:ext uri="{BB962C8B-B14F-4D97-AF65-F5344CB8AC3E}">
        <p14:creationId xmlns:p14="http://schemas.microsoft.com/office/powerpoint/2010/main" val="419129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045351-A71F-40E6-9B15-00167649AFCA}" type="slidenum">
              <a:rPr lang="en-US" altLang="en-US" smtClean="0"/>
              <a:pPr>
                <a:spcBef>
                  <a:spcPct val="0"/>
                </a:spcBef>
              </a:pPr>
              <a:t>17</a:t>
            </a:fld>
            <a:endParaRPr lang="en-US"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More precisely, how many additions and multiplications one need to perform?   We have time complexity as well as space (memory usage) complexity.</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notation [b</a:t>
            </a:r>
            <a:r>
              <a:rPr lang="en-US" baseline="-25000" dirty="0"/>
              <a:t>1</a:t>
            </a:r>
            <a:r>
              <a:rPr lang="en-US" dirty="0"/>
              <a:t>, b</a:t>
            </a:r>
            <a:r>
              <a:rPr lang="en-US" baseline="-25000" dirty="0"/>
              <a:t>2</a:t>
            </a:r>
            <a:r>
              <a:rPr lang="en-US" dirty="0"/>
              <a:t>, …, </a:t>
            </a:r>
            <a:r>
              <a:rPr lang="en-US" dirty="0" err="1"/>
              <a:t>b</a:t>
            </a:r>
            <a:r>
              <a:rPr lang="en-US" baseline="-25000" dirty="0" err="1"/>
              <a:t>N</a:t>
            </a:r>
            <a:r>
              <a:rPr lang="en-US" dirty="0"/>
              <a:t>], each b</a:t>
            </a:r>
            <a:r>
              <a:rPr lang="en-US" baseline="-25000" dirty="0"/>
              <a:t>i</a:t>
            </a:r>
            <a:r>
              <a:rPr lang="en-US" dirty="0"/>
              <a:t> is a column vector, so the whole [ …] is the matrix B.</a:t>
            </a:r>
          </a:p>
          <a:p>
            <a:endParaRPr lang="en-US"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18</a:t>
            </a:fld>
            <a:endParaRPr lang="en-US" altLang="en-US"/>
          </a:p>
        </p:txBody>
      </p:sp>
    </p:spTree>
    <p:extLst>
      <p:ext uri="{BB962C8B-B14F-4D97-AF65-F5344CB8AC3E}">
        <p14:creationId xmlns:p14="http://schemas.microsoft.com/office/powerpoint/2010/main" val="351582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Chapter 6 of CD Meyer’s book for linear algebra is very good on determinants.   Use of determinant in physics/math: fermion wavefunctions, coordinate transform (Jacobian), etc.</a:t>
            </a: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a:p>
            <a:pPr eaLnBrk="1" hangingPunct="1"/>
            <a:endParaRPr lang="en-US" altLang="en-US" dirty="0">
              <a:latin typeface="Arial" panose="020B0604020202020204"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F6851C6-7FC9-4505-AF67-45A89447EC81}" type="slidenum">
              <a:rPr lang="en-US" altLang="en-US" smtClean="0"/>
              <a:pPr>
                <a:spcBef>
                  <a:spcPct val="0"/>
                </a:spcBef>
              </a:pPr>
              <a:t>19</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numpy.linalg.solve</a:t>
            </a:r>
            <a:r>
              <a:rPr lang="en-US" dirty="0"/>
              <a:t>( ) uses LAPACK routine *</a:t>
            </a:r>
            <a:r>
              <a:rPr lang="en-US" dirty="0" err="1"/>
              <a:t>gesv</a:t>
            </a:r>
            <a:r>
              <a:rPr lang="en-US" dirty="0"/>
              <a:t>( ). </a:t>
            </a:r>
            <a:endParaRPr lang="en-SG"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21</a:t>
            </a:fld>
            <a:endParaRPr lang="en-US" altLang="en-US"/>
          </a:p>
        </p:txBody>
      </p:sp>
    </p:spTree>
    <p:extLst>
      <p:ext uri="{BB962C8B-B14F-4D97-AF65-F5344CB8AC3E}">
        <p14:creationId xmlns:p14="http://schemas.microsoft.com/office/powerpoint/2010/main" val="4142648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Wrapper in python for these </a:t>
            </a:r>
            <a:r>
              <a:rPr lang="en-US" dirty="0" err="1"/>
              <a:t>fortran</a:t>
            </a:r>
            <a:r>
              <a:rPr lang="en-US" dirty="0"/>
              <a:t> routines are implemented in </a:t>
            </a:r>
            <a:r>
              <a:rPr lang="en-US" dirty="0" err="1"/>
              <a:t>scipy</a:t>
            </a:r>
            <a:r>
              <a:rPr lang="en-US" dirty="0"/>
              <a:t>. </a:t>
            </a:r>
            <a:endParaRPr lang="en-SG"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22</a:t>
            </a:fld>
            <a:endParaRPr lang="en-US" altLang="en-US"/>
          </a:p>
        </p:txBody>
      </p:sp>
    </p:spTree>
    <p:extLst>
      <p:ext uri="{BB962C8B-B14F-4D97-AF65-F5344CB8AC3E}">
        <p14:creationId xmlns:p14="http://schemas.microsoft.com/office/powerpoint/2010/main" val="877750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also: R. A. Horn and C. R. Johnson, “Matrix Analysis”, Cambridge Univ Press (2013).</a:t>
            </a:r>
            <a:endParaRPr lang="en-SG"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24</a:t>
            </a:fld>
            <a:endParaRPr lang="en-US" altLang="en-US"/>
          </a:p>
        </p:txBody>
      </p:sp>
    </p:spTree>
    <p:extLst>
      <p:ext uri="{BB962C8B-B14F-4D97-AF65-F5344CB8AC3E}">
        <p14:creationId xmlns:p14="http://schemas.microsoft.com/office/powerpoint/2010/main" val="42521968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D4D471-AFF5-47D8-B5BE-F6F5E50B98ED}" type="slidenum">
              <a:rPr lang="en-US" altLang="en-US" smtClean="0"/>
              <a:pPr>
                <a:spcBef>
                  <a:spcPct val="0"/>
                </a:spcBef>
              </a:pPr>
              <a:t>25</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See also J. Stoer &amp; R. Bulirsch, “Introduction to Numerical Analysis”, but a very theoretical book.</a:t>
            </a:r>
          </a:p>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math books will call the algorithm </a:t>
            </a:r>
            <a:r>
              <a:rPr lang="en-US" dirty="0" err="1"/>
              <a:t>Dolittle</a:t>
            </a:r>
            <a:r>
              <a:rPr lang="en-US" dirty="0"/>
              <a:t> instead of </a:t>
            </a:r>
            <a:r>
              <a:rPr lang="en-US" dirty="0" err="1"/>
              <a:t>Crout’s</a:t>
            </a:r>
            <a:r>
              <a:rPr lang="en-US" dirty="0"/>
              <a:t>.  But we follow the usage of NR. </a:t>
            </a:r>
            <a:endParaRPr lang="en-SG"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26</a:t>
            </a:fld>
            <a:endParaRPr lang="en-US" altLang="en-US"/>
          </a:p>
        </p:txBody>
      </p:sp>
    </p:spTree>
    <p:extLst>
      <p:ext uri="{BB962C8B-B14F-4D97-AF65-F5344CB8AC3E}">
        <p14:creationId xmlns:p14="http://schemas.microsoft.com/office/powerpoint/2010/main" val="428138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do we need to solve a linear equation?   E.g., resistor network,  eigenvectors of an eigenvalue problem, discretized Maxwell equations in frequency domain,  update steps in minimalization of multi-variable functions, linearized Boltzmann equation, phonon modes, finite element method, etc.</a:t>
            </a:r>
          </a:p>
          <a:p>
            <a:endParaRPr lang="en-US" dirty="0"/>
          </a:p>
          <a:p>
            <a:r>
              <a:rPr lang="en-US" dirty="0"/>
              <a:t> </a:t>
            </a:r>
            <a:endParaRPr lang="en-SG"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2</a:t>
            </a:fld>
            <a:endParaRPr lang="en-US" altLang="en-US"/>
          </a:p>
        </p:txBody>
      </p:sp>
    </p:spTree>
    <p:extLst>
      <p:ext uri="{BB962C8B-B14F-4D97-AF65-F5344CB8AC3E}">
        <p14:creationId xmlns:p14="http://schemas.microsoft.com/office/powerpoint/2010/main" val="160117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FA4B70-1916-49FA-A786-7828A51C1008}" type="slidenum">
              <a:rPr lang="en-US" altLang="en-US" smtClean="0"/>
              <a:pPr>
                <a:spcBef>
                  <a:spcPct val="0"/>
                </a:spcBef>
              </a:pPr>
              <a:t>3</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M is the number of equations.  What is nonsingular?  Answer: det(A) ≠ 0.      Note in  M &gt; N,  A^T( Ax – b) = 0, i.e., all columns of A is normal to the residue  r = Ax – b.</a:t>
            </a:r>
          </a:p>
          <a:p>
            <a:pPr eaLnBrk="1" hangingPunct="1"/>
            <a:r>
              <a:rPr lang="en-US" altLang="en-US" dirty="0">
                <a:latin typeface="Arial" panose="020B0604020202020204" pitchFamily="34" charset="0"/>
              </a:rPr>
              <a:t> </a:t>
            </a:r>
          </a:p>
          <a:p>
            <a:pPr eaLnBrk="1" hangingPunct="1"/>
            <a:endParaRPr lang="en-US" altLang="en-US"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Vector space:  if x and y is in the space, we can add </a:t>
            </a:r>
            <a:r>
              <a:rPr lang="en-US" dirty="0" err="1"/>
              <a:t>x+y</a:t>
            </a:r>
            <a:r>
              <a:rPr lang="en-US" dirty="0"/>
              <a:t>, and multiply by a number c*x.   Linearly independent, c1*x1 + c2*x2 + … </a:t>
            </a:r>
            <a:r>
              <a:rPr lang="en-US" dirty="0" err="1"/>
              <a:t>cn</a:t>
            </a:r>
            <a:r>
              <a:rPr lang="en-US" dirty="0"/>
              <a:t> *</a:t>
            </a:r>
            <a:r>
              <a:rPr lang="en-US" dirty="0" err="1"/>
              <a:t>xn</a:t>
            </a:r>
            <a:r>
              <a:rPr lang="en-US" dirty="0"/>
              <a:t> = 0 implies c1=c2=..</a:t>
            </a:r>
            <a:r>
              <a:rPr lang="en-US" dirty="0" err="1"/>
              <a:t>cn</a:t>
            </a:r>
            <a:r>
              <a:rPr lang="en-US" dirty="0"/>
              <a:t> =0.  dimension is the max number of linearly independent vectors.   Rank of A is the dimension of the range of A.</a:t>
            </a:r>
          </a:p>
          <a:p>
            <a:endParaRPr lang="en-US"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4</a:t>
            </a:fld>
            <a:endParaRPr lang="en-US" altLang="en-US"/>
          </a:p>
        </p:txBody>
      </p:sp>
    </p:spTree>
    <p:extLst>
      <p:ext uri="{BB962C8B-B14F-4D97-AF65-F5344CB8AC3E}">
        <p14:creationId xmlns:p14="http://schemas.microsoft.com/office/powerpoint/2010/main" val="4064971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matrix </a:t>
            </a:r>
            <a:r>
              <a:rPr lang="en-US" dirty="0" err="1"/>
              <a:t>A_j</a:t>
            </a:r>
            <a:r>
              <a:rPr lang="en-US" dirty="0"/>
              <a:t> is obtained by replacing the j-</a:t>
            </a:r>
            <a:r>
              <a:rPr lang="en-US" dirty="0" err="1"/>
              <a:t>th</a:t>
            </a:r>
            <a:r>
              <a:rPr lang="en-US" dirty="0"/>
              <a:t> column by the b vector. </a:t>
            </a:r>
            <a:endParaRPr lang="en-SG"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5</a:t>
            </a:fld>
            <a:endParaRPr lang="en-US" altLang="en-US"/>
          </a:p>
        </p:txBody>
      </p:sp>
    </p:spTree>
    <p:extLst>
      <p:ext uri="{BB962C8B-B14F-4D97-AF65-F5344CB8AC3E}">
        <p14:creationId xmlns:p14="http://schemas.microsoft.com/office/powerpoint/2010/main" val="2450546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47C8D0-21FC-485A-A447-B2DDF33D9CF8}" type="slidenum">
              <a:rPr lang="en-US" altLang="en-US" smtClean="0"/>
              <a:pPr>
                <a:spcBef>
                  <a:spcPct val="0"/>
                </a:spcBef>
              </a:pPr>
              <a:t>6</a:t>
            </a:fld>
            <a:endParaRPr lang="en-US" altLang="en-US"/>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Gauss elimination makes reduced echelon form, which is helpful to find null space or determine if the linear system is consistent.   LU decomposition and Gauss elimination to an upper triangular form is in fact the same.</a:t>
            </a:r>
          </a:p>
          <a:p>
            <a:pPr eaLnBrk="1" hangingPunct="1"/>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L: lower triangular, diagonals are set to 1 by convention (Doolittle form).   U: upper triangular, product of the diagonals </a:t>
            </a:r>
            <a:r>
              <a:rPr lang="en-US" altLang="en-US" dirty="0" err="1">
                <a:latin typeface="Arial" panose="020B0604020202020204" pitchFamily="34" charset="0"/>
              </a:rPr>
              <a:t>beta_i</a:t>
            </a:r>
            <a:r>
              <a:rPr lang="en-US" altLang="en-US" dirty="0">
                <a:latin typeface="Arial" panose="020B0604020202020204" pitchFamily="34" charset="0"/>
              </a:rPr>
              <a:t> gives the determinant.</a:t>
            </a:r>
          </a:p>
          <a:p>
            <a:endParaRPr lang="en-US" altLang="en-US" dirty="0">
              <a:latin typeface="Arial" panose="020B0604020202020204" pitchFamily="34" charset="0"/>
            </a:endParaRP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C1E7A74-8C01-461E-8827-412FB1A64BE8}" type="slidenum">
              <a:rPr lang="en-US" altLang="en-US" smtClean="0"/>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should probably be called the </a:t>
            </a:r>
            <a:r>
              <a:rPr lang="en-US" dirty="0" err="1"/>
              <a:t>Dolittle</a:t>
            </a:r>
            <a:r>
              <a:rPr lang="en-US" dirty="0"/>
              <a:t> algorithm, but we follow NR book’s terminology.   For more details on the derivation of LU decomposition algorithms, see (1) Press et al, “Numerical Recipes in C,” 2</a:t>
            </a:r>
            <a:r>
              <a:rPr lang="en-US" baseline="30000" dirty="0"/>
              <a:t>nd</a:t>
            </a:r>
            <a:r>
              <a:rPr lang="en-US" dirty="0"/>
              <a:t> edition, chapter 2, pages 32-49.  (2)  Golub &amp; van Loan, “Matrix Computations,” Chapter 3, pages 87-103.  (3) </a:t>
            </a:r>
            <a:r>
              <a:rPr lang="en-US" dirty="0" err="1"/>
              <a:t>Stoer</a:t>
            </a:r>
            <a:r>
              <a:rPr lang="en-US" dirty="0"/>
              <a:t> &amp; </a:t>
            </a:r>
            <a:r>
              <a:rPr lang="en-US" dirty="0" err="1"/>
              <a:t>Bulirsch</a:t>
            </a:r>
            <a:r>
              <a:rPr lang="en-US" dirty="0"/>
              <a:t>, “Introduction to Numerical Analysis,” Chapter 4, pages167-176.</a:t>
            </a:r>
          </a:p>
          <a:p>
            <a:endParaRPr lang="en-SG" dirty="0"/>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9</a:t>
            </a:fld>
            <a:endParaRPr lang="en-US" altLang="en-US"/>
          </a:p>
        </p:txBody>
      </p:sp>
    </p:spTree>
    <p:extLst>
      <p:ext uri="{BB962C8B-B14F-4D97-AF65-F5344CB8AC3E}">
        <p14:creationId xmlns:p14="http://schemas.microsoft.com/office/powerpoint/2010/main" val="958797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LAPACK routine is </a:t>
            </a:r>
            <a:r>
              <a:rPr lang="en-US" dirty="0" err="1"/>
              <a:t>dgetrf</a:t>
            </a:r>
            <a:r>
              <a:rPr lang="en-US" dirty="0"/>
              <a:t>( ).  </a:t>
            </a:r>
          </a:p>
        </p:txBody>
      </p:sp>
      <p:sp>
        <p:nvSpPr>
          <p:cNvPr id="4" name="Slide Number Placeholder 3"/>
          <p:cNvSpPr>
            <a:spLocks noGrp="1"/>
          </p:cNvSpPr>
          <p:nvPr>
            <p:ph type="sldNum" sz="quarter" idx="5"/>
          </p:nvPr>
        </p:nvSpPr>
        <p:spPr/>
        <p:txBody>
          <a:bodyPr/>
          <a:lstStyle/>
          <a:p>
            <a:pPr>
              <a:defRPr/>
            </a:pPr>
            <a:fld id="{37A73104-16B3-4A05-897A-9114B1DFFE7D}" type="slidenum">
              <a:rPr lang="en-US" altLang="en-US" smtClean="0"/>
              <a:pPr>
                <a:defRPr/>
              </a:pPr>
              <a:t>11</a:t>
            </a:fld>
            <a:endParaRPr lang="en-US" altLang="en-US"/>
          </a:p>
        </p:txBody>
      </p:sp>
    </p:spTree>
    <p:extLst>
      <p:ext uri="{BB962C8B-B14F-4D97-AF65-F5344CB8AC3E}">
        <p14:creationId xmlns:p14="http://schemas.microsoft.com/office/powerpoint/2010/main" val="138483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3F00F32-40EC-461B-AEE5-D5423C0BA3B9}" type="slidenum">
              <a:rPr lang="en-US" altLang="en-US"/>
              <a:pPr>
                <a:defRPr/>
              </a:pPr>
              <a:t>‹#›</a:t>
            </a:fld>
            <a:endParaRPr lang="en-US" altLang="en-US"/>
          </a:p>
        </p:txBody>
      </p:sp>
    </p:spTree>
    <p:extLst>
      <p:ext uri="{BB962C8B-B14F-4D97-AF65-F5344CB8AC3E}">
        <p14:creationId xmlns:p14="http://schemas.microsoft.com/office/powerpoint/2010/main" val="159544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EF4B30-DFCB-4B8D-BC2B-C211EA669E10}" type="slidenum">
              <a:rPr lang="en-US" altLang="en-US"/>
              <a:pPr>
                <a:defRPr/>
              </a:pPr>
              <a:t>‹#›</a:t>
            </a:fld>
            <a:endParaRPr lang="en-US" altLang="en-US"/>
          </a:p>
        </p:txBody>
      </p:sp>
    </p:spTree>
    <p:extLst>
      <p:ext uri="{BB962C8B-B14F-4D97-AF65-F5344CB8AC3E}">
        <p14:creationId xmlns:p14="http://schemas.microsoft.com/office/powerpoint/2010/main" val="3508726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7C54D0-79A0-4415-8F31-6197D2839C60}" type="slidenum">
              <a:rPr lang="en-US" altLang="en-US"/>
              <a:pPr>
                <a:defRPr/>
              </a:pPr>
              <a:t>‹#›</a:t>
            </a:fld>
            <a:endParaRPr lang="en-US" altLang="en-US"/>
          </a:p>
        </p:txBody>
      </p:sp>
    </p:spTree>
    <p:extLst>
      <p:ext uri="{BB962C8B-B14F-4D97-AF65-F5344CB8AC3E}">
        <p14:creationId xmlns:p14="http://schemas.microsoft.com/office/powerpoint/2010/main" val="3155003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CAB2F186-9BB1-4E83-AE2E-76A61CE2B1BE}" type="slidenum">
              <a:rPr lang="en-US" altLang="en-US"/>
              <a:pPr>
                <a:defRPr/>
              </a:pPr>
              <a:t>‹#›</a:t>
            </a:fld>
            <a:endParaRPr lang="en-US" altLang="en-US"/>
          </a:p>
        </p:txBody>
      </p:sp>
    </p:spTree>
    <p:extLst>
      <p:ext uri="{BB962C8B-B14F-4D97-AF65-F5344CB8AC3E}">
        <p14:creationId xmlns:p14="http://schemas.microsoft.com/office/powerpoint/2010/main" val="3191403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D8AC49-0A41-45A0-A088-94C12BB0342F}" type="slidenum">
              <a:rPr lang="en-US" altLang="en-US"/>
              <a:pPr>
                <a:defRPr/>
              </a:pPr>
              <a:t>‹#›</a:t>
            </a:fld>
            <a:endParaRPr lang="en-US" altLang="en-US"/>
          </a:p>
        </p:txBody>
      </p:sp>
    </p:spTree>
    <p:extLst>
      <p:ext uri="{BB962C8B-B14F-4D97-AF65-F5344CB8AC3E}">
        <p14:creationId xmlns:p14="http://schemas.microsoft.com/office/powerpoint/2010/main" val="734405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438BB91-CFD8-4C1C-85B3-E304A0A06F5C}" type="slidenum">
              <a:rPr lang="en-US" altLang="en-US"/>
              <a:pPr>
                <a:defRPr/>
              </a:pPr>
              <a:t>‹#›</a:t>
            </a:fld>
            <a:endParaRPr lang="en-US" altLang="en-US"/>
          </a:p>
        </p:txBody>
      </p:sp>
    </p:spTree>
    <p:extLst>
      <p:ext uri="{BB962C8B-B14F-4D97-AF65-F5344CB8AC3E}">
        <p14:creationId xmlns:p14="http://schemas.microsoft.com/office/powerpoint/2010/main" val="895052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671F6EA-9900-4EFC-B946-310F55F81E8E}" type="slidenum">
              <a:rPr lang="en-US" altLang="en-US"/>
              <a:pPr>
                <a:defRPr/>
              </a:pPr>
              <a:t>‹#›</a:t>
            </a:fld>
            <a:endParaRPr lang="en-US" altLang="en-US"/>
          </a:p>
        </p:txBody>
      </p:sp>
    </p:spTree>
    <p:extLst>
      <p:ext uri="{BB962C8B-B14F-4D97-AF65-F5344CB8AC3E}">
        <p14:creationId xmlns:p14="http://schemas.microsoft.com/office/powerpoint/2010/main" val="352423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DF6BB99-8BB2-4692-8391-54748654DE81}" type="slidenum">
              <a:rPr lang="en-US" altLang="en-US"/>
              <a:pPr>
                <a:defRPr/>
              </a:pPr>
              <a:t>‹#›</a:t>
            </a:fld>
            <a:endParaRPr lang="en-US" altLang="en-US"/>
          </a:p>
        </p:txBody>
      </p:sp>
    </p:spTree>
    <p:extLst>
      <p:ext uri="{BB962C8B-B14F-4D97-AF65-F5344CB8AC3E}">
        <p14:creationId xmlns:p14="http://schemas.microsoft.com/office/powerpoint/2010/main" val="345962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2833A3-E40D-4A71-892F-352119EC18E7}" type="slidenum">
              <a:rPr lang="en-US" altLang="en-US"/>
              <a:pPr>
                <a:defRPr/>
              </a:pPr>
              <a:t>‹#›</a:t>
            </a:fld>
            <a:endParaRPr lang="en-US" altLang="en-US"/>
          </a:p>
        </p:txBody>
      </p:sp>
    </p:spTree>
    <p:extLst>
      <p:ext uri="{BB962C8B-B14F-4D97-AF65-F5344CB8AC3E}">
        <p14:creationId xmlns:p14="http://schemas.microsoft.com/office/powerpoint/2010/main" val="990007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093E6CC-5455-43A9-AF5B-ECBB29236CA9}" type="slidenum">
              <a:rPr lang="en-US" altLang="en-US"/>
              <a:pPr>
                <a:defRPr/>
              </a:pPr>
              <a:t>‹#›</a:t>
            </a:fld>
            <a:endParaRPr lang="en-US" altLang="en-US"/>
          </a:p>
        </p:txBody>
      </p:sp>
    </p:spTree>
    <p:extLst>
      <p:ext uri="{BB962C8B-B14F-4D97-AF65-F5344CB8AC3E}">
        <p14:creationId xmlns:p14="http://schemas.microsoft.com/office/powerpoint/2010/main" val="715107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7994C7C-26F7-458B-8A06-A581D123A36B}" type="slidenum">
              <a:rPr lang="en-US" altLang="en-US"/>
              <a:pPr>
                <a:defRPr/>
              </a:pPr>
              <a:t>‹#›</a:t>
            </a:fld>
            <a:endParaRPr lang="en-US" altLang="en-US"/>
          </a:p>
        </p:txBody>
      </p:sp>
    </p:spTree>
    <p:extLst>
      <p:ext uri="{BB962C8B-B14F-4D97-AF65-F5344CB8AC3E}">
        <p14:creationId xmlns:p14="http://schemas.microsoft.com/office/powerpoint/2010/main" val="413008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9AFC88C-61EE-4EE8-BB54-F588B34A42DA}" type="slidenum">
              <a:rPr lang="en-US" altLang="en-US"/>
              <a:pPr>
                <a:defRPr/>
              </a:pPr>
              <a:t>‹#›</a:t>
            </a:fld>
            <a:endParaRPr lang="en-US" altLang="en-US"/>
          </a:p>
        </p:txBody>
      </p:sp>
    </p:spTree>
    <p:extLst>
      <p:ext uri="{BB962C8B-B14F-4D97-AF65-F5344CB8AC3E}">
        <p14:creationId xmlns:p14="http://schemas.microsoft.com/office/powerpoint/2010/main" val="1593945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AFB84AF-05BF-45E9-95D4-FB6CDE745061}" type="slidenum">
              <a:rPr lang="en-US" altLang="en-US"/>
              <a:pPr>
                <a:defRPr/>
              </a:pPr>
              <a:t>‹#›</a:t>
            </a:fld>
            <a:endParaRPr lang="en-US" altLang="en-US"/>
          </a:p>
        </p:txBody>
      </p:sp>
    </p:spTree>
    <p:extLst>
      <p:ext uri="{BB962C8B-B14F-4D97-AF65-F5344CB8AC3E}">
        <p14:creationId xmlns:p14="http://schemas.microsoft.com/office/powerpoint/2010/main" val="422839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3D8144-B535-44AF-B6EA-5DC0B61F0276}" type="slidenum">
              <a:rPr lang="en-US" altLang="en-US"/>
              <a:pPr>
                <a:defRPr/>
              </a:pPr>
              <a:t>‹#›</a:t>
            </a:fld>
            <a:endParaRPr lang="en-US" altLang="en-US"/>
          </a:p>
        </p:txBody>
      </p:sp>
    </p:spTree>
    <p:extLst>
      <p:ext uri="{BB962C8B-B14F-4D97-AF65-F5344CB8AC3E}">
        <p14:creationId xmlns:p14="http://schemas.microsoft.com/office/powerpoint/2010/main" val="100193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2A3D917-4EF9-4CAE-9B84-C78BBB2209D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7.bin"/><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netlib.org/lapack/"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a:t>Chapter 2, Linear Systems, Mainly LU Decomposition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a:t>Order of Update in Crout’s Algorithm</a:t>
            </a:r>
          </a:p>
        </p:txBody>
      </p:sp>
      <p:pic>
        <p:nvPicPr>
          <p:cNvPr id="15363"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1569868"/>
            <a:ext cx="5075237" cy="5257800"/>
          </a:xfrm>
          <a:noFill/>
        </p:spPr>
      </p:pic>
      <p:sp>
        <p:nvSpPr>
          <p:cNvPr id="2" name="TextBox 1">
            <a:extLst>
              <a:ext uri="{FF2B5EF4-FFF2-40B4-BE49-F238E27FC236}">
                <a16:creationId xmlns:a16="http://schemas.microsoft.com/office/drawing/2014/main" id="{AA1DE345-BAFD-4691-B0A7-5394617CBF5D}"/>
              </a:ext>
            </a:extLst>
          </p:cNvPr>
          <p:cNvSpPr txBox="1"/>
          <p:nvPr/>
        </p:nvSpPr>
        <p:spPr>
          <a:xfrm>
            <a:off x="4114800" y="4648200"/>
            <a:ext cx="762000" cy="707886"/>
          </a:xfrm>
          <a:prstGeom prst="rect">
            <a:avLst/>
          </a:prstGeom>
          <a:noFill/>
        </p:spPr>
        <p:txBody>
          <a:bodyPr wrap="square" rtlCol="0">
            <a:spAutoFit/>
          </a:bodyPr>
          <a:lstStyle/>
          <a:p>
            <a:r>
              <a:rPr lang="en-US" sz="4000" dirty="0">
                <a:latin typeface="Symbol" panose="05050102010706020507" pitchFamily="18" charset="2"/>
              </a:rPr>
              <a:t>a</a:t>
            </a:r>
          </a:p>
        </p:txBody>
      </p:sp>
      <p:sp>
        <p:nvSpPr>
          <p:cNvPr id="3" name="TextBox 2">
            <a:extLst>
              <a:ext uri="{FF2B5EF4-FFF2-40B4-BE49-F238E27FC236}">
                <a16:creationId xmlns:a16="http://schemas.microsoft.com/office/drawing/2014/main" id="{71499382-F8F2-4D4A-8897-8B563FCF1040}"/>
              </a:ext>
            </a:extLst>
          </p:cNvPr>
          <p:cNvSpPr txBox="1"/>
          <p:nvPr/>
        </p:nvSpPr>
        <p:spPr>
          <a:xfrm>
            <a:off x="5562600" y="2057400"/>
            <a:ext cx="762000" cy="707886"/>
          </a:xfrm>
          <a:prstGeom prst="rect">
            <a:avLst/>
          </a:prstGeom>
          <a:noFill/>
        </p:spPr>
        <p:txBody>
          <a:bodyPr wrap="square" rtlCol="0">
            <a:spAutoFit/>
          </a:bodyPr>
          <a:lstStyle/>
          <a:p>
            <a:r>
              <a:rPr lang="en-US" sz="4000" dirty="0">
                <a:latin typeface="Symbol" panose="05050102010706020507" pitchFamily="18" charset="2"/>
              </a:rPr>
              <a:t>b</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717D13E-7DEB-4210-9C16-8838ABBE9B67}"/>
                  </a:ext>
                </a:extLst>
              </p:cNvPr>
              <p:cNvSpPr txBox="1"/>
              <p:nvPr/>
            </p:nvSpPr>
            <p:spPr>
              <a:xfrm>
                <a:off x="7315200" y="3733800"/>
                <a:ext cx="14478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𝛼</m:t>
                          </m:r>
                        </m:e>
                        <m:sub>
                          <m:r>
                            <a:rPr lang="en-US" sz="3200" b="0" i="1" smtClean="0">
                              <a:latin typeface="Cambria Math" panose="02040503050406030204" pitchFamily="18" charset="0"/>
                            </a:rPr>
                            <m:t>𝑖𝑖</m:t>
                          </m:r>
                        </m:sub>
                      </m:sSub>
                      <m:r>
                        <a:rPr lang="en-US" sz="3200" b="0" i="1" smtClean="0">
                          <a:latin typeface="Cambria Math" panose="02040503050406030204" pitchFamily="18" charset="0"/>
                        </a:rPr>
                        <m:t>=1</m:t>
                      </m:r>
                    </m:oMath>
                  </m:oMathPara>
                </a14:m>
                <a:endParaRPr lang="en-SG" sz="3200" dirty="0"/>
              </a:p>
            </p:txBody>
          </p:sp>
        </mc:Choice>
        <mc:Fallback xmlns="">
          <p:sp>
            <p:nvSpPr>
              <p:cNvPr id="4" name="TextBox 3">
                <a:extLst>
                  <a:ext uri="{FF2B5EF4-FFF2-40B4-BE49-F238E27FC236}">
                    <a16:creationId xmlns:a16="http://schemas.microsoft.com/office/drawing/2014/main" id="{D717D13E-7DEB-4210-9C16-8838ABBE9B67}"/>
                  </a:ext>
                </a:extLst>
              </p:cNvPr>
              <p:cNvSpPr txBox="1">
                <a:spLocks noRot="1" noChangeAspect="1" noMove="1" noResize="1" noEditPoints="1" noAdjustHandles="1" noChangeArrowheads="1" noChangeShapeType="1" noTextEdit="1"/>
              </p:cNvSpPr>
              <p:nvPr/>
            </p:nvSpPr>
            <p:spPr>
              <a:xfrm>
                <a:off x="7315200" y="3733800"/>
                <a:ext cx="1447800" cy="584775"/>
              </a:xfrm>
              <a:prstGeom prst="rect">
                <a:avLst/>
              </a:prstGeom>
              <a:blipFill>
                <a:blip r:embed="rId3"/>
                <a:stretch>
                  <a:fillRect/>
                </a:stretch>
              </a:blipFill>
            </p:spPr>
            <p:txBody>
              <a:bodyPr/>
              <a:lstStyle/>
              <a:p>
                <a:r>
                  <a:rPr lang="en-SG">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EBD1D-B079-4DBC-9290-BAFF155A2A10}"/>
              </a:ext>
            </a:extLst>
          </p:cNvPr>
          <p:cNvSpPr>
            <a:spLocks noGrp="1"/>
          </p:cNvSpPr>
          <p:nvPr>
            <p:ph type="title"/>
          </p:nvPr>
        </p:nvSpPr>
        <p:spPr/>
        <p:txBody>
          <a:bodyPr/>
          <a:lstStyle/>
          <a:p>
            <a:r>
              <a:rPr lang="en-US" dirty="0"/>
              <a:t>LU Decomposition (without pivoting)</a:t>
            </a:r>
          </a:p>
        </p:txBody>
      </p:sp>
      <p:graphicFrame>
        <p:nvGraphicFramePr>
          <p:cNvPr id="4" name="Object 3">
            <a:extLst>
              <a:ext uri="{FF2B5EF4-FFF2-40B4-BE49-F238E27FC236}">
                <a16:creationId xmlns:a16="http://schemas.microsoft.com/office/drawing/2014/main" id="{327A98AD-AFAE-4636-A2C6-96DB9E790F25}"/>
              </a:ext>
            </a:extLst>
          </p:cNvPr>
          <p:cNvGraphicFramePr>
            <a:graphicFrameLocks noChangeAspect="1"/>
          </p:cNvGraphicFramePr>
          <p:nvPr>
            <p:extLst>
              <p:ext uri="{D42A27DB-BD31-4B8C-83A1-F6EECF244321}">
                <p14:modId xmlns:p14="http://schemas.microsoft.com/office/powerpoint/2010/main" val="3623508300"/>
              </p:ext>
            </p:extLst>
          </p:nvPr>
        </p:nvGraphicFramePr>
        <p:xfrm>
          <a:off x="289451" y="2057400"/>
          <a:ext cx="8340384" cy="3886200"/>
        </p:xfrm>
        <a:graphic>
          <a:graphicData uri="http://schemas.openxmlformats.org/presentationml/2006/ole">
            <mc:AlternateContent xmlns:mc="http://schemas.openxmlformats.org/markup-compatibility/2006">
              <mc:Choice xmlns:v="urn:schemas-microsoft-com:vml" Requires="v">
                <p:oleObj name="Equation" r:id="rId3" imgW="3543120" imgH="1650960" progId="Equation.DSMT4">
                  <p:embed/>
                </p:oleObj>
              </mc:Choice>
              <mc:Fallback>
                <p:oleObj name="Equation" r:id="rId3" imgW="3543120" imgH="1650960" progId="Equation.DSMT4">
                  <p:embed/>
                  <p:pic>
                    <p:nvPicPr>
                      <p:cNvPr id="4" name="Object 3">
                        <a:extLst>
                          <a:ext uri="{FF2B5EF4-FFF2-40B4-BE49-F238E27FC236}">
                            <a16:creationId xmlns:a16="http://schemas.microsoft.com/office/drawing/2014/main" id="{327A98AD-AFAE-4636-A2C6-96DB9E790F25}"/>
                          </a:ext>
                        </a:extLst>
                      </p:cNvPr>
                      <p:cNvPicPr/>
                      <p:nvPr/>
                    </p:nvPicPr>
                    <p:blipFill>
                      <a:blip r:embed="rId4"/>
                      <a:stretch>
                        <a:fillRect/>
                      </a:stretch>
                    </p:blipFill>
                    <p:spPr>
                      <a:xfrm>
                        <a:off x="289451" y="2057400"/>
                        <a:ext cx="8340384" cy="3886200"/>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8D25946-FC4A-4BDB-A5B4-9BDBE5AE6BA4}"/>
              </a:ext>
            </a:extLst>
          </p:cNvPr>
          <p:cNvSpPr txBox="1"/>
          <p:nvPr/>
        </p:nvSpPr>
        <p:spPr>
          <a:xfrm>
            <a:off x="5715000" y="4267200"/>
            <a:ext cx="2667000" cy="2031325"/>
          </a:xfrm>
          <a:prstGeom prst="rect">
            <a:avLst/>
          </a:prstGeom>
          <a:noFill/>
        </p:spPr>
        <p:txBody>
          <a:bodyPr wrap="square" rtlCol="0">
            <a:spAutoFit/>
          </a:bodyPr>
          <a:lstStyle/>
          <a:p>
            <a:r>
              <a:rPr lang="en-US" dirty="0"/>
              <a:t>Determining the entries in an order scanning the column from top to bottom and left to right.  </a:t>
            </a:r>
            <a:r>
              <a:rPr lang="en-US" i="1" dirty="0"/>
              <a:t>L</a:t>
            </a:r>
            <a:r>
              <a:rPr lang="en-US" dirty="0"/>
              <a:t> and </a:t>
            </a:r>
            <a:r>
              <a:rPr lang="en-US" i="1" dirty="0"/>
              <a:t>U</a:t>
            </a:r>
            <a:r>
              <a:rPr lang="en-US" dirty="0"/>
              <a:t> are stored in the same place as the original </a:t>
            </a:r>
            <a:r>
              <a:rPr lang="en-US" i="1" dirty="0"/>
              <a:t>A</a:t>
            </a:r>
            <a:r>
              <a:rPr lang="en-US" dirty="0"/>
              <a:t>.</a:t>
            </a:r>
          </a:p>
        </p:txBody>
      </p:sp>
    </p:spTree>
    <p:extLst>
      <p:ext uri="{BB962C8B-B14F-4D97-AF65-F5344CB8AC3E}">
        <p14:creationId xmlns:p14="http://schemas.microsoft.com/office/powerpoint/2010/main" val="16000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66D2-60D2-6F8F-4349-A9786CBE02C9}"/>
              </a:ext>
            </a:extLst>
          </p:cNvPr>
          <p:cNvSpPr>
            <a:spLocks noGrp="1"/>
          </p:cNvSpPr>
          <p:nvPr>
            <p:ph type="title"/>
          </p:nvPr>
        </p:nvSpPr>
        <p:spPr/>
        <p:txBody>
          <a:bodyPr/>
          <a:lstStyle/>
          <a:p>
            <a:r>
              <a:rPr lang="en-US" dirty="0"/>
              <a:t>Right-looking recursive algorithm</a:t>
            </a:r>
            <a:endParaRPr lang="en-SG"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2120791-05CE-C0BD-D461-1FE08EDDF695}"/>
                  </a:ext>
                </a:extLst>
              </p:cNvPr>
              <p:cNvSpPr txBox="1"/>
              <p:nvPr/>
            </p:nvSpPr>
            <p:spPr>
              <a:xfrm>
                <a:off x="1540213" y="2971800"/>
                <a:ext cx="2286000" cy="776303"/>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lang="en-SG" sz="2400" i="1" smtClean="0">
                              <a:latin typeface="Cambria Math" panose="02040503050406030204" pitchFamily="18" charset="0"/>
                            </a:rPr>
                          </m:ctrlPr>
                        </m:dPr>
                        <m:e>
                          <m:m>
                            <m:mPr>
                              <m:mcs>
                                <m:mc>
                                  <m:mcPr>
                                    <m:count m:val="2"/>
                                    <m:mcJc m:val="center"/>
                                  </m:mcPr>
                                </m:mc>
                              </m:mcs>
                              <m:ctrlPr>
                                <a:rPr lang="en-SG" sz="240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𝑎</m:t>
                                    </m:r>
                                  </m:e>
                                  <m:sub>
                                    <m:r>
                                      <m:rPr>
                                        <m:brk m:alnAt="7"/>
                                      </m:rPr>
                                      <a:rPr lang="en-US" sz="2400" b="0" i="1" smtClean="0">
                                        <a:latin typeface="Cambria Math" panose="02040503050406030204" pitchFamily="18" charset="0"/>
                                      </a:rPr>
                                      <m:t>11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12</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22</m:t>
                                    </m:r>
                                  </m:sub>
                                </m:sSub>
                              </m:e>
                            </m:mr>
                          </m:m>
                        </m:e>
                      </m:d>
                    </m:oMath>
                  </m:oMathPara>
                </a14:m>
                <a:endParaRPr lang="en-SG" sz="2400" dirty="0"/>
              </a:p>
            </p:txBody>
          </p:sp>
        </mc:Choice>
        <mc:Fallback>
          <p:sp>
            <p:nvSpPr>
              <p:cNvPr id="4" name="TextBox 3">
                <a:extLst>
                  <a:ext uri="{FF2B5EF4-FFF2-40B4-BE49-F238E27FC236}">
                    <a16:creationId xmlns:a16="http://schemas.microsoft.com/office/drawing/2014/main" id="{B2120791-05CE-C0BD-D461-1FE08EDDF695}"/>
                  </a:ext>
                </a:extLst>
              </p:cNvPr>
              <p:cNvSpPr txBox="1">
                <a:spLocks noRot="1" noChangeAspect="1" noMove="1" noResize="1" noEditPoints="1" noAdjustHandles="1" noChangeArrowheads="1" noChangeShapeType="1" noTextEdit="1"/>
              </p:cNvSpPr>
              <p:nvPr/>
            </p:nvSpPr>
            <p:spPr>
              <a:xfrm>
                <a:off x="1540213" y="2971800"/>
                <a:ext cx="2286000" cy="776303"/>
              </a:xfrm>
              <a:prstGeom prst="rect">
                <a:avLst/>
              </a:prstGeom>
              <a:blipFill>
                <a:blip r:embed="rId2"/>
                <a:stretch>
                  <a:fillRect/>
                </a:stretch>
              </a:blipFill>
            </p:spPr>
            <p:txBody>
              <a:bodyPr/>
              <a:lstStyle/>
              <a:p>
                <a:r>
                  <a:rPr lang="en-SG">
                    <a:noFill/>
                  </a:rPr>
                  <a:t> </a:t>
                </a:r>
              </a:p>
            </p:txBody>
          </p:sp>
        </mc:Fallback>
      </mc:AlternateContent>
      <p:sp>
        <p:nvSpPr>
          <p:cNvPr id="5" name="TextBox 4">
            <a:extLst>
              <a:ext uri="{FF2B5EF4-FFF2-40B4-BE49-F238E27FC236}">
                <a16:creationId xmlns:a16="http://schemas.microsoft.com/office/drawing/2014/main" id="{66A66FD1-DFF9-B520-0661-4A18B2EBA8F2}"/>
              </a:ext>
            </a:extLst>
          </p:cNvPr>
          <p:cNvSpPr txBox="1"/>
          <p:nvPr/>
        </p:nvSpPr>
        <p:spPr>
          <a:xfrm>
            <a:off x="762000" y="1905000"/>
            <a:ext cx="2590800" cy="646331"/>
          </a:xfrm>
          <a:prstGeom prst="rect">
            <a:avLst/>
          </a:prstGeom>
          <a:noFill/>
        </p:spPr>
        <p:txBody>
          <a:bodyPr wrap="square" rtlCol="0">
            <a:spAutoFit/>
          </a:bodyPr>
          <a:lstStyle/>
          <a:p>
            <a:r>
              <a:rPr lang="en-US" dirty="0"/>
              <a:t>partition the matrix with sizes 1 and N-1 </a:t>
            </a:r>
            <a:endParaRPr lang="en-SG"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AEE8E8F-17BF-14F0-432A-98BB12C037CB}"/>
                  </a:ext>
                </a:extLst>
              </p:cNvPr>
              <p:cNvSpPr txBox="1"/>
              <p:nvPr/>
            </p:nvSpPr>
            <p:spPr>
              <a:xfrm>
                <a:off x="4495800" y="2895600"/>
                <a:ext cx="2286000" cy="91422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d>
                        <m:dPr>
                          <m:begChr m:val="["/>
                          <m:endChr m:val="]"/>
                          <m:ctrlPr>
                            <a:rPr lang="en-SG" sz="2400" i="1" smtClean="0">
                              <a:latin typeface="Cambria Math" panose="02040503050406030204" pitchFamily="18" charset="0"/>
                            </a:rPr>
                          </m:ctrlPr>
                        </m:dPr>
                        <m:e>
                          <m:m>
                            <m:mPr>
                              <m:mcs>
                                <m:mc>
                                  <m:mcPr>
                                    <m:count m:val="2"/>
                                    <m:mcJc m:val="center"/>
                                  </m:mcPr>
                                </m:mc>
                              </m:mcs>
                              <m:ctrlPr>
                                <a:rPr lang="en-SG" sz="240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𝑎</m:t>
                                    </m:r>
                                  </m:e>
                                  <m:sub>
                                    <m:r>
                                      <m:rPr>
                                        <m:brk m:alnAt="7"/>
                                      </m:rPr>
                                      <a:rPr lang="en-US" sz="2400" b="0" i="1" smtClean="0">
                                        <a:latin typeface="Cambria Math" panose="02040503050406030204" pitchFamily="18" charset="0"/>
                                      </a:rPr>
                                      <m:t>11</m:t>
                                    </m:r>
                                  </m:sub>
                                </m:sSub>
                              </m:e>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𝑇</m:t>
                                    </m:r>
                                  </m:sup>
                                </m:sSup>
                              </m:e>
                            </m:mr>
                            <m:mr>
                              <m:e>
                                <m:r>
                                  <a:rPr lang="en-US" sz="2400" b="0" i="1" smtClean="0">
                                    <a:latin typeface="Cambria Math" panose="02040503050406030204" pitchFamily="18" charset="0"/>
                                  </a:rPr>
                                  <m:t>𝑙</m:t>
                                </m:r>
                              </m:e>
                              <m:e>
                                <m:sSub>
                                  <m:sSubPr>
                                    <m:ctrlPr>
                                      <a:rPr lang="en-US" sz="2400" b="0" i="1" smtClean="0">
                                        <a:latin typeface="Cambria Math" panose="02040503050406030204" pitchFamily="18" charset="0"/>
                                      </a:rPr>
                                    </m:ctrlPr>
                                  </m:sSubPr>
                                  <m:e>
                                    <m:acc>
                                      <m:accPr>
                                        <m:chr m:val="̃"/>
                                        <m:ctrlPr>
                                          <a:rPr lang="en-SG" sz="2400" i="1" smtClean="0">
                                            <a:latin typeface="Cambria Math" panose="02040503050406030204" pitchFamily="18" charset="0"/>
                                          </a:rPr>
                                        </m:ctrlPr>
                                      </m:accPr>
                                      <m:e>
                                        <m:r>
                                          <a:rPr lang="en-US" sz="2400" b="0" i="1" smtClean="0">
                                            <a:latin typeface="Cambria Math" panose="02040503050406030204" pitchFamily="18" charset="0"/>
                                          </a:rPr>
                                          <m:t>𝐴</m:t>
                                        </m:r>
                                      </m:e>
                                    </m:acc>
                                  </m:e>
                                  <m:sub>
                                    <m:r>
                                      <a:rPr lang="en-US" sz="2400" b="0" i="1" smtClean="0">
                                        <a:latin typeface="Cambria Math" panose="02040503050406030204" pitchFamily="18" charset="0"/>
                                      </a:rPr>
                                      <m:t>22</m:t>
                                    </m:r>
                                  </m:sub>
                                </m:sSub>
                              </m:e>
                            </m:mr>
                          </m:m>
                        </m:e>
                      </m:d>
                    </m:oMath>
                  </m:oMathPara>
                </a14:m>
                <a:endParaRPr lang="en-SG" sz="2400" dirty="0"/>
              </a:p>
            </p:txBody>
          </p:sp>
        </mc:Choice>
        <mc:Fallback>
          <p:sp>
            <p:nvSpPr>
              <p:cNvPr id="6" name="TextBox 5">
                <a:extLst>
                  <a:ext uri="{FF2B5EF4-FFF2-40B4-BE49-F238E27FC236}">
                    <a16:creationId xmlns:a16="http://schemas.microsoft.com/office/drawing/2014/main" id="{4AEE8E8F-17BF-14F0-432A-98BB12C037CB}"/>
                  </a:ext>
                </a:extLst>
              </p:cNvPr>
              <p:cNvSpPr txBox="1">
                <a:spLocks noRot="1" noChangeAspect="1" noMove="1" noResize="1" noEditPoints="1" noAdjustHandles="1" noChangeArrowheads="1" noChangeShapeType="1" noTextEdit="1"/>
              </p:cNvSpPr>
              <p:nvPr/>
            </p:nvSpPr>
            <p:spPr>
              <a:xfrm>
                <a:off x="4495800" y="2895600"/>
                <a:ext cx="2286000" cy="914225"/>
              </a:xfrm>
              <a:prstGeom prst="rect">
                <a:avLst/>
              </a:prstGeom>
              <a:blipFill>
                <a:blip r:embed="rId3"/>
                <a:stretch>
                  <a:fillRect/>
                </a:stretch>
              </a:blipFill>
            </p:spPr>
            <p:txBody>
              <a:bodyPr/>
              <a:lstStyle/>
              <a:p>
                <a:r>
                  <a:rPr lang="en-SG">
                    <a:noFill/>
                  </a:rPr>
                  <a:t> </a:t>
                </a:r>
              </a:p>
            </p:txBody>
          </p:sp>
        </mc:Fallback>
      </mc:AlternateContent>
      <p:sp>
        <p:nvSpPr>
          <p:cNvPr id="7" name="Arrow: Right 6">
            <a:extLst>
              <a:ext uri="{FF2B5EF4-FFF2-40B4-BE49-F238E27FC236}">
                <a16:creationId xmlns:a16="http://schemas.microsoft.com/office/drawing/2014/main" id="{3E376044-8C14-4333-44D1-5365DE405140}"/>
              </a:ext>
            </a:extLst>
          </p:cNvPr>
          <p:cNvSpPr/>
          <p:nvPr/>
        </p:nvSpPr>
        <p:spPr>
          <a:xfrm>
            <a:off x="3962400" y="3274479"/>
            <a:ext cx="457200" cy="2307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20D9EEE-5A7F-40BE-A47F-65FA4D6311CA}"/>
                  </a:ext>
                </a:extLst>
              </p:cNvPr>
              <p:cNvSpPr txBox="1"/>
              <p:nvPr/>
            </p:nvSpPr>
            <p:spPr>
              <a:xfrm>
                <a:off x="969523" y="4572000"/>
                <a:ext cx="3450077" cy="1104341"/>
              </a:xfrm>
              <a:prstGeom prst="rect">
                <a:avLst/>
              </a:prstGeom>
              <a:noFill/>
            </p:spPr>
            <p:txBody>
              <a:bodyPr wrap="square" rtlCol="0">
                <a:spAutoFit/>
              </a:bodyPr>
              <a:lstStyle/>
              <a:p>
                <a:r>
                  <a:rPr lang="en-US" dirty="0"/>
                  <a:t>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12</m:t>
                        </m:r>
                      </m:sub>
                    </m:sSub>
                  </m:oMath>
                </a14:m>
                <a:r>
                  <a:rPr lang="en-US" dirty="0"/>
                  <a:t> and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21</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11</m:t>
                            </m:r>
                          </m:sub>
                        </m:sSub>
                      </m:den>
                    </m:f>
                  </m:oMath>
                </a14:m>
                <a:r>
                  <a:rPr lang="en-SG" dirty="0"/>
                  <a:t> and </a:t>
                </a: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SG"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22</m:t>
                          </m:r>
                        </m:sub>
                      </m:sSub>
                      <m:r>
                        <a:rPr lang="en-US" b="0" i="1" smtClean="0">
                          <a:latin typeface="Cambria Math" panose="02040503050406030204" pitchFamily="18" charset="0"/>
                        </a:rPr>
                        <m:t>−</m:t>
                      </m:r>
                      <m:r>
                        <a:rPr lang="en-US" b="0" i="1" smtClean="0">
                          <a:latin typeface="Cambria Math" panose="02040503050406030204" pitchFamily="18" charset="0"/>
                        </a:rPr>
                        <m:t>𝑙</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𝑇</m:t>
                          </m:r>
                        </m:sup>
                      </m:sSup>
                    </m:oMath>
                  </m:oMathPara>
                </a14:m>
                <a:endParaRPr lang="en-SG" dirty="0"/>
              </a:p>
            </p:txBody>
          </p:sp>
        </mc:Choice>
        <mc:Fallback>
          <p:sp>
            <p:nvSpPr>
              <p:cNvPr id="8" name="TextBox 7">
                <a:extLst>
                  <a:ext uri="{FF2B5EF4-FFF2-40B4-BE49-F238E27FC236}">
                    <a16:creationId xmlns:a16="http://schemas.microsoft.com/office/drawing/2014/main" id="{E20D9EEE-5A7F-40BE-A47F-65FA4D6311CA}"/>
                  </a:ext>
                </a:extLst>
              </p:cNvPr>
              <p:cNvSpPr txBox="1">
                <a:spLocks noRot="1" noChangeAspect="1" noMove="1" noResize="1" noEditPoints="1" noAdjustHandles="1" noChangeArrowheads="1" noChangeShapeType="1" noTextEdit="1"/>
              </p:cNvSpPr>
              <p:nvPr/>
            </p:nvSpPr>
            <p:spPr>
              <a:xfrm>
                <a:off x="969523" y="4572000"/>
                <a:ext cx="3450077" cy="1104341"/>
              </a:xfrm>
              <a:prstGeom prst="rect">
                <a:avLst/>
              </a:prstGeom>
              <a:blipFill>
                <a:blip r:embed="rId4"/>
                <a:stretch>
                  <a:fillRect l="-1413"/>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528EC70-1D4B-48CC-0555-F4AC7574DC8A}"/>
                  </a:ext>
                </a:extLst>
              </p:cNvPr>
              <p:cNvSpPr txBox="1"/>
              <p:nvPr/>
            </p:nvSpPr>
            <p:spPr>
              <a:xfrm>
                <a:off x="5334000" y="4953000"/>
                <a:ext cx="1981200" cy="929037"/>
              </a:xfrm>
              <a:prstGeom prst="rect">
                <a:avLst/>
              </a:prstGeom>
              <a:noFill/>
            </p:spPr>
            <p:txBody>
              <a:bodyPr wrap="square" rtlCol="0">
                <a:spAutoFit/>
              </a:bodyPr>
              <a:lstStyle/>
              <a:p>
                <a:r>
                  <a:rPr lang="en-US" dirty="0"/>
                  <a:t>Apply the steps recursively to the subblock </a:t>
                </a:r>
                <a14:m>
                  <m:oMath xmlns:m="http://schemas.openxmlformats.org/officeDocument/2006/math">
                    <m:sSub>
                      <m:sSubPr>
                        <m:ctrlPr>
                          <a:rPr lang="en-US" b="0"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𝐴</m:t>
                            </m:r>
                          </m:e>
                        </m:acc>
                      </m:e>
                      <m:sub>
                        <m:r>
                          <a:rPr lang="en-US" b="0" i="1" smtClean="0">
                            <a:latin typeface="Cambria Math" panose="02040503050406030204" pitchFamily="18" charset="0"/>
                          </a:rPr>
                          <m:t>22</m:t>
                        </m:r>
                      </m:sub>
                    </m:sSub>
                  </m:oMath>
                </a14:m>
                <a:endParaRPr lang="en-SG" dirty="0"/>
              </a:p>
            </p:txBody>
          </p:sp>
        </mc:Choice>
        <mc:Fallback>
          <p:sp>
            <p:nvSpPr>
              <p:cNvPr id="9" name="TextBox 8">
                <a:extLst>
                  <a:ext uri="{FF2B5EF4-FFF2-40B4-BE49-F238E27FC236}">
                    <a16:creationId xmlns:a16="http://schemas.microsoft.com/office/drawing/2014/main" id="{8528EC70-1D4B-48CC-0555-F4AC7574DC8A}"/>
                  </a:ext>
                </a:extLst>
              </p:cNvPr>
              <p:cNvSpPr txBox="1">
                <a:spLocks noRot="1" noChangeAspect="1" noMove="1" noResize="1" noEditPoints="1" noAdjustHandles="1" noChangeArrowheads="1" noChangeShapeType="1" noTextEdit="1"/>
              </p:cNvSpPr>
              <p:nvPr/>
            </p:nvSpPr>
            <p:spPr>
              <a:xfrm>
                <a:off x="5334000" y="4953000"/>
                <a:ext cx="1981200" cy="929037"/>
              </a:xfrm>
              <a:prstGeom prst="rect">
                <a:avLst/>
              </a:prstGeom>
              <a:blipFill>
                <a:blip r:embed="rId5"/>
                <a:stretch>
                  <a:fillRect l="-2462" t="-3947" r="-2154" b="-9211"/>
                </a:stretch>
              </a:blipFill>
            </p:spPr>
            <p:txBody>
              <a:bodyPr/>
              <a:lstStyle/>
              <a:p>
                <a:r>
                  <a:rPr lang="en-SG">
                    <a:noFill/>
                  </a:rPr>
                  <a:t> </a:t>
                </a:r>
              </a:p>
            </p:txBody>
          </p:sp>
        </mc:Fallback>
      </mc:AlternateContent>
    </p:spTree>
    <p:extLst>
      <p:ext uri="{BB962C8B-B14F-4D97-AF65-F5344CB8AC3E}">
        <p14:creationId xmlns:p14="http://schemas.microsoft.com/office/powerpoint/2010/main" val="127996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Pivoting</a:t>
            </a:r>
          </a:p>
        </p:txBody>
      </p:sp>
      <mc:AlternateContent xmlns:mc="http://schemas.openxmlformats.org/markup-compatibility/2006">
        <mc:Choice xmlns:a14="http://schemas.microsoft.com/office/drawing/2010/main" Requires="a14">
          <p:sp>
            <p:nvSpPr>
              <p:cNvPr id="16387" name="Rectangle 3"/>
              <p:cNvSpPr>
                <a:spLocks noGrp="1" noChangeArrowheads="1"/>
              </p:cNvSpPr>
              <p:nvPr>
                <p:ph type="body" idx="1"/>
              </p:nvPr>
            </p:nvSpPr>
            <p:spPr/>
            <p:txBody>
              <a:bodyPr/>
              <a:lstStyle/>
              <a:p>
                <a:pPr eaLnBrk="1" hangingPunct="1"/>
                <a:r>
                  <a:rPr lang="en-US" altLang="en-US" dirty="0"/>
                  <a:t>Pivoting is essential </a:t>
                </a:r>
                <a:r>
                  <a:rPr lang="en-US" altLang="en-US"/>
                  <a:t>for stability</a:t>
                </a:r>
                <a:endParaRPr lang="en-US" altLang="en-US" dirty="0"/>
              </a:p>
              <a:p>
                <a:pPr eaLnBrk="1" hangingPunct="1"/>
                <a:r>
                  <a:rPr lang="en-US" altLang="en-US" dirty="0"/>
                  <a:t>Interchange rows of </a:t>
                </a:r>
                <a:r>
                  <a:rPr lang="en-US" altLang="en-US" i="1" dirty="0"/>
                  <a:t>A</a:t>
                </a:r>
                <a:r>
                  <a:rPr lang="en-US" altLang="en-US" dirty="0"/>
                  <a:t> to get largest </a:t>
                </a:r>
                <a:r>
                  <a:rPr lang="el-GR" altLang="en-US" dirty="0">
                    <a:cs typeface="Arial" panose="020B0604020202020204" pitchFamily="34" charset="0"/>
                  </a:rPr>
                  <a:t>β</a:t>
                </a:r>
                <a:r>
                  <a:rPr lang="en-US" altLang="en-US" baseline="-25000" dirty="0">
                    <a:cs typeface="Arial" panose="020B0604020202020204" pitchFamily="34" charset="0"/>
                  </a:rPr>
                  <a:t>ii</a:t>
                </a:r>
                <a:r>
                  <a:rPr lang="en-US" altLang="en-US" dirty="0">
                    <a:cs typeface="Arial" panose="020B0604020202020204" pitchFamily="34" charset="0"/>
                  </a:rPr>
                  <a:t>, this results </a:t>
                </a:r>
                <a14:m>
                  <m:oMath xmlns:m="http://schemas.openxmlformats.org/officeDocument/2006/math">
                    <m:r>
                      <a:rPr lang="en-US" altLang="en-US" b="0" i="1" smtClean="0">
                        <a:latin typeface="Cambria Math" panose="02040503050406030204" pitchFamily="18" charset="0"/>
                        <a:cs typeface="Arial" panose="020B0604020202020204" pitchFamily="34" charset="0"/>
                      </a:rPr>
                      <m:t>𝐿𝑈</m:t>
                    </m:r>
                    <m:r>
                      <a:rPr lang="en-US" altLang="en-US" b="0" i="1" smtClean="0">
                        <a:latin typeface="Cambria Math" panose="02040503050406030204" pitchFamily="18" charset="0"/>
                        <a:cs typeface="Arial" panose="020B0604020202020204" pitchFamily="34" charset="0"/>
                      </a:rPr>
                      <m:t>=</m:t>
                    </m:r>
                    <m:r>
                      <a:rPr lang="en-US" altLang="en-US" b="0" i="1" smtClean="0">
                        <a:latin typeface="Cambria Math" panose="02040503050406030204" pitchFamily="18" charset="0"/>
                        <a:cs typeface="Arial" panose="020B0604020202020204" pitchFamily="34" charset="0"/>
                      </a:rPr>
                      <m:t>𝑃𝐴</m:t>
                    </m:r>
                  </m:oMath>
                </a14:m>
                <a:r>
                  <a:rPr lang="en-US" altLang="en-US" dirty="0">
                    <a:cs typeface="Arial" panose="020B0604020202020204" pitchFamily="34" charset="0"/>
                  </a:rPr>
                  <a:t>.</a:t>
                </a:r>
                <a:endParaRPr lang="el-GR" altLang="en-US" dirty="0">
                  <a:cs typeface="Arial" panose="020B0604020202020204" pitchFamily="34" charset="0"/>
                </a:endParaRPr>
              </a:p>
              <a:p>
                <a:pPr eaLnBrk="1" hangingPunct="1"/>
                <a:r>
                  <a:rPr lang="en-US" altLang="en-US" dirty="0"/>
                  <a:t>Implicit pivoting (when comparing for the biggest elements in a column, use the normalized one so that the largest coefficient in an equation is 1)</a:t>
                </a:r>
              </a:p>
              <a:p>
                <a:pPr eaLnBrk="1" hangingPunct="1"/>
                <a:r>
                  <a:rPr lang="en-US" altLang="en-US" dirty="0"/>
                  <a:t>Full pivoting, </a:t>
                </a:r>
                <a14:m>
                  <m:oMath xmlns:m="http://schemas.openxmlformats.org/officeDocument/2006/math">
                    <m:r>
                      <a:rPr lang="en-US" altLang="en-US" b="0" i="1" smtClean="0">
                        <a:latin typeface="Cambria Math" panose="02040503050406030204" pitchFamily="18" charset="0"/>
                      </a:rPr>
                      <m:t>𝐿𝑈</m:t>
                    </m:r>
                    <m:r>
                      <a:rPr lang="en-US" altLang="en-US" b="0" i="1" smtClean="0">
                        <a:latin typeface="Cambria Math" panose="02040503050406030204" pitchFamily="18" charset="0"/>
                      </a:rPr>
                      <m:t>=</m:t>
                    </m:r>
                    <m:r>
                      <a:rPr lang="en-US" altLang="en-US" b="0" i="1" smtClean="0">
                        <a:latin typeface="Cambria Math" panose="02040503050406030204" pitchFamily="18" charset="0"/>
                      </a:rPr>
                      <m:t>𝑃𝐴𝑄</m:t>
                    </m:r>
                  </m:oMath>
                </a14:m>
                <a:endParaRPr lang="en-US" altLang="en-US" dirty="0"/>
              </a:p>
            </p:txBody>
          </p:sp>
        </mc:Choice>
        <mc:Fallback>
          <p:sp>
            <p:nvSpPr>
              <p:cNvPr id="16387" name="Rectangle 3"/>
              <p:cNvSpPr>
                <a:spLocks noGrp="1" noRot="1" noChangeAspect="1" noMove="1" noResize="1" noEditPoints="1" noAdjustHandles="1" noChangeArrowheads="1" noChangeShapeType="1" noTextEdit="1"/>
              </p:cNvSpPr>
              <p:nvPr>
                <p:ph type="body" idx="1"/>
              </p:nvPr>
            </p:nvSpPr>
            <p:spPr>
              <a:blipFill>
                <a:blip r:embed="rId3"/>
                <a:stretch>
                  <a:fillRect l="-1704" t="-1752"/>
                </a:stretch>
              </a:blipFill>
            </p:spPr>
            <p:txBody>
              <a:bodyPr/>
              <a:lstStyle/>
              <a:p>
                <a:r>
                  <a:rPr lang="en-SG">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ludcmp</a:t>
            </a:r>
            <a:r>
              <a:rPr lang="en-US" dirty="0"/>
              <a:t>(…)</a:t>
            </a:r>
          </a:p>
        </p:txBody>
      </p:sp>
      <p:sp>
        <p:nvSpPr>
          <p:cNvPr id="3" name="Content Placeholder 2"/>
          <p:cNvSpPr>
            <a:spLocks noGrp="1"/>
          </p:cNvSpPr>
          <p:nvPr>
            <p:ph idx="1"/>
          </p:nvPr>
        </p:nvSpPr>
        <p:spPr>
          <a:xfrm>
            <a:off x="457200" y="1265237"/>
            <a:ext cx="8229600" cy="4525963"/>
          </a:xfrm>
        </p:spPr>
        <p:txBody>
          <a:bodyPr/>
          <a:lstStyle/>
          <a:p>
            <a:pPr marL="0" indent="0">
              <a:buNone/>
            </a:pPr>
            <a:r>
              <a:rPr lang="en-US" sz="2400" b="1" dirty="0">
                <a:latin typeface="Courier New" panose="02070309020205020404" pitchFamily="49" charset="0"/>
                <a:cs typeface="Courier New" panose="02070309020205020404" pitchFamily="49" charset="0"/>
              </a:rPr>
              <a:t>import math</a:t>
            </a:r>
          </a:p>
          <a:p>
            <a:pPr marL="0" indent="0">
              <a:buNone/>
            </a:pPr>
            <a:r>
              <a:rPr lang="en-US" sz="2400" b="1" dirty="0" err="1">
                <a:latin typeface="Courier New" panose="02070309020205020404" pitchFamily="49" charset="0"/>
                <a:cs typeface="Courier New" panose="02070309020205020404" pitchFamily="49" charset="0"/>
              </a:rPr>
              <a:t>def</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ludcmp</a:t>
            </a:r>
            <a:r>
              <a:rPr lang="en-US" sz="2400" b="1" dirty="0">
                <a:latin typeface="Courier New" panose="02070309020205020404" pitchFamily="49" charset="0"/>
                <a:cs typeface="Courier New" panose="02070309020205020404" pitchFamily="49" charset="0"/>
              </a:rPr>
              <a:t>(a, n, </a:t>
            </a:r>
            <a:r>
              <a:rPr lang="en-US" sz="2400" b="1" dirty="0" err="1">
                <a:latin typeface="Courier New" panose="02070309020205020404" pitchFamily="49" charset="0"/>
                <a:cs typeface="Courier New" panose="02070309020205020404" pitchFamily="49" charset="0"/>
              </a:rPr>
              <a:t>indx</a:t>
            </a:r>
            <a:r>
              <a:rPr lang="en-US" sz="2400" b="1" dirty="0">
                <a:latin typeface="Courier New" panose="02070309020205020404" pitchFamily="49" charset="0"/>
                <a:cs typeface="Courier New" panose="02070309020205020404" pitchFamily="49" charset="0"/>
              </a:rPr>
              <a:t>, d):</a:t>
            </a:r>
          </a:p>
          <a:p>
            <a:pPr marL="0" indent="0">
              <a:buNone/>
            </a:pPr>
            <a:r>
              <a:rPr lang="en-US" sz="2400" b="1" dirty="0">
                <a:latin typeface="Courier New" panose="02070309020205020404" pitchFamily="49" charset="0"/>
                <a:cs typeface="Courier New" panose="02070309020205020404" pitchFamily="49" charset="0"/>
              </a:rPr>
              <a:t>    d[0] = 1.0</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vv</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indx.copy</a:t>
            </a:r>
            <a:r>
              <a:rPr lang="en-US" sz="2400" b="1" dirty="0">
                <a:latin typeface="Courier New" panose="02070309020205020404" pitchFamily="49" charset="0"/>
                <a:cs typeface="Courier New" panose="02070309020205020404" pitchFamily="49" charset="0"/>
              </a:rPr>
              <a:t>()</a:t>
            </a:r>
          </a:p>
          <a:p>
            <a:pPr marL="0" indent="0">
              <a:buNone/>
            </a:pPr>
            <a:r>
              <a:rPr lang="en-US" sz="2400" b="1" dirty="0">
                <a:latin typeface="Courier New" panose="02070309020205020404" pitchFamily="49" charset="0"/>
                <a:cs typeface="Courier New" panose="02070309020205020404" pitchFamily="49" charset="0"/>
              </a:rPr>
              <a:t>    for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in range(0,n):</a:t>
            </a:r>
          </a:p>
          <a:p>
            <a:pPr marL="0" indent="0">
              <a:buNone/>
            </a:pPr>
            <a:r>
              <a:rPr lang="en-US" sz="2400" b="1" dirty="0">
                <a:latin typeface="Courier New" panose="02070309020205020404" pitchFamily="49" charset="0"/>
                <a:cs typeface="Courier New" panose="02070309020205020404" pitchFamily="49" charset="0"/>
              </a:rPr>
              <a:t>        big = 0.0</a:t>
            </a:r>
          </a:p>
          <a:p>
            <a:pPr marL="0" indent="0">
              <a:buNone/>
            </a:pPr>
            <a:r>
              <a:rPr lang="en-US" sz="2400" b="1" dirty="0">
                <a:latin typeface="Courier New" panose="02070309020205020404" pitchFamily="49" charset="0"/>
                <a:cs typeface="Courier New" panose="02070309020205020404" pitchFamily="49" charset="0"/>
              </a:rPr>
              <a:t>        for j in range(0,n):</a:t>
            </a:r>
          </a:p>
          <a:p>
            <a:pPr marL="0" indent="0">
              <a:buNone/>
            </a:pPr>
            <a:r>
              <a:rPr lang="en-US" sz="2400" b="1" dirty="0">
                <a:latin typeface="Courier New" panose="02070309020205020404" pitchFamily="49" charset="0"/>
                <a:cs typeface="Courier New" panose="02070309020205020404" pitchFamily="49" charset="0"/>
              </a:rPr>
              <a:t>            temp = </a:t>
            </a:r>
            <a:r>
              <a:rPr lang="en-US" sz="2400" b="1" dirty="0" err="1">
                <a:latin typeface="Courier New" panose="02070309020205020404" pitchFamily="49" charset="0"/>
                <a:cs typeface="Courier New" panose="02070309020205020404" pitchFamily="49" charset="0"/>
              </a:rPr>
              <a:t>math.fabs</a:t>
            </a:r>
            <a:r>
              <a:rPr lang="en-US" sz="2400" b="1" dirty="0">
                <a:latin typeface="Courier New" panose="02070309020205020404" pitchFamily="49" charset="0"/>
                <a:cs typeface="Courier New" panose="02070309020205020404" pitchFamily="49" charset="0"/>
              </a:rPr>
              <a:t>(a[</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][j])</a:t>
            </a:r>
          </a:p>
          <a:p>
            <a:pPr marL="0" indent="0">
              <a:buNone/>
            </a:pPr>
            <a:r>
              <a:rPr lang="en-US" sz="2400" b="1" dirty="0">
                <a:latin typeface="Courier New" panose="02070309020205020404" pitchFamily="49" charset="0"/>
                <a:cs typeface="Courier New" panose="02070309020205020404" pitchFamily="49" charset="0"/>
              </a:rPr>
              <a:t>            if (temp &gt; big):</a:t>
            </a:r>
          </a:p>
          <a:p>
            <a:pPr marL="0" indent="0">
              <a:buNone/>
            </a:pPr>
            <a:r>
              <a:rPr lang="en-US" sz="2400" b="1" dirty="0">
                <a:latin typeface="Courier New" panose="02070309020205020404" pitchFamily="49" charset="0"/>
                <a:cs typeface="Courier New" panose="02070309020205020404" pitchFamily="49" charset="0"/>
              </a:rPr>
              <a:t>                big = temp</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vv</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]=1.0/big</a:t>
            </a:r>
          </a:p>
          <a:p>
            <a:pPr marL="0" indent="0">
              <a:buNone/>
            </a:pPr>
            <a:r>
              <a:rPr lang="en-US" sz="2400" b="1" dirty="0">
                <a:latin typeface="Courier New" panose="02070309020205020404" pitchFamily="49" charset="0"/>
                <a:cs typeface="Courier New" panose="02070309020205020404" pitchFamily="49" charset="0"/>
              </a:rPr>
              <a:t>    </a:t>
            </a:r>
          </a:p>
        </p:txBody>
      </p:sp>
      <p:cxnSp>
        <p:nvCxnSpPr>
          <p:cNvPr id="8" name="Straight Connector 7"/>
          <p:cNvCxnSpPr/>
          <p:nvPr/>
        </p:nvCxnSpPr>
        <p:spPr>
          <a:xfrm>
            <a:off x="533400" y="1265237"/>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95400" y="2179637"/>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981200" y="3551237"/>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743200" y="4389437"/>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29000" y="5105400"/>
            <a:ext cx="0" cy="521176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53200" y="1905000"/>
            <a:ext cx="2362200" cy="646331"/>
          </a:xfrm>
          <a:prstGeom prst="rect">
            <a:avLst/>
          </a:prstGeom>
          <a:noFill/>
        </p:spPr>
        <p:txBody>
          <a:bodyPr wrap="square" rtlCol="0">
            <a:spAutoFit/>
          </a:bodyPr>
          <a:lstStyle/>
          <a:p>
            <a:r>
              <a:rPr lang="en-US" dirty="0">
                <a:solidFill>
                  <a:srgbClr val="C00000"/>
                </a:solidFill>
              </a:rPr>
              <a:t>Indentations are important in Python</a:t>
            </a:r>
          </a:p>
        </p:txBody>
      </p:sp>
    </p:spTree>
    <p:extLst>
      <p:ext uri="{BB962C8B-B14F-4D97-AF65-F5344CB8AC3E}">
        <p14:creationId xmlns:p14="http://schemas.microsoft.com/office/powerpoint/2010/main" val="2458527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a:t>
            </a:r>
            <a:r>
              <a:rPr lang="en-US" dirty="0" err="1"/>
              <a:t>Crout’s</a:t>
            </a:r>
            <a:r>
              <a:rPr lang="en-US" dirty="0"/>
              <a:t> algorithm</a:t>
            </a:r>
          </a:p>
        </p:txBody>
      </p:sp>
      <p:sp>
        <p:nvSpPr>
          <p:cNvPr id="3" name="Content Placeholder 2"/>
          <p:cNvSpPr>
            <a:spLocks noGrp="1"/>
          </p:cNvSpPr>
          <p:nvPr>
            <p:ph idx="1"/>
          </p:nvPr>
        </p:nvSpPr>
        <p:spPr/>
        <p:txBody>
          <a:bodyPr/>
          <a:lstStyle/>
          <a:p>
            <a:pPr marL="0" indent="0">
              <a:buNone/>
            </a:pPr>
            <a:r>
              <a:rPr lang="en-US" sz="2400" b="1" dirty="0">
                <a:latin typeface="Courier New" panose="02070309020205020404" pitchFamily="49" charset="0"/>
                <a:cs typeface="Courier New" panose="02070309020205020404" pitchFamily="49" charset="0"/>
              </a:rPr>
              <a:t>    for j in range(0,n):</a:t>
            </a:r>
          </a:p>
          <a:p>
            <a:pPr marL="0" indent="0">
              <a:buNone/>
            </a:pPr>
            <a:r>
              <a:rPr lang="en-US" sz="2400" b="1" dirty="0">
                <a:latin typeface="Courier New" panose="02070309020205020404" pitchFamily="49" charset="0"/>
                <a:cs typeface="Courier New" panose="02070309020205020404" pitchFamily="49" charset="0"/>
              </a:rPr>
              <a:t>        big = 0.0</a:t>
            </a:r>
          </a:p>
          <a:p>
            <a:pPr marL="0" indent="0">
              <a:buNone/>
            </a:pPr>
            <a:r>
              <a:rPr lang="en-US" sz="2400" b="1" dirty="0">
                <a:latin typeface="Courier New" panose="02070309020205020404" pitchFamily="49" charset="0"/>
                <a:cs typeface="Courier New" panose="02070309020205020404" pitchFamily="49" charset="0"/>
              </a:rPr>
              <a:t>        for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in range(0,n):           </a:t>
            </a:r>
          </a:p>
          <a:p>
            <a:pPr marL="0" indent="0">
              <a:buNone/>
            </a:pPr>
            <a:r>
              <a:rPr lang="en-US" sz="2400" b="1" dirty="0">
                <a:latin typeface="Courier New" panose="02070309020205020404" pitchFamily="49" charset="0"/>
                <a:cs typeface="Courier New" panose="02070309020205020404" pitchFamily="49" charset="0"/>
              </a:rPr>
              <a:t>            if(</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&lt;j):</a:t>
            </a:r>
          </a:p>
          <a:p>
            <a:pPr marL="0" indent="0">
              <a:buNone/>
            </a:pPr>
            <a:r>
              <a:rPr lang="en-US" sz="2400" b="1" dirty="0">
                <a:latin typeface="Courier New" panose="02070309020205020404" pitchFamily="49" charset="0"/>
                <a:cs typeface="Courier New" panose="02070309020205020404" pitchFamily="49" charset="0"/>
              </a:rPr>
              <a:t>                l = </a:t>
            </a:r>
            <a:r>
              <a:rPr lang="en-US" sz="2400" b="1" dirty="0" err="1">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else:</a:t>
            </a:r>
          </a:p>
          <a:p>
            <a:pPr marL="0" indent="0">
              <a:buNone/>
            </a:pPr>
            <a:r>
              <a:rPr lang="en-US" sz="2400" b="1" dirty="0">
                <a:latin typeface="Courier New" panose="02070309020205020404" pitchFamily="49" charset="0"/>
                <a:cs typeface="Courier New" panose="02070309020205020404" pitchFamily="49" charset="0"/>
              </a:rPr>
              <a:t>                l = j</a:t>
            </a:r>
          </a:p>
          <a:p>
            <a:pPr marL="0" indent="0">
              <a:buNone/>
            </a:pPr>
            <a:r>
              <a:rPr lang="en-US" sz="2400" b="1" dirty="0">
                <a:latin typeface="Courier New" panose="02070309020205020404" pitchFamily="49" charset="0"/>
                <a:cs typeface="Courier New" panose="02070309020205020404" pitchFamily="49" charset="0"/>
              </a:rPr>
              <a:t>            sum = a[</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][j]    </a:t>
            </a:r>
          </a:p>
          <a:p>
            <a:pPr marL="0" indent="0">
              <a:buNone/>
            </a:pPr>
            <a:r>
              <a:rPr lang="en-US" sz="2400" b="1" dirty="0">
                <a:latin typeface="Courier New" panose="02070309020205020404" pitchFamily="49" charset="0"/>
                <a:cs typeface="Courier New" panose="02070309020205020404" pitchFamily="49" charset="0"/>
              </a:rPr>
              <a:t>            for k in range(0,l):</a:t>
            </a:r>
          </a:p>
          <a:p>
            <a:pPr marL="0" indent="0">
              <a:buNone/>
            </a:pPr>
            <a:r>
              <a:rPr lang="en-US" sz="2400" b="1" dirty="0">
                <a:latin typeface="Courier New" panose="02070309020205020404" pitchFamily="49" charset="0"/>
                <a:cs typeface="Courier New" panose="02070309020205020404" pitchFamily="49" charset="0"/>
              </a:rPr>
              <a:t>                sum -= a[</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][k]*a[k][j]</a:t>
            </a:r>
          </a:p>
          <a:p>
            <a:pPr marL="0" indent="0">
              <a:buNone/>
            </a:pPr>
            <a:r>
              <a:rPr lang="en-US" sz="2400" b="1" dirty="0">
                <a:latin typeface="Courier New" panose="02070309020205020404" pitchFamily="49" charset="0"/>
                <a:cs typeface="Courier New" panose="02070309020205020404" pitchFamily="49" charset="0"/>
              </a:rPr>
              <a:t>            a[</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][j] = sum</a:t>
            </a:r>
          </a:p>
          <a:p>
            <a:pPr marL="0" indent="0">
              <a:buNone/>
            </a:pPr>
            <a:r>
              <a:rPr lang="en-US" sz="2400" b="1" dirty="0">
                <a:latin typeface="Courier New" panose="02070309020205020404" pitchFamily="49" charset="0"/>
                <a:cs typeface="Courier New" panose="02070309020205020404" pitchFamily="49" charset="0"/>
              </a:rPr>
              <a:t>            </a:t>
            </a:r>
          </a:p>
        </p:txBody>
      </p:sp>
      <p:cxnSp>
        <p:nvCxnSpPr>
          <p:cNvPr id="4" name="Straight Connector 3"/>
          <p:cNvCxnSpPr/>
          <p:nvPr/>
        </p:nvCxnSpPr>
        <p:spPr>
          <a:xfrm>
            <a:off x="533400" y="1265237"/>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95400" y="2179637"/>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2895600"/>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43200" y="2971800"/>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29000" y="3352800"/>
            <a:ext cx="0" cy="52117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977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553200"/>
          </a:xfrm>
        </p:spPr>
        <p:txBody>
          <a:bodyPr/>
          <a:lstStyle/>
          <a:p>
            <a:pPr marL="0" indent="0">
              <a:buNone/>
            </a:pPr>
            <a:r>
              <a:rPr lang="en-US" sz="2400" b="1" dirty="0">
                <a:latin typeface="Courier New" panose="02070309020205020404" pitchFamily="49" charset="0"/>
                <a:cs typeface="Courier New" panose="02070309020205020404" pitchFamily="49" charset="0"/>
              </a:rPr>
              <a:t>            if(</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&gt;=j):</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dum</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vv</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math.fabs</a:t>
            </a:r>
            <a:r>
              <a:rPr lang="en-US" sz="2400" b="1" dirty="0">
                <a:latin typeface="Courier New" panose="02070309020205020404" pitchFamily="49" charset="0"/>
                <a:cs typeface="Courier New" panose="02070309020205020404" pitchFamily="49" charset="0"/>
              </a:rPr>
              <a:t>(sum)</a:t>
            </a:r>
          </a:p>
          <a:p>
            <a:pPr marL="0" indent="0">
              <a:buNone/>
            </a:pPr>
            <a:r>
              <a:rPr lang="en-US" sz="2400" b="1" dirty="0">
                <a:latin typeface="Courier New" panose="02070309020205020404" pitchFamily="49" charset="0"/>
                <a:cs typeface="Courier New" panose="02070309020205020404" pitchFamily="49" charset="0"/>
              </a:rPr>
              <a:t>                if (</a:t>
            </a:r>
            <a:r>
              <a:rPr lang="en-US" sz="2400" b="1" dirty="0" err="1">
                <a:latin typeface="Courier New" panose="02070309020205020404" pitchFamily="49" charset="0"/>
                <a:cs typeface="Courier New" panose="02070309020205020404" pitchFamily="49" charset="0"/>
              </a:rPr>
              <a:t>dum</a:t>
            </a:r>
            <a:r>
              <a:rPr lang="en-US" sz="2400" b="1" dirty="0">
                <a:latin typeface="Courier New" panose="02070309020205020404" pitchFamily="49" charset="0"/>
                <a:cs typeface="Courier New" panose="02070309020205020404" pitchFamily="49" charset="0"/>
              </a:rPr>
              <a:t> &gt;= big):</a:t>
            </a:r>
          </a:p>
          <a:p>
            <a:pPr marL="0" indent="0">
              <a:buNone/>
            </a:pPr>
            <a:r>
              <a:rPr lang="en-US" sz="2400" b="1" dirty="0">
                <a:latin typeface="Courier New" panose="02070309020205020404" pitchFamily="49" charset="0"/>
                <a:cs typeface="Courier New" panose="02070309020205020404" pitchFamily="49" charset="0"/>
              </a:rPr>
              <a:t>                    big = </a:t>
            </a:r>
            <a:r>
              <a:rPr lang="en-US" sz="2400" b="1" dirty="0" err="1">
                <a:latin typeface="Courier New" panose="02070309020205020404" pitchFamily="49" charset="0"/>
                <a:cs typeface="Courier New" panose="02070309020205020404" pitchFamily="49" charset="0"/>
              </a:rPr>
              <a:t>dum</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imax</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i</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if (j != </a:t>
            </a:r>
            <a:r>
              <a:rPr lang="en-US" sz="2400" b="1" dirty="0" err="1">
                <a:latin typeface="Courier New" panose="02070309020205020404" pitchFamily="49" charset="0"/>
                <a:cs typeface="Courier New" panose="02070309020205020404" pitchFamily="49" charset="0"/>
              </a:rPr>
              <a:t>imax</a:t>
            </a:r>
            <a:r>
              <a:rPr lang="en-US" sz="2400" b="1" dirty="0">
                <a:latin typeface="Courier New" panose="02070309020205020404" pitchFamily="49" charset="0"/>
                <a:cs typeface="Courier New" panose="02070309020205020404" pitchFamily="49" charset="0"/>
              </a:rPr>
              <a:t>):</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dum</a:t>
            </a:r>
            <a:r>
              <a:rPr lang="en-US" sz="2400" b="1" dirty="0">
                <a:latin typeface="Courier New" panose="02070309020205020404" pitchFamily="49" charset="0"/>
                <a:cs typeface="Courier New" panose="02070309020205020404" pitchFamily="49" charset="0"/>
              </a:rPr>
              <a:t> = a[</a:t>
            </a:r>
            <a:r>
              <a:rPr lang="en-US" sz="2400" b="1" dirty="0" err="1">
                <a:latin typeface="Courier New" panose="02070309020205020404" pitchFamily="49" charset="0"/>
                <a:cs typeface="Courier New" panose="02070309020205020404" pitchFamily="49" charset="0"/>
              </a:rPr>
              <a:t>imax</a:t>
            </a:r>
            <a:r>
              <a:rPr lang="en-US" sz="2400" b="1" dirty="0">
                <a:latin typeface="Courier New" panose="02070309020205020404" pitchFamily="49" charset="0"/>
                <a:cs typeface="Courier New" panose="02070309020205020404" pitchFamily="49" charset="0"/>
              </a:rPr>
              <a:t>]</a:t>
            </a:r>
          </a:p>
          <a:p>
            <a:pPr marL="0" indent="0">
              <a:buNone/>
            </a:pPr>
            <a:r>
              <a:rPr lang="en-US" sz="2400" b="1" dirty="0">
                <a:latin typeface="Courier New" panose="02070309020205020404" pitchFamily="49" charset="0"/>
                <a:cs typeface="Courier New" panose="02070309020205020404" pitchFamily="49" charset="0"/>
              </a:rPr>
              <a:t>            a[</a:t>
            </a:r>
            <a:r>
              <a:rPr lang="en-US" sz="2400" b="1" dirty="0" err="1">
                <a:latin typeface="Courier New" panose="02070309020205020404" pitchFamily="49" charset="0"/>
                <a:cs typeface="Courier New" panose="02070309020205020404" pitchFamily="49" charset="0"/>
              </a:rPr>
              <a:t>imax</a:t>
            </a:r>
            <a:r>
              <a:rPr lang="en-US" sz="2400" b="1" dirty="0">
                <a:latin typeface="Courier New" panose="02070309020205020404" pitchFamily="49" charset="0"/>
                <a:cs typeface="Courier New" panose="02070309020205020404" pitchFamily="49" charset="0"/>
              </a:rPr>
              <a:t>] = a[j]</a:t>
            </a:r>
          </a:p>
          <a:p>
            <a:pPr marL="0" indent="0">
              <a:buNone/>
            </a:pPr>
            <a:r>
              <a:rPr lang="en-US" sz="2400" b="1" dirty="0">
                <a:latin typeface="Courier New" panose="02070309020205020404" pitchFamily="49" charset="0"/>
                <a:cs typeface="Courier New" panose="02070309020205020404" pitchFamily="49" charset="0"/>
              </a:rPr>
              <a:t>            a[j] = </a:t>
            </a:r>
            <a:r>
              <a:rPr lang="en-US" sz="2400" b="1" dirty="0" err="1">
                <a:latin typeface="Courier New" panose="02070309020205020404" pitchFamily="49" charset="0"/>
                <a:cs typeface="Courier New" panose="02070309020205020404" pitchFamily="49" charset="0"/>
              </a:rPr>
              <a:t>dum</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d[0] = - d[0]</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vv</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imax</a:t>
            </a:r>
            <a:r>
              <a:rPr lang="en-US" sz="2400" b="1" dirty="0">
                <a:latin typeface="Courier New" panose="02070309020205020404" pitchFamily="49" charset="0"/>
                <a:cs typeface="Courier New" panose="02070309020205020404" pitchFamily="49" charset="0"/>
              </a:rPr>
              <a:t>] = </a:t>
            </a:r>
            <a:r>
              <a:rPr lang="en-US" sz="2400" b="1" dirty="0" err="1">
                <a:latin typeface="Courier New" panose="02070309020205020404" pitchFamily="49" charset="0"/>
                <a:cs typeface="Courier New" panose="02070309020205020404" pitchFamily="49" charset="0"/>
              </a:rPr>
              <a:t>vv</a:t>
            </a:r>
            <a:r>
              <a:rPr lang="en-US" sz="2400" b="1" dirty="0">
                <a:latin typeface="Courier New" panose="02070309020205020404" pitchFamily="49" charset="0"/>
                <a:cs typeface="Courier New" panose="02070309020205020404" pitchFamily="49" charset="0"/>
              </a:rPr>
              <a:t>[j]</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indx</a:t>
            </a:r>
            <a:r>
              <a:rPr lang="en-US" sz="2400" b="1" dirty="0">
                <a:latin typeface="Courier New" panose="02070309020205020404" pitchFamily="49" charset="0"/>
                <a:cs typeface="Courier New" panose="02070309020205020404" pitchFamily="49" charset="0"/>
              </a:rPr>
              <a:t>[j] = </a:t>
            </a:r>
            <a:r>
              <a:rPr lang="en-US" sz="2400" b="1" dirty="0" err="1">
                <a:latin typeface="Courier New" panose="02070309020205020404" pitchFamily="49" charset="0"/>
                <a:cs typeface="Courier New" panose="02070309020205020404" pitchFamily="49" charset="0"/>
              </a:rPr>
              <a:t>imax</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dum</a:t>
            </a:r>
            <a:r>
              <a:rPr lang="en-US" sz="2400" b="1" dirty="0">
                <a:latin typeface="Courier New" panose="02070309020205020404" pitchFamily="49" charset="0"/>
                <a:cs typeface="Courier New" panose="02070309020205020404" pitchFamily="49" charset="0"/>
              </a:rPr>
              <a:t> = 1.0/a[j][j]</a:t>
            </a:r>
          </a:p>
          <a:p>
            <a:pPr marL="0" indent="0">
              <a:buNone/>
            </a:pPr>
            <a:r>
              <a:rPr lang="en-US" sz="2400" b="1" dirty="0">
                <a:latin typeface="Courier New" panose="02070309020205020404" pitchFamily="49" charset="0"/>
                <a:cs typeface="Courier New" panose="02070309020205020404" pitchFamily="49" charset="0"/>
              </a:rPr>
              <a:t>        for </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in range(j+1,n):</a:t>
            </a:r>
          </a:p>
          <a:p>
            <a:pPr marL="0" indent="0">
              <a:buNone/>
            </a:pPr>
            <a:r>
              <a:rPr lang="en-US" sz="2400" b="1" dirty="0">
                <a:latin typeface="Courier New" panose="02070309020205020404" pitchFamily="49" charset="0"/>
                <a:cs typeface="Courier New" panose="02070309020205020404" pitchFamily="49" charset="0"/>
              </a:rPr>
              <a:t>            a[</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][j] *= </a:t>
            </a:r>
            <a:r>
              <a:rPr lang="en-US" sz="2400" b="1" dirty="0" err="1">
                <a:latin typeface="Courier New" panose="02070309020205020404" pitchFamily="49" charset="0"/>
                <a:cs typeface="Courier New" panose="02070309020205020404" pitchFamily="49" charset="0"/>
              </a:rPr>
              <a:t>dum</a:t>
            </a:r>
            <a:endParaRPr lang="en-US" sz="2400" b="1" dirty="0">
              <a:latin typeface="Courier New" panose="02070309020205020404" pitchFamily="49" charset="0"/>
              <a:cs typeface="Courier New" panose="02070309020205020404" pitchFamily="49" charset="0"/>
            </a:endParaRPr>
          </a:p>
        </p:txBody>
      </p:sp>
      <p:cxnSp>
        <p:nvCxnSpPr>
          <p:cNvPr id="4" name="Straight Connector 3"/>
          <p:cNvCxnSpPr/>
          <p:nvPr/>
        </p:nvCxnSpPr>
        <p:spPr>
          <a:xfrm>
            <a:off x="533400" y="304800"/>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95400" y="304800"/>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981200" y="304800"/>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743200" y="274637"/>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429000" y="762000"/>
            <a:ext cx="0" cy="5211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191000" y="1493837"/>
            <a:ext cx="0" cy="5211763"/>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477000" y="2743200"/>
            <a:ext cx="2362200" cy="923330"/>
          </a:xfrm>
          <a:prstGeom prst="rect">
            <a:avLst/>
          </a:prstGeom>
          <a:noFill/>
        </p:spPr>
        <p:txBody>
          <a:bodyPr wrap="square" rtlCol="0">
            <a:spAutoFit/>
          </a:bodyPr>
          <a:lstStyle/>
          <a:p>
            <a:r>
              <a:rPr lang="en-US" dirty="0">
                <a:solidFill>
                  <a:srgbClr val="FF0000"/>
                </a:solidFill>
              </a:rPr>
              <a:t>Need very carefully pay attention to indentation!</a:t>
            </a:r>
          </a:p>
        </p:txBody>
      </p:sp>
    </p:spTree>
    <p:extLst>
      <p:ext uri="{BB962C8B-B14F-4D97-AF65-F5344CB8AC3E}">
        <p14:creationId xmlns:p14="http://schemas.microsoft.com/office/powerpoint/2010/main" val="2174291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Computational Complexity</a:t>
            </a:r>
          </a:p>
        </p:txBody>
      </p:sp>
      <p:sp>
        <p:nvSpPr>
          <p:cNvPr id="20483" name="Rectangle 3"/>
          <p:cNvSpPr>
            <a:spLocks noGrp="1" noChangeArrowheads="1"/>
          </p:cNvSpPr>
          <p:nvPr>
            <p:ph type="body" idx="1"/>
          </p:nvPr>
        </p:nvSpPr>
        <p:spPr/>
        <p:txBody>
          <a:bodyPr/>
          <a:lstStyle/>
          <a:p>
            <a:pPr eaLnBrk="1" hangingPunct="1"/>
            <a:r>
              <a:rPr lang="en-US" altLang="en-US" dirty="0"/>
              <a:t>How many basic steps does the LU decomposition program take? </a:t>
            </a:r>
          </a:p>
          <a:p>
            <a:pPr eaLnBrk="1" hangingPunct="1"/>
            <a:endParaRPr lang="en-US" altLang="en-US" dirty="0"/>
          </a:p>
          <a:p>
            <a:pPr eaLnBrk="1" hangingPunct="1"/>
            <a:r>
              <a:rPr lang="en-US" altLang="en-US" dirty="0"/>
              <a:t>Big O( … ) notation &amp; asymptotic performance</a:t>
            </a:r>
          </a:p>
          <a:p>
            <a:pPr eaLnBrk="1" hangingPunct="1"/>
            <a:endParaRPr lang="en-US" altLang="en-US" dirty="0"/>
          </a:p>
          <a:p>
            <a:pPr eaLnBrk="1" hangingPunct="1"/>
            <a:r>
              <a:rPr lang="en-US" altLang="en-US" dirty="0"/>
              <a:t>O(</a:t>
            </a:r>
            <a:r>
              <a:rPr lang="en-US" altLang="en-US" i="1" dirty="0"/>
              <a:t>N</a:t>
            </a:r>
            <a:r>
              <a:rPr lang="en-US" altLang="en-US" baseline="30000" dirty="0"/>
              <a:t>3</a:t>
            </a:r>
            <a:r>
              <a:rPr lang="en-US" altLang="en-US" dirty="0"/>
              <a:t>) for LU decomposition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a:t>Compute </a:t>
            </a:r>
            <a:r>
              <a:rPr lang="en-US" altLang="en-US" i="1"/>
              <a:t>A</a:t>
            </a:r>
            <a:r>
              <a:rPr lang="en-US" altLang="en-US" baseline="30000"/>
              <a:t>-1</a:t>
            </a:r>
            <a:endParaRPr lang="en-US" altLang="en-US"/>
          </a:p>
        </p:txBody>
      </p:sp>
      <p:sp>
        <p:nvSpPr>
          <p:cNvPr id="22531" name="Rectangle 3"/>
          <p:cNvSpPr>
            <a:spLocks noGrp="1" noChangeArrowheads="1"/>
          </p:cNvSpPr>
          <p:nvPr>
            <p:ph type="body" idx="1"/>
          </p:nvPr>
        </p:nvSpPr>
        <p:spPr/>
        <p:txBody>
          <a:bodyPr/>
          <a:lstStyle/>
          <a:p>
            <a:pPr eaLnBrk="1" hangingPunct="1">
              <a:lnSpc>
                <a:spcPct val="90000"/>
              </a:lnSpc>
            </a:pPr>
            <a:r>
              <a:rPr lang="en-US" altLang="en-US"/>
              <a:t>Let </a:t>
            </a:r>
            <a:r>
              <a:rPr lang="en-US" altLang="en-US" i="1"/>
              <a:t>B </a:t>
            </a:r>
            <a:r>
              <a:rPr lang="en-US" altLang="en-US"/>
              <a:t>= </a:t>
            </a:r>
            <a:r>
              <a:rPr lang="en-US" altLang="en-US" i="1"/>
              <a:t>A</a:t>
            </a:r>
            <a:r>
              <a:rPr lang="en-US" altLang="en-US" baseline="30000"/>
              <a:t>-1</a:t>
            </a:r>
          </a:p>
          <a:p>
            <a:pPr eaLnBrk="1" hangingPunct="1">
              <a:lnSpc>
                <a:spcPct val="90000"/>
              </a:lnSpc>
              <a:buFontTx/>
              <a:buNone/>
            </a:pPr>
            <a:r>
              <a:rPr lang="en-US" altLang="en-US"/>
              <a:t>	then  </a:t>
            </a:r>
            <a:r>
              <a:rPr lang="en-US" altLang="en-US" i="1"/>
              <a:t>AB</a:t>
            </a:r>
            <a:r>
              <a:rPr lang="en-US" altLang="en-US"/>
              <a:t> = </a:t>
            </a:r>
            <a:r>
              <a:rPr lang="en-US" altLang="en-US" i="1"/>
              <a:t>I  </a:t>
            </a:r>
            <a:r>
              <a:rPr lang="en-US" altLang="en-US"/>
              <a:t>(</a:t>
            </a:r>
            <a:r>
              <a:rPr lang="en-US" altLang="en-US" i="1"/>
              <a:t>I</a:t>
            </a:r>
            <a:r>
              <a:rPr lang="en-US" altLang="en-US"/>
              <a:t> is identity matrix)</a:t>
            </a:r>
          </a:p>
          <a:p>
            <a:pPr eaLnBrk="1" hangingPunct="1">
              <a:lnSpc>
                <a:spcPct val="90000"/>
              </a:lnSpc>
              <a:buFontTx/>
              <a:buNone/>
            </a:pPr>
            <a:r>
              <a:rPr lang="en-US" altLang="en-US"/>
              <a:t>   or  </a:t>
            </a:r>
            <a:r>
              <a:rPr lang="en-US" altLang="en-US" i="1"/>
              <a:t>A</a:t>
            </a:r>
            <a:r>
              <a:rPr lang="en-US" altLang="en-US"/>
              <a:t> [</a:t>
            </a:r>
            <a:r>
              <a:rPr lang="en-US" altLang="en-US" i="1"/>
              <a:t>b</a:t>
            </a:r>
            <a:r>
              <a:rPr lang="en-US" altLang="en-US" baseline="-25000"/>
              <a:t>1</a:t>
            </a:r>
            <a:r>
              <a:rPr lang="en-US" altLang="en-US"/>
              <a:t>, </a:t>
            </a:r>
            <a:r>
              <a:rPr lang="en-US" altLang="en-US" i="1"/>
              <a:t>b</a:t>
            </a:r>
            <a:r>
              <a:rPr lang="en-US" altLang="en-US" baseline="-25000"/>
              <a:t>2</a:t>
            </a:r>
            <a:r>
              <a:rPr lang="en-US" altLang="en-US"/>
              <a:t>, …,</a:t>
            </a:r>
            <a:r>
              <a:rPr lang="en-US" altLang="en-US" i="1"/>
              <a:t>b</a:t>
            </a:r>
            <a:r>
              <a:rPr lang="en-US" altLang="en-US" i="1" baseline="-25000"/>
              <a:t>N</a:t>
            </a:r>
            <a:r>
              <a:rPr lang="en-US" altLang="en-US"/>
              <a:t>] = [e</a:t>
            </a:r>
            <a:r>
              <a:rPr lang="en-US" altLang="en-US" baseline="-25000"/>
              <a:t>1</a:t>
            </a:r>
            <a:r>
              <a:rPr lang="en-US" altLang="en-US"/>
              <a:t>, e</a:t>
            </a:r>
            <a:r>
              <a:rPr lang="en-US" altLang="en-US" baseline="-25000"/>
              <a:t>2</a:t>
            </a:r>
            <a:r>
              <a:rPr lang="en-US" altLang="en-US"/>
              <a:t>, …,e</a:t>
            </a:r>
            <a:r>
              <a:rPr lang="en-US" altLang="en-US" i="1" baseline="-25000"/>
              <a:t>N</a:t>
            </a:r>
            <a:r>
              <a:rPr lang="en-US" altLang="en-US"/>
              <a:t>]</a:t>
            </a:r>
          </a:p>
          <a:p>
            <a:pPr eaLnBrk="1" hangingPunct="1">
              <a:lnSpc>
                <a:spcPct val="90000"/>
              </a:lnSpc>
              <a:buFontTx/>
              <a:buNone/>
            </a:pPr>
            <a:r>
              <a:rPr lang="en-US" altLang="en-US"/>
              <a:t>   or  </a:t>
            </a:r>
            <a:r>
              <a:rPr lang="en-US" altLang="en-US" i="1"/>
              <a:t>A</a:t>
            </a:r>
            <a:r>
              <a:rPr lang="en-US" altLang="en-US"/>
              <a:t> </a:t>
            </a:r>
            <a:r>
              <a:rPr lang="en-US" altLang="en-US" i="1"/>
              <a:t>b</a:t>
            </a:r>
            <a:r>
              <a:rPr lang="en-US" altLang="en-US" baseline="-25000"/>
              <a:t>j</a:t>
            </a:r>
            <a:r>
              <a:rPr lang="en-US" altLang="en-US"/>
              <a:t> = e</a:t>
            </a:r>
            <a:r>
              <a:rPr lang="en-US" altLang="en-US" baseline="-25000"/>
              <a:t>j </a:t>
            </a:r>
            <a:r>
              <a:rPr lang="en-US" altLang="en-US"/>
              <a:t> for </a:t>
            </a:r>
            <a:r>
              <a:rPr lang="en-US" altLang="en-US" i="1"/>
              <a:t>j</a:t>
            </a:r>
            <a:r>
              <a:rPr lang="en-US" altLang="en-US"/>
              <a:t> = 1, 2, …, </a:t>
            </a:r>
            <a:r>
              <a:rPr lang="en-US" altLang="en-US" i="1"/>
              <a:t>N</a:t>
            </a:r>
          </a:p>
          <a:p>
            <a:pPr eaLnBrk="1" hangingPunct="1">
              <a:lnSpc>
                <a:spcPct val="90000"/>
              </a:lnSpc>
              <a:buFontTx/>
              <a:buNone/>
            </a:pPr>
            <a:r>
              <a:rPr lang="en-US" altLang="en-US"/>
              <a:t>   where </a:t>
            </a:r>
            <a:r>
              <a:rPr lang="en-US" altLang="en-US" i="1"/>
              <a:t>b</a:t>
            </a:r>
            <a:r>
              <a:rPr lang="en-US" altLang="en-US" baseline="-25000"/>
              <a:t>j</a:t>
            </a:r>
            <a:r>
              <a:rPr lang="en-US" altLang="en-US"/>
              <a:t> is the </a:t>
            </a:r>
            <a:r>
              <a:rPr lang="en-US" altLang="en-US" i="1"/>
              <a:t>j</a:t>
            </a:r>
            <a:r>
              <a:rPr lang="en-US" altLang="en-US"/>
              <a:t>-th column of </a:t>
            </a:r>
            <a:r>
              <a:rPr lang="en-US" altLang="en-US" i="1"/>
              <a:t>B</a:t>
            </a:r>
            <a:r>
              <a:rPr lang="en-US" altLang="en-US"/>
              <a:t>.</a:t>
            </a:r>
          </a:p>
          <a:p>
            <a:pPr eaLnBrk="1" hangingPunct="1">
              <a:lnSpc>
                <a:spcPct val="90000"/>
              </a:lnSpc>
              <a:buFontTx/>
              <a:buNone/>
            </a:pPr>
            <a:endParaRPr lang="en-US" altLang="en-US"/>
          </a:p>
          <a:p>
            <a:pPr eaLnBrk="1" hangingPunct="1">
              <a:lnSpc>
                <a:spcPct val="90000"/>
              </a:lnSpc>
            </a:pPr>
            <a:r>
              <a:rPr lang="en-US" altLang="en-US"/>
              <a:t>I.e., to compute A</a:t>
            </a:r>
            <a:r>
              <a:rPr lang="en-US" altLang="en-US" baseline="30000"/>
              <a:t>-1</a:t>
            </a:r>
            <a:r>
              <a:rPr lang="en-US" altLang="en-US"/>
              <a:t>, we solve a linear system </a:t>
            </a:r>
            <a:r>
              <a:rPr lang="en-US" altLang="en-US" i="1"/>
              <a:t>N</a:t>
            </a:r>
            <a:r>
              <a:rPr lang="en-US" altLang="en-US"/>
              <a:t> times, each with a unit vector e</a:t>
            </a:r>
            <a:r>
              <a:rPr lang="en-US" altLang="en-US" baseline="-25000"/>
              <a:t>j</a:t>
            </a:r>
            <a:r>
              <a:rPr lang="en-US" altLang="en-US"/>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Compute det(</a:t>
            </a:r>
            <a:r>
              <a:rPr lang="en-US" altLang="en-US" i="1"/>
              <a:t>A</a:t>
            </a:r>
            <a:r>
              <a:rPr lang="en-US" altLang="en-US"/>
              <a:t>)</a:t>
            </a:r>
          </a:p>
        </p:txBody>
      </p:sp>
      <p:sp>
        <p:nvSpPr>
          <p:cNvPr id="23555" name="Rectangle 3"/>
          <p:cNvSpPr>
            <a:spLocks noGrp="1" noChangeArrowheads="1"/>
          </p:cNvSpPr>
          <p:nvPr>
            <p:ph type="body" idx="1"/>
          </p:nvPr>
        </p:nvSpPr>
        <p:spPr/>
        <p:txBody>
          <a:bodyPr/>
          <a:lstStyle/>
          <a:p>
            <a:pPr eaLnBrk="1" hangingPunct="1"/>
            <a:r>
              <a:rPr lang="en-US" altLang="en-US" dirty="0"/>
              <a:t>Definition of determinant</a:t>
            </a:r>
          </a:p>
          <a:p>
            <a:pPr eaLnBrk="1" hangingPunct="1"/>
            <a:endParaRPr lang="en-US" altLang="en-US" dirty="0"/>
          </a:p>
          <a:p>
            <a:pPr eaLnBrk="1" hangingPunct="1"/>
            <a:endParaRPr lang="en-US" altLang="en-US" dirty="0"/>
          </a:p>
          <a:p>
            <a:pPr eaLnBrk="1" hangingPunct="1"/>
            <a:r>
              <a:rPr lang="en-US" altLang="en-US" dirty="0"/>
              <a:t>Properties of determinant (anti-symmetry, Laplace expansion, </a:t>
            </a:r>
            <a:r>
              <a:rPr lang="en-US" altLang="en-US" dirty="0" err="1"/>
              <a:t>etc</a:t>
            </a:r>
            <a:r>
              <a:rPr lang="en-US" altLang="en-US" dirty="0"/>
              <a:t>)</a:t>
            </a:r>
          </a:p>
          <a:p>
            <a:pPr eaLnBrk="1" hangingPunct="1"/>
            <a:r>
              <a:rPr lang="en-US" altLang="en-US" dirty="0"/>
              <a:t>Since det(</a:t>
            </a:r>
            <a:r>
              <a:rPr lang="en-US" altLang="en-US" i="1" dirty="0"/>
              <a:t>LU</a:t>
            </a:r>
            <a:r>
              <a:rPr lang="en-US" altLang="en-US" dirty="0"/>
              <a:t>) = det(</a:t>
            </a:r>
            <a:r>
              <a:rPr lang="en-US" altLang="en-US" i="1" dirty="0"/>
              <a:t>L</a:t>
            </a:r>
            <a:r>
              <a:rPr lang="en-US" altLang="en-US" dirty="0"/>
              <a:t>) det(</a:t>
            </a:r>
            <a:r>
              <a:rPr lang="en-US" altLang="en-US" i="1" dirty="0"/>
              <a:t>U</a:t>
            </a:r>
            <a:r>
              <a:rPr lang="en-US" altLang="en-US" dirty="0"/>
              <a:t>),  thus</a:t>
            </a:r>
          </a:p>
          <a:p>
            <a:pPr eaLnBrk="1" hangingPunct="1">
              <a:buFontTx/>
              <a:buNone/>
            </a:pPr>
            <a:r>
              <a:rPr lang="en-US" altLang="en-US" dirty="0"/>
              <a:t>	det(</a:t>
            </a:r>
            <a:r>
              <a:rPr lang="en-US" altLang="en-US" i="1" dirty="0"/>
              <a:t>A</a:t>
            </a:r>
            <a:r>
              <a:rPr lang="en-US" altLang="en-US" dirty="0"/>
              <a:t>)  = det(</a:t>
            </a:r>
            <a:r>
              <a:rPr lang="en-US" altLang="en-US" i="1" dirty="0"/>
              <a:t>U</a:t>
            </a:r>
            <a:r>
              <a:rPr lang="en-US" altLang="en-US" dirty="0"/>
              <a:t>) = </a:t>
            </a:r>
          </a:p>
        </p:txBody>
      </p:sp>
      <p:graphicFrame>
        <p:nvGraphicFramePr>
          <p:cNvPr id="23556" name="Object 4"/>
          <p:cNvGraphicFramePr>
            <a:graphicFrameLocks noChangeAspect="1"/>
          </p:cNvGraphicFramePr>
          <p:nvPr/>
        </p:nvGraphicFramePr>
        <p:xfrm>
          <a:off x="4114800" y="4846638"/>
          <a:ext cx="1035050" cy="1096962"/>
        </p:xfrm>
        <a:graphic>
          <a:graphicData uri="http://schemas.openxmlformats.org/presentationml/2006/ole">
            <mc:AlternateContent xmlns:mc="http://schemas.openxmlformats.org/markup-compatibility/2006">
              <mc:Choice xmlns:v="urn:schemas-microsoft-com:vml" Requires="v">
                <p:oleObj name="Equation" r:id="rId3" imgW="431800" imgH="457200" progId="Equation.DSMT4">
                  <p:embed/>
                </p:oleObj>
              </mc:Choice>
              <mc:Fallback>
                <p:oleObj name="Equation" r:id="rId3" imgW="431800" imgH="457200" progId="Equation.DSMT4">
                  <p:embed/>
                  <p:pic>
                    <p:nvPicPr>
                      <p:cNvPr id="23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846638"/>
                        <a:ext cx="1035050"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838200" y="2355850"/>
          <a:ext cx="5562600" cy="993775"/>
        </p:xfrm>
        <a:graphic>
          <a:graphicData uri="http://schemas.openxmlformats.org/presentationml/2006/ole">
            <mc:AlternateContent xmlns:mc="http://schemas.openxmlformats.org/markup-compatibility/2006">
              <mc:Choice xmlns:v="urn:schemas-microsoft-com:vml" Requires="v">
                <p:oleObj name="Equation" r:id="rId5" imgW="1916868" imgH="342751" progId="Equation.DSMT4">
                  <p:embed/>
                </p:oleObj>
              </mc:Choice>
              <mc:Fallback>
                <p:oleObj name="Equation" r:id="rId5" imgW="1916868" imgH="342751" progId="Equation.DSMT4">
                  <p:embed/>
                  <p:pic>
                    <p:nvPicPr>
                      <p:cNvPr id="2355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2355850"/>
                        <a:ext cx="55626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Linear Systems</a:t>
            </a:r>
          </a:p>
        </p:txBody>
      </p:sp>
      <p:pic>
        <p:nvPicPr>
          <p:cNvPr id="5123" name="Picture 8"/>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838200" y="1600200"/>
            <a:ext cx="7315200" cy="3171825"/>
          </a:xfrm>
          <a:noFill/>
        </p:spPr>
      </p:pic>
      <p:sp>
        <p:nvSpPr>
          <p:cNvPr id="5124" name="Text Box 12"/>
          <p:cNvSpPr txBox="1">
            <a:spLocks noChangeArrowheads="1"/>
          </p:cNvSpPr>
          <p:nvPr/>
        </p:nvSpPr>
        <p:spPr bwMode="auto">
          <a:xfrm>
            <a:off x="1905000" y="5105400"/>
            <a:ext cx="5105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dirty="0"/>
              <a:t>In matrix notation:   </a:t>
            </a:r>
            <a:r>
              <a:rPr lang="en-US" altLang="en-US" i="1" dirty="0"/>
              <a:t>A x = b</a:t>
            </a:r>
          </a:p>
        </p:txBody>
      </p:sp>
      <p:sp>
        <p:nvSpPr>
          <p:cNvPr id="5125" name="TextBox 6"/>
          <p:cNvSpPr txBox="1">
            <a:spLocks noChangeArrowheads="1"/>
          </p:cNvSpPr>
          <p:nvPr/>
        </p:nvSpPr>
        <p:spPr bwMode="auto">
          <a:xfrm>
            <a:off x="762000" y="6172200"/>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See, e.g., “Matrix Analysis”, Horn &amp; Johnson, or “Matrix Computations”, Golub and van Loan.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a:t>
            </a:r>
            <a:r>
              <a:rPr lang="en-US" dirty="0" err="1"/>
              <a:t>numpy</a:t>
            </a:r>
            <a:r>
              <a:rPr lang="en-US" dirty="0"/>
              <a:t> and </a:t>
            </a:r>
            <a:r>
              <a:rPr lang="en-US" dirty="0" err="1"/>
              <a:t>scipy</a:t>
            </a:r>
            <a:endParaRPr lang="en-US" dirty="0"/>
          </a:p>
        </p:txBody>
      </p:sp>
      <p:sp>
        <p:nvSpPr>
          <p:cNvPr id="3" name="Content Placeholder 2"/>
          <p:cNvSpPr>
            <a:spLocks noGrp="1"/>
          </p:cNvSpPr>
          <p:nvPr>
            <p:ph idx="1"/>
          </p:nvPr>
        </p:nvSpPr>
        <p:spPr/>
        <p:txBody>
          <a:bodyPr/>
          <a:lstStyle/>
          <a:p>
            <a:r>
              <a:rPr lang="en-US" dirty="0" err="1"/>
              <a:t>numpy</a:t>
            </a:r>
            <a:r>
              <a:rPr lang="en-US" dirty="0"/>
              <a:t>: define </a:t>
            </a:r>
            <a:r>
              <a:rPr lang="en-US" i="1" dirty="0"/>
              <a:t>N</a:t>
            </a:r>
            <a:r>
              <a:rPr lang="en-US" dirty="0"/>
              <a:t>-dimensional arrays of various types </a:t>
            </a:r>
          </a:p>
          <a:p>
            <a:endParaRPr lang="en-US" dirty="0"/>
          </a:p>
          <a:p>
            <a:endParaRPr lang="en-US" dirty="0"/>
          </a:p>
          <a:p>
            <a:r>
              <a:rPr lang="en-US" dirty="0" err="1"/>
              <a:t>scipy</a:t>
            </a:r>
            <a:r>
              <a:rPr lang="en-US" dirty="0"/>
              <a:t>: efficient numerical routines such as integration, interpolation, linear algebra, and statistics covered in this course.  </a:t>
            </a:r>
            <a:r>
              <a:rPr lang="en-US" dirty="0" err="1"/>
              <a:t>scipy</a:t>
            </a:r>
            <a:r>
              <a:rPr lang="en-US" dirty="0"/>
              <a:t> need </a:t>
            </a:r>
            <a:r>
              <a:rPr lang="en-US" dirty="0" err="1"/>
              <a:t>numpy</a:t>
            </a:r>
            <a:r>
              <a:rPr lang="en-US" dirty="0"/>
              <a:t> in most cases.</a:t>
            </a:r>
          </a:p>
        </p:txBody>
      </p:sp>
    </p:spTree>
    <p:extLst>
      <p:ext uri="{BB962C8B-B14F-4D97-AF65-F5344CB8AC3E}">
        <p14:creationId xmlns:p14="http://schemas.microsoft.com/office/powerpoint/2010/main" val="124243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Solve A</a:t>
            </a:r>
            <a:r>
              <a:rPr lang="en-US" i="1" dirty="0"/>
              <a:t>x</a:t>
            </a:r>
            <a:r>
              <a:rPr lang="en-US" dirty="0"/>
              <a:t> =</a:t>
            </a:r>
            <a:r>
              <a:rPr lang="en-US" i="1" dirty="0"/>
              <a:t>b</a:t>
            </a:r>
            <a:r>
              <a:rPr lang="en-US" dirty="0"/>
              <a:t> in </a:t>
            </a:r>
            <a:r>
              <a:rPr lang="en-US" dirty="0" err="1"/>
              <a:t>scipy</a:t>
            </a:r>
            <a:endParaRPr lang="en-US" dirty="0"/>
          </a:p>
        </p:txBody>
      </p:sp>
      <p:sp>
        <p:nvSpPr>
          <p:cNvPr id="3" name="Content Placeholder 2"/>
          <p:cNvSpPr>
            <a:spLocks noGrp="1"/>
          </p:cNvSpPr>
          <p:nvPr>
            <p:ph idx="1"/>
          </p:nvPr>
        </p:nvSpPr>
        <p:spPr>
          <a:xfrm>
            <a:off x="152400" y="1600200"/>
            <a:ext cx="8991600" cy="4525963"/>
          </a:xfrm>
        </p:spPr>
        <p:txBody>
          <a:bodyPr/>
          <a:lstStyle/>
          <a:p>
            <a:pPr marL="0" indent="0">
              <a:buNone/>
            </a:pPr>
            <a:r>
              <a:rPr lang="en-US" b="1" dirty="0">
                <a:latin typeface="Courier New" panose="02070309020205020404" pitchFamily="49" charset="0"/>
                <a:cs typeface="Courier New" panose="02070309020205020404" pitchFamily="49" charset="0"/>
              </a:rPr>
              <a:t>import </a:t>
            </a:r>
            <a:r>
              <a:rPr lang="en-US" b="1" dirty="0" err="1">
                <a:latin typeface="Courier New" panose="02070309020205020404" pitchFamily="49" charset="0"/>
                <a:cs typeface="Courier New" panose="02070309020205020404" pitchFamily="49" charset="0"/>
              </a:rPr>
              <a:t>numpy</a:t>
            </a:r>
            <a:r>
              <a:rPr lang="en-US" b="1" dirty="0">
                <a:latin typeface="Courier New" panose="02070309020205020404" pitchFamily="49" charset="0"/>
                <a:cs typeface="Courier New" panose="02070309020205020404" pitchFamily="49" charset="0"/>
              </a:rPr>
              <a:t> as np</a:t>
            </a:r>
          </a:p>
          <a:p>
            <a:pPr marL="0" indent="0">
              <a:buNone/>
            </a:pPr>
            <a:r>
              <a:rPr lang="en-US" b="1" dirty="0">
                <a:latin typeface="Courier New" panose="02070309020205020404" pitchFamily="49" charset="0"/>
                <a:cs typeface="Courier New" panose="02070309020205020404" pitchFamily="49" charset="0"/>
              </a:rPr>
              <a:t>from </a:t>
            </a:r>
            <a:r>
              <a:rPr lang="en-US" b="1" dirty="0" err="1">
                <a:latin typeface="Courier New" panose="02070309020205020404" pitchFamily="49" charset="0"/>
                <a:cs typeface="Courier New" panose="02070309020205020404" pitchFamily="49" charset="0"/>
              </a:rPr>
              <a:t>scipy</a:t>
            </a:r>
            <a:r>
              <a:rPr lang="en-US" b="1" dirty="0">
                <a:latin typeface="Courier New" panose="02070309020205020404" pitchFamily="49" charset="0"/>
                <a:cs typeface="Courier New" panose="02070309020205020404" pitchFamily="49" charset="0"/>
              </a:rPr>
              <a:t> import </a:t>
            </a:r>
            <a:r>
              <a:rPr lang="en-US" b="1" dirty="0" err="1">
                <a:latin typeface="Courier New" panose="02070309020205020404" pitchFamily="49" charset="0"/>
                <a:cs typeface="Courier New" panose="02070309020205020404" pitchFamily="49" charset="0"/>
              </a:rPr>
              <a:t>linalg</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A is 2x2 matrix</a:t>
            </a:r>
          </a:p>
          <a:p>
            <a:pPr marL="0" indent="0">
              <a:buNone/>
            </a:pPr>
            <a:r>
              <a:rPr lang="en-US" b="1" dirty="0">
                <a:latin typeface="Courier New" panose="02070309020205020404" pitchFamily="49" charset="0"/>
                <a:cs typeface="Courier New" panose="02070309020205020404" pitchFamily="49" charset="0"/>
              </a:rPr>
              <a:t>A = </a:t>
            </a:r>
            <a:r>
              <a:rPr lang="en-US" b="1" dirty="0" err="1">
                <a:latin typeface="Courier New" panose="02070309020205020404" pitchFamily="49" charset="0"/>
                <a:cs typeface="Courier New" panose="02070309020205020404" pitchFamily="49" charset="0"/>
              </a:rPr>
              <a:t>np.array</a:t>
            </a:r>
            <a:r>
              <a:rPr lang="en-US" b="1" dirty="0">
                <a:latin typeface="Courier New" panose="02070309020205020404" pitchFamily="49" charset="0"/>
                <a:cs typeface="Courier New" panose="02070309020205020404" pitchFamily="49" charset="0"/>
              </a:rPr>
              <a:t>([[1.03,2.0],[3.5,4.1]])</a:t>
            </a:r>
          </a:p>
          <a:p>
            <a:pPr marL="0" indent="0">
              <a:buNone/>
            </a:pPr>
            <a:r>
              <a:rPr lang="en-US" b="1" dirty="0">
                <a:latin typeface="Courier New" panose="02070309020205020404" pitchFamily="49" charset="0"/>
                <a:cs typeface="Courier New" panose="02070309020205020404" pitchFamily="49" charset="0"/>
              </a:rPr>
              <a:t># b is the right-side vector</a:t>
            </a:r>
          </a:p>
          <a:p>
            <a:pPr marL="0" indent="0">
              <a:buNone/>
            </a:pPr>
            <a:r>
              <a:rPr lang="en-US" b="1" dirty="0">
                <a:latin typeface="Courier New" panose="02070309020205020404" pitchFamily="49" charset="0"/>
                <a:cs typeface="Courier New" panose="02070309020205020404" pitchFamily="49" charset="0"/>
              </a:rPr>
              <a:t>b = </a:t>
            </a:r>
            <a:r>
              <a:rPr lang="en-US" b="1" dirty="0" err="1">
                <a:latin typeface="Courier New" panose="02070309020205020404" pitchFamily="49" charset="0"/>
                <a:cs typeface="Courier New" panose="02070309020205020404" pitchFamily="49" charset="0"/>
              </a:rPr>
              <a:t>np.array</a:t>
            </a:r>
            <a:r>
              <a:rPr lang="en-US" b="1" dirty="0">
                <a:latin typeface="Courier New" panose="02070309020205020404" pitchFamily="49" charset="0"/>
                <a:cs typeface="Courier New" panose="02070309020205020404" pitchFamily="49" charset="0"/>
              </a:rPr>
              <a:t>([[5.0],[6.1]])</a:t>
            </a:r>
          </a:p>
          <a:p>
            <a:pPr marL="0" indent="0">
              <a:buNone/>
            </a:pPr>
            <a:r>
              <a:rPr lang="en-US" b="1" dirty="0">
                <a:latin typeface="Courier New" panose="02070309020205020404" pitchFamily="49" charset="0"/>
                <a:cs typeface="Courier New" panose="02070309020205020404" pitchFamily="49" charset="0"/>
              </a:rPr>
              <a:t># x is solution</a:t>
            </a:r>
          </a:p>
          <a:p>
            <a:pPr marL="0" indent="0">
              <a:buNone/>
            </a:pPr>
            <a:r>
              <a:rPr lang="en-US" b="1" dirty="0">
                <a:latin typeface="Courier New" panose="02070309020205020404" pitchFamily="49" charset="0"/>
                <a:cs typeface="Courier New" panose="02070309020205020404" pitchFamily="49" charset="0"/>
              </a:rPr>
              <a:t>x = </a:t>
            </a:r>
            <a:r>
              <a:rPr lang="en-US" b="1" dirty="0" err="1">
                <a:latin typeface="Courier New" panose="02070309020205020404" pitchFamily="49" charset="0"/>
                <a:cs typeface="Courier New" panose="02070309020205020404" pitchFamily="49" charset="0"/>
              </a:rPr>
              <a:t>np.linalg.solve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A,b</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47916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Use LAPACK</a:t>
            </a:r>
          </a:p>
        </p:txBody>
      </p:sp>
      <p:sp>
        <p:nvSpPr>
          <p:cNvPr id="25603" name="Rectangle 3"/>
          <p:cNvSpPr>
            <a:spLocks noGrp="1" noChangeArrowheads="1"/>
          </p:cNvSpPr>
          <p:nvPr>
            <p:ph type="body" idx="1"/>
          </p:nvPr>
        </p:nvSpPr>
        <p:spPr/>
        <p:txBody>
          <a:bodyPr/>
          <a:lstStyle/>
          <a:p>
            <a:pPr eaLnBrk="1" hangingPunct="1">
              <a:lnSpc>
                <a:spcPct val="90000"/>
              </a:lnSpc>
            </a:pPr>
            <a:r>
              <a:rPr lang="en-US" altLang="en-US" dirty="0" err="1"/>
              <a:t>Lapack</a:t>
            </a:r>
            <a:r>
              <a:rPr lang="en-US" altLang="en-US" dirty="0"/>
              <a:t> is a free, high quality linear algebra solver package (downloadable at </a:t>
            </a:r>
            <a:r>
              <a:rPr lang="en-US" altLang="en-US" dirty="0">
                <a:hlinkClick r:id="rId3"/>
              </a:rPr>
              <a:t>www.netlib.org/lapack/</a:t>
            </a:r>
            <a:r>
              <a:rPr lang="en-US" altLang="en-US" dirty="0"/>
              <a:t>).  Much more sophisticated than NR routines.</a:t>
            </a:r>
          </a:p>
          <a:p>
            <a:pPr eaLnBrk="1" hangingPunct="1">
              <a:lnSpc>
                <a:spcPct val="90000"/>
              </a:lnSpc>
            </a:pPr>
            <a:endParaRPr lang="en-US" altLang="en-US" dirty="0"/>
          </a:p>
          <a:p>
            <a:pPr eaLnBrk="1" hangingPunct="1">
              <a:lnSpc>
                <a:spcPct val="90000"/>
              </a:lnSpc>
            </a:pPr>
            <a:r>
              <a:rPr lang="en-US" altLang="en-US" dirty="0"/>
              <a:t>Written in Fortran 90</a:t>
            </a:r>
          </a:p>
          <a:p>
            <a:pPr eaLnBrk="1" hangingPunct="1">
              <a:lnSpc>
                <a:spcPct val="90000"/>
              </a:lnSpc>
            </a:pPr>
            <a:r>
              <a:rPr lang="en-US" altLang="en-US" dirty="0"/>
              <a:t>Calling inside Python made possible through </a:t>
            </a:r>
            <a:r>
              <a:rPr lang="en-US" altLang="en-US" dirty="0" err="1"/>
              <a:t>scipy</a:t>
            </a:r>
            <a:endParaRPr lang="en-US" altLang="en-US" dirty="0"/>
          </a:p>
          <a:p>
            <a:pPr eaLnBrk="1" hangingPunct="1">
              <a:lnSpc>
                <a:spcPct val="90000"/>
              </a:lnSpc>
              <a:buFontTx/>
              <a:buNone/>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What Lapack can do?</a:t>
            </a:r>
          </a:p>
        </p:txBody>
      </p:sp>
      <p:sp>
        <p:nvSpPr>
          <p:cNvPr id="26627" name="Rectangle 3"/>
          <p:cNvSpPr>
            <a:spLocks noGrp="1" noChangeArrowheads="1"/>
          </p:cNvSpPr>
          <p:nvPr>
            <p:ph type="body" idx="1"/>
          </p:nvPr>
        </p:nvSpPr>
        <p:spPr/>
        <p:txBody>
          <a:bodyPr/>
          <a:lstStyle/>
          <a:p>
            <a:pPr eaLnBrk="1" hangingPunct="1"/>
            <a:r>
              <a:rPr lang="en-US" altLang="en-US"/>
              <a:t>Solution of linear systems,  </a:t>
            </a:r>
            <a:r>
              <a:rPr lang="en-US" altLang="en-US" i="1"/>
              <a:t>Ax</a:t>
            </a:r>
            <a:r>
              <a:rPr lang="en-US" altLang="en-US"/>
              <a:t> = </a:t>
            </a:r>
            <a:r>
              <a:rPr lang="en-US" altLang="en-US" i="1"/>
              <a:t>b</a:t>
            </a:r>
          </a:p>
          <a:p>
            <a:pPr eaLnBrk="1" hangingPunct="1">
              <a:buFontTx/>
              <a:buNone/>
            </a:pPr>
            <a:endParaRPr lang="en-US" altLang="en-US"/>
          </a:p>
          <a:p>
            <a:pPr eaLnBrk="1" hangingPunct="1"/>
            <a:r>
              <a:rPr lang="en-US" altLang="en-US"/>
              <a:t>Least-square problem,   min ||</a:t>
            </a:r>
            <a:r>
              <a:rPr lang="en-US" altLang="en-US" i="1"/>
              <a:t>Ax</a:t>
            </a:r>
            <a:r>
              <a:rPr lang="en-US" altLang="en-US"/>
              <a:t>-</a:t>
            </a:r>
            <a:r>
              <a:rPr lang="en-US" altLang="en-US" i="1"/>
              <a:t>b</a:t>
            </a:r>
            <a:r>
              <a:rPr lang="en-US" altLang="en-US"/>
              <a:t>||</a:t>
            </a:r>
            <a:r>
              <a:rPr lang="en-US" altLang="en-US" baseline="30000"/>
              <a:t>2</a:t>
            </a:r>
          </a:p>
          <a:p>
            <a:pPr eaLnBrk="1" hangingPunct="1">
              <a:buFontTx/>
              <a:buNone/>
            </a:pPr>
            <a:endParaRPr lang="en-US" altLang="en-US"/>
          </a:p>
          <a:p>
            <a:pPr eaLnBrk="1" hangingPunct="1"/>
            <a:r>
              <a:rPr lang="en-US" altLang="en-US"/>
              <a:t>Singular value decomposition,  </a:t>
            </a:r>
            <a:r>
              <a:rPr lang="en-US" altLang="en-US" i="1"/>
              <a:t>A</a:t>
            </a:r>
            <a:r>
              <a:rPr lang="en-US" altLang="en-US"/>
              <a:t> = </a:t>
            </a:r>
            <a:r>
              <a:rPr lang="en-US" altLang="en-US" i="1"/>
              <a:t>UsV</a:t>
            </a:r>
            <a:r>
              <a:rPr lang="en-US" altLang="en-US" sz="1000" i="1"/>
              <a:t> </a:t>
            </a:r>
            <a:r>
              <a:rPr lang="en-US" altLang="en-US" baseline="30000"/>
              <a:t>T</a:t>
            </a:r>
            <a:endParaRPr lang="en-US" altLang="en-US"/>
          </a:p>
          <a:p>
            <a:pPr eaLnBrk="1" hangingPunct="1">
              <a:buFontTx/>
              <a:buNone/>
            </a:pPr>
            <a:endParaRPr lang="en-US" altLang="en-US"/>
          </a:p>
          <a:p>
            <a:pPr eaLnBrk="1" hangingPunct="1"/>
            <a:r>
              <a:rPr lang="en-US" altLang="en-US"/>
              <a:t>Eigenvalue problems,  </a:t>
            </a:r>
            <a:r>
              <a:rPr lang="en-US" altLang="en-US" i="1"/>
              <a:t>Ax</a:t>
            </a:r>
            <a:r>
              <a:rPr lang="en-US" altLang="en-US"/>
              <a:t> = </a:t>
            </a:r>
            <a:r>
              <a:rPr lang="en-US" altLang="en-US">
                <a:latin typeface="Symbol" panose="05050102010706020507" pitchFamily="18" charset="2"/>
              </a:rPr>
              <a:t>l</a:t>
            </a:r>
            <a:r>
              <a:rPr lang="en-US" altLang="en-US" i="1"/>
              <a:t>x</a:t>
            </a:r>
            <a:endParaRPr lang="en-US" altLang="en-US"/>
          </a:p>
          <a:p>
            <a:pPr eaLnBrk="1" hangingPunct="1">
              <a:buFontTx/>
              <a:buNone/>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6DFC-856F-4558-8125-D723A7B081DB}"/>
              </a:ext>
            </a:extLst>
          </p:cNvPr>
          <p:cNvSpPr>
            <a:spLocks noGrp="1"/>
          </p:cNvSpPr>
          <p:nvPr>
            <p:ph type="title"/>
          </p:nvPr>
        </p:nvSpPr>
        <p:spPr/>
        <p:txBody>
          <a:bodyPr/>
          <a:lstStyle/>
          <a:p>
            <a:r>
              <a:rPr lang="en-US" dirty="0"/>
              <a:t>Other matrix decompositions</a:t>
            </a:r>
            <a:endParaRPr lang="en-SG" dirty="0"/>
          </a:p>
        </p:txBody>
      </p:sp>
      <p:sp>
        <p:nvSpPr>
          <p:cNvPr id="3" name="Content Placeholder 2">
            <a:extLst>
              <a:ext uri="{FF2B5EF4-FFF2-40B4-BE49-F238E27FC236}">
                <a16:creationId xmlns:a16="http://schemas.microsoft.com/office/drawing/2014/main" id="{BB8EBECB-7709-4AFE-856B-1DE05582C148}"/>
              </a:ext>
            </a:extLst>
          </p:cNvPr>
          <p:cNvSpPr>
            <a:spLocks noGrp="1"/>
          </p:cNvSpPr>
          <p:nvPr>
            <p:ph idx="1"/>
          </p:nvPr>
        </p:nvSpPr>
        <p:spPr/>
        <p:txBody>
          <a:bodyPr/>
          <a:lstStyle/>
          <a:p>
            <a:r>
              <a:rPr lang="en-US" dirty="0"/>
              <a:t>Cholesky:  </a:t>
            </a:r>
            <a:r>
              <a:rPr lang="en-US" i="1" dirty="0"/>
              <a:t>A </a:t>
            </a:r>
            <a:r>
              <a:rPr lang="en-US" dirty="0"/>
              <a:t>= </a:t>
            </a:r>
            <a:r>
              <a:rPr lang="en-US" i="1" dirty="0"/>
              <a:t>LL</a:t>
            </a:r>
            <a:r>
              <a:rPr lang="en-US" i="1" baseline="30000" dirty="0"/>
              <a:t>T</a:t>
            </a:r>
            <a:r>
              <a:rPr lang="en-US" dirty="0"/>
              <a:t>, </a:t>
            </a:r>
            <a:r>
              <a:rPr lang="en-US" i="1" dirty="0"/>
              <a:t>A</a:t>
            </a:r>
            <a:r>
              <a:rPr lang="en-US" dirty="0"/>
              <a:t> is real symmetric, positive definite.</a:t>
            </a:r>
          </a:p>
          <a:p>
            <a:r>
              <a:rPr lang="en-US" dirty="0"/>
              <a:t>QR factorization:  </a:t>
            </a:r>
            <a:r>
              <a:rPr lang="en-US" i="1" dirty="0"/>
              <a:t>A=QR, Q</a:t>
            </a:r>
            <a:r>
              <a:rPr lang="en-US" dirty="0"/>
              <a:t> is orthogonal </a:t>
            </a:r>
            <a:r>
              <a:rPr lang="en-US" i="1" dirty="0"/>
              <a:t>Q</a:t>
            </a:r>
            <a:r>
              <a:rPr lang="en-US" baseline="30000" dirty="0"/>
              <a:t>T</a:t>
            </a:r>
            <a:r>
              <a:rPr lang="en-US" i="1" dirty="0"/>
              <a:t>Q=I, R</a:t>
            </a:r>
            <a:r>
              <a:rPr lang="en-US" dirty="0"/>
              <a:t> is upper triangular.</a:t>
            </a:r>
          </a:p>
          <a:p>
            <a:r>
              <a:rPr lang="en-US" dirty="0"/>
              <a:t>Schur: </a:t>
            </a:r>
            <a:r>
              <a:rPr lang="en-US" i="1" dirty="0"/>
              <a:t>U</a:t>
            </a:r>
            <a:r>
              <a:rPr lang="en-US" baseline="30000" dirty="0"/>
              <a:t>†</a:t>
            </a:r>
            <a:r>
              <a:rPr lang="en-US" i="1" dirty="0"/>
              <a:t>AU= </a:t>
            </a:r>
            <a:r>
              <a:rPr lang="en-US" dirty="0"/>
              <a:t>upper triangular with eigenvalues </a:t>
            </a:r>
            <a:r>
              <a:rPr lang="el-GR" dirty="0"/>
              <a:t>λ</a:t>
            </a:r>
            <a:r>
              <a:rPr lang="en-US" dirty="0"/>
              <a:t> on the diagonals.</a:t>
            </a:r>
          </a:p>
          <a:p>
            <a:r>
              <a:rPr lang="en-US" dirty="0"/>
              <a:t>Singular value decomposition: </a:t>
            </a:r>
            <a:r>
              <a:rPr lang="en-US" i="1" dirty="0"/>
              <a:t>A=U</a:t>
            </a:r>
            <a:r>
              <a:rPr lang="el-GR" dirty="0"/>
              <a:t>Σ</a:t>
            </a:r>
            <a:r>
              <a:rPr lang="en-US" i="1" dirty="0"/>
              <a:t>V</a:t>
            </a:r>
            <a:r>
              <a:rPr lang="en-US" baseline="30000" dirty="0"/>
              <a:t> †</a:t>
            </a:r>
            <a:r>
              <a:rPr lang="en-US" dirty="0"/>
              <a:t>, </a:t>
            </a:r>
            <a:r>
              <a:rPr lang="en-US" i="1" dirty="0"/>
              <a:t>U</a:t>
            </a:r>
            <a:r>
              <a:rPr lang="en-US" dirty="0"/>
              <a:t> and </a:t>
            </a:r>
            <a:r>
              <a:rPr lang="en-US" i="1" dirty="0"/>
              <a:t>V</a:t>
            </a:r>
            <a:r>
              <a:rPr lang="en-US" dirty="0"/>
              <a:t> are unitary</a:t>
            </a:r>
            <a:r>
              <a:rPr lang="en-US" i="1" dirty="0"/>
              <a:t> U</a:t>
            </a:r>
            <a:r>
              <a:rPr lang="en-US" baseline="30000" dirty="0"/>
              <a:t>†</a:t>
            </a:r>
            <a:r>
              <a:rPr lang="en-US" i="1" dirty="0"/>
              <a:t>U=I, V</a:t>
            </a:r>
            <a:r>
              <a:rPr lang="en-US" baseline="30000" dirty="0"/>
              <a:t>†</a:t>
            </a:r>
            <a:r>
              <a:rPr lang="en-US" i="1" dirty="0"/>
              <a:t>V=I</a:t>
            </a:r>
            <a:r>
              <a:rPr lang="en-US" dirty="0"/>
              <a:t> , </a:t>
            </a:r>
            <a:r>
              <a:rPr lang="el-GR" dirty="0"/>
              <a:t>Σ</a:t>
            </a:r>
            <a:r>
              <a:rPr lang="en-US" dirty="0"/>
              <a:t> is nonnegative diagonal.</a:t>
            </a:r>
            <a:endParaRPr lang="en-SG" dirty="0"/>
          </a:p>
        </p:txBody>
      </p:sp>
    </p:spTree>
    <p:extLst>
      <p:ext uri="{BB962C8B-B14F-4D97-AF65-F5344CB8AC3E}">
        <p14:creationId xmlns:p14="http://schemas.microsoft.com/office/powerpoint/2010/main" val="3800598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a:t>Reading, Reference</a:t>
            </a:r>
          </a:p>
        </p:txBody>
      </p:sp>
      <p:sp>
        <p:nvSpPr>
          <p:cNvPr id="30723" name="Rectangle 3"/>
          <p:cNvSpPr>
            <a:spLocks noGrp="1" noChangeArrowheads="1"/>
          </p:cNvSpPr>
          <p:nvPr>
            <p:ph type="body" idx="1"/>
          </p:nvPr>
        </p:nvSpPr>
        <p:spPr/>
        <p:txBody>
          <a:bodyPr/>
          <a:lstStyle/>
          <a:p>
            <a:pPr eaLnBrk="1" hangingPunct="1">
              <a:lnSpc>
                <a:spcPct val="90000"/>
              </a:lnSpc>
            </a:pPr>
            <a:r>
              <a:rPr lang="en-US" altLang="en-US" dirty="0"/>
              <a:t>Read NR, Chap. 2</a:t>
            </a:r>
          </a:p>
          <a:p>
            <a:pPr marL="0" indent="0" eaLnBrk="1" hangingPunct="1">
              <a:lnSpc>
                <a:spcPct val="90000"/>
              </a:lnSpc>
              <a:buNone/>
            </a:pPr>
            <a:endParaRPr lang="en-US" altLang="en-US" dirty="0"/>
          </a:p>
          <a:p>
            <a:pPr eaLnBrk="1" hangingPunct="1">
              <a:lnSpc>
                <a:spcPct val="90000"/>
              </a:lnSpc>
            </a:pPr>
            <a:r>
              <a:rPr lang="en-US" altLang="en-US" dirty="0"/>
              <a:t>For a more thorough treatment on numerical linear algebra computation problems, see G H Golub &amp; C F van Loan, “Matrix Computations”, as well as Horn &amp; Johnson, “Matrix Analysis.”</a:t>
            </a:r>
          </a:p>
          <a:p>
            <a:pPr eaLnBrk="1" hangingPunct="1">
              <a:lnSpc>
                <a:spcPct val="90000"/>
              </a:lnSpc>
            </a:pPr>
            <a:endParaRPr lang="en-US" altLang="en-US" dirty="0"/>
          </a:p>
          <a:p>
            <a:pPr eaLnBrk="1" hangingPunct="1">
              <a:lnSpc>
                <a:spcPct val="90000"/>
              </a:lnSpc>
              <a:buFontTx/>
              <a:buNone/>
            </a:pPr>
            <a:endParaRPr lang="en-US" altLang="en-US" dirty="0"/>
          </a:p>
          <a:p>
            <a:pPr eaLnBrk="1" hangingPunct="1">
              <a:lnSpc>
                <a:spcPct val="90000"/>
              </a:lnSpc>
              <a:buFontTx/>
              <a:buNone/>
            </a:pP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ChangeArrowheads="1"/>
          </p:cNvSpPr>
          <p:nvPr/>
        </p:nvSpPr>
        <p:spPr bwMode="auto">
          <a:xfrm>
            <a:off x="76200" y="411163"/>
            <a:ext cx="90678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200" b="1" dirty="0">
                <a:cs typeface="Times New Roman" panose="02020603050405020304" pitchFamily="18" charset="0"/>
              </a:rPr>
              <a:t>Problems for week 3/chapter 2</a:t>
            </a:r>
            <a:endParaRPr lang="en-US" altLang="en-US" sz="2200" i="1" dirty="0"/>
          </a:p>
          <a:p>
            <a:pPr>
              <a:spcBef>
                <a:spcPct val="0"/>
              </a:spcBef>
              <a:buFontTx/>
              <a:buNone/>
            </a:pPr>
            <a:endParaRPr lang="en-US" altLang="en-US" sz="2400" b="1" dirty="0">
              <a:cs typeface="Times New Roman" panose="02020603050405020304" pitchFamily="18" charset="0"/>
            </a:endParaRPr>
          </a:p>
          <a:p>
            <a:pPr>
              <a:spcBef>
                <a:spcPct val="0"/>
              </a:spcBef>
              <a:buFontTx/>
              <a:buNone/>
            </a:pPr>
            <a:r>
              <a:rPr lang="en-US" altLang="en-US" sz="1600" b="1" dirty="0">
                <a:cs typeface="Times New Roman" panose="02020603050405020304" pitchFamily="18" charset="0"/>
              </a:rPr>
              <a:t>1</a:t>
            </a:r>
            <a:r>
              <a:rPr lang="en-US" altLang="en-US" sz="1600" dirty="0">
                <a:cs typeface="Times New Roman" panose="02020603050405020304" pitchFamily="18" charset="0"/>
              </a:rPr>
              <a:t>.  </a:t>
            </a:r>
            <a:r>
              <a:rPr lang="en-US" altLang="en-US" sz="2000" dirty="0">
                <a:cs typeface="Times New Roman" panose="02020603050405020304" pitchFamily="18" charset="0"/>
              </a:rPr>
              <a:t>Consider the following linear equation</a:t>
            </a:r>
            <a:endParaRPr lang="en-US" altLang="en-US" sz="2000" dirty="0"/>
          </a:p>
          <a:p>
            <a:pPr>
              <a:spcBef>
                <a:spcPct val="0"/>
              </a:spcBef>
              <a:buFontTx/>
              <a:buNone/>
            </a:pPr>
            <a:endParaRPr lang="en-US" altLang="en-US" sz="1600" dirty="0"/>
          </a:p>
        </p:txBody>
      </p:sp>
      <p:graphicFrame>
        <p:nvGraphicFramePr>
          <p:cNvPr id="32771" name="Object 5"/>
          <p:cNvGraphicFramePr>
            <a:graphicFrameLocks noChangeAspect="1"/>
          </p:cNvGraphicFramePr>
          <p:nvPr/>
        </p:nvGraphicFramePr>
        <p:xfrm>
          <a:off x="914400" y="1620838"/>
          <a:ext cx="3048000" cy="1503362"/>
        </p:xfrm>
        <a:graphic>
          <a:graphicData uri="http://schemas.openxmlformats.org/presentationml/2006/ole">
            <mc:AlternateContent xmlns:mc="http://schemas.openxmlformats.org/markup-compatibility/2006">
              <mc:Choice xmlns:v="urn:schemas-microsoft-com:vml" Requires="v">
                <p:oleObj name="Equation" r:id="rId3" imgW="1447800" imgH="711200" progId="Equation.DSMT4">
                  <p:embed/>
                </p:oleObj>
              </mc:Choice>
              <mc:Fallback>
                <p:oleObj name="Equation" r:id="rId3" imgW="1447800" imgH="711200" progId="Equation.DSMT4">
                  <p:embed/>
                  <p:pic>
                    <p:nvPicPr>
                      <p:cNvPr id="3277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20838"/>
                        <a:ext cx="3048000" cy="150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2" name="Rectangle 7"/>
          <p:cNvSpPr>
            <a:spLocks noChangeArrowheads="1"/>
          </p:cNvSpPr>
          <p:nvPr/>
        </p:nvSpPr>
        <p:spPr bwMode="auto">
          <a:xfrm>
            <a:off x="212725" y="3051940"/>
            <a:ext cx="87788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cs typeface="Times New Roman" panose="02020603050405020304" pitchFamily="18" charset="0"/>
              </a:rPr>
              <a:t>    (a) Solve the system (by hand) with LU decomposition, following </a:t>
            </a:r>
            <a:r>
              <a:rPr lang="en-US" altLang="en-US" sz="2000" dirty="0" err="1">
                <a:cs typeface="Times New Roman" panose="02020603050405020304" pitchFamily="18" charset="0"/>
              </a:rPr>
              <a:t>Crout’s</a:t>
            </a:r>
            <a:r>
              <a:rPr lang="en-US" altLang="en-US" sz="2000" dirty="0">
                <a:cs typeface="Times New Roman" panose="02020603050405020304" pitchFamily="18" charset="0"/>
              </a:rPr>
              <a:t> algorithm (slide 8, NR p.44) exactly, without pivoting.</a:t>
            </a:r>
            <a:endParaRPr lang="en-US" altLang="en-US" sz="2000" dirty="0"/>
          </a:p>
          <a:p>
            <a:pPr>
              <a:spcBef>
                <a:spcPct val="0"/>
              </a:spcBef>
              <a:buFontTx/>
              <a:buNone/>
            </a:pPr>
            <a:r>
              <a:rPr lang="en-US" altLang="en-US" sz="2000" dirty="0">
                <a:cs typeface="Times New Roman" panose="02020603050405020304" pitchFamily="18" charset="0"/>
              </a:rPr>
              <a:t>    (b) Find the inverse of the 3</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3 matrix, using LU decomposition.</a:t>
            </a:r>
            <a:endParaRPr lang="en-US" altLang="en-US" sz="2000" dirty="0"/>
          </a:p>
          <a:p>
            <a:pPr>
              <a:spcBef>
                <a:spcPct val="0"/>
              </a:spcBef>
              <a:buFontTx/>
              <a:buNone/>
            </a:pPr>
            <a:r>
              <a:rPr lang="en-US" altLang="en-US" sz="2000" dirty="0">
                <a:cs typeface="Times New Roman" panose="02020603050405020304" pitchFamily="18" charset="0"/>
              </a:rPr>
              <a:t>    (c) Find the determinant of the 3</a:t>
            </a:r>
            <a:r>
              <a:rPr lang="en-US" altLang="en-US" sz="2000" dirty="0">
                <a:cs typeface="Times New Roman" panose="02020603050405020304" pitchFamily="18" charset="0"/>
                <a:sym typeface="Symbol" panose="05050102010706020507" pitchFamily="18" charset="2"/>
              </a:rPr>
              <a:t></a:t>
            </a:r>
            <a:r>
              <a:rPr lang="en-US" altLang="en-US" sz="2000" dirty="0">
                <a:cs typeface="Times New Roman" panose="02020603050405020304" pitchFamily="18" charset="0"/>
              </a:rPr>
              <a:t>3 matrix, using LU decomposition.</a:t>
            </a:r>
            <a:endParaRPr lang="en-US" altLang="en-US" sz="2000" dirty="0"/>
          </a:p>
          <a:p>
            <a:pPr>
              <a:spcBef>
                <a:spcPct val="0"/>
              </a:spcBef>
              <a:buFontTx/>
              <a:buNone/>
            </a:pPr>
            <a:endParaRPr lang="en-US" altLang="en-US" sz="2000" b="1" dirty="0">
              <a:cs typeface="Times New Roman" panose="02020603050405020304" pitchFamily="18" charset="0"/>
            </a:endParaRPr>
          </a:p>
          <a:p>
            <a:pPr>
              <a:spcBef>
                <a:spcPct val="0"/>
              </a:spcBef>
              <a:buFontTx/>
              <a:buNone/>
            </a:pPr>
            <a:endParaRPr lang="en-US" altLang="en-US" sz="2000" b="1" dirty="0">
              <a:cs typeface="Times New Roman" panose="02020603050405020304" pitchFamily="18" charset="0"/>
            </a:endParaRPr>
          </a:p>
          <a:p>
            <a:pPr>
              <a:spcBef>
                <a:spcPct val="0"/>
              </a:spcBef>
              <a:buFontTx/>
              <a:buNone/>
            </a:pPr>
            <a:r>
              <a:rPr lang="en-US" altLang="en-US" sz="2000" b="1" dirty="0">
                <a:cs typeface="Times New Roman" panose="02020603050405020304" pitchFamily="18" charset="0"/>
              </a:rPr>
              <a:t>    2</a:t>
            </a:r>
            <a:r>
              <a:rPr lang="en-US" altLang="en-US" sz="2000" dirty="0">
                <a:cs typeface="Times New Roman" panose="02020603050405020304" pitchFamily="18" charset="0"/>
              </a:rPr>
              <a:t>.  Can we do LU decomposition for all square, real matrices?  What is the condition for the existence of an LU decomposition?  The answers depend on whether pivoting is applied or not. Partial or full pivoting. </a:t>
            </a:r>
            <a:endParaRPr lang="en-US"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Existence and Solutions</a:t>
            </a:r>
          </a:p>
        </p:txBody>
      </p:sp>
      <p:sp>
        <p:nvSpPr>
          <p:cNvPr id="6147" name="Rectangle 3"/>
          <p:cNvSpPr>
            <a:spLocks noGrp="1" noChangeArrowheads="1"/>
          </p:cNvSpPr>
          <p:nvPr>
            <p:ph type="body" idx="1"/>
          </p:nvPr>
        </p:nvSpPr>
        <p:spPr/>
        <p:txBody>
          <a:bodyPr/>
          <a:lstStyle/>
          <a:p>
            <a:pPr eaLnBrk="1" hangingPunct="1"/>
            <a:r>
              <a:rPr lang="en-US" altLang="en-US" i="1" dirty="0"/>
              <a:t>M </a:t>
            </a:r>
            <a:r>
              <a:rPr lang="en-US" altLang="en-US" dirty="0"/>
              <a:t>= </a:t>
            </a:r>
            <a:r>
              <a:rPr lang="en-US" altLang="en-US" i="1" dirty="0"/>
              <a:t>N,</a:t>
            </a:r>
            <a:r>
              <a:rPr lang="en-US" altLang="en-US" dirty="0"/>
              <a:t> for nonsingular square matrix, a unique solution exists</a:t>
            </a:r>
          </a:p>
          <a:p>
            <a:pPr eaLnBrk="1" hangingPunct="1"/>
            <a:r>
              <a:rPr lang="en-US" altLang="en-US" i="1" dirty="0"/>
              <a:t>M</a:t>
            </a:r>
            <a:r>
              <a:rPr lang="en-US" altLang="en-US" dirty="0"/>
              <a:t> &lt; </a:t>
            </a:r>
            <a:r>
              <a:rPr lang="en-US" altLang="en-US" i="1" dirty="0"/>
              <a:t>N</a:t>
            </a:r>
            <a:r>
              <a:rPr lang="en-US" altLang="en-US" dirty="0"/>
              <a:t>, more variables than equations – infinitely many solutions</a:t>
            </a:r>
          </a:p>
          <a:p>
            <a:pPr eaLnBrk="1" hangingPunct="1"/>
            <a:r>
              <a:rPr lang="en-US" altLang="en-US" i="1" dirty="0"/>
              <a:t>M</a:t>
            </a:r>
            <a:r>
              <a:rPr lang="en-US" altLang="en-US" dirty="0"/>
              <a:t> &gt; </a:t>
            </a:r>
            <a:r>
              <a:rPr lang="en-US" altLang="en-US" i="1" dirty="0"/>
              <a:t>N</a:t>
            </a:r>
            <a:r>
              <a:rPr lang="en-US" altLang="en-US" dirty="0"/>
              <a:t>, may not have solution; one can ask for a least-square solution, e.g., from the normal equation  (</a:t>
            </a:r>
            <a:r>
              <a:rPr lang="en-US" altLang="en-US" i="1" dirty="0"/>
              <a:t>A</a:t>
            </a:r>
            <a:r>
              <a:rPr lang="en-US" altLang="en-US" i="1" baseline="30000" dirty="0"/>
              <a:t>T</a:t>
            </a:r>
            <a:r>
              <a:rPr lang="en-US" altLang="en-US" i="1" dirty="0"/>
              <a:t>A</a:t>
            </a:r>
            <a:r>
              <a:rPr lang="en-US" altLang="en-US" dirty="0"/>
              <a:t>) </a:t>
            </a:r>
            <a:r>
              <a:rPr lang="en-US" altLang="en-US" i="1" dirty="0"/>
              <a:t>x</a:t>
            </a:r>
            <a:r>
              <a:rPr lang="en-US" altLang="en-US" dirty="0"/>
              <a:t> = (</a:t>
            </a:r>
            <a:r>
              <a:rPr lang="en-US" altLang="en-US" i="1" dirty="0"/>
              <a:t>A</a:t>
            </a:r>
            <a:r>
              <a:rPr lang="en-US" altLang="en-US" baseline="30000" dirty="0"/>
              <a:t>T </a:t>
            </a:r>
            <a:r>
              <a:rPr lang="en-US" altLang="en-US" i="1" dirty="0"/>
              <a:t>b</a:t>
            </a:r>
            <a:r>
              <a:rPr lang="en-US" alt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4000"/>
              <a:t>Some Concepts in Linear Algebra</a:t>
            </a:r>
          </a:p>
        </p:txBody>
      </p:sp>
      <p:sp>
        <p:nvSpPr>
          <p:cNvPr id="8195" name="Rectangle 3"/>
          <p:cNvSpPr>
            <a:spLocks noGrp="1" noChangeArrowheads="1"/>
          </p:cNvSpPr>
          <p:nvPr>
            <p:ph type="body" idx="1"/>
          </p:nvPr>
        </p:nvSpPr>
        <p:spPr/>
        <p:txBody>
          <a:bodyPr/>
          <a:lstStyle/>
          <a:p>
            <a:pPr eaLnBrk="1" hangingPunct="1"/>
            <a:r>
              <a:rPr lang="en-US" altLang="en-US" dirty="0"/>
              <a:t>Vector space, linear independence, and dimension</a:t>
            </a:r>
          </a:p>
          <a:p>
            <a:pPr eaLnBrk="1" hangingPunct="1"/>
            <a:r>
              <a:rPr lang="en-US" altLang="en-US" dirty="0"/>
              <a:t>Null space of a matrix </a:t>
            </a:r>
            <a:r>
              <a:rPr lang="en-US" altLang="en-US" i="1" dirty="0"/>
              <a:t>A</a:t>
            </a:r>
            <a:r>
              <a:rPr lang="en-US" altLang="en-US" dirty="0"/>
              <a:t>: the set of all </a:t>
            </a:r>
            <a:r>
              <a:rPr lang="en-US" altLang="en-US" i="1" dirty="0"/>
              <a:t>x</a:t>
            </a:r>
            <a:r>
              <a:rPr lang="en-US" altLang="en-US" dirty="0"/>
              <a:t> such that </a:t>
            </a:r>
            <a:r>
              <a:rPr lang="en-US" altLang="en-US" i="1" dirty="0"/>
              <a:t>Ax</a:t>
            </a:r>
            <a:r>
              <a:rPr lang="en-US" altLang="en-US" dirty="0"/>
              <a:t> = 0</a:t>
            </a:r>
          </a:p>
          <a:p>
            <a:pPr eaLnBrk="1" hangingPunct="1"/>
            <a:r>
              <a:rPr lang="en-US" altLang="en-US" dirty="0"/>
              <a:t>Range of </a:t>
            </a:r>
            <a:r>
              <a:rPr lang="en-US" altLang="en-US" i="1" dirty="0"/>
              <a:t>A</a:t>
            </a:r>
            <a:r>
              <a:rPr lang="en-US" altLang="en-US" dirty="0"/>
              <a:t>: the set of all </a:t>
            </a:r>
            <a:r>
              <a:rPr lang="en-US" altLang="en-US" i="1" dirty="0"/>
              <a:t>Ax</a:t>
            </a:r>
          </a:p>
          <a:p>
            <a:pPr eaLnBrk="1" hangingPunct="1"/>
            <a:r>
              <a:rPr lang="en-US" altLang="en-US" dirty="0"/>
              <a:t>Rank of </a:t>
            </a:r>
            <a:r>
              <a:rPr lang="en-US" altLang="en-US" i="1" dirty="0"/>
              <a:t>A</a:t>
            </a:r>
            <a:r>
              <a:rPr lang="en-US" altLang="en-US" dirty="0"/>
              <a:t>: max number of linearly independent columns (= rows)</a:t>
            </a:r>
          </a:p>
          <a:p>
            <a:pPr eaLnBrk="1" hangingPunct="1"/>
            <a:r>
              <a:rPr lang="en-US" altLang="en-US" dirty="0"/>
              <a:t>Rank of </a:t>
            </a:r>
            <a:r>
              <a:rPr lang="en-US" altLang="en-US" i="1" dirty="0"/>
              <a:t>A</a:t>
            </a:r>
            <a:r>
              <a:rPr lang="en-US" altLang="en-US" dirty="0"/>
              <a:t> + Null space Dim of </a:t>
            </a:r>
            <a:r>
              <a:rPr lang="en-US" altLang="en-US" i="1" dirty="0"/>
              <a:t>A</a:t>
            </a:r>
            <a:r>
              <a:rPr lang="en-US" altLang="en-US" dirty="0"/>
              <a:t> = number of columns of </a:t>
            </a:r>
            <a:r>
              <a:rPr lang="en-US" altLang="en-US" i="1" dirty="0"/>
              <a:t>A</a:t>
            </a:r>
            <a:r>
              <a:rPr lang="en-US" alt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Computation Tasks and Pitfalls</a:t>
            </a:r>
          </a:p>
        </p:txBody>
      </p:sp>
      <p:sp>
        <p:nvSpPr>
          <p:cNvPr id="9219" name="Rectangle 3"/>
          <p:cNvSpPr>
            <a:spLocks noGrp="1" noChangeArrowheads="1"/>
          </p:cNvSpPr>
          <p:nvPr>
            <p:ph type="body" idx="1"/>
          </p:nvPr>
        </p:nvSpPr>
        <p:spPr/>
        <p:txBody>
          <a:bodyPr/>
          <a:lstStyle/>
          <a:p>
            <a:pPr eaLnBrk="1" hangingPunct="1"/>
            <a:r>
              <a:rPr lang="en-US" altLang="en-US" dirty="0"/>
              <a:t>Solve </a:t>
            </a:r>
            <a:r>
              <a:rPr lang="en-US" altLang="en-US" i="1" dirty="0"/>
              <a:t>A x</a:t>
            </a:r>
            <a:r>
              <a:rPr lang="en-US" altLang="en-US" dirty="0"/>
              <a:t> = </a:t>
            </a:r>
            <a:r>
              <a:rPr lang="en-US" altLang="en-US" i="1" dirty="0"/>
              <a:t>b</a:t>
            </a:r>
          </a:p>
          <a:p>
            <a:pPr eaLnBrk="1" hangingPunct="1"/>
            <a:r>
              <a:rPr lang="en-US" altLang="en-US" dirty="0"/>
              <a:t>Find </a:t>
            </a:r>
            <a:r>
              <a:rPr lang="en-US" altLang="en-US" i="1" dirty="0"/>
              <a:t>A</a:t>
            </a:r>
            <a:r>
              <a:rPr lang="en-US" altLang="en-US" baseline="30000" dirty="0"/>
              <a:t>-1</a:t>
            </a:r>
            <a:endParaRPr lang="en-US" altLang="en-US" dirty="0"/>
          </a:p>
          <a:p>
            <a:pPr eaLnBrk="1" hangingPunct="1"/>
            <a:r>
              <a:rPr lang="en-US" altLang="en-US" dirty="0"/>
              <a:t>Compute det(</a:t>
            </a:r>
            <a:r>
              <a:rPr lang="en-US" altLang="en-US" i="1" dirty="0"/>
              <a:t>A</a:t>
            </a:r>
            <a:r>
              <a:rPr lang="en-US" altLang="en-US" dirty="0"/>
              <a:t>)</a:t>
            </a:r>
          </a:p>
          <a:p>
            <a:pPr eaLnBrk="1" hangingPunct="1"/>
            <a:endParaRPr lang="en-US" altLang="en-US" dirty="0"/>
          </a:p>
          <a:p>
            <a:pPr eaLnBrk="1" hangingPunct="1"/>
            <a:r>
              <a:rPr lang="en-US" altLang="en-US" dirty="0"/>
              <a:t>Round-off error makes the system singular or with larger errors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9465BF-6A6B-4D6E-B2FC-3FF28171DFFC}"/>
                  </a:ext>
                </a:extLst>
              </p:cNvPr>
              <p:cNvSpPr txBox="1"/>
              <p:nvPr/>
            </p:nvSpPr>
            <p:spPr>
              <a:xfrm>
                <a:off x="5638800" y="1676400"/>
                <a:ext cx="2514600" cy="1446293"/>
              </a:xfrm>
              <a:prstGeom prst="rect">
                <a:avLst/>
              </a:prstGeom>
              <a:noFill/>
            </p:spPr>
            <p:txBody>
              <a:bodyPr wrap="square" rtlCol="0">
                <a:spAutoFit/>
              </a:bodyPr>
              <a:lstStyle/>
              <a:p>
                <a:r>
                  <a:rPr lang="en-US" sz="2800" dirty="0"/>
                  <a:t>Cramer’s rule</a:t>
                </a: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det</m:t>
                              </m:r>
                            </m:fName>
                            <m:e>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e>
                          </m:func>
                        </m:num>
                        <m:den>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det</m:t>
                              </m:r>
                            </m:fName>
                            <m:e>
                              <m:r>
                                <a:rPr lang="en-US" sz="2800" b="0" i="1" smtClean="0">
                                  <a:latin typeface="Cambria Math" panose="02040503050406030204" pitchFamily="18" charset="0"/>
                                </a:rPr>
                                <m:t>(</m:t>
                              </m:r>
                              <m:r>
                                <a:rPr lang="en-US" sz="2800" b="0" i="1" smtClean="0">
                                  <a:latin typeface="Cambria Math" panose="02040503050406030204" pitchFamily="18" charset="0"/>
                                </a:rPr>
                                <m:t>𝐴</m:t>
                              </m:r>
                              <m:r>
                                <a:rPr lang="en-US" sz="2800" b="0" i="1" smtClean="0">
                                  <a:latin typeface="Cambria Math" panose="02040503050406030204" pitchFamily="18" charset="0"/>
                                </a:rPr>
                                <m:t>)</m:t>
                              </m:r>
                            </m:e>
                          </m:func>
                        </m:den>
                      </m:f>
                    </m:oMath>
                  </m:oMathPara>
                </a14:m>
                <a:endParaRPr lang="en-US" sz="2800" dirty="0"/>
              </a:p>
            </p:txBody>
          </p:sp>
        </mc:Choice>
        <mc:Fallback xmlns="">
          <p:sp>
            <p:nvSpPr>
              <p:cNvPr id="2" name="TextBox 1">
                <a:extLst>
                  <a:ext uri="{FF2B5EF4-FFF2-40B4-BE49-F238E27FC236}">
                    <a16:creationId xmlns:a16="http://schemas.microsoft.com/office/drawing/2014/main" id="{609465BF-6A6B-4D6E-B2FC-3FF28171DFFC}"/>
                  </a:ext>
                </a:extLst>
              </p:cNvPr>
              <p:cNvSpPr txBox="1">
                <a:spLocks noRot="1" noChangeAspect="1" noMove="1" noResize="1" noEditPoints="1" noAdjustHandles="1" noChangeArrowheads="1" noChangeShapeType="1" noTextEdit="1"/>
              </p:cNvSpPr>
              <p:nvPr/>
            </p:nvSpPr>
            <p:spPr>
              <a:xfrm>
                <a:off x="5638800" y="1676400"/>
                <a:ext cx="2514600" cy="1446293"/>
              </a:xfrm>
              <a:prstGeom prst="rect">
                <a:avLst/>
              </a:prstGeom>
              <a:blipFill>
                <a:blip r:embed="rId3"/>
                <a:stretch>
                  <a:fillRect l="-4843" t="-4219"/>
                </a:stretch>
              </a:blipFill>
            </p:spPr>
            <p:txBody>
              <a:bodyPr/>
              <a:lstStyle/>
              <a:p>
                <a:r>
                  <a:rPr lang="en-SG">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a:t>Gauss Elimination</a:t>
            </a:r>
          </a:p>
        </p:txBody>
      </p:sp>
      <p:sp>
        <p:nvSpPr>
          <p:cNvPr id="10243" name="Rectangle 3"/>
          <p:cNvSpPr>
            <a:spLocks noGrp="1" noChangeArrowheads="1"/>
          </p:cNvSpPr>
          <p:nvPr>
            <p:ph type="body" idx="1"/>
          </p:nvPr>
        </p:nvSpPr>
        <p:spPr>
          <a:xfrm>
            <a:off x="457200" y="1600200"/>
            <a:ext cx="8305800" cy="4876800"/>
          </a:xfrm>
        </p:spPr>
        <p:txBody>
          <a:bodyPr/>
          <a:lstStyle/>
          <a:p>
            <a:pPr eaLnBrk="1" hangingPunct="1"/>
            <a:r>
              <a:rPr lang="en-US" altLang="en-US" dirty="0"/>
              <a:t>Basic facts about linear equations</a:t>
            </a:r>
          </a:p>
          <a:p>
            <a:pPr lvl="1" eaLnBrk="1" hangingPunct="1"/>
            <a:r>
              <a:rPr lang="en-US" altLang="en-US" dirty="0"/>
              <a:t>Interchanging any two rows of </a:t>
            </a:r>
            <a:r>
              <a:rPr lang="en-US" altLang="en-US" i="1" dirty="0"/>
              <a:t>A</a:t>
            </a:r>
            <a:r>
              <a:rPr lang="en-US" altLang="en-US" dirty="0"/>
              <a:t> and </a:t>
            </a:r>
            <a:r>
              <a:rPr lang="en-US" altLang="en-US" i="1" dirty="0"/>
              <a:t>b</a:t>
            </a:r>
            <a:r>
              <a:rPr lang="en-US" altLang="en-US" dirty="0"/>
              <a:t> does not change the solution </a:t>
            </a:r>
            <a:r>
              <a:rPr lang="en-US" altLang="en-US" i="1" dirty="0"/>
              <a:t>x</a:t>
            </a:r>
          </a:p>
          <a:p>
            <a:pPr lvl="1" eaLnBrk="1" hangingPunct="1"/>
            <a:r>
              <a:rPr lang="en-US" altLang="en-US" dirty="0"/>
              <a:t>Replace a row by a linear combination of itself and any other row does not change </a:t>
            </a:r>
            <a:r>
              <a:rPr lang="en-US" altLang="en-US" i="1" dirty="0"/>
              <a:t>x</a:t>
            </a:r>
          </a:p>
          <a:p>
            <a:pPr lvl="1" eaLnBrk="1" hangingPunct="1"/>
            <a:r>
              <a:rPr lang="en-US" altLang="en-US" dirty="0"/>
              <a:t>Interchange column permutes the solution</a:t>
            </a:r>
          </a:p>
          <a:p>
            <a:pPr eaLnBrk="1" hangingPunct="1"/>
            <a:endParaRPr lang="en-US" altLang="en-US" dirty="0"/>
          </a:p>
          <a:p>
            <a:pPr eaLnBrk="1" hangingPunct="1"/>
            <a:r>
              <a:rPr lang="en-US" altLang="en-US" dirty="0"/>
              <a:t>Pivoting</a:t>
            </a:r>
          </a:p>
          <a:p>
            <a:pPr eaLnBrk="1" hangingPunct="1"/>
            <a:r>
              <a:rPr lang="en-US" altLang="en-US" dirty="0"/>
              <a:t>LU is equivalent to Gauss elimination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LU Decomposition</a:t>
            </a:r>
          </a:p>
        </p:txBody>
      </p:sp>
      <p:pic>
        <p:nvPicPr>
          <p:cNvPr id="12291"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776413"/>
            <a:ext cx="8686800" cy="1195387"/>
          </a:xfrm>
          <a:noFill/>
        </p:spPr>
      </p:pic>
      <p:sp>
        <p:nvSpPr>
          <p:cNvPr id="12292" name="Text Box 6"/>
          <p:cNvSpPr txBox="1">
            <a:spLocks noChangeArrowheads="1"/>
          </p:cNvSpPr>
          <p:nvPr/>
        </p:nvSpPr>
        <p:spPr bwMode="auto">
          <a:xfrm>
            <a:off x="990600" y="3225800"/>
            <a:ext cx="73152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a:t>   </a:t>
            </a:r>
            <a:r>
              <a:rPr lang="en-US" altLang="en-US" sz="2800" i="1"/>
              <a:t>L              .              U</a:t>
            </a:r>
            <a:r>
              <a:rPr lang="en-US" altLang="en-US" sz="2800"/>
              <a:t>              =              </a:t>
            </a:r>
            <a:r>
              <a:rPr lang="en-US" altLang="en-US" sz="2800" i="1"/>
              <a:t>A</a:t>
            </a:r>
          </a:p>
          <a:p>
            <a:pPr eaLnBrk="1" hangingPunct="1">
              <a:spcBef>
                <a:spcPct val="50000"/>
              </a:spcBef>
              <a:buFontTx/>
              <a:buNone/>
            </a:pPr>
            <a:r>
              <a:rPr lang="en-US" altLang="en-US" sz="2800"/>
              <a:t>Thus </a:t>
            </a:r>
            <a:r>
              <a:rPr lang="en-US" altLang="en-US" sz="2800" i="1"/>
              <a:t>A x</a:t>
            </a:r>
            <a:r>
              <a:rPr lang="en-US" altLang="en-US" sz="2800"/>
              <a:t> = (</a:t>
            </a:r>
            <a:r>
              <a:rPr lang="en-US" altLang="en-US" sz="2800" i="1"/>
              <a:t>LU</a:t>
            </a:r>
            <a:r>
              <a:rPr lang="en-US" altLang="en-US" sz="2800"/>
              <a:t>) </a:t>
            </a:r>
            <a:r>
              <a:rPr lang="en-US" altLang="en-US" sz="2800" i="1"/>
              <a:t>x</a:t>
            </a:r>
            <a:r>
              <a:rPr lang="en-US" altLang="en-US" sz="2800"/>
              <a:t> =  </a:t>
            </a:r>
            <a:r>
              <a:rPr lang="en-US" altLang="en-US" sz="2800" i="1"/>
              <a:t>L</a:t>
            </a:r>
            <a:r>
              <a:rPr lang="en-US" altLang="en-US" sz="2800"/>
              <a:t> (</a:t>
            </a:r>
            <a:r>
              <a:rPr lang="en-US" altLang="en-US" sz="2800" i="1"/>
              <a:t>U</a:t>
            </a:r>
            <a:r>
              <a:rPr lang="en-US" altLang="en-US" sz="2800"/>
              <a:t> x) = </a:t>
            </a:r>
            <a:r>
              <a:rPr lang="en-US" altLang="en-US" sz="2800" i="1"/>
              <a:t>b</a:t>
            </a:r>
          </a:p>
          <a:p>
            <a:pPr eaLnBrk="1" hangingPunct="1">
              <a:spcBef>
                <a:spcPct val="50000"/>
              </a:spcBef>
              <a:buFontTx/>
              <a:buNone/>
            </a:pPr>
            <a:r>
              <a:rPr lang="en-US" altLang="en-US" sz="2800"/>
              <a:t>Let </a:t>
            </a:r>
            <a:r>
              <a:rPr lang="en-US" altLang="en-US" sz="2800" i="1"/>
              <a:t>y</a:t>
            </a:r>
            <a:r>
              <a:rPr lang="en-US" altLang="en-US" sz="2800"/>
              <a:t> = </a:t>
            </a:r>
            <a:r>
              <a:rPr lang="en-US" altLang="en-US" sz="2800" i="1"/>
              <a:t>U x</a:t>
            </a:r>
            <a:r>
              <a:rPr lang="en-US" altLang="en-US" sz="2800"/>
              <a:t>,  then solve </a:t>
            </a:r>
            <a:r>
              <a:rPr lang="en-US" altLang="en-US" sz="2800" i="1"/>
              <a:t>y</a:t>
            </a:r>
            <a:r>
              <a:rPr lang="en-US" altLang="en-US" sz="2800"/>
              <a:t> in </a:t>
            </a:r>
            <a:r>
              <a:rPr lang="en-US" altLang="en-US" sz="2800" i="1"/>
              <a:t>L y</a:t>
            </a:r>
            <a:r>
              <a:rPr lang="en-US" altLang="en-US" sz="2800"/>
              <a:t> = </a:t>
            </a:r>
            <a:r>
              <a:rPr lang="en-US" altLang="en-US" sz="2800" i="1"/>
              <a:t>b</a:t>
            </a:r>
            <a:r>
              <a:rPr lang="en-US" altLang="en-US" sz="2800"/>
              <a:t>   by forward substitution</a:t>
            </a:r>
          </a:p>
          <a:p>
            <a:pPr eaLnBrk="1" hangingPunct="1">
              <a:spcBef>
                <a:spcPct val="50000"/>
              </a:spcBef>
              <a:buFontTx/>
              <a:buNone/>
            </a:pPr>
            <a:r>
              <a:rPr lang="en-US" altLang="en-US" sz="2800"/>
              <a:t>Solve </a:t>
            </a:r>
            <a:r>
              <a:rPr lang="en-US" altLang="en-US" sz="2800" i="1"/>
              <a:t>x</a:t>
            </a:r>
            <a:r>
              <a:rPr lang="en-US" altLang="en-US" sz="2800"/>
              <a:t> in  </a:t>
            </a:r>
            <a:r>
              <a:rPr lang="en-US" altLang="en-US" sz="2800" i="1"/>
              <a:t>U x</a:t>
            </a:r>
            <a:r>
              <a:rPr lang="en-US" altLang="en-US" sz="2800"/>
              <a:t> = </a:t>
            </a:r>
            <a:r>
              <a:rPr lang="en-US" altLang="en-US" sz="2800" i="1"/>
              <a:t>y </a:t>
            </a:r>
            <a:r>
              <a:rPr lang="en-US" altLang="en-US" sz="2800"/>
              <a:t> by backward substitution</a:t>
            </a:r>
          </a:p>
        </p:txBody>
      </p:sp>
      <p:graphicFrame>
        <p:nvGraphicFramePr>
          <p:cNvPr id="12293" name="Object 7"/>
          <p:cNvGraphicFramePr>
            <a:graphicFrameLocks noChangeAspect="1"/>
          </p:cNvGraphicFramePr>
          <p:nvPr/>
        </p:nvGraphicFramePr>
        <p:xfrm>
          <a:off x="609600" y="1295400"/>
          <a:ext cx="685800" cy="314325"/>
        </p:xfrm>
        <a:graphic>
          <a:graphicData uri="http://schemas.openxmlformats.org/presentationml/2006/ole">
            <mc:AlternateContent xmlns:mc="http://schemas.openxmlformats.org/markup-compatibility/2006">
              <mc:Choice xmlns:v="urn:schemas-microsoft-com:vml" Requires="v">
                <p:oleObj name="Equation" r:id="rId4" imgW="444307" imgH="203112" progId="Equation.DSMT4">
                  <p:embed/>
                </p:oleObj>
              </mc:Choice>
              <mc:Fallback>
                <p:oleObj name="Equation" r:id="rId4" imgW="444307" imgH="203112" progId="Equation.DSMT4">
                  <p:embed/>
                  <p:pic>
                    <p:nvPicPr>
                      <p:cNvPr id="1229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295400"/>
                        <a:ext cx="685800" cy="31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 name="Straight Arrow Connector 2"/>
          <p:cNvCxnSpPr/>
          <p:nvPr/>
        </p:nvCxnSpPr>
        <p:spPr>
          <a:xfrm>
            <a:off x="7696200" y="2971800"/>
            <a:ext cx="0" cy="2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419600" y="2971800"/>
            <a:ext cx="0" cy="2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371600" y="2971800"/>
            <a:ext cx="0" cy="25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5E6D-BA3D-4A1C-7351-F6E53579B4C6}"/>
              </a:ext>
            </a:extLst>
          </p:cNvPr>
          <p:cNvSpPr>
            <a:spLocks noGrp="1"/>
          </p:cNvSpPr>
          <p:nvPr>
            <p:ph type="title"/>
          </p:nvPr>
        </p:nvSpPr>
        <p:spPr>
          <a:xfrm>
            <a:off x="471791" y="-533400"/>
            <a:ext cx="8229600" cy="1828800"/>
          </a:xfrm>
        </p:spPr>
        <p:txBody>
          <a:bodyPr/>
          <a:lstStyle/>
          <a:p>
            <a:r>
              <a:rPr lang="en-US" dirty="0"/>
              <a:t>Forward substitution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7863A7-1459-17F1-F627-AE33D9EEB570}"/>
                  </a:ext>
                </a:extLst>
              </p:cNvPr>
              <p:cNvSpPr>
                <a:spLocks noGrp="1"/>
              </p:cNvSpPr>
              <p:nvPr>
                <p:ph idx="1"/>
              </p:nvPr>
            </p:nvSpPr>
            <p:spPr>
              <a:xfrm>
                <a:off x="609600" y="808037"/>
                <a:ext cx="8763000" cy="4525963"/>
              </a:xfrm>
            </p:spPr>
            <p:txBody>
              <a:bodyPr/>
              <a:lstStyle/>
              <a:p>
                <a14:m>
                  <m:oMath xmlns:m="http://schemas.openxmlformats.org/officeDocument/2006/math">
                    <m:d>
                      <m:dPr>
                        <m:begChr m:val="["/>
                        <m:endChr m:val="]"/>
                        <m:ctrlPr>
                          <a:rPr lang="en-SG" i="1" smtClean="0">
                            <a:latin typeface="Cambria Math" panose="02040503050406030204" pitchFamily="18" charset="0"/>
                          </a:rPr>
                        </m:ctrlPr>
                      </m:dPr>
                      <m:e>
                        <m:m>
                          <m:mPr>
                            <m:mcs>
                              <m:mc>
                                <m:mcPr>
                                  <m:count m:val="3"/>
                                  <m:mcJc m:val="center"/>
                                </m:mcPr>
                              </m:mc>
                            </m:mcs>
                            <m:ctrlPr>
                              <a:rPr lang="en-SG"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11</m:t>
                                  </m:r>
                                </m:sub>
                              </m:sSub>
                            </m:e>
                            <m:e>
                              <m:r>
                                <a:rPr lang="en-US" b="0" i="1" smtClean="0">
                                  <a:latin typeface="Cambria Math" panose="02040503050406030204" pitchFamily="18" charset="0"/>
                                </a:rPr>
                                <m:t>0</m:t>
                              </m:r>
                            </m:e>
                            <m:e>
                              <m:r>
                                <a:rPr lang="en-US" b="0" i="1" smtClean="0">
                                  <a:latin typeface="Cambria Math" panose="02040503050406030204" pitchFamily="18" charset="0"/>
                                </a:rPr>
                                <m:t>0</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22</m:t>
                                  </m:r>
                                </m:sub>
                              </m:sSub>
                            </m:e>
                            <m:e>
                              <m:r>
                                <a:rPr lang="en-US" b="0" i="1" smtClean="0">
                                  <a:latin typeface="Cambria Math" panose="02040503050406030204" pitchFamily="18" charset="0"/>
                                </a:rPr>
                                <m:t>0</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31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32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33</m:t>
                                  </m:r>
                                </m:sub>
                              </m:sSub>
                            </m:e>
                          </m:mr>
                        </m:m>
                      </m:e>
                    </m:d>
                    <m:d>
                      <m:dPr>
                        <m:begChr m:val="["/>
                        <m:endChr m:val="]"/>
                        <m:ctrlPr>
                          <a:rPr lang="en-SG" i="1" smtClean="0">
                            <a:latin typeface="Cambria Math" panose="02040503050406030204" pitchFamily="18" charset="0"/>
                          </a:rPr>
                        </m:ctrlPr>
                      </m:dPr>
                      <m:e>
                        <m:m>
                          <m:mPr>
                            <m:mcs>
                              <m:mc>
                                <m:mcPr>
                                  <m:count m:val="1"/>
                                  <m:mcJc m:val="center"/>
                                </m:mcPr>
                              </m:mc>
                            </m:mcs>
                            <m:ctrlPr>
                              <a:rPr lang="en-SG"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𝑦</m:t>
                                  </m:r>
                                </m:e>
                                <m:sub>
                                  <m:r>
                                    <m:rPr>
                                      <m:brk m:alnAt="7"/>
                                    </m:rP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𝑏</m:t>
                                  </m:r>
                                </m:e>
                                <m:sub>
                                  <m:r>
                                    <m:rPr>
                                      <m:brk m:alnAt="7"/>
                                    </m:rPr>
                                    <a:rPr lang="en-US" b="0" i="1" smtClean="0">
                                      <a:latin typeface="Cambria Math" panose="02040503050406030204" pitchFamily="18" charset="0"/>
                                    </a:rPr>
                                    <m:t>1</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3</m:t>
                                  </m:r>
                                </m:sub>
                              </m:sSub>
                            </m:e>
                          </m:mr>
                        </m:m>
                      </m:e>
                    </m:d>
                  </m:oMath>
                </a14:m>
                <a:endParaRPr lang="en-SG" dirty="0"/>
              </a:p>
              <a:p>
                <a:r>
                  <a:rPr lang="en-SG" dirty="0"/>
                  <a:t>Solving in forward order, we get</a:t>
                </a: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oMath>
                </a14:m>
                <a:r>
                  <a:rPr lang="en-SG"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11</m:t>
                            </m:r>
                          </m:sub>
                        </m:sSub>
                      </m:den>
                    </m:f>
                  </m:oMath>
                </a14:m>
                <a:endParaRPr lang="en-US" b="0" i="1" dirty="0">
                  <a:latin typeface="Cambria Math" panose="02040503050406030204" pitchFamily="18" charset="0"/>
                </a:endParaRPr>
              </a:p>
              <a:p>
                <a:pPr marL="457200" lvl="1"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oMath>
                </a14:m>
                <a:r>
                  <a:rPr lang="en-SG"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22</m:t>
                        </m:r>
                      </m:sub>
                    </m:sSub>
                  </m:oMath>
                </a14:m>
                <a:endParaRPr lang="en-SG" dirty="0"/>
              </a:p>
              <a:p>
                <a:r>
                  <a:rPr lang="en-SG" dirty="0"/>
                  <a:t>In general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𝑖𝑖</m:t>
                              </m:r>
                            </m:sub>
                          </m:sSub>
                        </m:den>
                      </m:f>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𝑖</m:t>
                              </m:r>
                              <m:r>
                                <a:rPr lang="en-US" b="0" i="1" smtClean="0">
                                  <a:latin typeface="Cambria Math" panose="02040503050406030204" pitchFamily="18" charset="0"/>
                                </a:rPr>
                                <m:t>−1</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sub>
                              </m:sSub>
                            </m:e>
                          </m:nary>
                        </m:e>
                      </m:d>
                    </m:oMath>
                  </m:oMathPara>
                </a14:m>
                <a:endParaRPr lang="en-SG" dirty="0"/>
              </a:p>
            </p:txBody>
          </p:sp>
        </mc:Choice>
        <mc:Fallback>
          <p:sp>
            <p:nvSpPr>
              <p:cNvPr id="3" name="Content Placeholder 2">
                <a:extLst>
                  <a:ext uri="{FF2B5EF4-FFF2-40B4-BE49-F238E27FC236}">
                    <a16:creationId xmlns:a16="http://schemas.microsoft.com/office/drawing/2014/main" id="{2A7863A7-1459-17F1-F627-AE33D9EEB570}"/>
                  </a:ext>
                </a:extLst>
              </p:cNvPr>
              <p:cNvSpPr>
                <a:spLocks noGrp="1" noRot="1" noChangeAspect="1" noMove="1" noResize="1" noEditPoints="1" noAdjustHandles="1" noChangeArrowheads="1" noChangeShapeType="1" noTextEdit="1"/>
              </p:cNvSpPr>
              <p:nvPr>
                <p:ph idx="1"/>
              </p:nvPr>
            </p:nvSpPr>
            <p:spPr>
              <a:xfrm>
                <a:off x="609600" y="808037"/>
                <a:ext cx="8763000" cy="4525963"/>
              </a:xfrm>
              <a:blipFill>
                <a:blip r:embed="rId2"/>
                <a:stretch>
                  <a:fillRect l="-1599" b="-25067"/>
                </a:stretch>
              </a:blipFill>
            </p:spPr>
            <p:txBody>
              <a:bodyPr/>
              <a:lstStyle/>
              <a:p>
                <a:r>
                  <a:rPr lang="en-SG">
                    <a:noFill/>
                  </a:rPr>
                  <a:t> </a:t>
                </a:r>
              </a:p>
            </p:txBody>
          </p:sp>
        </mc:Fallback>
      </mc:AlternateContent>
    </p:spTree>
    <p:extLst>
      <p:ext uri="{BB962C8B-B14F-4D97-AF65-F5344CB8AC3E}">
        <p14:creationId xmlns:p14="http://schemas.microsoft.com/office/powerpoint/2010/main" val="271031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Crout’s Algorithm</a:t>
            </a:r>
          </a:p>
        </p:txBody>
      </p:sp>
      <p:sp>
        <p:nvSpPr>
          <p:cNvPr id="14339" name="Rectangle 3"/>
          <p:cNvSpPr>
            <a:spLocks noGrp="1" noChangeArrowheads="1"/>
          </p:cNvSpPr>
          <p:nvPr>
            <p:ph type="body" sz="half" idx="1"/>
          </p:nvPr>
        </p:nvSpPr>
        <p:spPr>
          <a:xfrm>
            <a:off x="457200" y="1600200"/>
            <a:ext cx="8001000" cy="4876800"/>
          </a:xfrm>
        </p:spPr>
        <p:txBody>
          <a:bodyPr/>
          <a:lstStyle/>
          <a:p>
            <a:pPr marL="609600" indent="-609600" eaLnBrk="1" hangingPunct="1"/>
            <a:r>
              <a:rPr lang="en-US" altLang="en-US" sz="2800" dirty="0"/>
              <a:t>Set </a:t>
            </a:r>
            <a:r>
              <a:rPr lang="en-US" altLang="en-US" sz="2800" dirty="0">
                <a:cs typeface="Arial" panose="020B0604020202020204" pitchFamily="34" charset="0"/>
              </a:rPr>
              <a:t>           for all </a:t>
            </a:r>
            <a:r>
              <a:rPr lang="en-US" altLang="en-US" sz="2800" i="1" dirty="0" err="1">
                <a:cs typeface="Arial" panose="020B0604020202020204" pitchFamily="34" charset="0"/>
              </a:rPr>
              <a:t>i</a:t>
            </a:r>
            <a:endParaRPr lang="en-US" altLang="en-US" sz="2800" i="1" dirty="0">
              <a:cs typeface="Arial" panose="020B0604020202020204" pitchFamily="34" charset="0"/>
            </a:endParaRPr>
          </a:p>
          <a:p>
            <a:pPr marL="609600" indent="-609600" eaLnBrk="1" hangingPunct="1"/>
            <a:r>
              <a:rPr lang="en-US" altLang="en-US" sz="2800" dirty="0">
                <a:cs typeface="Arial" panose="020B0604020202020204" pitchFamily="34" charset="0"/>
              </a:rPr>
              <a:t>For each </a:t>
            </a:r>
            <a:r>
              <a:rPr lang="en-US" altLang="en-US" sz="2800" i="1" dirty="0">
                <a:cs typeface="Arial" panose="020B0604020202020204" pitchFamily="34" charset="0"/>
              </a:rPr>
              <a:t>j</a:t>
            </a:r>
            <a:r>
              <a:rPr lang="en-US" altLang="en-US" sz="2800" dirty="0">
                <a:cs typeface="Arial" panose="020B0604020202020204" pitchFamily="34" charset="0"/>
              </a:rPr>
              <a:t> = 1, 2, 3, …, </a:t>
            </a:r>
            <a:r>
              <a:rPr lang="en-US" altLang="en-US" sz="2800" i="1" dirty="0">
                <a:cs typeface="Arial" panose="020B0604020202020204" pitchFamily="34" charset="0"/>
              </a:rPr>
              <a:t>N</a:t>
            </a:r>
          </a:p>
          <a:p>
            <a:pPr marL="990600" lvl="1" indent="-533400" eaLnBrk="1" hangingPunct="1">
              <a:buFontTx/>
              <a:buNone/>
            </a:pPr>
            <a:r>
              <a:rPr lang="en-US" altLang="en-US" sz="2400" dirty="0">
                <a:cs typeface="Arial" panose="020B0604020202020204" pitchFamily="34" charset="0"/>
              </a:rPr>
              <a:t>  </a:t>
            </a:r>
            <a:r>
              <a:rPr lang="en-US" altLang="en-US" dirty="0">
                <a:cs typeface="Arial" panose="020B0604020202020204" pitchFamily="34" charset="0"/>
              </a:rPr>
              <a:t>(a) for </a:t>
            </a:r>
            <a:r>
              <a:rPr lang="en-US" altLang="en-US" i="1" dirty="0" err="1">
                <a:cs typeface="Arial" panose="020B0604020202020204" pitchFamily="34" charset="0"/>
              </a:rPr>
              <a:t>i</a:t>
            </a:r>
            <a:r>
              <a:rPr lang="en-US" altLang="en-US" dirty="0">
                <a:cs typeface="Arial" panose="020B0604020202020204" pitchFamily="34" charset="0"/>
              </a:rPr>
              <a:t> = 1, 2, …, </a:t>
            </a:r>
            <a:r>
              <a:rPr lang="en-US" altLang="en-US" i="1" dirty="0">
                <a:cs typeface="Arial" panose="020B0604020202020204" pitchFamily="34" charset="0"/>
              </a:rPr>
              <a:t>j</a:t>
            </a:r>
          </a:p>
          <a:p>
            <a:pPr marL="990600" lvl="1" indent="-533400" eaLnBrk="1" hangingPunct="1">
              <a:buFontTx/>
              <a:buNone/>
            </a:pPr>
            <a:r>
              <a:rPr lang="en-US" altLang="en-US" sz="2400" dirty="0">
                <a:cs typeface="Arial" panose="020B0604020202020204" pitchFamily="34" charset="0"/>
              </a:rPr>
              <a:t>          </a:t>
            </a:r>
          </a:p>
          <a:p>
            <a:pPr marL="990600" lvl="1" indent="-533400" eaLnBrk="1" hangingPunct="1"/>
            <a:endParaRPr lang="en-US" altLang="en-US" sz="2400" dirty="0">
              <a:cs typeface="Arial" panose="020B0604020202020204" pitchFamily="34" charset="0"/>
            </a:endParaRPr>
          </a:p>
          <a:p>
            <a:pPr marL="990600" lvl="1" indent="-533400" eaLnBrk="1" hangingPunct="1">
              <a:buFontTx/>
              <a:buAutoNum type="alphaLcParenBoth" startAt="2"/>
            </a:pPr>
            <a:endParaRPr lang="en-US" altLang="en-US" dirty="0">
              <a:cs typeface="Arial" panose="020B0604020202020204" pitchFamily="34" charset="0"/>
            </a:endParaRPr>
          </a:p>
          <a:p>
            <a:pPr marL="990600" lvl="1" indent="-533400" eaLnBrk="1" hangingPunct="1">
              <a:buFontTx/>
              <a:buNone/>
            </a:pPr>
            <a:r>
              <a:rPr lang="en-US" altLang="en-US" dirty="0">
                <a:cs typeface="Arial" panose="020B0604020202020204" pitchFamily="34" charset="0"/>
              </a:rPr>
              <a:t>  (b) for </a:t>
            </a:r>
            <a:r>
              <a:rPr lang="en-US" altLang="en-US" i="1" dirty="0" err="1">
                <a:cs typeface="Arial" panose="020B0604020202020204" pitchFamily="34" charset="0"/>
              </a:rPr>
              <a:t>i</a:t>
            </a:r>
            <a:r>
              <a:rPr lang="en-US" altLang="en-US" dirty="0">
                <a:cs typeface="Arial" panose="020B0604020202020204" pitchFamily="34" charset="0"/>
              </a:rPr>
              <a:t> = </a:t>
            </a:r>
            <a:r>
              <a:rPr lang="en-US" altLang="en-US" i="1" dirty="0">
                <a:cs typeface="Arial" panose="020B0604020202020204" pitchFamily="34" charset="0"/>
              </a:rPr>
              <a:t>j </a:t>
            </a:r>
            <a:r>
              <a:rPr lang="en-US" altLang="en-US" dirty="0">
                <a:cs typeface="Arial" panose="020B0604020202020204" pitchFamily="34" charset="0"/>
              </a:rPr>
              <a:t>+</a:t>
            </a:r>
            <a:r>
              <a:rPr lang="en-US" altLang="en-US" i="1" dirty="0">
                <a:cs typeface="Arial" panose="020B0604020202020204" pitchFamily="34" charset="0"/>
              </a:rPr>
              <a:t>1</a:t>
            </a:r>
            <a:r>
              <a:rPr lang="en-US" altLang="en-US" dirty="0">
                <a:cs typeface="Arial" panose="020B0604020202020204" pitchFamily="34" charset="0"/>
              </a:rPr>
              <a:t>, </a:t>
            </a:r>
            <a:r>
              <a:rPr lang="en-US" altLang="en-US" i="1" dirty="0">
                <a:cs typeface="Arial" panose="020B0604020202020204" pitchFamily="34" charset="0"/>
              </a:rPr>
              <a:t>j </a:t>
            </a:r>
            <a:r>
              <a:rPr lang="en-US" altLang="en-US" dirty="0">
                <a:cs typeface="Arial" panose="020B0604020202020204" pitchFamily="34" charset="0"/>
              </a:rPr>
              <a:t>+2, …, </a:t>
            </a:r>
            <a:r>
              <a:rPr lang="en-US" altLang="en-US" i="1" dirty="0">
                <a:cs typeface="Arial" panose="020B0604020202020204" pitchFamily="34" charset="0"/>
              </a:rPr>
              <a:t>N</a:t>
            </a:r>
          </a:p>
          <a:p>
            <a:pPr marL="990600" lvl="1" indent="-533400" eaLnBrk="1" hangingPunct="1">
              <a:buFontTx/>
              <a:buAutoNum type="alphaLcParenBoth" startAt="2"/>
            </a:pPr>
            <a:endParaRPr lang="en-US" altLang="en-US" sz="2400" dirty="0">
              <a:cs typeface="Arial" panose="020B0604020202020204" pitchFamily="34" charset="0"/>
            </a:endParaRPr>
          </a:p>
          <a:p>
            <a:pPr marL="609600" indent="-609600" eaLnBrk="1" hangingPunct="1"/>
            <a:endParaRPr lang="el-GR" altLang="en-US" sz="2800" dirty="0">
              <a:cs typeface="Arial" panose="020B0604020202020204" pitchFamily="34" charset="0"/>
            </a:endParaRPr>
          </a:p>
        </p:txBody>
      </p:sp>
      <p:graphicFrame>
        <p:nvGraphicFramePr>
          <p:cNvPr id="14340" name="Object 4"/>
          <p:cNvGraphicFramePr>
            <a:graphicFrameLocks noChangeAspect="1"/>
          </p:cNvGraphicFramePr>
          <p:nvPr/>
        </p:nvGraphicFramePr>
        <p:xfrm>
          <a:off x="1676400" y="3276600"/>
          <a:ext cx="2895600" cy="1069975"/>
        </p:xfrm>
        <a:graphic>
          <a:graphicData uri="http://schemas.openxmlformats.org/presentationml/2006/ole">
            <mc:AlternateContent xmlns:mc="http://schemas.openxmlformats.org/markup-compatibility/2006">
              <mc:Choice xmlns:v="urn:schemas-microsoft-com:vml" Requires="v">
                <p:oleObj name="Equation" r:id="rId3" imgW="1167893" imgH="431613" progId="Equation.DSMT4">
                  <p:embed/>
                </p:oleObj>
              </mc:Choice>
              <mc:Fallback>
                <p:oleObj name="Equation" r:id="rId3" imgW="1167893" imgH="431613" progId="Equation.DSMT4">
                  <p:embed/>
                  <p:pic>
                    <p:nvPicPr>
                      <p:cNvPr id="143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276600"/>
                        <a:ext cx="28956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1" name="Object 5"/>
          <p:cNvGraphicFramePr>
            <a:graphicFrameLocks noGrp="1" noChangeAspect="1"/>
          </p:cNvGraphicFramePr>
          <p:nvPr>
            <p:ph sz="half" idx="2"/>
          </p:nvPr>
        </p:nvGraphicFramePr>
        <p:xfrm>
          <a:off x="1649413" y="5068888"/>
          <a:ext cx="3786187" cy="1179512"/>
        </p:xfrm>
        <a:graphic>
          <a:graphicData uri="http://schemas.openxmlformats.org/presentationml/2006/ole">
            <mc:AlternateContent xmlns:mc="http://schemas.openxmlformats.org/markup-compatibility/2006">
              <mc:Choice xmlns:v="urn:schemas-microsoft-com:vml" Requires="v">
                <p:oleObj name="Equation" r:id="rId5" imgW="1548728" imgH="482391" progId="Equation.DSMT4">
                  <p:embed/>
                </p:oleObj>
              </mc:Choice>
              <mc:Fallback>
                <p:oleObj name="Equation" r:id="rId5" imgW="1548728" imgH="482391" progId="Equation.DSMT4">
                  <p:embed/>
                  <p:pic>
                    <p:nvPicPr>
                      <p:cNvPr id="1434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9413" y="5068888"/>
                        <a:ext cx="3786187" cy="1179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7"/>
          <p:cNvGraphicFramePr>
            <a:graphicFrameLocks noChangeAspect="1"/>
          </p:cNvGraphicFramePr>
          <p:nvPr/>
        </p:nvGraphicFramePr>
        <p:xfrm>
          <a:off x="1752600" y="1600200"/>
          <a:ext cx="990600" cy="557213"/>
        </p:xfrm>
        <a:graphic>
          <a:graphicData uri="http://schemas.openxmlformats.org/presentationml/2006/ole">
            <mc:AlternateContent xmlns:mc="http://schemas.openxmlformats.org/markup-compatibility/2006">
              <mc:Choice xmlns:v="urn:schemas-microsoft-com:vml" Requires="v">
                <p:oleObj name="Equation" r:id="rId7" imgW="406224" imgH="228501" progId="Equation.DSMT4">
                  <p:embed/>
                </p:oleObj>
              </mc:Choice>
              <mc:Fallback>
                <p:oleObj name="Equation" r:id="rId7" imgW="406224" imgH="228501" progId="Equation.DSMT4">
                  <p:embed/>
                  <p:pic>
                    <p:nvPicPr>
                      <p:cNvPr id="14342"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1600200"/>
                        <a:ext cx="990600"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71DD8BF6-884A-4C07-BCB1-C5088CF55577}"/>
              </a:ext>
            </a:extLst>
          </p:cNvPr>
          <p:cNvSpPr txBox="1"/>
          <p:nvPr/>
        </p:nvSpPr>
        <p:spPr>
          <a:xfrm>
            <a:off x="6858000" y="1676400"/>
            <a:ext cx="1575786" cy="3139321"/>
          </a:xfrm>
          <a:prstGeom prst="rect">
            <a:avLst/>
          </a:prstGeom>
          <a:noFill/>
        </p:spPr>
        <p:txBody>
          <a:bodyPr wrap="square" rtlCol="0">
            <a:spAutoFit/>
          </a:bodyPr>
          <a:lstStyle/>
          <a:p>
            <a:r>
              <a:rPr lang="en-US" dirty="0" err="1">
                <a:latin typeface="Times New Roman" panose="02020603050405020304" pitchFamily="18" charset="0"/>
                <a:cs typeface="Times New Roman" panose="02020603050405020304" pitchFamily="18" charset="0"/>
              </a:rPr>
              <a:t>a</a:t>
            </a:r>
            <a:r>
              <a:rPr lang="en-US" baseline="-25000" dirty="0" err="1">
                <a:latin typeface="Times New Roman" panose="02020603050405020304" pitchFamily="18" charset="0"/>
                <a:cs typeface="Times New Roman" panose="02020603050405020304" pitchFamily="18" charset="0"/>
              </a:rPr>
              <a:t>ij</a:t>
            </a:r>
            <a:r>
              <a:rPr lang="en-US" dirty="0"/>
              <a:t> for  A</a:t>
            </a:r>
          </a:p>
          <a:p>
            <a:endParaRPr lang="en-US" dirty="0"/>
          </a:p>
          <a:p>
            <a:pPr marL="285750" indent="-285750">
              <a:buFont typeface="Symbol" panose="05050102010706020507" pitchFamily="18" charset="2"/>
              <a:buChar char="a"/>
            </a:pPr>
            <a:r>
              <a:rPr lang="en-US" dirty="0">
                <a:cs typeface="Arial" panose="020B0604020202020204" pitchFamily="34" charset="0"/>
              </a:rPr>
              <a:t>for  </a:t>
            </a:r>
            <a:r>
              <a:rPr lang="en-US" i="1" dirty="0">
                <a:cs typeface="Arial" panose="020B0604020202020204" pitchFamily="34" charset="0"/>
              </a:rPr>
              <a:t>L</a:t>
            </a:r>
          </a:p>
          <a:p>
            <a:pPr marL="285750" indent="-285750">
              <a:buFont typeface="Symbol" panose="05050102010706020507" pitchFamily="18" charset="2"/>
              <a:buChar char="b"/>
            </a:pPr>
            <a:r>
              <a:rPr lang="en-US" dirty="0">
                <a:cs typeface="Arial" panose="020B0604020202020204" pitchFamily="34" charset="0"/>
              </a:rPr>
              <a:t>for  </a:t>
            </a:r>
            <a:r>
              <a:rPr lang="en-US" i="1" dirty="0">
                <a:cs typeface="Arial" panose="020B0604020202020204" pitchFamily="34" charset="0"/>
              </a:rPr>
              <a:t>U</a:t>
            </a:r>
          </a:p>
          <a:p>
            <a:endParaRPr lang="en-US" i="1" dirty="0">
              <a:cs typeface="Arial" panose="020B0604020202020204" pitchFamily="34" charset="0"/>
            </a:endParaRPr>
          </a:p>
          <a:p>
            <a:endParaRPr lang="en-US" i="1" dirty="0">
              <a:cs typeface="Arial" panose="020B0604020202020204" pitchFamily="34" charset="0"/>
            </a:endParaRPr>
          </a:p>
          <a:p>
            <a:r>
              <a:rPr lang="en-US" i="1" dirty="0">
                <a:cs typeface="Arial" panose="020B0604020202020204" pitchFamily="34" charset="0"/>
              </a:rPr>
              <a:t> A = LU</a:t>
            </a:r>
          </a:p>
          <a:p>
            <a:endParaRPr lang="en-US" i="1" dirty="0">
              <a:latin typeface="Symbol" panose="05050102010706020507" pitchFamily="18" charset="2"/>
              <a:cs typeface="Arial" panose="020B0604020202020204" pitchFamily="34" charset="0"/>
            </a:endParaRPr>
          </a:p>
          <a:p>
            <a:r>
              <a:rPr lang="en-US" i="1" dirty="0">
                <a:cs typeface="Arial" panose="020B0604020202020204" pitchFamily="34" charset="0"/>
              </a:rPr>
              <a:t>L y = b</a:t>
            </a:r>
          </a:p>
          <a:p>
            <a:r>
              <a:rPr lang="en-US" i="1" dirty="0">
                <a:cs typeface="Arial" panose="020B0604020202020204" pitchFamily="34" charset="0"/>
              </a:rPr>
              <a:t>U x = y</a:t>
            </a:r>
          </a:p>
          <a:p>
            <a:r>
              <a:rPr lang="en-US" i="1" dirty="0">
                <a:cs typeface="Arial" panose="020B0604020202020204" pitchFamily="34" charset="0"/>
              </a:rPr>
              <a:t>Ax = </a:t>
            </a:r>
            <a:r>
              <a:rPr lang="en-US" i="1" dirty="0" err="1">
                <a:cs typeface="Arial" panose="020B0604020202020204" pitchFamily="34" charset="0"/>
              </a:rPr>
              <a:t>LUx</a:t>
            </a:r>
            <a:r>
              <a:rPr lang="en-US" i="1" dirty="0">
                <a:cs typeface="Arial" panose="020B0604020202020204" pitchFamily="34" charset="0"/>
              </a:rPr>
              <a:t> = b</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hapter 2, Linear Systems, Mainly LU Decomposition&amp;quot;&quot;/&gt;&lt;property id=&quot;20307&quot; value=&quot;256&quot;/&gt;&lt;/object&gt;&lt;object type=&quot;3&quot; unique_id=&quot;10005&quot;&gt;&lt;property id=&quot;20148&quot; value=&quot;5&quot;/&gt;&lt;property id=&quot;20300&quot; value=&quot;Slide 2 - &amp;quot;Linear Systems&amp;quot;&quot;/&gt;&lt;property id=&quot;20307&quot; value=&quot;257&quot;/&gt;&lt;/object&gt;&lt;object type=&quot;3&quot; unique_id=&quot;10006&quot;&gt;&lt;property id=&quot;20148&quot; value=&quot;5&quot;/&gt;&lt;property id=&quot;20300&quot; value=&quot;Slide 3 - &amp;quot;Existence and Solutions&amp;quot;&quot;/&gt;&lt;property id=&quot;20307&quot; value=&quot;258&quot;/&gt;&lt;/object&gt;&lt;object type=&quot;3&quot; unique_id=&quot;10007&quot;&gt;&lt;property id=&quot;20148&quot; value=&quot;5&quot;/&gt;&lt;property id=&quot;20300&quot; value=&quot;Slide 4 - &amp;quot;Some Concepts in Linear Algebra&amp;quot;&quot;/&gt;&lt;property id=&quot;20307&quot; value=&quot;275&quot;/&gt;&lt;/object&gt;&lt;object type=&quot;3&quot; unique_id=&quot;10008&quot;&gt;&lt;property id=&quot;20148&quot; value=&quot;5&quot;/&gt;&lt;property id=&quot;20300&quot; value=&quot;Slide 5 - &amp;quot;Computation Tasks and Pitfalls&amp;quot;&quot;/&gt;&lt;property id=&quot;20307&quot; value=&quot;259&quot;/&gt;&lt;/object&gt;&lt;object type=&quot;3&quot; unique_id=&quot;10009&quot;&gt;&lt;property id=&quot;20148&quot; value=&quot;5&quot;/&gt;&lt;property id=&quot;20300&quot; value=&quot;Slide 6 - &amp;quot;Gauss Elimination&amp;quot;&quot;/&gt;&lt;property id=&quot;20307&quot; value=&quot;260&quot;/&gt;&lt;/object&gt;&lt;object type=&quot;3&quot; unique_id=&quot;10010&quot;&gt;&lt;property id=&quot;20148&quot; value=&quot;5&quot;/&gt;&lt;property id=&quot;20300&quot; value=&quot;Slide 7 - &amp;quot;LU Decomposition&amp;quot;&quot;/&gt;&lt;property id=&quot;20307&quot; value=&quot;261&quot;/&gt;&lt;/object&gt;&lt;object type=&quot;3&quot; unique_id=&quot;10011&quot;&gt;&lt;property id=&quot;20148&quot; value=&quot;5&quot;/&gt;&lt;property id=&quot;20300&quot; value=&quot;Slide 8 - &amp;quot;Crout’s Algorithm&amp;quot;&quot;/&gt;&lt;property id=&quot;20307&quot; value=&quot;262&quot;/&gt;&lt;/object&gt;&lt;object type=&quot;3&quot; unique_id=&quot;10012&quot;&gt;&lt;property id=&quot;20148&quot; value=&quot;5&quot;/&gt;&lt;property id=&quot;20300&quot; value=&quot;Slide 9 - &amp;quot;Order of Update in Crout’s Algorithm&amp;quot;&quot;/&gt;&lt;property id=&quot;20307&quot; value=&quot;263&quot;/&gt;&lt;/object&gt;&lt;object type=&quot;3&quot; unique_id=&quot;10013&quot;&gt;&lt;property id=&quot;20148&quot; value=&quot;5&quot;/&gt;&lt;property id=&quot;20300&quot; value=&quot;Slide 10 - &amp;quot;Pivoting&amp;quot;&quot;/&gt;&lt;property id=&quot;20307&quot; value=&quot;264&quot;/&gt;&lt;/object&gt;&lt;object type=&quot;3&quot; unique_id=&quot;10014&quot;&gt;&lt;property id=&quot;20148&quot; value=&quot;5&quot;/&gt;&lt;property id=&quot;20300&quot; value=&quot;Slide 11&quot;/&gt;&lt;property id=&quot;20307&quot; value=&quot;265&quot;/&gt;&lt;/object&gt;&lt;object type=&quot;3&quot; unique_id=&quot;10015&quot;&gt;&lt;property id=&quot;20148&quot; value=&quot;5&quot;/&gt;&lt;property id=&quot;20300&quot; value=&quot;Slide 12&quot;/&gt;&lt;property id=&quot;20307&quot; value=&quot;266&quot;/&gt;&lt;/object&gt;&lt;object type=&quot;3&quot; unique_id=&quot;10016&quot;&gt;&lt;property id=&quot;20148&quot; value=&quot;5&quot;/&gt;&lt;property id=&quot;20300&quot; value=&quot;Slide 13 - &amp;quot;Computational Complexity&amp;quot;&quot;/&gt;&lt;property id=&quot;20307&quot; value=&quot;273&quot;/&gt;&lt;/object&gt;&lt;object type=&quot;3&quot; unique_id=&quot;10017&quot;&gt;&lt;property id=&quot;20148&quot; value=&quot;5&quot;/&gt;&lt;property id=&quot;20300&quot; value=&quot;Slide 14 - &amp;quot;Compute A-1&amp;quot;&quot;/&gt;&lt;property id=&quot;20307&quot; value=&quot;270&quot;/&gt;&lt;/object&gt;&lt;object type=&quot;3&quot; unique_id=&quot;10018&quot;&gt;&lt;property id=&quot;20148&quot; value=&quot;5&quot;/&gt;&lt;property id=&quot;20300&quot; value=&quot;Slide 15 - &amp;quot;Compute det(A)&amp;quot;&quot;/&gt;&lt;property id=&quot;20307&quot; value=&quot;271&quot;/&gt;&lt;/object&gt;&lt;object type=&quot;3&quot; unique_id=&quot;10019&quot;&gt;&lt;property id=&quot;20148&quot; value=&quot;5&quot;/&gt;&lt;property id=&quot;20300&quot; value=&quot;Slide 16 - &amp;quot;Use LAPACK&amp;quot;&quot;/&gt;&lt;property id=&quot;20307&quot; value=&quot;267&quot;/&gt;&lt;/object&gt;&lt;object type=&quot;3&quot; unique_id=&quot;10020&quot;&gt;&lt;property id=&quot;20148&quot; value=&quot;5&quot;/&gt;&lt;property id=&quot;20300&quot; value=&quot;Slide 17 - &amp;quot;What Lapack can do?&amp;quot;&quot;/&gt;&lt;property id=&quot;20307&quot; value=&quot;268&quot;/&gt;&lt;/object&gt;&lt;object type=&quot;3&quot; unique_id=&quot;10021&quot;&gt;&lt;property id=&quot;20148&quot; value=&quot;5&quot;/&gt;&lt;property id=&quot;20300&quot; value=&quot;Slide 18 - &amp;quot;An Example for Lapack Fortran Routine&amp;quot;&quot;/&gt;&lt;property id=&quot;20307&quot; value=&quot;272&quot;/&gt;&lt;/object&gt;&lt;object type=&quot;3&quot; unique_id=&quot;10022&quot;&gt;&lt;property id=&quot;20148&quot; value=&quot;5&quot;/&gt;&lt;property id=&quot;20300&quot; value=&quot;Slide 19 - &amp;quot;An example for calling Lapack in C&amp;quot;&quot;/&gt;&lt;property id=&quot;20307&quot; value=&quot;269&quot;/&gt;&lt;/object&gt;&lt;object type=&quot;3&quot; unique_id=&quot;10023&quot;&gt;&lt;property id=&quot;20148&quot; value=&quot;5&quot;/&gt;&lt;property id=&quot;20300&quot; value=&quot;Slide 20 - &amp;quot;Reading, Reference&amp;quot;&quot;/&gt;&lt;property id=&quot;20307&quot; value=&quot;276&quot;/&gt;&lt;/object&gt;&lt;object type=&quot;3&quot; unique_id=&quot;10024&quot;&gt;&lt;property id=&quot;20148&quot; value=&quot;5&quot;/&gt;&lt;property id=&quot;20300&quot; value=&quot;Slide 21&quot;/&gt;&lt;property id=&quot;20307&quot; value=&quot;274&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TotalTime>
  <Words>2096</Words>
  <Application>Microsoft Office PowerPoint</Application>
  <PresentationFormat>On-screen Show (4:3)</PresentationFormat>
  <Paragraphs>231</Paragraphs>
  <Slides>26</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Cambria Math</vt:lpstr>
      <vt:lpstr>Courier New</vt:lpstr>
      <vt:lpstr>Symbol</vt:lpstr>
      <vt:lpstr>Times New Roman</vt:lpstr>
      <vt:lpstr>Default Design</vt:lpstr>
      <vt:lpstr>Equation</vt:lpstr>
      <vt:lpstr>Chapter 2, Linear Systems, Mainly LU Decomposition</vt:lpstr>
      <vt:lpstr>Linear Systems</vt:lpstr>
      <vt:lpstr>Existence and Solutions</vt:lpstr>
      <vt:lpstr>Some Concepts in Linear Algebra</vt:lpstr>
      <vt:lpstr>Computation Tasks and Pitfalls</vt:lpstr>
      <vt:lpstr>Gauss Elimination</vt:lpstr>
      <vt:lpstr>LU Decomposition</vt:lpstr>
      <vt:lpstr>Forward substitution</vt:lpstr>
      <vt:lpstr>Crout’s Algorithm</vt:lpstr>
      <vt:lpstr>Order of Update in Crout’s Algorithm</vt:lpstr>
      <vt:lpstr>LU Decomposition (without pivoting)</vt:lpstr>
      <vt:lpstr>Right-looking recursive algorithm</vt:lpstr>
      <vt:lpstr>Pivoting</vt:lpstr>
      <vt:lpstr>ludcmp(…)</vt:lpstr>
      <vt:lpstr>Run Crout’s algorithm</vt:lpstr>
      <vt:lpstr>PowerPoint Presentation</vt:lpstr>
      <vt:lpstr>Computational Complexity</vt:lpstr>
      <vt:lpstr>Compute A-1</vt:lpstr>
      <vt:lpstr>Compute det(A)</vt:lpstr>
      <vt:lpstr>Use numpy and scipy</vt:lpstr>
      <vt:lpstr>Solve Ax =b in scipy</vt:lpstr>
      <vt:lpstr>Use LAPACK</vt:lpstr>
      <vt:lpstr>What Lapack can do?</vt:lpstr>
      <vt:lpstr>Other matrix decompositions</vt:lpstr>
      <vt:lpstr>Reading, Reference</vt:lpstr>
      <vt:lpstr>PowerPoint Presentation</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2, Linear Systems, LU Decomposition</dc:title>
  <dc:creator>Wang Jian-Sheng</dc:creator>
  <cp:lastModifiedBy>Wang Jian-Sheng</cp:lastModifiedBy>
  <cp:revision>73</cp:revision>
  <dcterms:created xsi:type="dcterms:W3CDTF">2004-07-22T06:03:45Z</dcterms:created>
  <dcterms:modified xsi:type="dcterms:W3CDTF">2025-08-17T03:26:10Z</dcterms:modified>
</cp:coreProperties>
</file>