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5" r:id="rId3"/>
    <p:sldId id="276" r:id="rId4"/>
    <p:sldId id="277" r:id="rId5"/>
    <p:sldId id="278" r:id="rId6"/>
    <p:sldId id="302" r:id="rId7"/>
    <p:sldId id="299" r:id="rId8"/>
    <p:sldId id="285" r:id="rId9"/>
    <p:sldId id="295" r:id="rId10"/>
    <p:sldId id="279" r:id="rId11"/>
    <p:sldId id="298" r:id="rId12"/>
    <p:sldId id="294" r:id="rId13"/>
    <p:sldId id="280" r:id="rId14"/>
    <p:sldId id="287" r:id="rId15"/>
    <p:sldId id="288" r:id="rId16"/>
    <p:sldId id="281" r:id="rId17"/>
    <p:sldId id="300" r:id="rId18"/>
    <p:sldId id="282" r:id="rId19"/>
    <p:sldId id="293" r:id="rId20"/>
    <p:sldId id="296" r:id="rId21"/>
    <p:sldId id="283" r:id="rId22"/>
    <p:sldId id="284" r:id="rId23"/>
    <p:sldId id="289" r:id="rId24"/>
    <p:sldId id="290" r:id="rId25"/>
    <p:sldId id="301" r:id="rId26"/>
    <p:sldId id="291" r:id="rId27"/>
    <p:sldId id="297" r:id="rId28"/>
    <p:sldId id="292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8E1FD7-47D0-4B33-81B8-35E7951D577F}" v="80" dt="2024-09-01T07:44:58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69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Jian-Sheng" userId="7d25d710-0931-49a3-acef-49192cec40f2" providerId="ADAL" clId="{758E1FD7-47D0-4B33-81B8-35E7951D577F}"/>
    <pc:docChg chg="custSel modSld">
      <pc:chgData name="Wang Jian-Sheng" userId="7d25d710-0931-49a3-acef-49192cec40f2" providerId="ADAL" clId="{758E1FD7-47D0-4B33-81B8-35E7951D577F}" dt="2024-09-01T07:44:58.995" v="123" actId="20577"/>
      <pc:docMkLst>
        <pc:docMk/>
      </pc:docMkLst>
      <pc:sldChg chg="modSp mod">
        <pc:chgData name="Wang Jian-Sheng" userId="7d25d710-0931-49a3-acef-49192cec40f2" providerId="ADAL" clId="{758E1FD7-47D0-4B33-81B8-35E7951D577F}" dt="2024-09-01T07:30:17.702" v="0" actId="20577"/>
        <pc:sldMkLst>
          <pc:docMk/>
          <pc:sldMk cId="0" sldId="256"/>
        </pc:sldMkLst>
        <pc:spChg chg="mod">
          <ac:chgData name="Wang Jian-Sheng" userId="7d25d710-0931-49a3-acef-49192cec40f2" providerId="ADAL" clId="{758E1FD7-47D0-4B33-81B8-35E7951D577F}" dt="2024-09-01T07:30:17.702" v="0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Wang Jian-Sheng" userId="7d25d710-0931-49a3-acef-49192cec40f2" providerId="ADAL" clId="{758E1FD7-47D0-4B33-81B8-35E7951D577F}" dt="2024-09-01T07:33:16.613" v="48" actId="20577"/>
        <pc:sldMkLst>
          <pc:docMk/>
          <pc:sldMk cId="0" sldId="276"/>
        </pc:sldMkLst>
        <pc:spChg chg="mod">
          <ac:chgData name="Wang Jian-Sheng" userId="7d25d710-0931-49a3-acef-49192cec40f2" providerId="ADAL" clId="{758E1FD7-47D0-4B33-81B8-35E7951D577F}" dt="2024-09-01T07:33:16.613" v="48" actId="20577"/>
          <ac:spMkLst>
            <pc:docMk/>
            <pc:sldMk cId="0" sldId="276"/>
            <ac:spMk id="5123" creationId="{00000000-0000-0000-0000-000000000000}"/>
          </ac:spMkLst>
        </pc:spChg>
      </pc:sldChg>
      <pc:sldChg chg="modSp mod modNotesTx">
        <pc:chgData name="Wang Jian-Sheng" userId="7d25d710-0931-49a3-acef-49192cec40f2" providerId="ADAL" clId="{758E1FD7-47D0-4B33-81B8-35E7951D577F}" dt="2024-09-01T07:38:46.472" v="87"/>
        <pc:sldMkLst>
          <pc:docMk/>
          <pc:sldMk cId="0" sldId="291"/>
        </pc:sldMkLst>
        <pc:spChg chg="mod">
          <ac:chgData name="Wang Jian-Sheng" userId="7d25d710-0931-49a3-acef-49192cec40f2" providerId="ADAL" clId="{758E1FD7-47D0-4B33-81B8-35E7951D577F}" dt="2024-09-01T07:35:30.428" v="60" actId="947"/>
          <ac:spMkLst>
            <pc:docMk/>
            <pc:sldMk cId="0" sldId="291"/>
            <ac:spMk id="30723" creationId="{00000000-0000-0000-0000-000000000000}"/>
          </ac:spMkLst>
        </pc:spChg>
      </pc:sldChg>
      <pc:sldChg chg="modSp mod">
        <pc:chgData name="Wang Jian-Sheng" userId="7d25d710-0931-49a3-acef-49192cec40f2" providerId="ADAL" clId="{758E1FD7-47D0-4B33-81B8-35E7951D577F}" dt="2024-09-01T07:44:58.995" v="123" actId="20577"/>
        <pc:sldMkLst>
          <pc:docMk/>
          <pc:sldMk cId="0" sldId="292"/>
        </pc:sldMkLst>
        <pc:spChg chg="mod">
          <ac:chgData name="Wang Jian-Sheng" userId="7d25d710-0931-49a3-acef-49192cec40f2" providerId="ADAL" clId="{758E1FD7-47D0-4B33-81B8-35E7951D577F}" dt="2024-09-01T07:44:58.995" v="123" actId="20577"/>
          <ac:spMkLst>
            <pc:docMk/>
            <pc:sldMk cId="0" sldId="292"/>
            <ac:spMk id="3379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B440B5E-4D5C-4DB8-B0D6-8F403E8193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02E2D3-F283-45E7-A0BD-AD59C7F7295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Polynomial degree: the highest power of x.  Use ratio of polynomials (</a:t>
            </a:r>
            <a:r>
              <a:rPr lang="en-US" altLang="en-US" dirty="0" err="1"/>
              <a:t>Pade</a:t>
            </a:r>
            <a:r>
              <a:rPr lang="en-US" altLang="en-US" dirty="0"/>
              <a:t>’ approximation) is another way.   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Superscript (1) denotes first derivative, (2) denote second derivative.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440B5E-4D5C-4DB8-B0D6-8F403E81937E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2570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618CDC-3213-4883-AFC3-F47508F04556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NR: Numerical Recipes in C, 2</a:t>
            </a:r>
            <a:r>
              <a:rPr lang="en-US" altLang="en-US" baseline="30000"/>
              <a:t>nd</a:t>
            </a:r>
            <a:r>
              <a:rPr lang="en-US" altLang="en-US"/>
              <a:t> edition.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ill-conditioning means the x values are close or coincident.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440B5E-4D5C-4DB8-B0D6-8F403E81937E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0615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4959DC-B21F-4EA2-B051-D37FAC9C9CA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For </a:t>
            </a:r>
            <a:r>
              <a:rPr lang="en-US" altLang="en-US" dirty="0" err="1"/>
              <a:t>cond</a:t>
            </a:r>
            <a:r>
              <a:rPr lang="en-US" altLang="en-US" dirty="0"/>
              <a:t>(A), A must be a square matrix; for norm ||A||, A can  be vector or matrix (of any size).  For a discussion on norms, see, e.g., Golub &amp; van Loan, “Matrix Computations”, 3</a:t>
            </a:r>
            <a:r>
              <a:rPr lang="en-US" altLang="en-US" baseline="30000" dirty="0"/>
              <a:t>rd</a:t>
            </a:r>
            <a:r>
              <a:rPr lang="en-US" altLang="en-US" dirty="0"/>
              <a:t>, page 52 – 57.   The significance of the condition number is that the relative error of linear system can be bounded by the condition number.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4959DC-B21F-4EA2-B051-D37FAC9C9CA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The norm ||x|| is (1) positive definite, (2) satisfies triangle inequality, (3) and is linearly scale.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5761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96E2D0-8653-46C5-AA6A-224CA9C74269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Frobenius norm is like a 2-norm applied to the matrix elements. Opposite of supremum is infimum (inf).   What happen if p&lt;1?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Delta_{ij} is Kronecker delta.  It is 1 if i=j, and 0 otherwise.</a:t>
            </a:r>
          </a:p>
          <a:p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658555-5484-4EDD-BDD8-4D27469D144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Eric Harold Neville 1889-1961.</a:t>
            </a:r>
          </a:p>
          <a:p>
            <a:endParaRPr lang="en-US" alt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837080-1818-485E-A0EA-F7BE68D7B556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429A22-FDCE-4663-9731-FD44B2293447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To get required </a:t>
            </a:r>
            <a:r>
              <a:rPr lang="en-US" altLang="en-US">
                <a:sym typeface="Symbol" panose="05050102010706020507" pitchFamily="18" charset="2"/>
              </a:rPr>
              <a:t>, extend the lines (in a straight way) at </a:t>
            </a:r>
            <a:r>
              <a:rPr lang="en-US" altLang="en-US" i="1">
                <a:sym typeface="Symbol" panose="05050102010706020507" pitchFamily="18" charset="2"/>
              </a:rPr>
              <a:t>P</a:t>
            </a:r>
            <a:r>
              <a:rPr lang="en-US" altLang="en-US">
                <a:sym typeface="Symbol" panose="05050102010706020507" pitchFamily="18" charset="2"/>
              </a:rPr>
              <a:t> back to the starting points.</a:t>
            </a:r>
          </a:p>
          <a:p>
            <a:pPr eaLnBrk="1" hangingPunct="1"/>
            <a:endParaRPr lang="en-US" altLang="en-US"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E5AD67-F34E-4D31-AD6F-E7005D4B07EC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What is the computational complexity of Neville’s algorithm?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F531D-C504-4565-8311-C871534E04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618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83029-7D7D-493B-86EC-1FD5FE82AA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083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FAF49-24F9-471D-A957-08132C4E5A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292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22A09-F43C-40E6-BBC4-A68ED29C6F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19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A1A60-840D-44AD-8123-620AC40EA0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966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62157-CED7-4138-8CF1-3671911C4A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493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5142B-2120-47E9-B9C7-C328E09B64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45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C3024-4E48-4F5D-AB0C-78D1423E3D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97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2DECC-9A7C-4F3F-8441-6BC3A2BDD9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27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0DCEA-D864-4708-95D3-F0DDEDACA9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46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2286C-05D8-4270-A447-B22EC0A080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51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CE550-BBC2-4A87-9A27-A03290D043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064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F3DC597-C32B-443C-A7B9-00D54E3E4F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wmf"/><Relationship Id="rId7" Type="http://schemas.openxmlformats.org/officeDocument/2006/relationships/image" Target="../media/image16.png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en-US" sz="4400" dirty="0"/>
              <a:t>Chapter 3, Interpolation </a:t>
            </a:r>
            <a:br>
              <a:rPr lang="en-US" altLang="en-US" sz="4400" dirty="0"/>
            </a:br>
            <a:r>
              <a:rPr lang="en-US" altLang="en-US" sz="4400" dirty="0"/>
              <a:t>and Extrapolation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Lagrange’s Formula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It can be verified that the solution to the </a:t>
            </a:r>
            <a:r>
              <a:rPr lang="en-US" altLang="en-US" dirty="0" err="1"/>
              <a:t>Vandermonde</a:t>
            </a:r>
            <a:r>
              <a:rPr lang="en-US" altLang="en-US" dirty="0"/>
              <a:t> equation is given by the formula below: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i="1" dirty="0"/>
          </a:p>
          <a:p>
            <a:pPr eaLnBrk="1" hangingPunct="1"/>
            <a:r>
              <a:rPr lang="en-US" altLang="en-US" i="1" dirty="0"/>
              <a:t>l</a:t>
            </a:r>
            <a:r>
              <a:rPr lang="en-US" altLang="en-US" baseline="-25000" dirty="0"/>
              <a:t>i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has the property </a:t>
            </a:r>
            <a:r>
              <a:rPr lang="en-US" altLang="en-US" i="1" dirty="0"/>
              <a:t>l</a:t>
            </a:r>
            <a:r>
              <a:rPr lang="en-US" altLang="en-US" baseline="-25000" dirty="0"/>
              <a:t>i</a:t>
            </a:r>
            <a:r>
              <a:rPr lang="en-US" altLang="en-US" dirty="0"/>
              <a:t>(</a:t>
            </a:r>
            <a:r>
              <a:rPr lang="en-US" altLang="en-US" i="1" dirty="0" err="1"/>
              <a:t>x</a:t>
            </a:r>
            <a:r>
              <a:rPr lang="en-US" altLang="en-US" baseline="-25000" dirty="0" err="1"/>
              <a:t>j</a:t>
            </a:r>
            <a:r>
              <a:rPr lang="en-US" altLang="en-US" dirty="0"/>
              <a:t>) = </a:t>
            </a:r>
            <a:r>
              <a:rPr lang="el-GR" altLang="en-US" dirty="0"/>
              <a:t>δ</a:t>
            </a:r>
            <a:r>
              <a:rPr lang="en-US" altLang="en-US" baseline="-25000" dirty="0" err="1"/>
              <a:t>ij</a:t>
            </a:r>
            <a:r>
              <a:rPr lang="en-US" altLang="en-US" dirty="0"/>
              <a:t>.</a:t>
            </a:r>
          </a:p>
          <a:p>
            <a:pPr eaLnBrk="1" hangingPunct="1"/>
            <a:endParaRPr lang="en-US" altLang="en-US" dirty="0"/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838200" y="2613025"/>
          <a:ext cx="6553200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89200" imgH="889000" progId="Equation.DSMT4">
                  <p:embed/>
                </p:oleObj>
              </mc:Choice>
              <mc:Fallback>
                <p:oleObj name="Equation" r:id="rId3" imgW="2489200" imgH="889000" progId="Equation.DSMT4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13025"/>
                        <a:ext cx="6553200" cy="233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A25B-3F0D-46CF-92AB-1DA25846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</a:t>
            </a:r>
            <a:r>
              <a:rPr lang="en-US" baseline="-25000" dirty="0"/>
              <a:t>1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for </a:t>
            </a:r>
            <a:r>
              <a:rPr lang="en-US" i="1" dirty="0"/>
              <a:t>x</a:t>
            </a:r>
            <a:r>
              <a:rPr lang="en-US" baseline="-25000" dirty="0"/>
              <a:t>i</a:t>
            </a:r>
            <a:r>
              <a:rPr lang="en-US" dirty="0"/>
              <a:t> = 0, 1,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21CBF-175C-443A-B2CB-E12046CA0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81200"/>
            <a:ext cx="5960991" cy="3810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2087E15-189C-48A4-B6CC-B86836CC9511}"/>
              </a:ext>
            </a:extLst>
          </p:cNvPr>
          <p:cNvSpPr/>
          <p:nvPr/>
        </p:nvSpPr>
        <p:spPr>
          <a:xfrm>
            <a:off x="2642616" y="3886200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0E3648-1E4F-4E02-A270-3505CDE41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794" y="5016994"/>
            <a:ext cx="164606" cy="1646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662932-083A-42C1-B402-8EF94D5BA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794" y="5029200"/>
            <a:ext cx="164606" cy="1646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77A4995-8246-478D-BDD5-9E130D9DD511}"/>
              </a:ext>
            </a:extLst>
          </p:cNvPr>
          <p:cNvSpPr txBox="1"/>
          <p:nvPr/>
        </p:nvSpPr>
        <p:spPr>
          <a:xfrm>
            <a:off x="4038600" y="1778675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The Lagrange basis polynomial </a:t>
            </a:r>
            <a:r>
              <a:rPr lang="en-US" altLang="en-US" i="1" dirty="0"/>
              <a:t> l</a:t>
            </a:r>
            <a:r>
              <a:rPr lang="en-US" altLang="en-US" baseline="-25000" dirty="0"/>
              <a:t>i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i</a:t>
            </a:r>
            <a:r>
              <a:rPr lang="en-US" dirty="0"/>
              <a:t>s defined by the property: </a:t>
            </a:r>
            <a:r>
              <a:rPr lang="en-US" altLang="en-US" i="1" dirty="0"/>
              <a:t>l</a:t>
            </a:r>
            <a:r>
              <a:rPr lang="en-US" altLang="en-US" baseline="-25000" dirty="0"/>
              <a:t>i</a:t>
            </a:r>
            <a:r>
              <a:rPr lang="en-US" altLang="en-US" dirty="0"/>
              <a:t>(</a:t>
            </a:r>
            <a:r>
              <a:rPr lang="en-US" altLang="en-US" i="1" dirty="0" err="1"/>
              <a:t>x</a:t>
            </a:r>
            <a:r>
              <a:rPr lang="en-US" altLang="en-US" baseline="-25000" dirty="0" err="1"/>
              <a:t>j</a:t>
            </a:r>
            <a:r>
              <a:rPr lang="en-US" altLang="en-US" dirty="0"/>
              <a:t>) = </a:t>
            </a:r>
            <a:r>
              <a:rPr lang="el-GR" altLang="en-US" dirty="0"/>
              <a:t>δ</a:t>
            </a:r>
            <a:r>
              <a:rPr lang="en-US" altLang="en-US" baseline="-25000" dirty="0" err="1"/>
              <a:t>ij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27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Joseph-Louis Lagrange </a:t>
            </a:r>
            <a:r>
              <a:rPr lang="en-US" altLang="en-US" sz="2800"/>
              <a:t>(1736-1813)</a:t>
            </a:r>
          </a:p>
        </p:txBody>
      </p:sp>
      <p:pic>
        <p:nvPicPr>
          <p:cNvPr id="15363" name="Picture 4" descr="lagran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25" y="2057400"/>
            <a:ext cx="3952875" cy="480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5257800" y="2057400"/>
            <a:ext cx="33528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Italian-French mathematician associated with many classic mathematics and physics – Lagrange multipliers in minimization of a function, Lagrange’s interpolation formula, Lagrange’s theorem in group theory and number theory, and the Lagrangian (</a:t>
            </a:r>
            <a:r>
              <a:rPr lang="en-US" altLang="en-US" sz="1800" i="1"/>
              <a:t>L</a:t>
            </a:r>
            <a:r>
              <a:rPr lang="en-US" altLang="en-US" sz="1800"/>
              <a:t>=</a:t>
            </a:r>
            <a:r>
              <a:rPr lang="en-US" altLang="en-US" sz="1800" i="1"/>
              <a:t>T</a:t>
            </a:r>
            <a:r>
              <a:rPr lang="en-US" altLang="en-US" sz="1800"/>
              <a:t>-</a:t>
            </a:r>
            <a:r>
              <a:rPr lang="en-US" altLang="en-US" sz="1800" i="1"/>
              <a:t>V</a:t>
            </a:r>
            <a:r>
              <a:rPr lang="en-US" altLang="en-US" sz="1800"/>
              <a:t>) in mechanics and Euler-Lagrange equations.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Neville’s Algorithm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/>
              <a:t>Evaluate Lagrange’s interpolation formula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at a given point </a:t>
            </a:r>
            <a:r>
              <a:rPr lang="en-US" altLang="en-US" i="1" dirty="0"/>
              <a:t>x</a:t>
            </a:r>
            <a:r>
              <a:rPr lang="en-US" altLang="en-US" dirty="0"/>
              <a:t>, from the data points (</a:t>
            </a:r>
            <a:r>
              <a:rPr lang="en-US" altLang="en-US" i="1" dirty="0" err="1"/>
              <a:t>x</a:t>
            </a:r>
            <a:r>
              <a:rPr lang="en-US" altLang="en-US" baseline="-25000" dirty="0" err="1"/>
              <a:t>i</a:t>
            </a:r>
            <a:r>
              <a:rPr lang="en-US" altLang="en-US" dirty="0" err="1"/>
              <a:t>,</a:t>
            </a:r>
            <a:r>
              <a:rPr lang="en-US" altLang="en-US" i="1" dirty="0" err="1"/>
              <a:t>y</a:t>
            </a:r>
            <a:r>
              <a:rPr lang="en-US" altLang="en-US" baseline="-25000" dirty="0" err="1"/>
              <a:t>i</a:t>
            </a:r>
            <a:r>
              <a:rPr lang="en-US" altLang="en-US" dirty="0"/>
              <a:t>). </a:t>
            </a:r>
          </a:p>
          <a:p>
            <a:pPr eaLnBrk="1" hangingPunct="1"/>
            <a:r>
              <a:rPr lang="en-US" altLang="en-US" dirty="0"/>
              <a:t>Interpolation tableau </a:t>
            </a:r>
            <a:r>
              <a:rPr lang="en-US" altLang="en-US" i="1" dirty="0"/>
              <a:t>P</a:t>
            </a: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914400" y="2819400"/>
            <a:ext cx="541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838200" y="3429000"/>
            <a:ext cx="4648200" cy="28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x</a:t>
            </a:r>
            <a:r>
              <a:rPr lang="en-US" altLang="en-US" sz="1800" baseline="-25000"/>
              <a:t>1</a:t>
            </a:r>
            <a:r>
              <a:rPr lang="en-US" altLang="en-US" sz="1800"/>
              <a:t>:  </a:t>
            </a:r>
            <a:r>
              <a:rPr lang="en-US" altLang="en-US" sz="1800" i="1"/>
              <a:t>y</a:t>
            </a:r>
            <a:r>
              <a:rPr lang="en-US" altLang="en-US" sz="1800" baseline="-25000"/>
              <a:t>1</a:t>
            </a:r>
            <a:r>
              <a:rPr lang="en-US" altLang="en-US" sz="1800"/>
              <a:t> = </a:t>
            </a:r>
            <a:r>
              <a:rPr lang="en-US" altLang="en-US" sz="1800" i="1"/>
              <a:t>P</a:t>
            </a:r>
            <a:r>
              <a:rPr lang="en-US" altLang="en-US" sz="1800" baseline="-25000"/>
              <a:t>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                      </a:t>
            </a:r>
            <a:r>
              <a:rPr lang="en-US" altLang="en-US" sz="1800" i="1"/>
              <a:t>P</a:t>
            </a:r>
            <a:r>
              <a:rPr lang="en-US" altLang="en-US" sz="1800" baseline="-25000"/>
              <a:t>12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x</a:t>
            </a:r>
            <a:r>
              <a:rPr lang="en-US" altLang="en-US" sz="1800" baseline="-25000"/>
              <a:t>2</a:t>
            </a:r>
            <a:r>
              <a:rPr lang="en-US" altLang="en-US" sz="1800"/>
              <a:t>:  </a:t>
            </a:r>
            <a:r>
              <a:rPr lang="en-US" altLang="en-US" sz="1800" i="1"/>
              <a:t>y</a:t>
            </a:r>
            <a:r>
              <a:rPr lang="en-US" altLang="en-US" sz="1800" baseline="-25000"/>
              <a:t>2</a:t>
            </a:r>
            <a:r>
              <a:rPr lang="en-US" altLang="en-US" sz="1800"/>
              <a:t> = </a:t>
            </a:r>
            <a:r>
              <a:rPr lang="en-US" altLang="en-US" sz="1800" i="1"/>
              <a:t>P</a:t>
            </a:r>
            <a:r>
              <a:rPr lang="en-US" altLang="en-US" sz="1800" baseline="-25000"/>
              <a:t>2</a:t>
            </a:r>
            <a:r>
              <a:rPr lang="en-US" altLang="en-US" sz="1800"/>
              <a:t>                </a:t>
            </a:r>
            <a:r>
              <a:rPr lang="en-US" altLang="en-US" sz="1800" i="1"/>
              <a:t>P</a:t>
            </a:r>
            <a:r>
              <a:rPr lang="en-US" altLang="en-US" sz="1800" baseline="-25000"/>
              <a:t>123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                      </a:t>
            </a:r>
            <a:r>
              <a:rPr lang="en-US" altLang="en-US" sz="1800" i="1"/>
              <a:t>P</a:t>
            </a:r>
            <a:r>
              <a:rPr lang="en-US" altLang="en-US" sz="1800" baseline="-25000"/>
              <a:t>23</a:t>
            </a:r>
            <a:r>
              <a:rPr lang="en-US" altLang="en-US" sz="1800"/>
              <a:t>                  </a:t>
            </a:r>
            <a:r>
              <a:rPr lang="en-US" altLang="en-US" sz="1800" i="1"/>
              <a:t>P</a:t>
            </a:r>
            <a:r>
              <a:rPr lang="en-US" altLang="en-US" sz="1800" baseline="-25000"/>
              <a:t>1234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x</a:t>
            </a:r>
            <a:r>
              <a:rPr lang="en-US" altLang="en-US" sz="1800" baseline="-25000"/>
              <a:t>3</a:t>
            </a:r>
            <a:r>
              <a:rPr lang="en-US" altLang="en-US" sz="1800"/>
              <a:t>:  </a:t>
            </a:r>
            <a:r>
              <a:rPr lang="en-US" altLang="en-US" sz="1800" i="1"/>
              <a:t>y</a:t>
            </a:r>
            <a:r>
              <a:rPr lang="en-US" altLang="en-US" sz="1800" baseline="-25000"/>
              <a:t>3</a:t>
            </a:r>
            <a:r>
              <a:rPr lang="en-US" altLang="en-US" sz="1800"/>
              <a:t> = </a:t>
            </a:r>
            <a:r>
              <a:rPr lang="en-US" altLang="en-US" sz="1800" i="1"/>
              <a:t>P</a:t>
            </a:r>
            <a:r>
              <a:rPr lang="en-US" altLang="en-US" sz="1800" baseline="-25000"/>
              <a:t>3</a:t>
            </a:r>
            <a:r>
              <a:rPr lang="en-US" altLang="en-US" sz="1800"/>
              <a:t>                </a:t>
            </a:r>
            <a:r>
              <a:rPr lang="en-US" altLang="en-US" sz="1800" i="1"/>
              <a:t>P</a:t>
            </a:r>
            <a:r>
              <a:rPr lang="en-US" altLang="en-US" sz="1800" baseline="-25000"/>
              <a:t>234</a:t>
            </a:r>
            <a:r>
              <a:rPr lang="en-US" altLang="en-US" sz="1800"/>
              <a:t>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                     </a:t>
            </a:r>
            <a:r>
              <a:rPr lang="en-US" altLang="en-US" sz="1800" i="1"/>
              <a:t> P</a:t>
            </a:r>
            <a:r>
              <a:rPr lang="en-US" altLang="en-US" sz="1800" baseline="-25000"/>
              <a:t>34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x</a:t>
            </a:r>
            <a:r>
              <a:rPr lang="en-US" altLang="en-US" sz="1800" baseline="-25000"/>
              <a:t>4</a:t>
            </a:r>
            <a:r>
              <a:rPr lang="en-US" altLang="en-US" sz="1800"/>
              <a:t>:  </a:t>
            </a:r>
            <a:r>
              <a:rPr lang="en-US" altLang="en-US" sz="1800" i="1"/>
              <a:t>y</a:t>
            </a:r>
            <a:r>
              <a:rPr lang="en-US" altLang="en-US" sz="1800" baseline="-25000"/>
              <a:t>4</a:t>
            </a:r>
            <a:r>
              <a:rPr lang="en-US" altLang="en-US" sz="1800"/>
              <a:t> = </a:t>
            </a:r>
            <a:r>
              <a:rPr lang="en-US" altLang="en-US" sz="1800" i="1"/>
              <a:t>P</a:t>
            </a:r>
            <a:r>
              <a:rPr lang="en-US" altLang="en-US" sz="1800" baseline="-25000"/>
              <a:t>4</a:t>
            </a: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4800600" y="5181600"/>
            <a:ext cx="3276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P</a:t>
            </a:r>
            <a:r>
              <a:rPr lang="en-US" altLang="en-US" sz="1800" baseline="-25000"/>
              <a:t>i,i+1,i+2,…,i+n</a:t>
            </a:r>
            <a:r>
              <a:rPr lang="en-US" altLang="en-US" sz="1800"/>
              <a:t> is a polynomial of degree </a:t>
            </a:r>
            <a:r>
              <a:rPr lang="en-US" altLang="en-US" sz="1800" i="1"/>
              <a:t>n</a:t>
            </a:r>
            <a:r>
              <a:rPr lang="en-US" altLang="en-US" sz="1800"/>
              <a:t> in </a:t>
            </a:r>
            <a:r>
              <a:rPr lang="en-US" altLang="en-US" sz="1800" i="1"/>
              <a:t>x</a:t>
            </a:r>
            <a:r>
              <a:rPr lang="en-US" altLang="en-US" sz="1800"/>
              <a:t> that passes through the points (</a:t>
            </a:r>
            <a:r>
              <a:rPr lang="en-US" altLang="en-US" sz="1800" i="1"/>
              <a:t>x</a:t>
            </a:r>
            <a:r>
              <a:rPr lang="en-US" altLang="en-US" sz="1800" baseline="-25000"/>
              <a:t>i</a:t>
            </a:r>
            <a:r>
              <a:rPr lang="en-US" altLang="en-US" sz="1800"/>
              <a:t>,</a:t>
            </a:r>
            <a:r>
              <a:rPr lang="en-US" altLang="en-US" sz="1800" i="1"/>
              <a:t>y</a:t>
            </a:r>
            <a:r>
              <a:rPr lang="en-US" altLang="en-US" sz="1800" baseline="-25000"/>
              <a:t>i</a:t>
            </a:r>
            <a:r>
              <a:rPr lang="en-US" altLang="en-US" sz="1800"/>
              <a:t>), (</a:t>
            </a:r>
            <a:r>
              <a:rPr lang="en-US" altLang="en-US" sz="1800" i="1"/>
              <a:t>x</a:t>
            </a:r>
            <a:r>
              <a:rPr lang="en-US" altLang="en-US" sz="1800" baseline="-25000"/>
              <a:t>i+1</a:t>
            </a:r>
            <a:r>
              <a:rPr lang="en-US" altLang="en-US" sz="1800"/>
              <a:t>,</a:t>
            </a:r>
            <a:r>
              <a:rPr lang="en-US" altLang="en-US" sz="1800" i="1"/>
              <a:t>y</a:t>
            </a:r>
            <a:r>
              <a:rPr lang="en-US" altLang="en-US" sz="1800" baseline="-25000"/>
              <a:t>i+1</a:t>
            </a:r>
            <a:r>
              <a:rPr lang="en-US" altLang="en-US" sz="1800"/>
              <a:t>), …, (</a:t>
            </a:r>
            <a:r>
              <a:rPr lang="en-US" altLang="en-US" sz="1800" i="1"/>
              <a:t>x</a:t>
            </a:r>
            <a:r>
              <a:rPr lang="en-US" altLang="en-US" sz="1800" baseline="-25000"/>
              <a:t>i+n</a:t>
            </a:r>
            <a:r>
              <a:rPr lang="en-US" altLang="en-US" sz="1800"/>
              <a:t>,</a:t>
            </a:r>
            <a:r>
              <a:rPr lang="en-US" altLang="en-US" sz="1800" i="1"/>
              <a:t>y</a:t>
            </a:r>
            <a:r>
              <a:rPr lang="en-US" altLang="en-US" sz="1800" baseline="-25000"/>
              <a:t>i+n</a:t>
            </a:r>
            <a:r>
              <a:rPr lang="en-US" altLang="en-US" sz="1800"/>
              <a:t>) exactly.</a:t>
            </a:r>
            <a:endParaRPr lang="en-US" altLang="en-US" sz="1800"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Determine </a:t>
            </a:r>
            <a:r>
              <a:rPr lang="en-US" altLang="en-US" i="1"/>
              <a:t>P</a:t>
            </a:r>
            <a:r>
              <a:rPr lang="en-US" altLang="en-US" i="1" baseline="-25000"/>
              <a:t>12</a:t>
            </a:r>
            <a:r>
              <a:rPr lang="en-US" altLang="en-US"/>
              <a:t> from </a:t>
            </a:r>
            <a:r>
              <a:rPr lang="en-US" altLang="en-US" i="1"/>
              <a:t>P</a:t>
            </a:r>
            <a:r>
              <a:rPr lang="en-US" altLang="en-US" baseline="-25000"/>
              <a:t>1</a:t>
            </a:r>
            <a:r>
              <a:rPr lang="en-US" altLang="en-US"/>
              <a:t> &amp; </a:t>
            </a:r>
            <a:r>
              <a:rPr lang="en-US" altLang="en-US" i="1"/>
              <a:t>P</a:t>
            </a:r>
            <a:r>
              <a:rPr lang="en-US" altLang="en-US" baseline="-25000"/>
              <a:t>2</a:t>
            </a:r>
            <a:endParaRPr lang="en-US" altLang="en-US" i="1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Given the value </a:t>
            </a:r>
            <a:r>
              <a:rPr lang="en-US" altLang="en-US" i="1"/>
              <a:t>P</a:t>
            </a:r>
            <a:r>
              <a:rPr lang="en-US" altLang="en-US" baseline="-25000"/>
              <a:t>1</a:t>
            </a:r>
            <a:r>
              <a:rPr lang="en-US" altLang="en-US"/>
              <a:t> and </a:t>
            </a:r>
            <a:r>
              <a:rPr lang="en-US" altLang="en-US" i="1"/>
              <a:t>P</a:t>
            </a:r>
            <a:r>
              <a:rPr lang="en-US" altLang="en-US" baseline="-25000"/>
              <a:t>2</a:t>
            </a:r>
            <a:r>
              <a:rPr lang="en-US" altLang="en-US"/>
              <a:t> at </a:t>
            </a:r>
            <a:r>
              <a:rPr lang="en-US" altLang="en-US" i="1"/>
              <a:t>x</a:t>
            </a:r>
            <a:r>
              <a:rPr lang="en-US" altLang="en-US"/>
              <a:t>=</a:t>
            </a:r>
            <a:r>
              <a:rPr lang="en-US" altLang="en-US" i="1"/>
              <a:t>x</a:t>
            </a:r>
            <a:r>
              <a:rPr lang="en-US" altLang="en-US" baseline="-25000"/>
              <a:t>1</a:t>
            </a:r>
            <a:r>
              <a:rPr lang="en-US" altLang="en-US"/>
              <a:t> and </a:t>
            </a:r>
            <a:r>
              <a:rPr lang="en-US" altLang="en-US" i="1"/>
              <a:t>x</a:t>
            </a:r>
            <a:r>
              <a:rPr lang="en-US" altLang="en-US" baseline="-25000"/>
              <a:t>2</a:t>
            </a:r>
            <a:r>
              <a:rPr lang="en-US" altLang="en-US"/>
              <a:t>, we find linear interpolation</a:t>
            </a:r>
          </a:p>
          <a:p>
            <a:pPr eaLnBrk="1" hangingPunct="1">
              <a:buFontTx/>
              <a:buNone/>
            </a:pPr>
            <a:r>
              <a:rPr lang="en-US" altLang="en-US"/>
              <a:t>		</a:t>
            </a:r>
            <a:r>
              <a:rPr lang="en-US" altLang="en-US" i="1"/>
              <a:t>P</a:t>
            </a:r>
            <a:r>
              <a:rPr lang="en-US" altLang="en-US" baseline="-25000"/>
              <a:t>12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= </a:t>
            </a:r>
            <a:r>
              <a:rPr lang="el-GR" altLang="en-US">
                <a:cs typeface="Arial" panose="020B0604020202020204" pitchFamily="34" charset="0"/>
              </a:rPr>
              <a:t>λ</a:t>
            </a:r>
            <a:r>
              <a:rPr lang="en-US" altLang="en-US">
                <a:cs typeface="Arial" panose="020B0604020202020204" pitchFamily="34" charset="0"/>
              </a:rPr>
              <a:t>(</a:t>
            </a:r>
            <a:r>
              <a:rPr lang="en-US" altLang="en-US" i="1">
                <a:cs typeface="Arial" panose="020B0604020202020204" pitchFamily="34" charset="0"/>
              </a:rPr>
              <a:t>x</a:t>
            </a:r>
            <a:r>
              <a:rPr lang="en-US" altLang="en-US">
                <a:cs typeface="Arial" panose="020B0604020202020204" pitchFamily="34" charset="0"/>
              </a:rPr>
              <a:t>) </a:t>
            </a:r>
            <a:r>
              <a:rPr lang="en-US" altLang="en-US" i="1">
                <a:cs typeface="Arial" panose="020B0604020202020204" pitchFamily="34" charset="0"/>
              </a:rPr>
              <a:t>P</a:t>
            </a:r>
            <a:r>
              <a:rPr lang="en-US" altLang="en-US" baseline="-25000">
                <a:cs typeface="Arial" panose="020B0604020202020204" pitchFamily="34" charset="0"/>
              </a:rPr>
              <a:t>1</a:t>
            </a:r>
            <a:r>
              <a:rPr lang="en-US" altLang="en-US">
                <a:cs typeface="Arial" panose="020B0604020202020204" pitchFamily="34" charset="0"/>
              </a:rPr>
              <a:t>+[1-</a:t>
            </a:r>
            <a:r>
              <a:rPr lang="el-GR" altLang="en-US">
                <a:cs typeface="Arial" panose="020B0604020202020204" pitchFamily="34" charset="0"/>
              </a:rPr>
              <a:t>λ</a:t>
            </a:r>
            <a:r>
              <a:rPr lang="en-US" altLang="en-US">
                <a:cs typeface="Arial" panose="020B0604020202020204" pitchFamily="34" charset="0"/>
              </a:rPr>
              <a:t>(</a:t>
            </a:r>
            <a:r>
              <a:rPr lang="en-US" altLang="en-US" i="1">
                <a:cs typeface="Arial" panose="020B0604020202020204" pitchFamily="34" charset="0"/>
              </a:rPr>
              <a:t>x</a:t>
            </a:r>
            <a:r>
              <a:rPr lang="en-US" altLang="en-US">
                <a:cs typeface="Arial" panose="020B0604020202020204" pitchFamily="34" charset="0"/>
              </a:rPr>
              <a:t>)] </a:t>
            </a:r>
            <a:r>
              <a:rPr lang="en-US" altLang="en-US" i="1">
                <a:cs typeface="Arial" panose="020B0604020202020204" pitchFamily="34" charset="0"/>
              </a:rPr>
              <a:t>P</a:t>
            </a:r>
            <a:r>
              <a:rPr lang="en-US" altLang="en-US" baseline="-25000">
                <a:cs typeface="Arial" panose="020B0604020202020204" pitchFamily="34" charset="0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en-US" baseline="-25000">
                <a:cs typeface="Arial" panose="020B0604020202020204" pitchFamily="34" charset="0"/>
              </a:rPr>
              <a:t>	</a:t>
            </a:r>
            <a:r>
              <a:rPr lang="en-US" altLang="en-US">
                <a:cs typeface="Arial" panose="020B0604020202020204" pitchFamily="34" charset="0"/>
              </a:rPr>
              <a:t>Since </a:t>
            </a:r>
            <a:r>
              <a:rPr lang="en-US" altLang="en-US" i="1">
                <a:cs typeface="Arial" panose="020B0604020202020204" pitchFamily="34" charset="0"/>
              </a:rPr>
              <a:t>P</a:t>
            </a:r>
            <a:r>
              <a:rPr lang="en-US" altLang="en-US" baseline="-25000">
                <a:cs typeface="Arial" panose="020B0604020202020204" pitchFamily="34" charset="0"/>
              </a:rPr>
              <a:t>12</a:t>
            </a:r>
            <a:r>
              <a:rPr lang="en-US" altLang="en-US">
                <a:cs typeface="Arial" panose="020B0604020202020204" pitchFamily="34" charset="0"/>
              </a:rPr>
              <a:t>(</a:t>
            </a:r>
            <a:r>
              <a:rPr lang="en-US" altLang="en-US" i="1">
                <a:cs typeface="Arial" panose="020B0604020202020204" pitchFamily="34" charset="0"/>
              </a:rPr>
              <a:t>x</a:t>
            </a:r>
            <a:r>
              <a:rPr lang="en-US" altLang="en-US" baseline="-25000">
                <a:cs typeface="Arial" panose="020B0604020202020204" pitchFamily="34" charset="0"/>
              </a:rPr>
              <a:t>1</a:t>
            </a:r>
            <a:r>
              <a:rPr lang="en-US" altLang="en-US">
                <a:cs typeface="Arial" panose="020B0604020202020204" pitchFamily="34" charset="0"/>
              </a:rPr>
              <a:t>) = </a:t>
            </a:r>
            <a:r>
              <a:rPr lang="en-US" altLang="en-US" i="1">
                <a:cs typeface="Arial" panose="020B0604020202020204" pitchFamily="34" charset="0"/>
              </a:rPr>
              <a:t>P</a:t>
            </a:r>
            <a:r>
              <a:rPr lang="en-US" altLang="en-US" baseline="-25000">
                <a:cs typeface="Arial" panose="020B0604020202020204" pitchFamily="34" charset="0"/>
              </a:rPr>
              <a:t>1</a:t>
            </a:r>
            <a:r>
              <a:rPr lang="en-US" altLang="en-US">
                <a:cs typeface="Arial" panose="020B0604020202020204" pitchFamily="34" charset="0"/>
              </a:rPr>
              <a:t> and </a:t>
            </a:r>
            <a:r>
              <a:rPr lang="en-US" altLang="en-US" i="1">
                <a:cs typeface="Arial" panose="020B0604020202020204" pitchFamily="34" charset="0"/>
              </a:rPr>
              <a:t>P</a:t>
            </a:r>
            <a:r>
              <a:rPr lang="en-US" altLang="en-US" baseline="-25000">
                <a:cs typeface="Arial" panose="020B0604020202020204" pitchFamily="34" charset="0"/>
              </a:rPr>
              <a:t>12</a:t>
            </a:r>
            <a:r>
              <a:rPr lang="en-US" altLang="en-US">
                <a:cs typeface="Arial" panose="020B0604020202020204" pitchFamily="34" charset="0"/>
              </a:rPr>
              <a:t>(</a:t>
            </a:r>
            <a:r>
              <a:rPr lang="en-US" altLang="en-US" i="1">
                <a:cs typeface="Arial" panose="020B0604020202020204" pitchFamily="34" charset="0"/>
              </a:rPr>
              <a:t>x</a:t>
            </a:r>
            <a:r>
              <a:rPr lang="en-US" altLang="en-US" baseline="-25000">
                <a:cs typeface="Arial" panose="020B0604020202020204" pitchFamily="34" charset="0"/>
              </a:rPr>
              <a:t>2</a:t>
            </a:r>
            <a:r>
              <a:rPr lang="en-US" altLang="en-US">
                <a:cs typeface="Arial" panose="020B0604020202020204" pitchFamily="34" charset="0"/>
              </a:rPr>
              <a:t>) = </a:t>
            </a:r>
            <a:r>
              <a:rPr lang="en-US" altLang="en-US" i="1">
                <a:cs typeface="Arial" panose="020B0604020202020204" pitchFamily="34" charset="0"/>
              </a:rPr>
              <a:t>P</a:t>
            </a:r>
            <a:r>
              <a:rPr lang="en-US" altLang="en-US" baseline="-25000">
                <a:cs typeface="Arial" panose="020B0604020202020204" pitchFamily="34" charset="0"/>
              </a:rPr>
              <a:t>2</a:t>
            </a:r>
            <a:r>
              <a:rPr lang="en-US" altLang="en-US">
                <a:cs typeface="Arial" panose="020B0604020202020204" pitchFamily="34" charset="0"/>
              </a:rPr>
              <a:t>, we must have</a:t>
            </a:r>
          </a:p>
          <a:p>
            <a:pPr eaLnBrk="1" hangingPunct="1"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	</a:t>
            </a:r>
            <a:r>
              <a:rPr lang="el-GR" altLang="en-US">
                <a:cs typeface="Arial" panose="020B0604020202020204" pitchFamily="34" charset="0"/>
              </a:rPr>
              <a:t>λ</a:t>
            </a:r>
            <a:r>
              <a:rPr lang="en-US" altLang="en-US">
                <a:cs typeface="Arial" panose="020B0604020202020204" pitchFamily="34" charset="0"/>
              </a:rPr>
              <a:t>(</a:t>
            </a:r>
            <a:r>
              <a:rPr lang="en-US" altLang="en-US" i="1">
                <a:cs typeface="Arial" panose="020B0604020202020204" pitchFamily="34" charset="0"/>
              </a:rPr>
              <a:t>x</a:t>
            </a:r>
            <a:r>
              <a:rPr lang="en-US" altLang="en-US" baseline="-25000">
                <a:cs typeface="Arial" panose="020B0604020202020204" pitchFamily="34" charset="0"/>
              </a:rPr>
              <a:t>1</a:t>
            </a:r>
            <a:r>
              <a:rPr lang="en-US" altLang="en-US">
                <a:cs typeface="Arial" panose="020B0604020202020204" pitchFamily="34" charset="0"/>
              </a:rPr>
              <a:t>) = 1, </a:t>
            </a:r>
            <a:r>
              <a:rPr lang="el-GR" altLang="en-US">
                <a:cs typeface="Arial" panose="020B0604020202020204" pitchFamily="34" charset="0"/>
              </a:rPr>
              <a:t>λ</a:t>
            </a:r>
            <a:r>
              <a:rPr lang="en-US" altLang="en-US">
                <a:cs typeface="Arial" panose="020B0604020202020204" pitchFamily="34" charset="0"/>
              </a:rPr>
              <a:t>(</a:t>
            </a:r>
            <a:r>
              <a:rPr lang="en-US" altLang="en-US" i="1">
                <a:cs typeface="Arial" panose="020B0604020202020204" pitchFamily="34" charset="0"/>
              </a:rPr>
              <a:t>x</a:t>
            </a:r>
            <a:r>
              <a:rPr lang="en-US" altLang="en-US" baseline="-25000">
                <a:cs typeface="Arial" panose="020B0604020202020204" pitchFamily="34" charset="0"/>
              </a:rPr>
              <a:t>2</a:t>
            </a:r>
            <a:r>
              <a:rPr lang="en-US" altLang="en-US">
                <a:cs typeface="Arial" panose="020B0604020202020204" pitchFamily="34" charset="0"/>
              </a:rPr>
              <a:t>) = 0</a:t>
            </a:r>
          </a:p>
          <a:p>
            <a:pPr eaLnBrk="1" hangingPunct="1"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so</a:t>
            </a:r>
          </a:p>
          <a:p>
            <a:pPr eaLnBrk="1" hangingPunct="1"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	</a:t>
            </a:r>
            <a:r>
              <a:rPr lang="el-GR" altLang="en-US">
                <a:cs typeface="Arial" panose="020B0604020202020204" pitchFamily="34" charset="0"/>
              </a:rPr>
              <a:t>λ</a:t>
            </a:r>
            <a:r>
              <a:rPr lang="en-US" altLang="en-US">
                <a:cs typeface="Arial" panose="020B0604020202020204" pitchFamily="34" charset="0"/>
              </a:rPr>
              <a:t>(</a:t>
            </a:r>
            <a:r>
              <a:rPr lang="en-US" altLang="en-US" i="1">
                <a:cs typeface="Arial" panose="020B0604020202020204" pitchFamily="34" charset="0"/>
              </a:rPr>
              <a:t>x</a:t>
            </a:r>
            <a:r>
              <a:rPr lang="en-US" altLang="en-US">
                <a:cs typeface="Arial" panose="020B0604020202020204" pitchFamily="34" charset="0"/>
              </a:rPr>
              <a:t>) = </a:t>
            </a:r>
            <a:r>
              <a:rPr lang="el-GR" altLang="en-US">
                <a:cs typeface="Arial" panose="020B0604020202020204" pitchFamily="34" charset="0"/>
              </a:rPr>
              <a:t>λ</a:t>
            </a:r>
            <a:r>
              <a:rPr lang="en-US" altLang="en-US" baseline="-25000">
                <a:cs typeface="Arial" panose="020B0604020202020204" pitchFamily="34" charset="0"/>
              </a:rPr>
              <a:t>12</a:t>
            </a:r>
            <a:r>
              <a:rPr lang="en-US" altLang="en-US">
                <a:cs typeface="Arial" panose="020B0604020202020204" pitchFamily="34" charset="0"/>
              </a:rPr>
              <a:t>= (</a:t>
            </a:r>
            <a:r>
              <a:rPr lang="en-US" altLang="en-US" i="1">
                <a:cs typeface="Arial" panose="020B0604020202020204" pitchFamily="34" charset="0"/>
              </a:rPr>
              <a:t>x</a:t>
            </a:r>
            <a:r>
              <a:rPr lang="en-US" altLang="en-US">
                <a:cs typeface="Arial" panose="020B0604020202020204" pitchFamily="34" charset="0"/>
              </a:rPr>
              <a:t>-</a:t>
            </a:r>
            <a:r>
              <a:rPr lang="en-US" altLang="en-US" i="1">
                <a:cs typeface="Arial" panose="020B0604020202020204" pitchFamily="34" charset="0"/>
              </a:rPr>
              <a:t>x</a:t>
            </a:r>
            <a:r>
              <a:rPr lang="en-US" altLang="en-US" baseline="-25000">
                <a:cs typeface="Arial" panose="020B0604020202020204" pitchFamily="34" charset="0"/>
              </a:rPr>
              <a:t>2</a:t>
            </a:r>
            <a:r>
              <a:rPr lang="en-US" altLang="en-US">
                <a:cs typeface="Arial" panose="020B0604020202020204" pitchFamily="34" charset="0"/>
              </a:rPr>
              <a:t>)/(</a:t>
            </a:r>
            <a:r>
              <a:rPr lang="en-US" altLang="en-US" i="1">
                <a:cs typeface="Arial" panose="020B0604020202020204" pitchFamily="34" charset="0"/>
              </a:rPr>
              <a:t>x</a:t>
            </a:r>
            <a:r>
              <a:rPr lang="en-US" altLang="en-US" baseline="-25000">
                <a:cs typeface="Arial" panose="020B0604020202020204" pitchFamily="34" charset="0"/>
              </a:rPr>
              <a:t>1</a:t>
            </a:r>
            <a:r>
              <a:rPr lang="en-US" altLang="en-US">
                <a:cs typeface="Arial" panose="020B0604020202020204" pitchFamily="34" charset="0"/>
              </a:rPr>
              <a:t>-</a:t>
            </a:r>
            <a:r>
              <a:rPr lang="en-US" altLang="en-US" i="1">
                <a:cs typeface="Arial" panose="020B0604020202020204" pitchFamily="34" charset="0"/>
              </a:rPr>
              <a:t>x</a:t>
            </a:r>
            <a:r>
              <a:rPr lang="en-US" altLang="en-US" baseline="-25000">
                <a:cs typeface="Arial" panose="020B0604020202020204" pitchFamily="34" charset="0"/>
              </a:rPr>
              <a:t>2</a:t>
            </a:r>
            <a:r>
              <a:rPr lang="en-US" altLang="en-US">
                <a:cs typeface="Arial" panose="020B0604020202020204" pitchFamily="34" charset="0"/>
              </a:rPr>
              <a:t>)</a:t>
            </a:r>
            <a:endParaRPr lang="el-GR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Determine </a:t>
            </a:r>
            <a:r>
              <a:rPr lang="en-US" altLang="en-US" i="1"/>
              <a:t>P</a:t>
            </a:r>
            <a:r>
              <a:rPr lang="en-US" altLang="en-US" baseline="-25000"/>
              <a:t>123</a:t>
            </a:r>
            <a:r>
              <a:rPr lang="en-US" altLang="en-US"/>
              <a:t> from </a:t>
            </a:r>
            <a:r>
              <a:rPr lang="en-US" altLang="en-US" i="1"/>
              <a:t>P</a:t>
            </a:r>
            <a:r>
              <a:rPr lang="en-US" altLang="en-US" baseline="-25000"/>
              <a:t>12</a:t>
            </a:r>
            <a:r>
              <a:rPr lang="en-US" altLang="en-US"/>
              <a:t> &amp; </a:t>
            </a:r>
            <a:r>
              <a:rPr lang="en-US" altLang="en-US" i="1"/>
              <a:t>P</a:t>
            </a:r>
            <a:r>
              <a:rPr lang="en-US" altLang="en-US" baseline="-25000"/>
              <a:t>23</a:t>
            </a:r>
            <a:endParaRPr lang="en-US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write </a:t>
            </a:r>
          </a:p>
          <a:p>
            <a:pPr lvl="1" eaLnBrk="1" hangingPunct="1">
              <a:buFontTx/>
              <a:buNone/>
            </a:pPr>
            <a:r>
              <a:rPr lang="en-US" altLang="en-US" i="1"/>
              <a:t>P</a:t>
            </a:r>
            <a:r>
              <a:rPr lang="en-US" altLang="en-US" baseline="-25000"/>
              <a:t>123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= </a:t>
            </a:r>
            <a:r>
              <a:rPr lang="el-GR" altLang="en-US">
                <a:cs typeface="Arial" panose="020B0604020202020204" pitchFamily="34" charset="0"/>
              </a:rPr>
              <a:t>λ</a:t>
            </a:r>
            <a:r>
              <a:rPr lang="en-US" altLang="en-US">
                <a:cs typeface="Arial" panose="020B0604020202020204" pitchFamily="34" charset="0"/>
              </a:rPr>
              <a:t>(</a:t>
            </a:r>
            <a:r>
              <a:rPr lang="en-US" altLang="en-US" i="1">
                <a:cs typeface="Arial" panose="020B0604020202020204" pitchFamily="34" charset="0"/>
              </a:rPr>
              <a:t>x</a:t>
            </a:r>
            <a:r>
              <a:rPr lang="en-US" altLang="en-US">
                <a:cs typeface="Arial" panose="020B0604020202020204" pitchFamily="34" charset="0"/>
              </a:rPr>
              <a:t>) </a:t>
            </a:r>
            <a:r>
              <a:rPr lang="en-US" altLang="en-US" i="1">
                <a:cs typeface="Arial" panose="020B0604020202020204" pitchFamily="34" charset="0"/>
              </a:rPr>
              <a:t>P</a:t>
            </a:r>
            <a:r>
              <a:rPr lang="en-US" altLang="en-US" baseline="-25000">
                <a:cs typeface="Arial" panose="020B0604020202020204" pitchFamily="34" charset="0"/>
              </a:rPr>
              <a:t>12</a:t>
            </a:r>
            <a:r>
              <a:rPr lang="en-US" altLang="en-US">
                <a:cs typeface="Arial" panose="020B0604020202020204" pitchFamily="34" charset="0"/>
              </a:rPr>
              <a:t>(x) + [1-</a:t>
            </a:r>
            <a:r>
              <a:rPr lang="el-GR" altLang="en-US">
                <a:cs typeface="Arial" panose="020B0604020202020204" pitchFamily="34" charset="0"/>
              </a:rPr>
              <a:t>λ</a:t>
            </a:r>
            <a:r>
              <a:rPr lang="en-US" altLang="en-US">
                <a:cs typeface="Arial" panose="020B0604020202020204" pitchFamily="34" charset="0"/>
              </a:rPr>
              <a:t>(</a:t>
            </a:r>
            <a:r>
              <a:rPr lang="en-US" altLang="en-US" i="1">
                <a:cs typeface="Arial" panose="020B0604020202020204" pitchFamily="34" charset="0"/>
              </a:rPr>
              <a:t>x</a:t>
            </a:r>
            <a:r>
              <a:rPr lang="en-US" altLang="en-US">
                <a:cs typeface="Arial" panose="020B0604020202020204" pitchFamily="34" charset="0"/>
              </a:rPr>
              <a:t>)] </a:t>
            </a:r>
            <a:r>
              <a:rPr lang="en-US" altLang="en-US" i="1">
                <a:cs typeface="Arial" panose="020B0604020202020204" pitchFamily="34" charset="0"/>
              </a:rPr>
              <a:t>P</a:t>
            </a:r>
            <a:r>
              <a:rPr lang="en-US" altLang="en-US" baseline="-25000">
                <a:cs typeface="Arial" panose="020B0604020202020204" pitchFamily="34" charset="0"/>
              </a:rPr>
              <a:t>23</a:t>
            </a:r>
            <a:r>
              <a:rPr lang="en-US" altLang="en-US">
                <a:cs typeface="Arial" panose="020B0604020202020204" pitchFamily="34" charset="0"/>
              </a:rPr>
              <a:t>(x) </a:t>
            </a:r>
          </a:p>
          <a:p>
            <a:pPr lvl="1" eaLnBrk="1" hangingPunct="1">
              <a:buFontTx/>
              <a:buNone/>
            </a:pPr>
            <a:r>
              <a:rPr lang="en-US" altLang="en-US" i="1">
                <a:cs typeface="Arial" panose="020B0604020202020204" pitchFamily="34" charset="0"/>
              </a:rPr>
              <a:t>P</a:t>
            </a:r>
            <a:r>
              <a:rPr lang="en-US" altLang="en-US" baseline="-25000">
                <a:cs typeface="Arial" panose="020B0604020202020204" pitchFamily="34" charset="0"/>
              </a:rPr>
              <a:t>123</a:t>
            </a:r>
            <a:r>
              <a:rPr lang="en-US" altLang="en-US">
                <a:cs typeface="Arial" panose="020B0604020202020204" pitchFamily="34" charset="0"/>
              </a:rPr>
              <a:t>(</a:t>
            </a:r>
            <a:r>
              <a:rPr lang="en-US" altLang="en-US" i="1">
                <a:cs typeface="Arial" panose="020B0604020202020204" pitchFamily="34" charset="0"/>
              </a:rPr>
              <a:t>x</a:t>
            </a:r>
            <a:r>
              <a:rPr lang="en-US" altLang="en-US" baseline="-25000">
                <a:cs typeface="Arial" panose="020B0604020202020204" pitchFamily="34" charset="0"/>
              </a:rPr>
              <a:t>2</a:t>
            </a:r>
            <a:r>
              <a:rPr lang="en-US" altLang="en-US">
                <a:cs typeface="Arial" panose="020B0604020202020204" pitchFamily="34" charset="0"/>
              </a:rPr>
              <a:t>) = </a:t>
            </a:r>
            <a:r>
              <a:rPr lang="en-US" altLang="en-US" i="1">
                <a:cs typeface="Arial" panose="020B0604020202020204" pitchFamily="34" charset="0"/>
              </a:rPr>
              <a:t>P</a:t>
            </a:r>
            <a:r>
              <a:rPr lang="en-US" altLang="en-US" baseline="-25000">
                <a:cs typeface="Arial" panose="020B0604020202020204" pitchFamily="34" charset="0"/>
              </a:rPr>
              <a:t>2</a:t>
            </a:r>
            <a:r>
              <a:rPr lang="en-US" altLang="en-US">
                <a:cs typeface="Arial" panose="020B0604020202020204" pitchFamily="34" charset="0"/>
              </a:rPr>
              <a:t> already for any choice of </a:t>
            </a:r>
            <a:r>
              <a:rPr lang="el-GR" altLang="en-US">
                <a:cs typeface="Arial" panose="020B0604020202020204" pitchFamily="34" charset="0"/>
              </a:rPr>
              <a:t>λ</a:t>
            </a:r>
            <a:r>
              <a:rPr lang="en-US" altLang="en-US">
                <a:cs typeface="Arial" panose="020B0604020202020204" pitchFamily="34" charset="0"/>
              </a:rPr>
              <a:t>(</a:t>
            </a:r>
            <a:r>
              <a:rPr lang="en-US" altLang="en-US" i="1">
                <a:cs typeface="Arial" panose="020B0604020202020204" pitchFamily="34" charset="0"/>
              </a:rPr>
              <a:t>x</a:t>
            </a:r>
            <a:r>
              <a:rPr lang="en-US" altLang="en-US">
                <a:cs typeface="Arial" panose="020B0604020202020204" pitchFamily="34" charset="0"/>
              </a:rPr>
              <a:t>).  We require that </a:t>
            </a:r>
            <a:r>
              <a:rPr lang="en-US" altLang="en-US" i="1">
                <a:cs typeface="Arial" panose="020B0604020202020204" pitchFamily="34" charset="0"/>
              </a:rPr>
              <a:t>P</a:t>
            </a:r>
            <a:r>
              <a:rPr lang="en-US" altLang="en-US" baseline="-25000">
                <a:cs typeface="Arial" panose="020B0604020202020204" pitchFamily="34" charset="0"/>
              </a:rPr>
              <a:t>123</a:t>
            </a:r>
            <a:r>
              <a:rPr lang="en-US" altLang="en-US">
                <a:cs typeface="Arial" panose="020B0604020202020204" pitchFamily="34" charset="0"/>
              </a:rPr>
              <a:t>(</a:t>
            </a:r>
            <a:r>
              <a:rPr lang="en-US" altLang="en-US" i="1">
                <a:cs typeface="Arial" panose="020B0604020202020204" pitchFamily="34" charset="0"/>
              </a:rPr>
              <a:t>x</a:t>
            </a:r>
            <a:r>
              <a:rPr lang="en-US" altLang="en-US" baseline="-25000">
                <a:cs typeface="Arial" panose="020B0604020202020204" pitchFamily="34" charset="0"/>
              </a:rPr>
              <a:t>1</a:t>
            </a:r>
            <a:r>
              <a:rPr lang="en-US" altLang="en-US">
                <a:cs typeface="Arial" panose="020B0604020202020204" pitchFamily="34" charset="0"/>
              </a:rPr>
              <a:t>)=</a:t>
            </a:r>
            <a:r>
              <a:rPr lang="en-US" altLang="en-US" i="1">
                <a:cs typeface="Arial" panose="020B0604020202020204" pitchFamily="34" charset="0"/>
              </a:rPr>
              <a:t>P</a:t>
            </a:r>
            <a:r>
              <a:rPr lang="en-US" altLang="en-US" baseline="-25000">
                <a:cs typeface="Arial" panose="020B0604020202020204" pitchFamily="34" charset="0"/>
              </a:rPr>
              <a:t>12</a:t>
            </a:r>
            <a:r>
              <a:rPr lang="en-US" altLang="en-US">
                <a:cs typeface="Arial" panose="020B0604020202020204" pitchFamily="34" charset="0"/>
              </a:rPr>
              <a:t>(</a:t>
            </a:r>
            <a:r>
              <a:rPr lang="en-US" altLang="en-US" i="1">
                <a:cs typeface="Arial" panose="020B0604020202020204" pitchFamily="34" charset="0"/>
              </a:rPr>
              <a:t>x</a:t>
            </a:r>
            <a:r>
              <a:rPr lang="en-US" altLang="en-US" baseline="-25000">
                <a:cs typeface="Arial" panose="020B0604020202020204" pitchFamily="34" charset="0"/>
              </a:rPr>
              <a:t>1</a:t>
            </a:r>
            <a:r>
              <a:rPr lang="en-US" altLang="en-US">
                <a:cs typeface="Arial" panose="020B0604020202020204" pitchFamily="34" charset="0"/>
              </a:rPr>
              <a:t>) =</a:t>
            </a:r>
            <a:r>
              <a:rPr lang="en-US" altLang="en-US" i="1">
                <a:cs typeface="Arial" panose="020B0604020202020204" pitchFamily="34" charset="0"/>
              </a:rPr>
              <a:t>P</a:t>
            </a:r>
            <a:r>
              <a:rPr lang="en-US" altLang="en-US" baseline="-25000">
                <a:cs typeface="Arial" panose="020B0604020202020204" pitchFamily="34" charset="0"/>
              </a:rPr>
              <a:t>1</a:t>
            </a:r>
            <a:r>
              <a:rPr lang="en-US" altLang="en-US">
                <a:cs typeface="Arial" panose="020B0604020202020204" pitchFamily="34" charset="0"/>
              </a:rPr>
              <a:t> and </a:t>
            </a:r>
            <a:r>
              <a:rPr lang="en-US" altLang="en-US" i="1">
                <a:cs typeface="Arial" panose="020B0604020202020204" pitchFamily="34" charset="0"/>
              </a:rPr>
              <a:t>P</a:t>
            </a:r>
            <a:r>
              <a:rPr lang="en-US" altLang="en-US" baseline="-25000">
                <a:cs typeface="Arial" panose="020B0604020202020204" pitchFamily="34" charset="0"/>
              </a:rPr>
              <a:t>123</a:t>
            </a:r>
            <a:r>
              <a:rPr lang="en-US" altLang="en-US">
                <a:cs typeface="Arial" panose="020B0604020202020204" pitchFamily="34" charset="0"/>
              </a:rPr>
              <a:t>(</a:t>
            </a:r>
            <a:r>
              <a:rPr lang="en-US" altLang="en-US" i="1">
                <a:cs typeface="Arial" panose="020B0604020202020204" pitchFamily="34" charset="0"/>
              </a:rPr>
              <a:t>x</a:t>
            </a:r>
            <a:r>
              <a:rPr lang="en-US" altLang="en-US" baseline="-25000">
                <a:cs typeface="Arial" panose="020B0604020202020204" pitchFamily="34" charset="0"/>
              </a:rPr>
              <a:t>3</a:t>
            </a:r>
            <a:r>
              <a:rPr lang="en-US" altLang="en-US">
                <a:cs typeface="Arial" panose="020B0604020202020204" pitchFamily="34" charset="0"/>
              </a:rPr>
              <a:t>)=</a:t>
            </a:r>
            <a:r>
              <a:rPr lang="en-US" altLang="en-US" i="1">
                <a:cs typeface="Arial" panose="020B0604020202020204" pitchFamily="34" charset="0"/>
              </a:rPr>
              <a:t>P</a:t>
            </a:r>
            <a:r>
              <a:rPr lang="en-US" altLang="en-US" baseline="-25000">
                <a:cs typeface="Arial" panose="020B0604020202020204" pitchFamily="34" charset="0"/>
              </a:rPr>
              <a:t>23</a:t>
            </a:r>
            <a:r>
              <a:rPr lang="en-US" altLang="en-US">
                <a:cs typeface="Arial" panose="020B0604020202020204" pitchFamily="34" charset="0"/>
              </a:rPr>
              <a:t>(</a:t>
            </a:r>
            <a:r>
              <a:rPr lang="en-US" altLang="en-US" i="1">
                <a:cs typeface="Arial" panose="020B0604020202020204" pitchFamily="34" charset="0"/>
              </a:rPr>
              <a:t>x</a:t>
            </a:r>
            <a:r>
              <a:rPr lang="en-US" altLang="en-US" baseline="-25000">
                <a:cs typeface="Arial" panose="020B0604020202020204" pitchFamily="34" charset="0"/>
              </a:rPr>
              <a:t>3</a:t>
            </a:r>
            <a:r>
              <a:rPr lang="en-US" altLang="en-US">
                <a:cs typeface="Arial" panose="020B0604020202020204" pitchFamily="34" charset="0"/>
              </a:rPr>
              <a:t>) =</a:t>
            </a:r>
            <a:r>
              <a:rPr lang="en-US" altLang="en-US" i="1">
                <a:cs typeface="Arial" panose="020B0604020202020204" pitchFamily="34" charset="0"/>
              </a:rPr>
              <a:t>P</a:t>
            </a:r>
            <a:r>
              <a:rPr lang="en-US" altLang="en-US" baseline="-25000">
                <a:cs typeface="Arial" panose="020B0604020202020204" pitchFamily="34" charset="0"/>
              </a:rPr>
              <a:t>3</a:t>
            </a:r>
            <a:r>
              <a:rPr lang="en-US" altLang="en-US">
                <a:cs typeface="Arial" panose="020B0604020202020204" pitchFamily="34" charset="0"/>
              </a:rPr>
              <a:t>, thus  </a:t>
            </a:r>
            <a:r>
              <a:rPr lang="el-GR" altLang="en-US">
                <a:cs typeface="Arial" panose="020B0604020202020204" pitchFamily="34" charset="0"/>
              </a:rPr>
              <a:t>λ</a:t>
            </a:r>
            <a:r>
              <a:rPr lang="en-US" altLang="en-US">
                <a:cs typeface="Arial" panose="020B0604020202020204" pitchFamily="34" charset="0"/>
              </a:rPr>
              <a:t>(</a:t>
            </a:r>
            <a:r>
              <a:rPr lang="en-US" altLang="en-US" i="1">
                <a:cs typeface="Arial" panose="020B0604020202020204" pitchFamily="34" charset="0"/>
              </a:rPr>
              <a:t>x</a:t>
            </a:r>
            <a:r>
              <a:rPr lang="en-US" altLang="en-US" baseline="-25000">
                <a:cs typeface="Arial" panose="020B0604020202020204" pitchFamily="34" charset="0"/>
              </a:rPr>
              <a:t>1</a:t>
            </a:r>
            <a:r>
              <a:rPr lang="en-US" altLang="en-US">
                <a:cs typeface="Arial" panose="020B0604020202020204" pitchFamily="34" charset="0"/>
              </a:rPr>
              <a:t>) = 1, </a:t>
            </a:r>
            <a:r>
              <a:rPr lang="el-GR" altLang="en-US">
                <a:cs typeface="Arial" panose="020B0604020202020204" pitchFamily="34" charset="0"/>
              </a:rPr>
              <a:t>λ</a:t>
            </a:r>
            <a:r>
              <a:rPr lang="en-US" altLang="en-US">
                <a:cs typeface="Arial" panose="020B0604020202020204" pitchFamily="34" charset="0"/>
              </a:rPr>
              <a:t>(</a:t>
            </a:r>
            <a:r>
              <a:rPr lang="en-US" altLang="en-US" i="1">
                <a:cs typeface="Arial" panose="020B0604020202020204" pitchFamily="34" charset="0"/>
              </a:rPr>
              <a:t>x</a:t>
            </a:r>
            <a:r>
              <a:rPr lang="en-US" altLang="en-US" baseline="-25000">
                <a:cs typeface="Arial" panose="020B0604020202020204" pitchFamily="34" charset="0"/>
              </a:rPr>
              <a:t>3</a:t>
            </a:r>
            <a:r>
              <a:rPr lang="en-US" altLang="en-US">
                <a:cs typeface="Arial" panose="020B0604020202020204" pitchFamily="34" charset="0"/>
              </a:rPr>
              <a:t>) = 0</a:t>
            </a:r>
          </a:p>
          <a:p>
            <a:pPr lvl="1" eaLnBrk="1" hangingPunct="1"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or</a:t>
            </a:r>
          </a:p>
          <a:p>
            <a:pPr lvl="1" eaLnBrk="1" hangingPunct="1"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 lvl="1" eaLnBrk="1" hangingPunct="1">
              <a:buFontTx/>
              <a:buNone/>
            </a:pPr>
            <a:endParaRPr lang="el-GR" altLang="en-US" baseline="-25000">
              <a:cs typeface="Arial" panose="020B0604020202020204" pitchFamily="34" charset="0"/>
            </a:endParaRP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2286000" y="4454525"/>
          <a:ext cx="3462338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6500" imgH="431800" progId="Equation.DSMT4">
                  <p:embed/>
                </p:oleObj>
              </mc:Choice>
              <mc:Fallback>
                <p:oleObj name="Equation" r:id="rId2" imgW="1206500" imgH="431800" progId="Equation.DSMT4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54525"/>
                        <a:ext cx="3462338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Recursion Relation for </a:t>
            </a:r>
            <a:r>
              <a:rPr lang="en-US" altLang="en-US" i="1"/>
              <a:t>P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Given two </a:t>
            </a:r>
            <a:r>
              <a:rPr lang="en-US" altLang="en-US" i="1" dirty="0"/>
              <a:t>m</a:t>
            </a:r>
            <a:r>
              <a:rPr lang="en-US" altLang="en-US" dirty="0"/>
              <a:t>-point interpolated value </a:t>
            </a:r>
            <a:r>
              <a:rPr lang="en-US" altLang="en-US" i="1" dirty="0"/>
              <a:t>P </a:t>
            </a:r>
            <a:r>
              <a:rPr lang="en-US" altLang="en-US" dirty="0"/>
              <a:t>constructed from point </a:t>
            </a:r>
            <a:r>
              <a:rPr lang="en-US" altLang="en-US" i="1" dirty="0"/>
              <a:t>i</a:t>
            </a:r>
            <a:r>
              <a:rPr lang="en-US" altLang="en-US" dirty="0"/>
              <a:t>,</a:t>
            </a:r>
            <a:r>
              <a:rPr lang="en-US" altLang="en-US" i="1" dirty="0"/>
              <a:t>i</a:t>
            </a:r>
            <a:r>
              <a:rPr lang="en-US" altLang="en-US" dirty="0"/>
              <a:t>+1,</a:t>
            </a:r>
            <a:r>
              <a:rPr lang="en-US" altLang="en-US" i="1" dirty="0"/>
              <a:t>i</a:t>
            </a:r>
            <a:r>
              <a:rPr lang="en-US" altLang="en-US" dirty="0"/>
              <a:t>+2,…,</a:t>
            </a:r>
            <a:r>
              <a:rPr lang="en-US" altLang="en-US" i="1" dirty="0"/>
              <a:t>i</a:t>
            </a:r>
            <a:r>
              <a:rPr lang="en-US" altLang="en-US" dirty="0"/>
              <a:t>+</a:t>
            </a:r>
            <a:r>
              <a:rPr lang="en-US" altLang="en-US" i="1" dirty="0"/>
              <a:t>m</a:t>
            </a:r>
            <a:r>
              <a:rPr lang="en-US" altLang="en-US" dirty="0"/>
              <a:t>-1, and </a:t>
            </a:r>
            <a:r>
              <a:rPr lang="en-US" altLang="en-US" i="1" dirty="0"/>
              <a:t>i</a:t>
            </a:r>
            <a:r>
              <a:rPr lang="en-US" altLang="en-US" dirty="0"/>
              <a:t>+1,</a:t>
            </a:r>
            <a:r>
              <a:rPr lang="en-US" altLang="en-US" i="1" dirty="0"/>
              <a:t>i</a:t>
            </a:r>
            <a:r>
              <a:rPr lang="en-US" altLang="en-US" dirty="0"/>
              <a:t>+2,…,</a:t>
            </a:r>
            <a:r>
              <a:rPr lang="en-US" altLang="en-US" i="1" dirty="0" err="1"/>
              <a:t>i</a:t>
            </a:r>
            <a:r>
              <a:rPr lang="en-US" altLang="en-US" dirty="0" err="1"/>
              <a:t>+</a:t>
            </a:r>
            <a:r>
              <a:rPr lang="en-US" altLang="en-US" i="1" dirty="0" err="1"/>
              <a:t>m</a:t>
            </a:r>
            <a:r>
              <a:rPr lang="en-US" altLang="en-US" dirty="0"/>
              <a:t>, the next level </a:t>
            </a:r>
            <a:r>
              <a:rPr lang="en-US" altLang="en-US" i="1" dirty="0"/>
              <a:t>m</a:t>
            </a:r>
            <a:r>
              <a:rPr lang="en-US" altLang="en-US" dirty="0"/>
              <a:t>+1 point interpolation from </a:t>
            </a:r>
            <a:r>
              <a:rPr lang="en-US" altLang="en-US" i="1" dirty="0" err="1"/>
              <a:t>i</a:t>
            </a:r>
            <a:r>
              <a:rPr lang="en-US" altLang="en-US" dirty="0"/>
              <a:t> to </a:t>
            </a:r>
            <a:r>
              <a:rPr lang="en-US" altLang="en-US" i="1" dirty="0" err="1"/>
              <a:t>i</a:t>
            </a:r>
            <a:r>
              <a:rPr lang="en-US" altLang="en-US" dirty="0" err="1"/>
              <a:t>+</a:t>
            </a:r>
            <a:r>
              <a:rPr lang="en-US" altLang="en-US" i="1" dirty="0" err="1"/>
              <a:t>m</a:t>
            </a:r>
            <a:r>
              <a:rPr lang="en-US" altLang="en-US" dirty="0"/>
              <a:t> is a linear combination:</a:t>
            </a: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838200" y="4294188"/>
          <a:ext cx="7586663" cy="157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29000" imgH="711200" progId="Equation.DSMT4">
                  <p:embed/>
                </p:oleObj>
              </mc:Choice>
              <mc:Fallback>
                <p:oleObj name="Equation" r:id="rId2" imgW="3429000" imgH="711200" progId="Equation.DSMT4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294188"/>
                        <a:ext cx="7586663" cy="157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"/>
            <a:ext cx="8382000" cy="1143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Evaluate </a:t>
            </a:r>
            <a:r>
              <a:rPr lang="en-US" altLang="en-US" i="1" dirty="0"/>
              <a:t>f</a:t>
            </a:r>
            <a:r>
              <a:rPr lang="en-US" altLang="en-US" dirty="0"/>
              <a:t>(3) given 4-points (0,1), (1,2), (2,3),(4,0), us </a:t>
            </a:r>
            <a:r>
              <a:rPr lang="en-US" altLang="en-US" i="1" dirty="0"/>
              <a:t>P</a:t>
            </a:r>
            <a:r>
              <a:rPr lang="en-US" altLang="en-US" dirty="0"/>
              <a:t> table.</a:t>
            </a: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 flipV="1">
            <a:off x="3048000" y="3733800"/>
            <a:ext cx="3276600" cy="2438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V="1">
            <a:off x="2971800" y="2314575"/>
            <a:ext cx="1143000" cy="73342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2895600" y="4495800"/>
            <a:ext cx="1219200" cy="838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 flipH="1">
            <a:off x="2895600" y="2971800"/>
            <a:ext cx="2209800" cy="1524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3048000" y="1600200"/>
            <a:ext cx="3276600" cy="2209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6400800" y="3581400"/>
            <a:ext cx="1447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 dirty="0"/>
              <a:t>P</a:t>
            </a:r>
            <a:r>
              <a:rPr lang="en-US" altLang="en-US" sz="1800" baseline="-25000" dirty="0"/>
              <a:t>1,2,3,4</a:t>
            </a:r>
            <a:r>
              <a:rPr lang="en-US" altLang="en-US" sz="1800" dirty="0"/>
              <a:t>= 11/4</a:t>
            </a: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2971800" y="3048000"/>
            <a:ext cx="2209800" cy="1524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459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484625"/>
              </p:ext>
            </p:extLst>
          </p:nvPr>
        </p:nvGraphicFramePr>
        <p:xfrm>
          <a:off x="5334000" y="1219200"/>
          <a:ext cx="3581400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8920" imgH="685800" progId="Equation.DSMT4">
                  <p:embed/>
                </p:oleObj>
              </mc:Choice>
              <mc:Fallback>
                <p:oleObj name="Equation" r:id="rId2" imgW="2158920" imgH="685800" progId="Equation.DSMT4">
                  <p:embed/>
                  <p:pic>
                    <p:nvPicPr>
                      <p:cNvPr id="2459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219200"/>
                        <a:ext cx="3581400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1219200" y="1371600"/>
            <a:ext cx="182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 dirty="0"/>
              <a:t>x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=0,  y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=1 =</a:t>
            </a:r>
            <a:r>
              <a:rPr lang="en-US" altLang="en-US" sz="1800" i="1" dirty="0"/>
              <a:t>P</a:t>
            </a:r>
            <a:r>
              <a:rPr lang="en-US" altLang="en-US" sz="1800" baseline="-25000" dirty="0"/>
              <a:t>1</a:t>
            </a:r>
            <a:endParaRPr lang="en-US" altLang="en-US" sz="1800" dirty="0"/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1143000" y="2819400"/>
            <a:ext cx="190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 dirty="0"/>
              <a:t>x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=1,  y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=2 =</a:t>
            </a:r>
            <a:r>
              <a:rPr lang="en-US" altLang="en-US" sz="1800" i="1" dirty="0"/>
              <a:t>P</a:t>
            </a:r>
            <a:r>
              <a:rPr lang="en-US" altLang="en-US" sz="1800" baseline="-25000" dirty="0"/>
              <a:t>2</a:t>
            </a:r>
            <a:endParaRPr lang="en-US" altLang="en-US" sz="1800" dirty="0"/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1143000" y="4205288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 dirty="0"/>
              <a:t>x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=2,  y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=3 =</a:t>
            </a:r>
            <a:r>
              <a:rPr lang="en-US" altLang="en-US" sz="1800" i="1" dirty="0"/>
              <a:t>P</a:t>
            </a:r>
            <a:r>
              <a:rPr lang="en-US" altLang="en-US" sz="1800" baseline="-25000" dirty="0"/>
              <a:t>3</a:t>
            </a:r>
            <a:endParaRPr lang="en-US" altLang="en-US" sz="1800" dirty="0"/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1219200" y="6019800"/>
            <a:ext cx="182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 dirty="0"/>
              <a:t>x</a:t>
            </a:r>
            <a:r>
              <a:rPr lang="en-US" altLang="en-US" sz="1800" baseline="-25000" dirty="0"/>
              <a:t>4</a:t>
            </a:r>
            <a:r>
              <a:rPr lang="en-US" altLang="en-US" sz="1800" dirty="0"/>
              <a:t>=4,  y</a:t>
            </a:r>
            <a:r>
              <a:rPr lang="en-US" altLang="en-US" sz="1800" baseline="-25000" dirty="0"/>
              <a:t>4</a:t>
            </a:r>
            <a:r>
              <a:rPr lang="en-US" altLang="en-US" sz="1800" dirty="0"/>
              <a:t>=0 =</a:t>
            </a:r>
            <a:r>
              <a:rPr lang="en-US" altLang="en-US" sz="1800" i="1" dirty="0"/>
              <a:t>P</a:t>
            </a:r>
            <a:r>
              <a:rPr lang="en-US" altLang="en-US" sz="1800" baseline="-25000" dirty="0"/>
              <a:t>4</a:t>
            </a:r>
            <a:endParaRPr lang="en-US" altLang="en-US" sz="1800" dirty="0"/>
          </a:p>
        </p:txBody>
      </p:sp>
      <p:sp>
        <p:nvSpPr>
          <p:cNvPr id="44" name="Text Box 15">
            <a:extLst>
              <a:ext uri="{FF2B5EF4-FFF2-40B4-BE49-F238E27FC236}">
                <a16:creationId xmlns:a16="http://schemas.microsoft.com/office/drawing/2014/main" id="{D0FE4A71-384B-44A1-8EEC-ECD05082D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9812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P</a:t>
            </a:r>
            <a:r>
              <a:rPr lang="en-US" altLang="en-US" sz="1800" baseline="-25000" dirty="0"/>
              <a:t>1,2 </a:t>
            </a:r>
            <a:r>
              <a:rPr lang="en-US" altLang="en-US" sz="1800" dirty="0"/>
              <a:t>= 4</a:t>
            </a:r>
            <a:endParaRPr lang="en-US" altLang="en-US" sz="1800" baseline="-25000" dirty="0"/>
          </a:p>
        </p:txBody>
      </p:sp>
      <p:sp>
        <p:nvSpPr>
          <p:cNvPr id="45" name="Text Box 15">
            <a:extLst>
              <a:ext uri="{FF2B5EF4-FFF2-40B4-BE49-F238E27FC236}">
                <a16:creationId xmlns:a16="http://schemas.microsoft.com/office/drawing/2014/main" id="{9BBCD05A-15F7-44C3-879D-D3950DEA0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367087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P</a:t>
            </a:r>
            <a:r>
              <a:rPr lang="en-US" altLang="en-US" sz="1800" baseline="-25000" dirty="0"/>
              <a:t>2,3 </a:t>
            </a:r>
            <a:r>
              <a:rPr lang="en-US" altLang="en-US" sz="1800" dirty="0"/>
              <a:t>= 4</a:t>
            </a:r>
            <a:endParaRPr lang="en-US" altLang="en-US" sz="1800" baseline="-25000" dirty="0"/>
          </a:p>
        </p:txBody>
      </p:sp>
      <p:sp>
        <p:nvSpPr>
          <p:cNvPr id="46" name="Text Box 15">
            <a:extLst>
              <a:ext uri="{FF2B5EF4-FFF2-40B4-BE49-F238E27FC236}">
                <a16:creationId xmlns:a16="http://schemas.microsoft.com/office/drawing/2014/main" id="{721D46E4-C2B4-474B-B0CD-AD6305335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967287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P</a:t>
            </a:r>
            <a:r>
              <a:rPr lang="en-US" altLang="en-US" sz="1800" baseline="-25000" dirty="0"/>
              <a:t>3,4 </a:t>
            </a:r>
            <a:r>
              <a:rPr lang="en-US" altLang="en-US" sz="1800" dirty="0"/>
              <a:t>= 3/2</a:t>
            </a:r>
            <a:endParaRPr lang="en-US" altLang="en-US" sz="1800" baseline="-25000" dirty="0"/>
          </a:p>
        </p:txBody>
      </p:sp>
      <p:sp>
        <p:nvSpPr>
          <p:cNvPr id="47" name="Text Box 15">
            <a:extLst>
              <a:ext uri="{FF2B5EF4-FFF2-40B4-BE49-F238E27FC236}">
                <a16:creationId xmlns:a16="http://schemas.microsoft.com/office/drawing/2014/main" id="{87D8BF59-B1A8-459E-8DA1-E615D729E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681287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P</a:t>
            </a:r>
            <a:r>
              <a:rPr lang="en-US" altLang="en-US" sz="1800" baseline="-25000" dirty="0"/>
              <a:t>1,2,3 </a:t>
            </a:r>
            <a:r>
              <a:rPr lang="en-US" altLang="en-US" sz="1800" dirty="0"/>
              <a:t>= 4</a:t>
            </a:r>
            <a:endParaRPr lang="en-US" altLang="en-US" sz="1800" baseline="-25000" dirty="0"/>
          </a:p>
        </p:txBody>
      </p:sp>
      <p:sp>
        <p:nvSpPr>
          <p:cNvPr id="48" name="Text Box 15">
            <a:extLst>
              <a:ext uri="{FF2B5EF4-FFF2-40B4-BE49-F238E27FC236}">
                <a16:creationId xmlns:a16="http://schemas.microsoft.com/office/drawing/2014/main" id="{B34E32F7-8BB0-401B-AB6D-B436373D2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205287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P</a:t>
            </a:r>
            <a:r>
              <a:rPr lang="en-US" altLang="en-US" sz="1800" baseline="-25000" dirty="0"/>
              <a:t>2,3,4 </a:t>
            </a:r>
            <a:r>
              <a:rPr lang="en-US" altLang="en-US" sz="1800" dirty="0"/>
              <a:t>= 7/3</a:t>
            </a:r>
            <a:endParaRPr lang="en-US" altLang="en-US" sz="18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19C30E6-D31A-41C5-87AC-4B0F882FF1ED}"/>
                  </a:ext>
                </a:extLst>
              </p:cNvPr>
              <p:cNvSpPr txBox="1"/>
              <p:nvPr/>
            </p:nvSpPr>
            <p:spPr>
              <a:xfrm>
                <a:off x="2590800" y="205740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19C30E6-D31A-41C5-87AC-4B0F882FF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057400"/>
                <a:ext cx="9144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D027FA-E7C2-477D-93B4-4D276461F31C}"/>
                  </a:ext>
                </a:extLst>
              </p:cNvPr>
              <p:cNvSpPr txBox="1"/>
              <p:nvPr/>
            </p:nvSpPr>
            <p:spPr>
              <a:xfrm>
                <a:off x="2590800" y="350520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D027FA-E7C2-477D-93B4-4D276461F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505200"/>
                <a:ext cx="9144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E9A0CFA-8B29-4D0D-810F-B9DE4454EC32}"/>
                  </a:ext>
                </a:extLst>
              </p:cNvPr>
              <p:cNvSpPr txBox="1"/>
              <p:nvPr/>
            </p:nvSpPr>
            <p:spPr>
              <a:xfrm>
                <a:off x="2514600" y="5029200"/>
                <a:ext cx="914400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E9A0CFA-8B29-4D0D-810F-B9DE4454E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029200"/>
                <a:ext cx="914400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9004F7-002F-4C60-9796-7530BB60A3AA}"/>
                  </a:ext>
                </a:extLst>
              </p:cNvPr>
              <p:cNvSpPr txBox="1"/>
              <p:nvPr/>
            </p:nvSpPr>
            <p:spPr>
              <a:xfrm>
                <a:off x="3505200" y="2590800"/>
                <a:ext cx="990600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B9004F7-002F-4C60-9796-7530BB60A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590800"/>
                <a:ext cx="990600" cy="6109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6B7C892-4DC4-4203-BE5D-75981A2B6880}"/>
                  </a:ext>
                </a:extLst>
              </p:cNvPr>
              <p:cNvSpPr txBox="1"/>
              <p:nvPr/>
            </p:nvSpPr>
            <p:spPr>
              <a:xfrm>
                <a:off x="3581400" y="4114800"/>
                <a:ext cx="914400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6B7C892-4DC4-4203-BE5D-75981A2B6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114800"/>
                <a:ext cx="914400" cy="6127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7D511FD-7AE0-4B99-9D66-0AB160E38978}"/>
                  </a:ext>
                </a:extLst>
              </p:cNvPr>
              <p:cNvSpPr txBox="1"/>
              <p:nvPr/>
            </p:nvSpPr>
            <p:spPr>
              <a:xfrm>
                <a:off x="4648200" y="3427664"/>
                <a:ext cx="914400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7D511FD-7AE0-4B99-9D66-0AB160E38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427664"/>
                <a:ext cx="914400" cy="6109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474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Small Difference </a:t>
            </a:r>
            <a:r>
              <a:rPr lang="en-US" altLang="en-US" i="1"/>
              <a:t>C</a:t>
            </a:r>
            <a:r>
              <a:rPr lang="en-US" altLang="en-US"/>
              <a:t> &amp; </a:t>
            </a:r>
            <a:r>
              <a:rPr lang="en-US" altLang="en-US" i="1"/>
              <a:t>D</a:t>
            </a:r>
          </a:p>
        </p:txBody>
      </p:sp>
      <p:sp>
        <p:nvSpPr>
          <p:cNvPr id="21507" name="Line 6"/>
          <p:cNvSpPr>
            <a:spLocks noChangeShapeType="1"/>
          </p:cNvSpPr>
          <p:nvPr/>
        </p:nvSpPr>
        <p:spPr bwMode="auto">
          <a:xfrm flipV="1">
            <a:off x="1905000" y="3810000"/>
            <a:ext cx="3276600" cy="2438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8" name="Text Box 12"/>
          <p:cNvSpPr txBox="1">
            <a:spLocks noChangeArrowheads="1"/>
          </p:cNvSpPr>
          <p:nvPr/>
        </p:nvSpPr>
        <p:spPr bwMode="auto">
          <a:xfrm>
            <a:off x="1524000" y="1524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P</a:t>
            </a:r>
            <a:r>
              <a:rPr lang="en-US" altLang="en-US" sz="1800" baseline="-25000"/>
              <a:t>1</a:t>
            </a:r>
            <a:endParaRPr lang="en-US" altLang="en-US" sz="1800"/>
          </a:p>
        </p:txBody>
      </p:sp>
      <p:sp>
        <p:nvSpPr>
          <p:cNvPr id="21509" name="Text Box 13"/>
          <p:cNvSpPr txBox="1">
            <a:spLocks noChangeArrowheads="1"/>
          </p:cNvSpPr>
          <p:nvPr/>
        </p:nvSpPr>
        <p:spPr bwMode="auto">
          <a:xfrm>
            <a:off x="1524000" y="2743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P</a:t>
            </a:r>
            <a:r>
              <a:rPr lang="en-US" altLang="en-US" sz="1800" baseline="-25000"/>
              <a:t>2</a:t>
            </a:r>
            <a:endParaRPr lang="en-US" altLang="en-US" sz="1800"/>
          </a:p>
        </p:txBody>
      </p:sp>
      <p:sp>
        <p:nvSpPr>
          <p:cNvPr id="21510" name="Text Box 14"/>
          <p:cNvSpPr txBox="1">
            <a:spLocks noChangeArrowheads="1"/>
          </p:cNvSpPr>
          <p:nvPr/>
        </p:nvSpPr>
        <p:spPr bwMode="auto">
          <a:xfrm>
            <a:off x="1524000" y="4191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P</a:t>
            </a:r>
            <a:r>
              <a:rPr lang="en-US" altLang="en-US" sz="1800" baseline="-25000"/>
              <a:t>3</a:t>
            </a:r>
            <a:endParaRPr lang="en-US" altLang="en-US" sz="1800"/>
          </a:p>
        </p:txBody>
      </p:sp>
      <p:sp>
        <p:nvSpPr>
          <p:cNvPr id="21511" name="Text Box 15"/>
          <p:cNvSpPr txBox="1">
            <a:spLocks noChangeArrowheads="1"/>
          </p:cNvSpPr>
          <p:nvPr/>
        </p:nvSpPr>
        <p:spPr bwMode="auto">
          <a:xfrm>
            <a:off x="15240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P</a:t>
            </a:r>
            <a:r>
              <a:rPr lang="en-US" altLang="en-US" sz="1800" baseline="-25000"/>
              <a:t>4</a:t>
            </a:r>
            <a:endParaRPr lang="en-US" altLang="en-US" sz="1800"/>
          </a:p>
        </p:txBody>
      </p:sp>
      <p:sp>
        <p:nvSpPr>
          <p:cNvPr id="21512" name="Line 18"/>
          <p:cNvSpPr>
            <a:spLocks noChangeShapeType="1"/>
          </p:cNvSpPr>
          <p:nvPr/>
        </p:nvSpPr>
        <p:spPr bwMode="auto">
          <a:xfrm flipV="1">
            <a:off x="1905000" y="2362200"/>
            <a:ext cx="1066800" cy="685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19"/>
          <p:cNvSpPr>
            <a:spLocks noChangeShapeType="1"/>
          </p:cNvSpPr>
          <p:nvPr/>
        </p:nvSpPr>
        <p:spPr bwMode="auto">
          <a:xfrm>
            <a:off x="1828800" y="4572000"/>
            <a:ext cx="1219200" cy="838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Text Box 20"/>
          <p:cNvSpPr txBox="1">
            <a:spLocks noChangeArrowheads="1"/>
          </p:cNvSpPr>
          <p:nvPr/>
        </p:nvSpPr>
        <p:spPr bwMode="auto">
          <a:xfrm>
            <a:off x="2819400" y="1919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P</a:t>
            </a:r>
            <a:r>
              <a:rPr lang="en-US" altLang="en-US" sz="1800" baseline="-25000"/>
              <a:t>12</a:t>
            </a:r>
            <a:endParaRPr lang="en-US" altLang="en-US" sz="1800"/>
          </a:p>
        </p:txBody>
      </p:sp>
      <p:sp>
        <p:nvSpPr>
          <p:cNvPr id="21515" name="Text Box 21"/>
          <p:cNvSpPr txBox="1">
            <a:spLocks noChangeArrowheads="1"/>
          </p:cNvSpPr>
          <p:nvPr/>
        </p:nvSpPr>
        <p:spPr bwMode="auto">
          <a:xfrm>
            <a:off x="2667000" y="3290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P</a:t>
            </a:r>
            <a:r>
              <a:rPr lang="en-US" altLang="en-US" sz="1800" baseline="-25000"/>
              <a:t>23</a:t>
            </a:r>
            <a:endParaRPr lang="en-US" altLang="en-US" sz="1800"/>
          </a:p>
        </p:txBody>
      </p:sp>
      <p:sp>
        <p:nvSpPr>
          <p:cNvPr id="21516" name="Text Box 22"/>
          <p:cNvSpPr txBox="1">
            <a:spLocks noChangeArrowheads="1"/>
          </p:cNvSpPr>
          <p:nvPr/>
        </p:nvSpPr>
        <p:spPr bwMode="auto">
          <a:xfrm>
            <a:off x="2819400" y="48768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P</a:t>
            </a:r>
            <a:r>
              <a:rPr lang="en-US" altLang="en-US" sz="1800" baseline="-25000"/>
              <a:t>34</a:t>
            </a:r>
            <a:endParaRPr lang="en-US" altLang="en-US" sz="1800"/>
          </a:p>
        </p:txBody>
      </p:sp>
      <p:sp>
        <p:nvSpPr>
          <p:cNvPr id="21517" name="Line 24"/>
          <p:cNvSpPr>
            <a:spLocks noChangeShapeType="1"/>
          </p:cNvSpPr>
          <p:nvPr/>
        </p:nvSpPr>
        <p:spPr bwMode="auto">
          <a:xfrm flipH="1">
            <a:off x="1828800" y="3048000"/>
            <a:ext cx="2209800" cy="1524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Line 25"/>
          <p:cNvSpPr>
            <a:spLocks noChangeShapeType="1"/>
          </p:cNvSpPr>
          <p:nvPr/>
        </p:nvSpPr>
        <p:spPr bwMode="auto">
          <a:xfrm>
            <a:off x="1905000" y="1600200"/>
            <a:ext cx="3276600" cy="2209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Text Box 26"/>
          <p:cNvSpPr txBox="1">
            <a:spLocks noChangeArrowheads="1"/>
          </p:cNvSpPr>
          <p:nvPr/>
        </p:nvSpPr>
        <p:spPr bwMode="auto">
          <a:xfrm>
            <a:off x="3810000" y="2605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P</a:t>
            </a:r>
            <a:r>
              <a:rPr lang="en-US" altLang="en-US" sz="1800" baseline="-25000"/>
              <a:t>123</a:t>
            </a:r>
            <a:endParaRPr lang="en-US" altLang="en-US" sz="1800"/>
          </a:p>
        </p:txBody>
      </p:sp>
      <p:sp>
        <p:nvSpPr>
          <p:cNvPr id="21520" name="Text Box 27"/>
          <p:cNvSpPr txBox="1">
            <a:spLocks noChangeArrowheads="1"/>
          </p:cNvSpPr>
          <p:nvPr/>
        </p:nvSpPr>
        <p:spPr bwMode="auto">
          <a:xfrm>
            <a:off x="3810000" y="41148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P</a:t>
            </a:r>
            <a:r>
              <a:rPr lang="en-US" altLang="en-US" sz="1800" baseline="-25000"/>
              <a:t>234</a:t>
            </a:r>
            <a:endParaRPr lang="en-US" altLang="en-US" sz="1800"/>
          </a:p>
        </p:txBody>
      </p:sp>
      <p:sp>
        <p:nvSpPr>
          <p:cNvPr id="21521" name="Text Box 28"/>
          <p:cNvSpPr txBox="1">
            <a:spLocks noChangeArrowheads="1"/>
          </p:cNvSpPr>
          <p:nvPr/>
        </p:nvSpPr>
        <p:spPr bwMode="auto">
          <a:xfrm>
            <a:off x="5181600" y="3595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P</a:t>
            </a:r>
            <a:r>
              <a:rPr lang="en-US" altLang="en-US" sz="1800" baseline="-25000"/>
              <a:t>1234</a:t>
            </a:r>
            <a:endParaRPr lang="en-US" altLang="en-US" sz="1800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1905000" y="3048000"/>
            <a:ext cx="2209800" cy="1524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3" name="Text Box 31"/>
          <p:cNvSpPr txBox="1">
            <a:spLocks noChangeArrowheads="1"/>
          </p:cNvSpPr>
          <p:nvPr/>
        </p:nvSpPr>
        <p:spPr bwMode="auto">
          <a:xfrm>
            <a:off x="2286000" y="15240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C</a:t>
            </a:r>
            <a:r>
              <a:rPr lang="en-US" altLang="en-US" sz="1800" baseline="-25000"/>
              <a:t>1,1</a:t>
            </a:r>
            <a:r>
              <a:rPr lang="en-US" altLang="en-US" sz="1800"/>
              <a:t> = </a:t>
            </a:r>
            <a:r>
              <a:rPr lang="en-US" altLang="en-US" sz="1800" i="1"/>
              <a:t>P</a:t>
            </a:r>
            <a:r>
              <a:rPr lang="en-US" altLang="en-US" sz="1800" baseline="-25000"/>
              <a:t>12</a:t>
            </a:r>
            <a:r>
              <a:rPr lang="en-US" altLang="en-US" sz="1800"/>
              <a:t>-</a:t>
            </a:r>
            <a:r>
              <a:rPr lang="en-US" altLang="en-US" sz="1800" i="1"/>
              <a:t>P</a:t>
            </a:r>
            <a:r>
              <a:rPr lang="en-US" altLang="en-US" sz="1800" baseline="-25000"/>
              <a:t>1</a:t>
            </a:r>
          </a:p>
        </p:txBody>
      </p:sp>
      <p:sp>
        <p:nvSpPr>
          <p:cNvPr id="21524" name="Text Box 32"/>
          <p:cNvSpPr txBox="1">
            <a:spLocks noChangeArrowheads="1"/>
          </p:cNvSpPr>
          <p:nvPr/>
        </p:nvSpPr>
        <p:spPr bwMode="auto">
          <a:xfrm>
            <a:off x="2057400" y="2300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D</a:t>
            </a:r>
            <a:r>
              <a:rPr lang="en-US" altLang="en-US" sz="1800" baseline="-25000"/>
              <a:t>1,1</a:t>
            </a:r>
          </a:p>
        </p:txBody>
      </p:sp>
      <p:sp>
        <p:nvSpPr>
          <p:cNvPr id="21525" name="Text Box 33"/>
          <p:cNvSpPr txBox="1">
            <a:spLocks noChangeArrowheads="1"/>
          </p:cNvSpPr>
          <p:nvPr/>
        </p:nvSpPr>
        <p:spPr bwMode="auto">
          <a:xfrm>
            <a:off x="2209800" y="30480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C</a:t>
            </a:r>
            <a:r>
              <a:rPr lang="en-US" altLang="en-US" sz="1800" baseline="-25000"/>
              <a:t>1,2</a:t>
            </a:r>
          </a:p>
        </p:txBody>
      </p:sp>
      <p:sp>
        <p:nvSpPr>
          <p:cNvPr id="21526" name="Text Box 34"/>
          <p:cNvSpPr txBox="1">
            <a:spLocks noChangeArrowheads="1"/>
          </p:cNvSpPr>
          <p:nvPr/>
        </p:nvSpPr>
        <p:spPr bwMode="auto">
          <a:xfrm>
            <a:off x="2286000" y="45720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C</a:t>
            </a:r>
            <a:r>
              <a:rPr lang="en-US" altLang="en-US" sz="1800" baseline="-25000"/>
              <a:t>1,3</a:t>
            </a:r>
          </a:p>
        </p:txBody>
      </p:sp>
      <p:sp>
        <p:nvSpPr>
          <p:cNvPr id="21527" name="Text Box 35"/>
          <p:cNvSpPr txBox="1">
            <a:spLocks noChangeArrowheads="1"/>
          </p:cNvSpPr>
          <p:nvPr/>
        </p:nvSpPr>
        <p:spPr bwMode="auto">
          <a:xfrm>
            <a:off x="2057400" y="3671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D</a:t>
            </a:r>
            <a:r>
              <a:rPr lang="en-US" altLang="en-US" sz="1800" baseline="-25000"/>
              <a:t>1,2</a:t>
            </a:r>
          </a:p>
        </p:txBody>
      </p:sp>
      <p:sp>
        <p:nvSpPr>
          <p:cNvPr id="21528" name="Text Box 36"/>
          <p:cNvSpPr txBox="1">
            <a:spLocks noChangeArrowheads="1"/>
          </p:cNvSpPr>
          <p:nvPr/>
        </p:nvSpPr>
        <p:spPr bwMode="auto">
          <a:xfrm>
            <a:off x="2133600" y="53340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D</a:t>
            </a:r>
            <a:r>
              <a:rPr lang="en-US" altLang="en-US" sz="1800" baseline="-25000"/>
              <a:t>1,3</a:t>
            </a:r>
          </a:p>
        </p:txBody>
      </p:sp>
      <p:sp>
        <p:nvSpPr>
          <p:cNvPr id="21529" name="Text Box 37"/>
          <p:cNvSpPr txBox="1">
            <a:spLocks noChangeArrowheads="1"/>
          </p:cNvSpPr>
          <p:nvPr/>
        </p:nvSpPr>
        <p:spPr bwMode="auto">
          <a:xfrm>
            <a:off x="3352800" y="2300288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C</a:t>
            </a:r>
            <a:r>
              <a:rPr lang="en-US" altLang="en-US" sz="1800" baseline="-25000"/>
              <a:t>2,1=</a:t>
            </a:r>
            <a:r>
              <a:rPr lang="en-US" altLang="en-US" sz="1800" i="1"/>
              <a:t>P</a:t>
            </a:r>
            <a:r>
              <a:rPr lang="en-US" altLang="en-US" sz="1800" baseline="-25000"/>
              <a:t>123</a:t>
            </a:r>
            <a:r>
              <a:rPr lang="en-US" altLang="en-US" sz="1800"/>
              <a:t>-</a:t>
            </a:r>
            <a:r>
              <a:rPr lang="en-US" altLang="en-US" sz="1800" i="1"/>
              <a:t>P</a:t>
            </a:r>
            <a:r>
              <a:rPr lang="en-US" altLang="en-US" sz="1800" baseline="-25000"/>
              <a:t>12</a:t>
            </a:r>
          </a:p>
        </p:txBody>
      </p:sp>
      <p:sp>
        <p:nvSpPr>
          <p:cNvPr id="21530" name="Text Box 38"/>
          <p:cNvSpPr txBox="1">
            <a:spLocks noChangeArrowheads="1"/>
          </p:cNvSpPr>
          <p:nvPr/>
        </p:nvSpPr>
        <p:spPr bwMode="auto">
          <a:xfrm>
            <a:off x="3352800" y="3748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C</a:t>
            </a:r>
            <a:r>
              <a:rPr lang="en-US" altLang="en-US" sz="1800" baseline="-25000"/>
              <a:t>2,2</a:t>
            </a:r>
          </a:p>
        </p:txBody>
      </p:sp>
      <p:sp>
        <p:nvSpPr>
          <p:cNvPr id="21531" name="Text Box 39"/>
          <p:cNvSpPr txBox="1">
            <a:spLocks noChangeArrowheads="1"/>
          </p:cNvSpPr>
          <p:nvPr/>
        </p:nvSpPr>
        <p:spPr bwMode="auto">
          <a:xfrm>
            <a:off x="3200400" y="28956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D</a:t>
            </a:r>
            <a:r>
              <a:rPr lang="en-US" altLang="en-US" sz="1800" baseline="-25000"/>
              <a:t>2,1</a:t>
            </a:r>
          </a:p>
        </p:txBody>
      </p:sp>
      <p:sp>
        <p:nvSpPr>
          <p:cNvPr id="21532" name="Text Box 41"/>
          <p:cNvSpPr txBox="1">
            <a:spLocks noChangeArrowheads="1"/>
          </p:cNvSpPr>
          <p:nvPr/>
        </p:nvSpPr>
        <p:spPr bwMode="auto">
          <a:xfrm>
            <a:off x="4419600" y="3062288"/>
            <a:ext cx="182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C</a:t>
            </a:r>
            <a:r>
              <a:rPr lang="en-US" altLang="en-US" sz="1800" baseline="-25000"/>
              <a:t>3,1</a:t>
            </a:r>
            <a:r>
              <a:rPr lang="en-US" altLang="en-US" sz="1800"/>
              <a:t>=</a:t>
            </a:r>
            <a:r>
              <a:rPr lang="en-US" altLang="en-US" sz="1800" i="1"/>
              <a:t>P</a:t>
            </a:r>
            <a:r>
              <a:rPr lang="en-US" altLang="en-US" sz="1800" baseline="-25000"/>
              <a:t>1234</a:t>
            </a:r>
            <a:r>
              <a:rPr lang="en-US" altLang="en-US" sz="1800"/>
              <a:t>-</a:t>
            </a:r>
            <a:r>
              <a:rPr lang="en-US" altLang="en-US" sz="1800" i="1"/>
              <a:t>P</a:t>
            </a:r>
            <a:r>
              <a:rPr lang="en-US" altLang="en-US" sz="1800" baseline="-25000"/>
              <a:t>123</a:t>
            </a:r>
          </a:p>
        </p:txBody>
      </p:sp>
      <p:sp>
        <p:nvSpPr>
          <p:cNvPr id="21533" name="Text Box 42"/>
          <p:cNvSpPr txBox="1">
            <a:spLocks noChangeArrowheads="1"/>
          </p:cNvSpPr>
          <p:nvPr/>
        </p:nvSpPr>
        <p:spPr bwMode="auto">
          <a:xfrm>
            <a:off x="4648200" y="41148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D</a:t>
            </a:r>
            <a:r>
              <a:rPr lang="en-US" altLang="en-US" sz="1800" baseline="-25000"/>
              <a:t>3,1</a:t>
            </a:r>
            <a:r>
              <a:rPr lang="en-US" altLang="en-US" sz="1800"/>
              <a:t>=</a:t>
            </a:r>
            <a:r>
              <a:rPr lang="en-US" altLang="en-US" sz="1800" i="1"/>
              <a:t>P</a:t>
            </a:r>
            <a:r>
              <a:rPr lang="en-US" altLang="en-US" sz="1800" baseline="-25000"/>
              <a:t>1234</a:t>
            </a:r>
            <a:r>
              <a:rPr lang="en-US" altLang="en-US" sz="1800"/>
              <a:t>-</a:t>
            </a:r>
            <a:r>
              <a:rPr lang="en-US" altLang="en-US" sz="1800" i="1"/>
              <a:t>P</a:t>
            </a:r>
            <a:r>
              <a:rPr lang="en-US" altLang="en-US" sz="1800" baseline="-25000"/>
              <a:t>234</a:t>
            </a:r>
          </a:p>
        </p:txBody>
      </p:sp>
      <p:sp>
        <p:nvSpPr>
          <p:cNvPr id="21534" name="Text Box 43"/>
          <p:cNvSpPr txBox="1">
            <a:spLocks noChangeArrowheads="1"/>
          </p:cNvSpPr>
          <p:nvPr/>
        </p:nvSpPr>
        <p:spPr bwMode="auto">
          <a:xfrm>
            <a:off x="3581400" y="4814888"/>
            <a:ext cx="1981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D</a:t>
            </a:r>
            <a:r>
              <a:rPr lang="en-US" altLang="en-US" sz="1800" baseline="-25000"/>
              <a:t>2,2</a:t>
            </a:r>
            <a:r>
              <a:rPr lang="en-US" altLang="en-US" sz="1800"/>
              <a:t>=</a:t>
            </a:r>
            <a:r>
              <a:rPr lang="en-US" altLang="en-US" sz="1800" i="1"/>
              <a:t>P</a:t>
            </a:r>
            <a:r>
              <a:rPr lang="en-US" altLang="en-US" sz="1800" baseline="-25000"/>
              <a:t>234</a:t>
            </a:r>
            <a:r>
              <a:rPr lang="en-US" altLang="en-US" sz="1800"/>
              <a:t>-</a:t>
            </a:r>
            <a:r>
              <a:rPr lang="en-US" altLang="en-US" sz="1800" i="1"/>
              <a:t>P</a:t>
            </a:r>
            <a:r>
              <a:rPr lang="en-US" altLang="en-US" sz="1800" baseline="-25000"/>
              <a:t>34</a:t>
            </a:r>
          </a:p>
        </p:txBody>
      </p:sp>
      <p:graphicFrame>
        <p:nvGraphicFramePr>
          <p:cNvPr id="21535" name="Object 44"/>
          <p:cNvGraphicFramePr>
            <a:graphicFrameLocks noChangeAspect="1"/>
          </p:cNvGraphicFramePr>
          <p:nvPr/>
        </p:nvGraphicFramePr>
        <p:xfrm>
          <a:off x="4572000" y="5368925"/>
          <a:ext cx="39624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05729" imgH="444307" progId="Equation.DSMT4">
                  <p:embed/>
                </p:oleObj>
              </mc:Choice>
              <mc:Fallback>
                <p:oleObj name="Equation" r:id="rId2" imgW="2005729" imgH="444307" progId="Equation.DSMT4">
                  <p:embed/>
                  <p:pic>
                    <p:nvPicPr>
                      <p:cNvPr id="21535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368925"/>
                        <a:ext cx="39624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6" name="Object 45"/>
          <p:cNvGraphicFramePr>
            <a:graphicFrameLocks noGrp="1" noChangeAspect="1"/>
          </p:cNvGraphicFramePr>
          <p:nvPr>
            <p:ph idx="1"/>
          </p:nvPr>
        </p:nvGraphicFramePr>
        <p:xfrm>
          <a:off x="4953000" y="1600200"/>
          <a:ext cx="3733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90700" imgH="444500" progId="Equation.DSMT4">
                  <p:embed/>
                </p:oleObj>
              </mc:Choice>
              <mc:Fallback>
                <p:oleObj name="Equation" r:id="rId4" imgW="1790700" imgH="444500" progId="Equation.DSMT4">
                  <p:embed/>
                  <p:pic>
                    <p:nvPicPr>
                      <p:cNvPr id="21536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733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Deriving the Relation among C &amp; D</a:t>
            </a:r>
          </a:p>
        </p:txBody>
      </p:sp>
      <p:sp>
        <p:nvSpPr>
          <p:cNvPr id="22531" name="Text Box 10"/>
          <p:cNvSpPr txBox="1">
            <a:spLocks noChangeArrowheads="1"/>
          </p:cNvSpPr>
          <p:nvPr/>
        </p:nvSpPr>
        <p:spPr bwMode="auto">
          <a:xfrm>
            <a:off x="5410200" y="27432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P</a:t>
            </a:r>
            <a:r>
              <a:rPr lang="en-US" altLang="en-US" sz="1800"/>
              <a:t> =</a:t>
            </a:r>
            <a:r>
              <a:rPr lang="el-GR" altLang="en-US" sz="1800">
                <a:cs typeface="Arial" panose="020B0604020202020204" pitchFamily="34" charset="0"/>
              </a:rPr>
              <a:t>λ</a:t>
            </a:r>
            <a:r>
              <a:rPr lang="en-US" altLang="en-US" sz="1800">
                <a:cs typeface="Arial" panose="020B0604020202020204" pitchFamily="34" charset="0"/>
              </a:rPr>
              <a:t> </a:t>
            </a:r>
            <a:r>
              <a:rPr lang="en-US" altLang="en-US" sz="1800" i="1">
                <a:cs typeface="Arial" panose="020B0604020202020204" pitchFamily="34" charset="0"/>
              </a:rPr>
              <a:t>P</a:t>
            </a:r>
            <a:r>
              <a:rPr lang="en-US" altLang="en-US" sz="1800" baseline="-25000">
                <a:cs typeface="Arial" panose="020B0604020202020204" pitchFamily="34" charset="0"/>
              </a:rPr>
              <a:t>A</a:t>
            </a:r>
            <a:r>
              <a:rPr lang="en-US" altLang="en-US" sz="1800">
                <a:cs typeface="Arial" panose="020B0604020202020204" pitchFamily="34" charset="0"/>
              </a:rPr>
              <a:t> + (1-</a:t>
            </a:r>
            <a:r>
              <a:rPr lang="el-GR" altLang="en-US" sz="1800">
                <a:cs typeface="Arial" panose="020B0604020202020204" pitchFamily="34" charset="0"/>
              </a:rPr>
              <a:t>λ</a:t>
            </a:r>
            <a:r>
              <a:rPr lang="en-US" altLang="en-US" sz="1800">
                <a:cs typeface="Arial" panose="020B0604020202020204" pitchFamily="34" charset="0"/>
              </a:rPr>
              <a:t>)</a:t>
            </a:r>
            <a:r>
              <a:rPr lang="en-US" altLang="en-US" sz="1800" i="1">
                <a:cs typeface="Arial" panose="020B0604020202020204" pitchFamily="34" charset="0"/>
              </a:rPr>
              <a:t>P</a:t>
            </a:r>
            <a:r>
              <a:rPr lang="en-US" altLang="en-US" sz="1800" baseline="-25000">
                <a:cs typeface="Arial" panose="020B0604020202020204" pitchFamily="34" charset="0"/>
              </a:rPr>
              <a:t>B</a:t>
            </a:r>
            <a:endParaRPr lang="el-GR" altLang="en-US" sz="1800">
              <a:cs typeface="Arial" panose="020B0604020202020204" pitchFamily="34" charset="0"/>
            </a:endParaRPr>
          </a:p>
        </p:txBody>
      </p:sp>
      <p:sp>
        <p:nvSpPr>
          <p:cNvPr id="22532" name="Text Box 11"/>
          <p:cNvSpPr txBox="1">
            <a:spLocks noChangeArrowheads="1"/>
          </p:cNvSpPr>
          <p:nvPr/>
        </p:nvSpPr>
        <p:spPr bwMode="auto">
          <a:xfrm>
            <a:off x="3962400" y="1614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P</a:t>
            </a:r>
            <a:r>
              <a:rPr lang="en-US" altLang="en-US" sz="1800" baseline="-25000"/>
              <a:t>A</a:t>
            </a:r>
            <a:endParaRPr lang="en-US" altLang="en-US" sz="1800"/>
          </a:p>
        </p:txBody>
      </p:sp>
      <p:sp>
        <p:nvSpPr>
          <p:cNvPr id="22533" name="Text Box 12"/>
          <p:cNvSpPr txBox="1">
            <a:spLocks noChangeArrowheads="1"/>
          </p:cNvSpPr>
          <p:nvPr/>
        </p:nvSpPr>
        <p:spPr bwMode="auto">
          <a:xfrm>
            <a:off x="3962400" y="3886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P</a:t>
            </a:r>
            <a:r>
              <a:rPr lang="en-US" altLang="en-US" sz="1800" baseline="-25000"/>
              <a:t>B</a:t>
            </a:r>
            <a:endParaRPr lang="en-US" altLang="en-US" sz="1800"/>
          </a:p>
        </p:txBody>
      </p:sp>
      <p:sp>
        <p:nvSpPr>
          <p:cNvPr id="22534" name="Text Box 13"/>
          <p:cNvSpPr txBox="1">
            <a:spLocks noChangeArrowheads="1"/>
          </p:cNvSpPr>
          <p:nvPr/>
        </p:nvSpPr>
        <p:spPr bwMode="auto">
          <a:xfrm>
            <a:off x="2438400" y="2681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P</a:t>
            </a:r>
            <a:r>
              <a:rPr lang="en-US" altLang="en-US" sz="1800" baseline="-25000"/>
              <a:t>0</a:t>
            </a:r>
            <a:endParaRPr lang="en-US" altLang="en-US" sz="1800"/>
          </a:p>
        </p:txBody>
      </p:sp>
      <p:sp>
        <p:nvSpPr>
          <p:cNvPr id="22535" name="Text Box 14"/>
          <p:cNvSpPr txBox="1">
            <a:spLocks noChangeArrowheads="1"/>
          </p:cNvSpPr>
          <p:nvPr/>
        </p:nvSpPr>
        <p:spPr bwMode="auto">
          <a:xfrm>
            <a:off x="4648200" y="20574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C</a:t>
            </a:r>
            <a:r>
              <a:rPr lang="en-US" altLang="en-US" sz="1800" baseline="-25000"/>
              <a:t>2</a:t>
            </a:r>
            <a:r>
              <a:rPr lang="en-US" altLang="en-US" sz="1800"/>
              <a:t>=</a:t>
            </a:r>
            <a:r>
              <a:rPr lang="en-US" altLang="en-US" sz="1800" i="1"/>
              <a:t>P</a:t>
            </a:r>
            <a:r>
              <a:rPr lang="en-US" altLang="en-US" sz="1800"/>
              <a:t>-</a:t>
            </a:r>
            <a:r>
              <a:rPr lang="en-US" altLang="en-US" sz="1800" i="1"/>
              <a:t>P</a:t>
            </a:r>
            <a:r>
              <a:rPr lang="en-US" altLang="en-US" sz="1800" baseline="-25000"/>
              <a:t>A</a:t>
            </a:r>
            <a:endParaRPr lang="en-US" altLang="en-US" sz="1800"/>
          </a:p>
        </p:txBody>
      </p:sp>
      <p:sp>
        <p:nvSpPr>
          <p:cNvPr id="22536" name="Text Box 15"/>
          <p:cNvSpPr txBox="1">
            <a:spLocks noChangeArrowheads="1"/>
          </p:cNvSpPr>
          <p:nvPr/>
        </p:nvSpPr>
        <p:spPr bwMode="auto">
          <a:xfrm>
            <a:off x="2362200" y="3443288"/>
            <a:ext cx="1447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C</a:t>
            </a:r>
            <a:r>
              <a:rPr lang="en-US" altLang="en-US" sz="1800" baseline="-25000"/>
              <a:t>1</a:t>
            </a:r>
            <a:r>
              <a:rPr lang="en-US" altLang="en-US" sz="1800"/>
              <a:t>=</a:t>
            </a:r>
            <a:r>
              <a:rPr lang="en-US" altLang="en-US" sz="1800" i="1"/>
              <a:t>P</a:t>
            </a:r>
            <a:r>
              <a:rPr lang="en-US" altLang="en-US" sz="1800" i="1" baseline="-25000"/>
              <a:t>B</a:t>
            </a:r>
            <a:r>
              <a:rPr lang="en-US" altLang="en-US" sz="1800" i="1"/>
              <a:t> </a:t>
            </a:r>
            <a:r>
              <a:rPr lang="en-US" altLang="en-US" sz="1800"/>
              <a:t>–</a:t>
            </a:r>
            <a:r>
              <a:rPr lang="en-US" altLang="en-US" sz="1800" i="1"/>
              <a:t>P</a:t>
            </a:r>
            <a:r>
              <a:rPr lang="en-US" altLang="en-US" sz="1800" baseline="-25000"/>
              <a:t>0</a:t>
            </a:r>
            <a:endParaRPr lang="en-US" altLang="en-US" sz="1800"/>
          </a:p>
        </p:txBody>
      </p:sp>
      <p:sp>
        <p:nvSpPr>
          <p:cNvPr id="22537" name="Text Box 16"/>
          <p:cNvSpPr txBox="1">
            <a:spLocks noChangeArrowheads="1"/>
          </p:cNvSpPr>
          <p:nvPr/>
        </p:nvSpPr>
        <p:spPr bwMode="auto">
          <a:xfrm>
            <a:off x="4648200" y="3443288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D</a:t>
            </a:r>
            <a:r>
              <a:rPr lang="en-US" altLang="en-US" sz="1800" baseline="-25000"/>
              <a:t>2</a:t>
            </a:r>
            <a:r>
              <a:rPr lang="en-US" altLang="en-US" sz="1800"/>
              <a:t>=</a:t>
            </a:r>
            <a:r>
              <a:rPr lang="en-US" altLang="en-US" sz="1800" i="1"/>
              <a:t>P</a:t>
            </a:r>
            <a:r>
              <a:rPr lang="en-US" altLang="en-US" sz="1800"/>
              <a:t>-</a:t>
            </a:r>
            <a:r>
              <a:rPr lang="en-US" altLang="en-US" sz="1800" i="1"/>
              <a:t>P</a:t>
            </a:r>
            <a:r>
              <a:rPr lang="en-US" altLang="en-US" sz="1800" baseline="-25000"/>
              <a:t>B</a:t>
            </a:r>
            <a:endParaRPr lang="en-US" altLang="en-US" sz="1800"/>
          </a:p>
        </p:txBody>
      </p:sp>
      <p:sp>
        <p:nvSpPr>
          <p:cNvPr id="22538" name="Text Box 17"/>
          <p:cNvSpPr txBox="1">
            <a:spLocks noChangeArrowheads="1"/>
          </p:cNvSpPr>
          <p:nvPr/>
        </p:nvSpPr>
        <p:spPr bwMode="auto">
          <a:xfrm>
            <a:off x="2438400" y="1995488"/>
            <a:ext cx="1447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D</a:t>
            </a:r>
            <a:r>
              <a:rPr lang="en-US" altLang="en-US" sz="1800" baseline="-25000"/>
              <a:t>1</a:t>
            </a:r>
            <a:r>
              <a:rPr lang="en-US" altLang="en-US" sz="1800"/>
              <a:t>=</a:t>
            </a:r>
            <a:r>
              <a:rPr lang="en-US" altLang="en-US" sz="1800" i="1"/>
              <a:t>P</a:t>
            </a:r>
            <a:r>
              <a:rPr lang="en-US" altLang="en-US" sz="1800" i="1" baseline="-25000"/>
              <a:t>A</a:t>
            </a:r>
            <a:r>
              <a:rPr lang="en-US" altLang="en-US" sz="1800" i="1"/>
              <a:t> </a:t>
            </a:r>
            <a:r>
              <a:rPr lang="en-US" altLang="en-US" sz="1800"/>
              <a:t>–</a:t>
            </a:r>
            <a:r>
              <a:rPr lang="en-US" altLang="en-US" sz="1800" i="1"/>
              <a:t>P</a:t>
            </a:r>
            <a:r>
              <a:rPr lang="en-US" altLang="en-US" sz="1800" baseline="-25000"/>
              <a:t>0</a:t>
            </a:r>
            <a:endParaRPr lang="en-US" altLang="en-US" sz="1800"/>
          </a:p>
        </p:txBody>
      </p:sp>
      <p:graphicFrame>
        <p:nvGraphicFramePr>
          <p:cNvPr id="22539" name="Object 18"/>
          <p:cNvGraphicFramePr>
            <a:graphicFrameLocks noChangeAspect="1"/>
          </p:cNvGraphicFramePr>
          <p:nvPr/>
        </p:nvGraphicFramePr>
        <p:xfrm>
          <a:off x="760413" y="4648200"/>
          <a:ext cx="4878387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94000" imgH="939800" progId="Equation.DSMT4">
                  <p:embed/>
                </p:oleObj>
              </mc:Choice>
              <mc:Fallback>
                <p:oleObj name="Equation" r:id="rId3" imgW="2794000" imgH="939800" progId="Equation.DSMT4">
                  <p:embed/>
                  <p:pic>
                    <p:nvPicPr>
                      <p:cNvPr id="2253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4648200"/>
                        <a:ext cx="4878387" cy="163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9"/>
          <p:cNvGraphicFramePr>
            <a:graphicFrameLocks noGrp="1" noChangeAspect="1"/>
          </p:cNvGraphicFramePr>
          <p:nvPr>
            <p:ph idx="1"/>
          </p:nvPr>
        </p:nvGraphicFramePr>
        <p:xfrm>
          <a:off x="6248400" y="4733925"/>
          <a:ext cx="1676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79500" imgH="228600" progId="Equation.DSMT4">
                  <p:embed/>
                </p:oleObj>
              </mc:Choice>
              <mc:Fallback>
                <p:oleObj name="Equation" r:id="rId5" imgW="1079500" imgH="228600" progId="Equation.DSMT4">
                  <p:embed/>
                  <p:pic>
                    <p:nvPicPr>
                      <p:cNvPr id="2254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733925"/>
                        <a:ext cx="1676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iamond 1"/>
          <p:cNvSpPr/>
          <p:nvPr/>
        </p:nvSpPr>
        <p:spPr>
          <a:xfrm>
            <a:off x="2971800" y="1981200"/>
            <a:ext cx="2286000" cy="191928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Interpolation &amp; Extrapolation</a:t>
            </a:r>
          </a:p>
        </p:txBody>
      </p:sp>
      <p:sp>
        <p:nvSpPr>
          <p:cNvPr id="4099" name="Freeform 4"/>
          <p:cNvSpPr>
            <a:spLocks/>
          </p:cNvSpPr>
          <p:nvPr/>
        </p:nvSpPr>
        <p:spPr bwMode="auto">
          <a:xfrm>
            <a:off x="1524000" y="2476500"/>
            <a:ext cx="5410200" cy="2247900"/>
          </a:xfrm>
          <a:custGeom>
            <a:avLst/>
            <a:gdLst>
              <a:gd name="T0" fmla="*/ 0 w 3408"/>
              <a:gd name="T1" fmla="*/ 2147483646 h 1416"/>
              <a:gd name="T2" fmla="*/ 2147483646 w 3408"/>
              <a:gd name="T3" fmla="*/ 2147483646 h 1416"/>
              <a:gd name="T4" fmla="*/ 2147483646 w 3408"/>
              <a:gd name="T5" fmla="*/ 2147483646 h 1416"/>
              <a:gd name="T6" fmla="*/ 2147483646 w 3408"/>
              <a:gd name="T7" fmla="*/ 2147483646 h 1416"/>
              <a:gd name="T8" fmla="*/ 2147483646 w 3408"/>
              <a:gd name="T9" fmla="*/ 2147483646 h 14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08" h="1416">
                <a:moveTo>
                  <a:pt x="0" y="1416"/>
                </a:moveTo>
                <a:cubicBezTo>
                  <a:pt x="112" y="924"/>
                  <a:pt x="224" y="432"/>
                  <a:pt x="480" y="216"/>
                </a:cubicBezTo>
                <a:cubicBezTo>
                  <a:pt x="736" y="0"/>
                  <a:pt x="1160" y="96"/>
                  <a:pt x="1536" y="120"/>
                </a:cubicBezTo>
                <a:cubicBezTo>
                  <a:pt x="1912" y="144"/>
                  <a:pt x="2424" y="280"/>
                  <a:pt x="2736" y="360"/>
                </a:cubicBezTo>
                <a:cubicBezTo>
                  <a:pt x="3048" y="440"/>
                  <a:pt x="3228" y="520"/>
                  <a:pt x="3408" y="6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" name="AutoShape 5"/>
          <p:cNvSpPr>
            <a:spLocks noChangeArrowheads="1"/>
          </p:cNvSpPr>
          <p:nvPr/>
        </p:nvSpPr>
        <p:spPr bwMode="auto">
          <a:xfrm>
            <a:off x="1600200" y="4038600"/>
            <a:ext cx="152400" cy="1524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01" name="AutoShape 6"/>
          <p:cNvSpPr>
            <a:spLocks noChangeArrowheads="1"/>
          </p:cNvSpPr>
          <p:nvPr/>
        </p:nvSpPr>
        <p:spPr bwMode="auto">
          <a:xfrm>
            <a:off x="1828800" y="3352800"/>
            <a:ext cx="152400" cy="1524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02" name="AutoShape 7"/>
          <p:cNvSpPr>
            <a:spLocks noChangeArrowheads="1"/>
          </p:cNvSpPr>
          <p:nvPr/>
        </p:nvSpPr>
        <p:spPr bwMode="auto">
          <a:xfrm>
            <a:off x="2362200" y="2667000"/>
            <a:ext cx="152400" cy="1524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03" name="AutoShape 8"/>
          <p:cNvSpPr>
            <a:spLocks noChangeArrowheads="1"/>
          </p:cNvSpPr>
          <p:nvPr/>
        </p:nvSpPr>
        <p:spPr bwMode="auto">
          <a:xfrm>
            <a:off x="3200400" y="2514600"/>
            <a:ext cx="152400" cy="1524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04" name="AutoShape 9"/>
          <p:cNvSpPr>
            <a:spLocks noChangeArrowheads="1"/>
          </p:cNvSpPr>
          <p:nvPr/>
        </p:nvSpPr>
        <p:spPr bwMode="auto">
          <a:xfrm>
            <a:off x="4495800" y="2667000"/>
            <a:ext cx="152400" cy="1524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05" name="AutoShape 10"/>
          <p:cNvSpPr>
            <a:spLocks noChangeArrowheads="1"/>
          </p:cNvSpPr>
          <p:nvPr/>
        </p:nvSpPr>
        <p:spPr bwMode="auto">
          <a:xfrm>
            <a:off x="5334000" y="2860675"/>
            <a:ext cx="152400" cy="1524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2994025" y="2743200"/>
            <a:ext cx="815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(x</a:t>
            </a:r>
            <a:r>
              <a:rPr lang="en-US" altLang="en-US" sz="1800" baseline="-25000"/>
              <a:t>i</a:t>
            </a:r>
            <a:r>
              <a:rPr lang="en-US" altLang="en-US" sz="1800"/>
              <a:t>,y</a:t>
            </a:r>
            <a:r>
              <a:rPr lang="en-US" altLang="en-US" sz="1800" baseline="-25000"/>
              <a:t>i</a:t>
            </a:r>
            <a:r>
              <a:rPr lang="en-US" altLang="en-US" sz="1800"/>
              <a:t>)</a:t>
            </a:r>
          </a:p>
        </p:txBody>
      </p:sp>
      <p:sp>
        <p:nvSpPr>
          <p:cNvPr id="4107" name="Text Box 12"/>
          <p:cNvSpPr txBox="1">
            <a:spLocks noChangeArrowheads="1"/>
          </p:cNvSpPr>
          <p:nvPr/>
        </p:nvSpPr>
        <p:spPr bwMode="auto">
          <a:xfrm>
            <a:off x="2590800" y="4113213"/>
            <a:ext cx="52578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/>
              <a:t>Fit an analytic function </a:t>
            </a:r>
            <a:r>
              <a:rPr lang="en-US" altLang="en-US" sz="2800" i="1" dirty="0"/>
              <a:t>f</a:t>
            </a:r>
            <a:r>
              <a:rPr lang="en-US" altLang="en-US" sz="2800" dirty="0"/>
              <a:t>(</a:t>
            </a:r>
            <a:r>
              <a:rPr lang="en-US" altLang="en-US" sz="2800" i="1" dirty="0"/>
              <a:t>x</a:t>
            </a:r>
            <a:r>
              <a:rPr lang="en-US" altLang="en-US" sz="2800" dirty="0"/>
              <a:t>) that passes through the given </a:t>
            </a:r>
            <a:r>
              <a:rPr lang="en-US" altLang="en-US" sz="2800" i="1" dirty="0"/>
              <a:t>N</a:t>
            </a:r>
            <a:r>
              <a:rPr lang="en-US" altLang="en-US" sz="2800" dirty="0"/>
              <a:t> points exactly.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"/>
            <a:ext cx="8382000" cy="1143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Evaluate </a:t>
            </a:r>
            <a:r>
              <a:rPr lang="en-US" altLang="en-US" i="1" dirty="0"/>
              <a:t>f</a:t>
            </a:r>
            <a:r>
              <a:rPr lang="en-US" altLang="en-US" dirty="0"/>
              <a:t>(3) given 4-points (0,1), (1,2), (2,3),(4,0).</a:t>
            </a: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 flipV="1">
            <a:off x="3048000" y="3733800"/>
            <a:ext cx="3276600" cy="2438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V="1">
            <a:off x="2971800" y="2314575"/>
            <a:ext cx="1143000" cy="73342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2895600" y="4495800"/>
            <a:ext cx="1219200" cy="838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 flipH="1">
            <a:off x="2895600" y="2971800"/>
            <a:ext cx="2209800" cy="1524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3048000" y="1600200"/>
            <a:ext cx="3276600" cy="2209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6248400" y="3595688"/>
            <a:ext cx="1447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P</a:t>
            </a:r>
            <a:r>
              <a:rPr lang="en-US" altLang="en-US" sz="1800" baseline="-25000"/>
              <a:t>1234</a:t>
            </a:r>
            <a:r>
              <a:rPr lang="en-US" altLang="en-US" sz="1800"/>
              <a:t>= 11/4</a:t>
            </a: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2971800" y="3048000"/>
            <a:ext cx="2209800" cy="1524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3276600" y="16002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C</a:t>
            </a:r>
            <a:r>
              <a:rPr lang="en-US" altLang="en-US" sz="1800" baseline="-25000"/>
              <a:t>1,1</a:t>
            </a:r>
            <a:r>
              <a:rPr lang="en-US" altLang="en-US" sz="1800"/>
              <a:t> = 3</a:t>
            </a:r>
            <a:endParaRPr lang="en-US" altLang="en-US" sz="1800" baseline="-25000"/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3276600" y="24384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D</a:t>
            </a:r>
            <a:r>
              <a:rPr lang="en-US" altLang="en-US" sz="1800" baseline="-25000"/>
              <a:t>1,1</a:t>
            </a:r>
            <a:r>
              <a:rPr lang="en-US" altLang="en-US" sz="1800"/>
              <a:t>= 2</a:t>
            </a:r>
            <a:endParaRPr lang="en-US" altLang="en-US" sz="1800" baseline="-25000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3276600" y="30480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C</a:t>
            </a:r>
            <a:r>
              <a:rPr lang="en-US" altLang="en-US" sz="1800" baseline="-25000"/>
              <a:t>1,2</a:t>
            </a:r>
            <a:r>
              <a:rPr lang="en-US" altLang="en-US" sz="1800"/>
              <a:t>= 2</a:t>
            </a:r>
            <a:endParaRPr lang="en-US" altLang="en-US" sz="1800" baseline="-25000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3276600" y="45720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C</a:t>
            </a:r>
            <a:r>
              <a:rPr lang="en-US" altLang="en-US" sz="1800" baseline="-25000"/>
              <a:t>1,3</a:t>
            </a:r>
            <a:r>
              <a:rPr lang="en-US" altLang="en-US" sz="1800"/>
              <a:t>= -3/2</a:t>
            </a:r>
            <a:endParaRPr lang="en-US" altLang="en-US" sz="1800" baseline="-25000"/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3276600" y="38100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D</a:t>
            </a:r>
            <a:r>
              <a:rPr lang="en-US" altLang="en-US" sz="1800" baseline="-25000"/>
              <a:t>1,2</a:t>
            </a:r>
            <a:r>
              <a:rPr lang="en-US" altLang="en-US" sz="1800"/>
              <a:t>= 1</a:t>
            </a:r>
            <a:endParaRPr lang="en-US" altLang="en-US" sz="1800" baseline="-25000"/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3276600" y="54864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D</a:t>
            </a:r>
            <a:r>
              <a:rPr lang="en-US" altLang="en-US" sz="1800" baseline="-25000"/>
              <a:t>1,3 </a:t>
            </a:r>
            <a:r>
              <a:rPr lang="en-US" altLang="en-US" sz="1800"/>
              <a:t>= 3/2</a:t>
            </a:r>
            <a:endParaRPr lang="en-US" altLang="en-US" sz="1800" baseline="-25000"/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4419600" y="2300288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C</a:t>
            </a:r>
            <a:r>
              <a:rPr lang="en-US" altLang="en-US" sz="1800" baseline="-25000"/>
              <a:t>2,1</a:t>
            </a:r>
            <a:r>
              <a:rPr lang="en-US" altLang="en-US" sz="1800"/>
              <a:t>= 0</a:t>
            </a:r>
            <a:endParaRPr lang="en-US" altLang="en-US" sz="1800" baseline="-25000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4419600" y="38242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C</a:t>
            </a:r>
            <a:r>
              <a:rPr lang="en-US" altLang="en-US" sz="1800" baseline="-25000"/>
              <a:t>2,2</a:t>
            </a:r>
            <a:r>
              <a:rPr lang="en-US" altLang="en-US" sz="1800"/>
              <a:t>= -5/3</a:t>
            </a:r>
            <a:endParaRPr lang="en-US" altLang="en-US" sz="1800" baseline="-25000"/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4419600" y="3138488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D</a:t>
            </a:r>
            <a:r>
              <a:rPr lang="en-US" altLang="en-US" sz="1800" baseline="-25000"/>
              <a:t>2,1</a:t>
            </a:r>
            <a:r>
              <a:rPr lang="en-US" altLang="en-US" sz="1800"/>
              <a:t>= 0</a:t>
            </a:r>
            <a:endParaRPr lang="en-US" altLang="en-US" sz="1800" baseline="-25000"/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5486400" y="3062288"/>
            <a:ext cx="182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C</a:t>
            </a:r>
            <a:r>
              <a:rPr lang="en-US" altLang="en-US" sz="1800" baseline="-25000"/>
              <a:t>3,1</a:t>
            </a:r>
            <a:r>
              <a:rPr lang="en-US" altLang="en-US" sz="1800"/>
              <a:t>= - 5/4</a:t>
            </a:r>
            <a:r>
              <a:rPr lang="en-US" altLang="en-US" sz="1800" i="1"/>
              <a:t> </a:t>
            </a:r>
            <a:endParaRPr lang="en-US" altLang="en-US" sz="1800" baseline="-25000"/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5486400" y="41148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D</a:t>
            </a:r>
            <a:r>
              <a:rPr lang="en-US" altLang="en-US" sz="1800" baseline="-25000"/>
              <a:t>3,1</a:t>
            </a:r>
            <a:r>
              <a:rPr lang="en-US" altLang="en-US" sz="1800"/>
              <a:t>=</a:t>
            </a:r>
            <a:r>
              <a:rPr lang="en-US" altLang="en-US" sz="1800" i="1"/>
              <a:t> </a:t>
            </a:r>
            <a:r>
              <a:rPr lang="en-US" altLang="en-US" sz="1800"/>
              <a:t>5/12</a:t>
            </a:r>
            <a:endParaRPr lang="en-US" altLang="en-US" sz="1800" baseline="-25000"/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4419600" y="47244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D</a:t>
            </a:r>
            <a:r>
              <a:rPr lang="en-US" altLang="en-US" sz="1800" baseline="-25000"/>
              <a:t>2,2</a:t>
            </a:r>
            <a:r>
              <a:rPr lang="en-US" altLang="en-US" sz="1800"/>
              <a:t>=5/6</a:t>
            </a:r>
            <a:endParaRPr lang="en-US" altLang="en-US" sz="1800" baseline="-25000"/>
          </a:p>
        </p:txBody>
      </p:sp>
      <p:graphicFrame>
        <p:nvGraphicFramePr>
          <p:cNvPr id="24598" name="Object 22"/>
          <p:cNvGraphicFramePr>
            <a:graphicFrameLocks noChangeAspect="1"/>
          </p:cNvGraphicFramePr>
          <p:nvPr/>
        </p:nvGraphicFramePr>
        <p:xfrm>
          <a:off x="5546725" y="5572125"/>
          <a:ext cx="307816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30400" imgH="241300" progId="Equation.DSMT4">
                  <p:embed/>
                </p:oleObj>
              </mc:Choice>
              <mc:Fallback>
                <p:oleObj name="Equation" r:id="rId2" imgW="1930400" imgH="241300" progId="Equation.DSMT4">
                  <p:embed/>
                  <p:pic>
                    <p:nvPicPr>
                      <p:cNvPr id="2459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725" y="5572125"/>
                        <a:ext cx="3078163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9" name="Object 23"/>
          <p:cNvGraphicFramePr>
            <a:graphicFrameLocks noChangeAspect="1"/>
          </p:cNvGraphicFramePr>
          <p:nvPr/>
        </p:nvGraphicFramePr>
        <p:xfrm>
          <a:off x="5214938" y="1249363"/>
          <a:ext cx="3517900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20900" imgH="685800" progId="Equation.DSMT4">
                  <p:embed/>
                </p:oleObj>
              </mc:Choice>
              <mc:Fallback>
                <p:oleObj name="Equation" r:id="rId4" imgW="2120900" imgH="685800" progId="Equation.DSMT4">
                  <p:embed/>
                  <p:pic>
                    <p:nvPicPr>
                      <p:cNvPr id="2459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1249363"/>
                        <a:ext cx="3517900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152400" y="1462088"/>
            <a:ext cx="182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x</a:t>
            </a:r>
            <a:r>
              <a:rPr lang="en-US" altLang="en-US" sz="1800" baseline="-25000"/>
              <a:t>1</a:t>
            </a:r>
            <a:r>
              <a:rPr lang="en-US" altLang="en-US" sz="1800"/>
              <a:t>=0,  y</a:t>
            </a:r>
            <a:r>
              <a:rPr lang="en-US" altLang="en-US" sz="1800" baseline="-25000"/>
              <a:t>1</a:t>
            </a:r>
            <a:r>
              <a:rPr lang="en-US" altLang="en-US" sz="1800"/>
              <a:t>=1 =</a:t>
            </a:r>
            <a:r>
              <a:rPr lang="en-US" altLang="en-US" sz="1800" i="1"/>
              <a:t>P</a:t>
            </a:r>
            <a:r>
              <a:rPr lang="en-US" altLang="en-US" sz="1800" baseline="-25000"/>
              <a:t>1</a:t>
            </a:r>
            <a:endParaRPr lang="en-US" altLang="en-US" sz="1800"/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152400" y="2909888"/>
            <a:ext cx="190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x</a:t>
            </a:r>
            <a:r>
              <a:rPr lang="en-US" altLang="en-US" sz="1800" baseline="-25000"/>
              <a:t>2</a:t>
            </a:r>
            <a:r>
              <a:rPr lang="en-US" altLang="en-US" sz="1800"/>
              <a:t>=1,  y</a:t>
            </a:r>
            <a:r>
              <a:rPr lang="en-US" altLang="en-US" sz="1800" baseline="-25000"/>
              <a:t>2</a:t>
            </a:r>
            <a:r>
              <a:rPr lang="en-US" altLang="en-US" sz="1800"/>
              <a:t>=2 =</a:t>
            </a:r>
            <a:r>
              <a:rPr lang="en-US" altLang="en-US" sz="1800" i="1"/>
              <a:t>P</a:t>
            </a:r>
            <a:r>
              <a:rPr lang="en-US" altLang="en-US" sz="1800" baseline="-25000"/>
              <a:t>2</a:t>
            </a:r>
            <a:endParaRPr lang="en-US" altLang="en-US" sz="1800"/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152400" y="4281488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x</a:t>
            </a:r>
            <a:r>
              <a:rPr lang="en-US" altLang="en-US" sz="1800" baseline="-25000"/>
              <a:t>3</a:t>
            </a:r>
            <a:r>
              <a:rPr lang="en-US" altLang="en-US" sz="1800"/>
              <a:t>=2,  y</a:t>
            </a:r>
            <a:r>
              <a:rPr lang="en-US" altLang="en-US" sz="1800" baseline="-25000"/>
              <a:t>3</a:t>
            </a:r>
            <a:r>
              <a:rPr lang="en-US" altLang="en-US" sz="1800"/>
              <a:t>=3 =</a:t>
            </a:r>
            <a:r>
              <a:rPr lang="en-US" altLang="en-US" sz="1800" i="1"/>
              <a:t>P</a:t>
            </a:r>
            <a:r>
              <a:rPr lang="en-US" altLang="en-US" sz="1800" baseline="-25000"/>
              <a:t>3</a:t>
            </a:r>
            <a:endParaRPr lang="en-US" altLang="en-US" sz="1800"/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152400" y="5881688"/>
            <a:ext cx="182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x</a:t>
            </a:r>
            <a:r>
              <a:rPr lang="en-US" altLang="en-US" sz="1800" baseline="-25000"/>
              <a:t>4</a:t>
            </a:r>
            <a:r>
              <a:rPr lang="en-US" altLang="en-US" sz="1800"/>
              <a:t>=4,  y</a:t>
            </a:r>
            <a:r>
              <a:rPr lang="en-US" altLang="en-US" sz="1800" baseline="-25000"/>
              <a:t>4</a:t>
            </a:r>
            <a:r>
              <a:rPr lang="en-US" altLang="en-US" sz="1800"/>
              <a:t>=0 =</a:t>
            </a:r>
            <a:r>
              <a:rPr lang="en-US" altLang="en-US" sz="1800" i="1"/>
              <a:t>P</a:t>
            </a:r>
            <a:r>
              <a:rPr lang="en-US" altLang="en-US" sz="1800" baseline="-25000"/>
              <a:t>4</a:t>
            </a:r>
            <a:endParaRPr lang="en-US" altLang="en-US" sz="1800"/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2286000" y="1219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C</a:t>
            </a:r>
            <a:r>
              <a:rPr lang="en-US" altLang="en-US" sz="1800" baseline="-25000"/>
              <a:t>0,1</a:t>
            </a:r>
            <a:r>
              <a:rPr lang="en-US" altLang="en-US" sz="1800"/>
              <a:t>=1</a:t>
            </a:r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2286000" y="1828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D</a:t>
            </a:r>
            <a:r>
              <a:rPr lang="en-US" altLang="en-US" sz="1800" baseline="-25000"/>
              <a:t>0,1</a:t>
            </a:r>
            <a:r>
              <a:rPr lang="en-US" altLang="en-US" sz="1800"/>
              <a:t>=1</a:t>
            </a:r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2286000" y="2452688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C</a:t>
            </a:r>
            <a:r>
              <a:rPr lang="en-US" altLang="en-US" sz="1800" baseline="-25000"/>
              <a:t>0,2</a:t>
            </a:r>
            <a:r>
              <a:rPr lang="en-US" altLang="en-US" sz="1800"/>
              <a:t>=2</a:t>
            </a:r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2286000" y="3352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D</a:t>
            </a:r>
            <a:r>
              <a:rPr lang="en-US" altLang="en-US" sz="1800" baseline="-25000"/>
              <a:t>0,2</a:t>
            </a:r>
            <a:r>
              <a:rPr lang="en-US" altLang="en-US" sz="1800"/>
              <a:t>=2</a:t>
            </a:r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2286000" y="3900488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C</a:t>
            </a:r>
            <a:r>
              <a:rPr lang="en-US" altLang="en-US" sz="1800" baseline="-25000"/>
              <a:t>0,3</a:t>
            </a:r>
            <a:r>
              <a:rPr lang="en-US" altLang="en-US" sz="1800"/>
              <a:t>=3</a:t>
            </a:r>
          </a:p>
        </p:txBody>
      </p: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2286000" y="4738688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D</a:t>
            </a:r>
            <a:r>
              <a:rPr lang="en-US" altLang="en-US" sz="1800" baseline="-25000"/>
              <a:t>0,3</a:t>
            </a:r>
            <a:r>
              <a:rPr lang="en-US" altLang="en-US" sz="1800"/>
              <a:t>=3</a:t>
            </a:r>
          </a:p>
        </p:txBody>
      </p:sp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2286000" y="6262688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D</a:t>
            </a:r>
            <a:r>
              <a:rPr lang="en-US" altLang="en-US" sz="1800" baseline="-25000"/>
              <a:t>0,4</a:t>
            </a:r>
            <a:r>
              <a:rPr lang="en-US" altLang="en-US" sz="1800"/>
              <a:t>=0</a:t>
            </a:r>
          </a:p>
        </p:txBody>
      </p:sp>
      <p:sp>
        <p:nvSpPr>
          <p:cNvPr id="24611" name="Text Box 35"/>
          <p:cNvSpPr txBox="1">
            <a:spLocks noChangeArrowheads="1"/>
          </p:cNvSpPr>
          <p:nvPr/>
        </p:nvSpPr>
        <p:spPr bwMode="auto">
          <a:xfrm>
            <a:off x="2286000" y="55626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C</a:t>
            </a:r>
            <a:r>
              <a:rPr lang="en-US" altLang="en-US" sz="1800" baseline="-25000"/>
              <a:t>0,4</a:t>
            </a:r>
            <a:r>
              <a:rPr lang="en-US" altLang="en-US" sz="1800"/>
              <a:t>=0</a:t>
            </a:r>
          </a:p>
        </p:txBody>
      </p:sp>
      <p:sp>
        <p:nvSpPr>
          <p:cNvPr id="24612" name="Line 36"/>
          <p:cNvSpPr>
            <a:spLocks noChangeShapeType="1"/>
          </p:cNvSpPr>
          <p:nvPr/>
        </p:nvSpPr>
        <p:spPr bwMode="auto">
          <a:xfrm flipH="1" flipV="1">
            <a:off x="2362200" y="4191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3" name="Line 37"/>
          <p:cNvSpPr>
            <a:spLocks noChangeShapeType="1"/>
          </p:cNvSpPr>
          <p:nvPr/>
        </p:nvSpPr>
        <p:spPr bwMode="auto">
          <a:xfrm flipH="1" flipV="1">
            <a:off x="2514600" y="5867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4" name="Line 38"/>
          <p:cNvSpPr>
            <a:spLocks noChangeShapeType="1"/>
          </p:cNvSpPr>
          <p:nvPr/>
        </p:nvSpPr>
        <p:spPr bwMode="auto">
          <a:xfrm flipH="1" flipV="1">
            <a:off x="2438400" y="2743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5" name="Line 39"/>
          <p:cNvSpPr>
            <a:spLocks noChangeShapeType="1"/>
          </p:cNvSpPr>
          <p:nvPr/>
        </p:nvSpPr>
        <p:spPr bwMode="auto">
          <a:xfrm flipH="1" flipV="1">
            <a:off x="2514600" y="1295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6" name="Line 40"/>
          <p:cNvSpPr>
            <a:spLocks noChangeShapeType="1"/>
          </p:cNvSpPr>
          <p:nvPr/>
        </p:nvSpPr>
        <p:spPr bwMode="auto">
          <a:xfrm flipH="1">
            <a:off x="2438400" y="4495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7" name="Line 41"/>
          <p:cNvSpPr>
            <a:spLocks noChangeShapeType="1"/>
          </p:cNvSpPr>
          <p:nvPr/>
        </p:nvSpPr>
        <p:spPr bwMode="auto">
          <a:xfrm flipH="1">
            <a:off x="2590800" y="6172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8" name="Line 42"/>
          <p:cNvSpPr>
            <a:spLocks noChangeShapeType="1"/>
          </p:cNvSpPr>
          <p:nvPr/>
        </p:nvSpPr>
        <p:spPr bwMode="auto">
          <a:xfrm flipH="1">
            <a:off x="2514600" y="3048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9" name="Line 43"/>
          <p:cNvSpPr>
            <a:spLocks noChangeShapeType="1"/>
          </p:cNvSpPr>
          <p:nvPr/>
        </p:nvSpPr>
        <p:spPr bwMode="auto">
          <a:xfrm flipH="1">
            <a:off x="2590800" y="1600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polint</a:t>
            </a:r>
            <a:r>
              <a:rPr lang="en-US" altLang="en-US" dirty="0"/>
              <a:t>( ) Program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447800" y="1570037"/>
            <a:ext cx="716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n, x, y,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ya.copy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ya.copy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ns = 0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math.fabs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range(1,n):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math.fabs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ns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y[0]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[ns]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ns -= 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81A784-0C91-4289-9EB2-8DBC55F81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447800"/>
            <a:ext cx="6097" cy="5267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078D53-F716-459B-A7A6-DEB560B00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286000"/>
            <a:ext cx="6097" cy="52674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E4F0DC-809F-4526-B868-41C1FD4D7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105199"/>
            <a:ext cx="6097" cy="52674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7DE5C9-38A2-4DB4-931C-0F253E304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703" y="4876800"/>
            <a:ext cx="6097" cy="526740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polint</a:t>
            </a:r>
            <a:r>
              <a:rPr lang="en-US" dirty="0"/>
              <a:t>(), continued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m in range(1,n):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range(0,n-m):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ho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]-x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hp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i+m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]-x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 = c[i+1]-d[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den = ho – hp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den = w/den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hp*den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ho*den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if(2*(ns+1) &lt; (n-m)):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c[ns+1]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d[ns]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ns -= 1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y[0] +=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8E2F58-8457-4355-ACFB-B3F363E17778}"/>
              </a:ext>
            </a:extLst>
          </p:cNvPr>
          <p:cNvCxnSpPr/>
          <p:nvPr/>
        </p:nvCxnSpPr>
        <p:spPr>
          <a:xfrm>
            <a:off x="1143000" y="1447800"/>
            <a:ext cx="0" cy="52578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88783A7-F539-4FFF-A234-A77F24D43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303" y="1895399"/>
            <a:ext cx="6097" cy="52674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E1459E-D3C7-4C6E-8C52-E5837F662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71599"/>
            <a:ext cx="6097" cy="52674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F0C3B0-B559-4BE6-BBA0-791791DC6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103" y="2200199"/>
            <a:ext cx="6097" cy="526740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Piecewise Linear Interpolation</a:t>
            </a:r>
          </a:p>
        </p:txBody>
      </p:sp>
      <p:sp>
        <p:nvSpPr>
          <p:cNvPr id="28675" name="AutoShape 4"/>
          <p:cNvSpPr>
            <a:spLocks noChangeArrowheads="1"/>
          </p:cNvSpPr>
          <p:nvPr/>
        </p:nvSpPr>
        <p:spPr bwMode="auto">
          <a:xfrm>
            <a:off x="1447800" y="4052888"/>
            <a:ext cx="152400" cy="1524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AutoShape 5"/>
          <p:cNvSpPr>
            <a:spLocks noChangeArrowheads="1"/>
          </p:cNvSpPr>
          <p:nvPr/>
        </p:nvSpPr>
        <p:spPr bwMode="auto">
          <a:xfrm>
            <a:off x="3124200" y="3290888"/>
            <a:ext cx="152400" cy="1524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AutoShape 6"/>
          <p:cNvSpPr>
            <a:spLocks noChangeArrowheads="1"/>
          </p:cNvSpPr>
          <p:nvPr/>
        </p:nvSpPr>
        <p:spPr bwMode="auto">
          <a:xfrm>
            <a:off x="5029200" y="3214688"/>
            <a:ext cx="152400" cy="1524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7"/>
          <p:cNvSpPr>
            <a:spLocks noChangeArrowheads="1"/>
          </p:cNvSpPr>
          <p:nvPr/>
        </p:nvSpPr>
        <p:spPr bwMode="auto">
          <a:xfrm>
            <a:off x="6172200" y="4205288"/>
            <a:ext cx="152400" cy="1524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>
            <a:off x="7391400" y="4891088"/>
            <a:ext cx="152400" cy="1524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9"/>
          <p:cNvSpPr>
            <a:spLocks noChangeShapeType="1"/>
          </p:cNvSpPr>
          <p:nvPr/>
        </p:nvSpPr>
        <p:spPr bwMode="auto">
          <a:xfrm flipV="1">
            <a:off x="1524000" y="3367088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Line 11"/>
          <p:cNvSpPr>
            <a:spLocks noChangeShapeType="1"/>
          </p:cNvSpPr>
          <p:nvPr/>
        </p:nvSpPr>
        <p:spPr bwMode="auto">
          <a:xfrm flipV="1">
            <a:off x="3200400" y="3290888"/>
            <a:ext cx="1905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12"/>
          <p:cNvSpPr>
            <a:spLocks noChangeShapeType="1"/>
          </p:cNvSpPr>
          <p:nvPr/>
        </p:nvSpPr>
        <p:spPr bwMode="auto">
          <a:xfrm>
            <a:off x="5105400" y="3290888"/>
            <a:ext cx="1143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13"/>
          <p:cNvSpPr>
            <a:spLocks noChangeShapeType="1"/>
          </p:cNvSpPr>
          <p:nvPr/>
        </p:nvSpPr>
        <p:spPr bwMode="auto">
          <a:xfrm>
            <a:off x="6248400" y="4281488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Text Box 14"/>
          <p:cNvSpPr txBox="1">
            <a:spLocks noChangeArrowheads="1"/>
          </p:cNvSpPr>
          <p:nvPr/>
        </p:nvSpPr>
        <p:spPr bwMode="auto">
          <a:xfrm>
            <a:off x="1143000" y="42814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(x</a:t>
            </a:r>
            <a:r>
              <a:rPr lang="en-US" altLang="en-US" sz="1800" baseline="-25000"/>
              <a:t>1</a:t>
            </a:r>
            <a:r>
              <a:rPr lang="en-US" altLang="en-US" sz="1800"/>
              <a:t>,y</a:t>
            </a:r>
            <a:r>
              <a:rPr lang="en-US" altLang="en-US" sz="1800" baseline="-25000"/>
              <a:t>1</a:t>
            </a:r>
            <a:r>
              <a:rPr lang="en-US" altLang="en-US" sz="1800"/>
              <a:t>)</a:t>
            </a:r>
          </a:p>
        </p:txBody>
      </p:sp>
      <p:sp>
        <p:nvSpPr>
          <p:cNvPr id="28685" name="Text Box 15"/>
          <p:cNvSpPr txBox="1">
            <a:spLocks noChangeArrowheads="1"/>
          </p:cNvSpPr>
          <p:nvPr/>
        </p:nvSpPr>
        <p:spPr bwMode="auto">
          <a:xfrm>
            <a:off x="2819400" y="34432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(x</a:t>
            </a:r>
            <a:r>
              <a:rPr lang="en-US" altLang="en-US" sz="1800" baseline="-25000"/>
              <a:t>2</a:t>
            </a:r>
            <a:r>
              <a:rPr lang="en-US" altLang="en-US" sz="1800"/>
              <a:t>,y</a:t>
            </a:r>
            <a:r>
              <a:rPr lang="en-US" altLang="en-US" sz="1800" baseline="-25000"/>
              <a:t>2</a:t>
            </a:r>
            <a:r>
              <a:rPr lang="en-US" altLang="en-US" sz="1800"/>
              <a:t>)</a:t>
            </a:r>
          </a:p>
        </p:txBody>
      </p:sp>
      <p:sp>
        <p:nvSpPr>
          <p:cNvPr id="28686" name="Text Box 16"/>
          <p:cNvSpPr txBox="1">
            <a:spLocks noChangeArrowheads="1"/>
          </p:cNvSpPr>
          <p:nvPr/>
        </p:nvSpPr>
        <p:spPr bwMode="auto">
          <a:xfrm>
            <a:off x="4724400" y="3367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(x</a:t>
            </a:r>
            <a:r>
              <a:rPr lang="en-US" altLang="en-US" sz="1800" baseline="-25000"/>
              <a:t>3</a:t>
            </a:r>
            <a:r>
              <a:rPr lang="en-US" altLang="en-US" sz="1800"/>
              <a:t>,y</a:t>
            </a:r>
            <a:r>
              <a:rPr lang="en-US" altLang="en-US" sz="1800" baseline="-25000"/>
              <a:t>3</a:t>
            </a:r>
            <a:r>
              <a:rPr lang="en-US" altLang="en-US" sz="1800"/>
              <a:t>)</a:t>
            </a:r>
          </a:p>
        </p:txBody>
      </p:sp>
      <p:sp>
        <p:nvSpPr>
          <p:cNvPr id="28687" name="Text Box 17"/>
          <p:cNvSpPr txBox="1">
            <a:spLocks noChangeArrowheads="1"/>
          </p:cNvSpPr>
          <p:nvPr/>
        </p:nvSpPr>
        <p:spPr bwMode="auto">
          <a:xfrm>
            <a:off x="5410200" y="42052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(x</a:t>
            </a:r>
            <a:r>
              <a:rPr lang="en-US" altLang="en-US" sz="1800" baseline="-25000"/>
              <a:t>4</a:t>
            </a:r>
            <a:r>
              <a:rPr lang="en-US" altLang="en-US" sz="1800"/>
              <a:t>,y</a:t>
            </a:r>
            <a:r>
              <a:rPr lang="en-US" altLang="en-US" sz="1800" baseline="-25000"/>
              <a:t>4</a:t>
            </a:r>
            <a:r>
              <a:rPr lang="en-US" altLang="en-US" sz="1800"/>
              <a:t>)</a:t>
            </a:r>
          </a:p>
        </p:txBody>
      </p:sp>
      <p:sp>
        <p:nvSpPr>
          <p:cNvPr id="28688" name="Text Box 18"/>
          <p:cNvSpPr txBox="1">
            <a:spLocks noChangeArrowheads="1"/>
          </p:cNvSpPr>
          <p:nvPr/>
        </p:nvSpPr>
        <p:spPr bwMode="auto">
          <a:xfrm>
            <a:off x="7086600" y="5057775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(x</a:t>
            </a:r>
            <a:r>
              <a:rPr lang="en-US" altLang="en-US" sz="1800" baseline="-25000"/>
              <a:t>5</a:t>
            </a:r>
            <a:r>
              <a:rPr lang="en-US" altLang="en-US" sz="1800"/>
              <a:t>,y</a:t>
            </a:r>
            <a:r>
              <a:rPr lang="en-US" altLang="en-US" sz="1800" baseline="-25000"/>
              <a:t>5</a:t>
            </a:r>
            <a:r>
              <a:rPr lang="en-US" altLang="en-US" sz="1800"/>
              <a:t>)</a:t>
            </a:r>
          </a:p>
        </p:txBody>
      </p:sp>
      <p:sp>
        <p:nvSpPr>
          <p:cNvPr id="28689" name="Text Box 19"/>
          <p:cNvSpPr txBox="1">
            <a:spLocks noChangeArrowheads="1"/>
          </p:cNvSpPr>
          <p:nvPr/>
        </p:nvSpPr>
        <p:spPr bwMode="auto">
          <a:xfrm>
            <a:off x="1828800" y="3367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P</a:t>
            </a:r>
            <a:r>
              <a:rPr lang="en-US" altLang="en-US" sz="1800" baseline="-25000"/>
              <a:t>12</a:t>
            </a:r>
            <a:r>
              <a:rPr lang="en-US" altLang="en-US" sz="1800"/>
              <a:t>(</a:t>
            </a:r>
            <a:r>
              <a:rPr lang="en-US" altLang="en-US" sz="1800" i="1"/>
              <a:t>x</a:t>
            </a:r>
            <a:r>
              <a:rPr lang="en-US" altLang="en-US" sz="1800"/>
              <a:t>)</a:t>
            </a:r>
          </a:p>
        </p:txBody>
      </p:sp>
      <p:sp>
        <p:nvSpPr>
          <p:cNvPr id="28690" name="Text Box 20"/>
          <p:cNvSpPr txBox="1">
            <a:spLocks noChangeArrowheads="1"/>
          </p:cNvSpPr>
          <p:nvPr/>
        </p:nvSpPr>
        <p:spPr bwMode="auto">
          <a:xfrm>
            <a:off x="3810000" y="29098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P</a:t>
            </a:r>
            <a:r>
              <a:rPr lang="en-US" altLang="en-US" sz="1800" baseline="-25000"/>
              <a:t>23</a:t>
            </a:r>
            <a:r>
              <a:rPr lang="en-US" altLang="en-US" sz="1800"/>
              <a:t>(</a:t>
            </a:r>
            <a:r>
              <a:rPr lang="en-US" altLang="en-US" sz="1800" i="1"/>
              <a:t>x</a:t>
            </a:r>
            <a:r>
              <a:rPr lang="en-US" altLang="en-US" sz="1800"/>
              <a:t>)</a:t>
            </a:r>
          </a:p>
        </p:txBody>
      </p:sp>
      <p:sp>
        <p:nvSpPr>
          <p:cNvPr id="28691" name="Text Box 21"/>
          <p:cNvSpPr txBox="1">
            <a:spLocks noChangeArrowheads="1"/>
          </p:cNvSpPr>
          <p:nvPr/>
        </p:nvSpPr>
        <p:spPr bwMode="auto">
          <a:xfrm>
            <a:off x="5638800" y="34432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P</a:t>
            </a:r>
            <a:r>
              <a:rPr lang="en-US" altLang="en-US" sz="1800" baseline="-25000"/>
              <a:t>34</a:t>
            </a:r>
            <a:r>
              <a:rPr lang="en-US" altLang="en-US" sz="1800"/>
              <a:t>(</a:t>
            </a:r>
            <a:r>
              <a:rPr lang="en-US" altLang="en-US" sz="1800" i="1"/>
              <a:t>x</a:t>
            </a:r>
            <a:r>
              <a:rPr lang="en-US" altLang="en-US" sz="1800"/>
              <a:t>)</a:t>
            </a:r>
          </a:p>
        </p:txBody>
      </p:sp>
      <p:sp>
        <p:nvSpPr>
          <p:cNvPr id="28692" name="Text Box 22"/>
          <p:cNvSpPr txBox="1">
            <a:spLocks noChangeArrowheads="1"/>
          </p:cNvSpPr>
          <p:nvPr/>
        </p:nvSpPr>
        <p:spPr bwMode="auto">
          <a:xfrm>
            <a:off x="6781800" y="42814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P</a:t>
            </a:r>
            <a:r>
              <a:rPr lang="en-US" altLang="en-US" sz="1800" baseline="-25000"/>
              <a:t>45</a:t>
            </a:r>
            <a:r>
              <a:rPr lang="en-US" altLang="en-US" sz="1800"/>
              <a:t>(</a:t>
            </a:r>
            <a:r>
              <a:rPr lang="en-US" altLang="en-US" sz="1800" i="1"/>
              <a:t>x</a:t>
            </a:r>
            <a:r>
              <a:rPr lang="en-US" altLang="en-US" sz="1800"/>
              <a:t>)</a:t>
            </a:r>
          </a:p>
        </p:txBody>
      </p:sp>
      <p:sp>
        <p:nvSpPr>
          <p:cNvPr id="28693" name="Line 24"/>
          <p:cNvSpPr>
            <a:spLocks noChangeShapeType="1"/>
          </p:cNvSpPr>
          <p:nvPr/>
        </p:nvSpPr>
        <p:spPr bwMode="auto">
          <a:xfrm>
            <a:off x="990600" y="5957888"/>
            <a:ext cx="6781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4" name="Line 25"/>
          <p:cNvSpPr>
            <a:spLocks noChangeShapeType="1"/>
          </p:cNvSpPr>
          <p:nvPr/>
        </p:nvSpPr>
        <p:spPr bwMode="auto">
          <a:xfrm flipV="1">
            <a:off x="990600" y="2300288"/>
            <a:ext cx="0" cy="3657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5" name="Text Box 26"/>
          <p:cNvSpPr txBox="1">
            <a:spLocks noChangeArrowheads="1"/>
          </p:cNvSpPr>
          <p:nvPr/>
        </p:nvSpPr>
        <p:spPr bwMode="auto">
          <a:xfrm>
            <a:off x="7391400" y="6110288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x</a:t>
            </a:r>
          </a:p>
        </p:txBody>
      </p:sp>
      <p:sp>
        <p:nvSpPr>
          <p:cNvPr id="28696" name="Text Box 27"/>
          <p:cNvSpPr txBox="1">
            <a:spLocks noChangeArrowheads="1"/>
          </p:cNvSpPr>
          <p:nvPr/>
        </p:nvSpPr>
        <p:spPr bwMode="auto">
          <a:xfrm>
            <a:off x="609600" y="1995488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y</a:t>
            </a:r>
          </a:p>
        </p:txBody>
      </p:sp>
      <p:graphicFrame>
        <p:nvGraphicFramePr>
          <p:cNvPr id="28697" name="Object 28"/>
          <p:cNvGraphicFramePr>
            <a:graphicFrameLocks noChangeAspect="1"/>
          </p:cNvGraphicFramePr>
          <p:nvPr/>
        </p:nvGraphicFramePr>
        <p:xfrm>
          <a:off x="1371600" y="1538288"/>
          <a:ext cx="495300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57500" imgH="431800" progId="Equation.DSMT4">
                  <p:embed/>
                </p:oleObj>
              </mc:Choice>
              <mc:Fallback>
                <p:oleObj name="Equation" r:id="rId2" imgW="2857500" imgH="431800" progId="Equation.DSMT4">
                  <p:embed/>
                  <p:pic>
                    <p:nvPicPr>
                      <p:cNvPr id="28697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38288"/>
                        <a:ext cx="4953000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Piecewise Polynomial Interpolation</a:t>
            </a:r>
          </a:p>
        </p:txBody>
      </p:sp>
      <p:sp>
        <p:nvSpPr>
          <p:cNvPr id="29699" name="AutoShape 3"/>
          <p:cNvSpPr>
            <a:spLocks noChangeArrowheads="1"/>
          </p:cNvSpPr>
          <p:nvPr/>
        </p:nvSpPr>
        <p:spPr bwMode="auto">
          <a:xfrm>
            <a:off x="1447800" y="4052888"/>
            <a:ext cx="152400" cy="1524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AutoShape 4"/>
          <p:cNvSpPr>
            <a:spLocks noChangeArrowheads="1"/>
          </p:cNvSpPr>
          <p:nvPr/>
        </p:nvSpPr>
        <p:spPr bwMode="auto">
          <a:xfrm>
            <a:off x="3124200" y="3290888"/>
            <a:ext cx="152400" cy="1524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5029200" y="3214688"/>
            <a:ext cx="152400" cy="1524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6172200" y="4205288"/>
            <a:ext cx="152400" cy="1524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>
            <a:off x="7391400" y="4891088"/>
            <a:ext cx="152400" cy="1524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Text Box 12"/>
          <p:cNvSpPr txBox="1">
            <a:spLocks noChangeArrowheads="1"/>
          </p:cNvSpPr>
          <p:nvPr/>
        </p:nvSpPr>
        <p:spPr bwMode="auto">
          <a:xfrm>
            <a:off x="1143000" y="42814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(x</a:t>
            </a:r>
            <a:r>
              <a:rPr lang="en-US" altLang="en-US" sz="1800" baseline="-25000"/>
              <a:t>1</a:t>
            </a:r>
            <a:r>
              <a:rPr lang="en-US" altLang="en-US" sz="1800"/>
              <a:t>,y</a:t>
            </a:r>
            <a:r>
              <a:rPr lang="en-US" altLang="en-US" sz="1800" baseline="-25000"/>
              <a:t>1</a:t>
            </a:r>
            <a:r>
              <a:rPr lang="en-US" altLang="en-US" sz="1800"/>
              <a:t>)</a:t>
            </a:r>
          </a:p>
        </p:txBody>
      </p:sp>
      <p:sp>
        <p:nvSpPr>
          <p:cNvPr id="29705" name="Text Box 13"/>
          <p:cNvSpPr txBox="1">
            <a:spLocks noChangeArrowheads="1"/>
          </p:cNvSpPr>
          <p:nvPr/>
        </p:nvSpPr>
        <p:spPr bwMode="auto">
          <a:xfrm>
            <a:off x="2819400" y="34432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(x</a:t>
            </a:r>
            <a:r>
              <a:rPr lang="en-US" altLang="en-US" sz="1800" baseline="-25000"/>
              <a:t>2</a:t>
            </a:r>
            <a:r>
              <a:rPr lang="en-US" altLang="en-US" sz="1800"/>
              <a:t>,y</a:t>
            </a:r>
            <a:r>
              <a:rPr lang="en-US" altLang="en-US" sz="1800" baseline="-25000"/>
              <a:t>2</a:t>
            </a:r>
            <a:r>
              <a:rPr lang="en-US" altLang="en-US" sz="1800"/>
              <a:t>)</a:t>
            </a:r>
          </a:p>
        </p:txBody>
      </p:sp>
      <p:sp>
        <p:nvSpPr>
          <p:cNvPr id="29706" name="Text Box 14"/>
          <p:cNvSpPr txBox="1">
            <a:spLocks noChangeArrowheads="1"/>
          </p:cNvSpPr>
          <p:nvPr/>
        </p:nvSpPr>
        <p:spPr bwMode="auto">
          <a:xfrm>
            <a:off x="4724400" y="3367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(x</a:t>
            </a:r>
            <a:r>
              <a:rPr lang="en-US" altLang="en-US" sz="1800" baseline="-25000"/>
              <a:t>3</a:t>
            </a:r>
            <a:r>
              <a:rPr lang="en-US" altLang="en-US" sz="1800"/>
              <a:t>,y</a:t>
            </a:r>
            <a:r>
              <a:rPr lang="en-US" altLang="en-US" sz="1800" baseline="-25000"/>
              <a:t>3</a:t>
            </a:r>
            <a:r>
              <a:rPr lang="en-US" altLang="en-US" sz="1800"/>
              <a:t>)</a:t>
            </a:r>
          </a:p>
        </p:txBody>
      </p:sp>
      <p:sp>
        <p:nvSpPr>
          <p:cNvPr id="29707" name="Text Box 15"/>
          <p:cNvSpPr txBox="1">
            <a:spLocks noChangeArrowheads="1"/>
          </p:cNvSpPr>
          <p:nvPr/>
        </p:nvSpPr>
        <p:spPr bwMode="auto">
          <a:xfrm>
            <a:off x="5410200" y="42052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(x</a:t>
            </a:r>
            <a:r>
              <a:rPr lang="en-US" altLang="en-US" sz="1800" baseline="-25000"/>
              <a:t>4</a:t>
            </a:r>
            <a:r>
              <a:rPr lang="en-US" altLang="en-US" sz="1800"/>
              <a:t>,y</a:t>
            </a:r>
            <a:r>
              <a:rPr lang="en-US" altLang="en-US" sz="1800" baseline="-25000"/>
              <a:t>4</a:t>
            </a:r>
            <a:r>
              <a:rPr lang="en-US" altLang="en-US" sz="1800"/>
              <a:t>)</a:t>
            </a:r>
          </a:p>
        </p:txBody>
      </p:sp>
      <p:sp>
        <p:nvSpPr>
          <p:cNvPr id="29708" name="Text Box 16"/>
          <p:cNvSpPr txBox="1">
            <a:spLocks noChangeArrowheads="1"/>
          </p:cNvSpPr>
          <p:nvPr/>
        </p:nvSpPr>
        <p:spPr bwMode="auto">
          <a:xfrm>
            <a:off x="7086600" y="5057775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(x</a:t>
            </a:r>
            <a:r>
              <a:rPr lang="en-US" altLang="en-US" sz="1800" baseline="-25000"/>
              <a:t>5</a:t>
            </a:r>
            <a:r>
              <a:rPr lang="en-US" altLang="en-US" sz="1800"/>
              <a:t>,y</a:t>
            </a:r>
            <a:r>
              <a:rPr lang="en-US" altLang="en-US" sz="1800" baseline="-25000"/>
              <a:t>5</a:t>
            </a:r>
            <a:r>
              <a:rPr lang="en-US" altLang="en-US" sz="1800"/>
              <a:t>)</a:t>
            </a:r>
          </a:p>
        </p:txBody>
      </p:sp>
      <p:sp>
        <p:nvSpPr>
          <p:cNvPr id="29709" name="Text Box 17"/>
          <p:cNvSpPr txBox="1">
            <a:spLocks noChangeArrowheads="1"/>
          </p:cNvSpPr>
          <p:nvPr/>
        </p:nvSpPr>
        <p:spPr bwMode="auto">
          <a:xfrm>
            <a:off x="1600200" y="30480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P</a:t>
            </a:r>
            <a:r>
              <a:rPr lang="en-US" altLang="en-US" sz="1800" baseline="-25000"/>
              <a:t>1234</a:t>
            </a:r>
            <a:r>
              <a:rPr lang="en-US" altLang="en-US" sz="1800"/>
              <a:t>(</a:t>
            </a:r>
            <a:r>
              <a:rPr lang="en-US" altLang="en-US" sz="1800" i="1"/>
              <a:t>x</a:t>
            </a:r>
            <a:r>
              <a:rPr lang="en-US" altLang="en-US" sz="1800"/>
              <a:t>)</a:t>
            </a:r>
          </a:p>
        </p:txBody>
      </p:sp>
      <p:sp>
        <p:nvSpPr>
          <p:cNvPr id="29710" name="Text Box 18"/>
          <p:cNvSpPr txBox="1">
            <a:spLocks noChangeArrowheads="1"/>
          </p:cNvSpPr>
          <p:nvPr/>
        </p:nvSpPr>
        <p:spPr bwMode="auto">
          <a:xfrm>
            <a:off x="3810000" y="2909888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P</a:t>
            </a:r>
            <a:r>
              <a:rPr lang="en-US" altLang="en-US" sz="1800" baseline="-25000"/>
              <a:t>1234</a:t>
            </a:r>
            <a:r>
              <a:rPr lang="en-US" altLang="en-US" sz="1800"/>
              <a:t>(</a:t>
            </a:r>
            <a:r>
              <a:rPr lang="en-US" altLang="en-US" sz="1800" i="1"/>
              <a:t>x</a:t>
            </a:r>
            <a:r>
              <a:rPr lang="en-US" altLang="en-US" sz="1800"/>
              <a:t>)</a:t>
            </a:r>
          </a:p>
        </p:txBody>
      </p:sp>
      <p:sp>
        <p:nvSpPr>
          <p:cNvPr id="29711" name="Text Box 19"/>
          <p:cNvSpPr txBox="1">
            <a:spLocks noChangeArrowheads="1"/>
          </p:cNvSpPr>
          <p:nvPr/>
        </p:nvSpPr>
        <p:spPr bwMode="auto">
          <a:xfrm>
            <a:off x="5638800" y="3443288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P</a:t>
            </a:r>
            <a:r>
              <a:rPr lang="en-US" altLang="en-US" sz="1800" baseline="-25000"/>
              <a:t>2345</a:t>
            </a:r>
            <a:r>
              <a:rPr lang="en-US" altLang="en-US" sz="1800"/>
              <a:t>(</a:t>
            </a:r>
            <a:r>
              <a:rPr lang="en-US" altLang="en-US" sz="1800" i="1"/>
              <a:t>x</a:t>
            </a:r>
            <a:r>
              <a:rPr lang="en-US" altLang="en-US" sz="1800"/>
              <a:t>)</a:t>
            </a:r>
          </a:p>
        </p:txBody>
      </p:sp>
      <p:sp>
        <p:nvSpPr>
          <p:cNvPr id="29712" name="Text Box 20"/>
          <p:cNvSpPr txBox="1">
            <a:spLocks noChangeArrowheads="1"/>
          </p:cNvSpPr>
          <p:nvPr/>
        </p:nvSpPr>
        <p:spPr bwMode="auto">
          <a:xfrm>
            <a:off x="6781800" y="4281488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P</a:t>
            </a:r>
            <a:r>
              <a:rPr lang="en-US" altLang="en-US" sz="1800" baseline="-25000"/>
              <a:t>2345</a:t>
            </a:r>
            <a:r>
              <a:rPr lang="en-US" altLang="en-US" sz="1800"/>
              <a:t>(</a:t>
            </a:r>
            <a:r>
              <a:rPr lang="en-US" altLang="en-US" sz="1800" i="1"/>
              <a:t>x</a:t>
            </a:r>
            <a:r>
              <a:rPr lang="en-US" altLang="en-US" sz="1800"/>
              <a:t>)</a:t>
            </a:r>
          </a:p>
        </p:txBody>
      </p:sp>
      <p:sp>
        <p:nvSpPr>
          <p:cNvPr id="29713" name="Line 21"/>
          <p:cNvSpPr>
            <a:spLocks noChangeShapeType="1"/>
          </p:cNvSpPr>
          <p:nvPr/>
        </p:nvSpPr>
        <p:spPr bwMode="auto">
          <a:xfrm>
            <a:off x="990600" y="5957888"/>
            <a:ext cx="6781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Line 22"/>
          <p:cNvSpPr>
            <a:spLocks noChangeShapeType="1"/>
          </p:cNvSpPr>
          <p:nvPr/>
        </p:nvSpPr>
        <p:spPr bwMode="auto">
          <a:xfrm flipV="1">
            <a:off x="990600" y="2300288"/>
            <a:ext cx="0" cy="3657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Text Box 23"/>
          <p:cNvSpPr txBox="1">
            <a:spLocks noChangeArrowheads="1"/>
          </p:cNvSpPr>
          <p:nvPr/>
        </p:nvSpPr>
        <p:spPr bwMode="auto">
          <a:xfrm>
            <a:off x="7391400" y="6110288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x</a:t>
            </a:r>
          </a:p>
        </p:txBody>
      </p:sp>
      <p:sp>
        <p:nvSpPr>
          <p:cNvPr id="29716" name="Text Box 24"/>
          <p:cNvSpPr txBox="1">
            <a:spLocks noChangeArrowheads="1"/>
          </p:cNvSpPr>
          <p:nvPr/>
        </p:nvSpPr>
        <p:spPr bwMode="auto">
          <a:xfrm>
            <a:off x="609600" y="1995488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y</a:t>
            </a:r>
          </a:p>
        </p:txBody>
      </p:sp>
      <p:sp>
        <p:nvSpPr>
          <p:cNvPr id="29717" name="Freeform 26"/>
          <p:cNvSpPr>
            <a:spLocks/>
          </p:cNvSpPr>
          <p:nvPr/>
        </p:nvSpPr>
        <p:spPr bwMode="auto">
          <a:xfrm>
            <a:off x="1524000" y="3276600"/>
            <a:ext cx="3581400" cy="838200"/>
          </a:xfrm>
          <a:custGeom>
            <a:avLst/>
            <a:gdLst>
              <a:gd name="T0" fmla="*/ 0 w 2256"/>
              <a:gd name="T1" fmla="*/ 2147483646 h 528"/>
              <a:gd name="T2" fmla="*/ 2147483646 w 2256"/>
              <a:gd name="T3" fmla="*/ 2147483646 h 528"/>
              <a:gd name="T4" fmla="*/ 2147483646 w 2256"/>
              <a:gd name="T5" fmla="*/ 2147483646 h 528"/>
              <a:gd name="T6" fmla="*/ 2147483646 w 2256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56" h="528">
                <a:moveTo>
                  <a:pt x="0" y="528"/>
                </a:moveTo>
                <a:cubicBezTo>
                  <a:pt x="152" y="352"/>
                  <a:pt x="304" y="176"/>
                  <a:pt x="480" y="96"/>
                </a:cubicBezTo>
                <a:cubicBezTo>
                  <a:pt x="656" y="16"/>
                  <a:pt x="760" y="64"/>
                  <a:pt x="1056" y="48"/>
                </a:cubicBezTo>
                <a:cubicBezTo>
                  <a:pt x="1352" y="32"/>
                  <a:pt x="2056" y="8"/>
                  <a:pt x="225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8" name="Text Box 29"/>
          <p:cNvSpPr txBox="1">
            <a:spLocks noChangeArrowheads="1"/>
          </p:cNvSpPr>
          <p:nvPr/>
        </p:nvSpPr>
        <p:spPr bwMode="auto">
          <a:xfrm>
            <a:off x="5181600" y="2133600"/>
            <a:ext cx="3352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Discontinuous derivatives across segment</a:t>
            </a:r>
          </a:p>
        </p:txBody>
      </p:sp>
      <p:sp>
        <p:nvSpPr>
          <p:cNvPr id="29719" name="Line 30"/>
          <p:cNvSpPr>
            <a:spLocks noChangeShapeType="1"/>
          </p:cNvSpPr>
          <p:nvPr/>
        </p:nvSpPr>
        <p:spPr bwMode="auto">
          <a:xfrm flipH="1">
            <a:off x="5181600" y="2819400"/>
            <a:ext cx="76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0" name="Freeform 31"/>
          <p:cNvSpPr>
            <a:spLocks/>
          </p:cNvSpPr>
          <p:nvPr/>
        </p:nvSpPr>
        <p:spPr bwMode="auto">
          <a:xfrm>
            <a:off x="5105400" y="3276600"/>
            <a:ext cx="2362200" cy="1676400"/>
          </a:xfrm>
          <a:custGeom>
            <a:avLst/>
            <a:gdLst>
              <a:gd name="T0" fmla="*/ 0 w 1488"/>
              <a:gd name="T1" fmla="*/ 0 h 1056"/>
              <a:gd name="T2" fmla="*/ 2147483646 w 1488"/>
              <a:gd name="T3" fmla="*/ 2147483646 h 1056"/>
              <a:gd name="T4" fmla="*/ 2147483646 w 1488"/>
              <a:gd name="T5" fmla="*/ 2147483646 h 1056"/>
              <a:gd name="T6" fmla="*/ 2147483646 w 1488"/>
              <a:gd name="T7" fmla="*/ 2147483646 h 1056"/>
              <a:gd name="T8" fmla="*/ 2147483646 w 1488"/>
              <a:gd name="T9" fmla="*/ 2147483646 h 1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8" h="1056">
                <a:moveTo>
                  <a:pt x="0" y="0"/>
                </a:moveTo>
                <a:cubicBezTo>
                  <a:pt x="84" y="140"/>
                  <a:pt x="168" y="280"/>
                  <a:pt x="288" y="384"/>
                </a:cubicBezTo>
                <a:cubicBezTo>
                  <a:pt x="408" y="488"/>
                  <a:pt x="576" y="552"/>
                  <a:pt x="720" y="624"/>
                </a:cubicBezTo>
                <a:cubicBezTo>
                  <a:pt x="864" y="696"/>
                  <a:pt x="1024" y="744"/>
                  <a:pt x="1152" y="816"/>
                </a:cubicBezTo>
                <a:cubicBezTo>
                  <a:pt x="1280" y="888"/>
                  <a:pt x="1384" y="972"/>
                  <a:pt x="1488" y="10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Cubic Spline, </a:t>
            </a:r>
            <a:r>
              <a:rPr lang="en-US" altLang="en-US" sz="4000" i="1" dirty="0"/>
              <a:t>P</a:t>
            </a:r>
            <a:r>
              <a:rPr lang="en-US" altLang="en-US" sz="4000" baseline="-25000" dirty="0"/>
              <a:t>i</a:t>
            </a:r>
            <a:r>
              <a:rPr lang="en-US" altLang="en-US" sz="4000" dirty="0"/>
              <a:t>(x) is cubic</a:t>
            </a:r>
          </a:p>
        </p:txBody>
      </p:sp>
      <p:sp>
        <p:nvSpPr>
          <p:cNvPr id="29699" name="AutoShape 3"/>
          <p:cNvSpPr>
            <a:spLocks noChangeArrowheads="1"/>
          </p:cNvSpPr>
          <p:nvPr/>
        </p:nvSpPr>
        <p:spPr bwMode="auto">
          <a:xfrm>
            <a:off x="1447800" y="4052888"/>
            <a:ext cx="152400" cy="1524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AutoShape 4"/>
          <p:cNvSpPr>
            <a:spLocks noChangeArrowheads="1"/>
          </p:cNvSpPr>
          <p:nvPr/>
        </p:nvSpPr>
        <p:spPr bwMode="auto">
          <a:xfrm>
            <a:off x="3124200" y="3290888"/>
            <a:ext cx="152400" cy="1524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5029200" y="3214688"/>
            <a:ext cx="152400" cy="1524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6172200" y="4205288"/>
            <a:ext cx="152400" cy="1524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>
            <a:off x="7391400" y="4891088"/>
            <a:ext cx="152400" cy="1524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Text Box 12"/>
          <p:cNvSpPr txBox="1">
            <a:spLocks noChangeArrowheads="1"/>
          </p:cNvSpPr>
          <p:nvPr/>
        </p:nvSpPr>
        <p:spPr bwMode="auto">
          <a:xfrm>
            <a:off x="1143000" y="42814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(x</a:t>
            </a:r>
            <a:r>
              <a:rPr lang="en-US" altLang="en-US" sz="1800" baseline="-25000"/>
              <a:t>1</a:t>
            </a:r>
            <a:r>
              <a:rPr lang="en-US" altLang="en-US" sz="1800"/>
              <a:t>,y</a:t>
            </a:r>
            <a:r>
              <a:rPr lang="en-US" altLang="en-US" sz="1800" baseline="-25000"/>
              <a:t>1</a:t>
            </a:r>
            <a:r>
              <a:rPr lang="en-US" altLang="en-US" sz="1800"/>
              <a:t>)</a:t>
            </a:r>
          </a:p>
        </p:txBody>
      </p:sp>
      <p:sp>
        <p:nvSpPr>
          <p:cNvPr id="29705" name="Text Box 13"/>
          <p:cNvSpPr txBox="1">
            <a:spLocks noChangeArrowheads="1"/>
          </p:cNvSpPr>
          <p:nvPr/>
        </p:nvSpPr>
        <p:spPr bwMode="auto">
          <a:xfrm>
            <a:off x="2819400" y="34432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(x</a:t>
            </a:r>
            <a:r>
              <a:rPr lang="en-US" altLang="en-US" sz="1800" baseline="-25000"/>
              <a:t>2</a:t>
            </a:r>
            <a:r>
              <a:rPr lang="en-US" altLang="en-US" sz="1800"/>
              <a:t>,y</a:t>
            </a:r>
            <a:r>
              <a:rPr lang="en-US" altLang="en-US" sz="1800" baseline="-25000"/>
              <a:t>2</a:t>
            </a:r>
            <a:r>
              <a:rPr lang="en-US" altLang="en-US" sz="1800"/>
              <a:t>)</a:t>
            </a:r>
          </a:p>
        </p:txBody>
      </p:sp>
      <p:sp>
        <p:nvSpPr>
          <p:cNvPr id="29706" name="Text Box 14"/>
          <p:cNvSpPr txBox="1">
            <a:spLocks noChangeArrowheads="1"/>
          </p:cNvSpPr>
          <p:nvPr/>
        </p:nvSpPr>
        <p:spPr bwMode="auto">
          <a:xfrm>
            <a:off x="4724400" y="33670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(x</a:t>
            </a:r>
            <a:r>
              <a:rPr lang="en-US" altLang="en-US" sz="1800" baseline="-25000"/>
              <a:t>3</a:t>
            </a:r>
            <a:r>
              <a:rPr lang="en-US" altLang="en-US" sz="1800"/>
              <a:t>,y</a:t>
            </a:r>
            <a:r>
              <a:rPr lang="en-US" altLang="en-US" sz="1800" baseline="-25000"/>
              <a:t>3</a:t>
            </a:r>
            <a:r>
              <a:rPr lang="en-US" altLang="en-US" sz="1800"/>
              <a:t>)</a:t>
            </a:r>
          </a:p>
        </p:txBody>
      </p:sp>
      <p:sp>
        <p:nvSpPr>
          <p:cNvPr id="29707" name="Text Box 15"/>
          <p:cNvSpPr txBox="1">
            <a:spLocks noChangeArrowheads="1"/>
          </p:cNvSpPr>
          <p:nvPr/>
        </p:nvSpPr>
        <p:spPr bwMode="auto">
          <a:xfrm>
            <a:off x="5715000" y="449001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(x</a:t>
            </a:r>
            <a:r>
              <a:rPr lang="en-US" altLang="en-US" sz="1800" baseline="-25000"/>
              <a:t>4</a:t>
            </a:r>
            <a:r>
              <a:rPr lang="en-US" altLang="en-US" sz="1800"/>
              <a:t>,y</a:t>
            </a:r>
            <a:r>
              <a:rPr lang="en-US" altLang="en-US" sz="1800" baseline="-25000"/>
              <a:t>4</a:t>
            </a:r>
            <a:r>
              <a:rPr lang="en-US" altLang="en-US" sz="1800"/>
              <a:t>)</a:t>
            </a:r>
          </a:p>
        </p:txBody>
      </p:sp>
      <p:sp>
        <p:nvSpPr>
          <p:cNvPr id="29708" name="Text Box 16"/>
          <p:cNvSpPr txBox="1">
            <a:spLocks noChangeArrowheads="1"/>
          </p:cNvSpPr>
          <p:nvPr/>
        </p:nvSpPr>
        <p:spPr bwMode="auto">
          <a:xfrm>
            <a:off x="7086600" y="5057775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(x</a:t>
            </a:r>
            <a:r>
              <a:rPr lang="en-US" altLang="en-US" sz="1800" baseline="-25000"/>
              <a:t>5</a:t>
            </a:r>
            <a:r>
              <a:rPr lang="en-US" altLang="en-US" sz="1800"/>
              <a:t>,y</a:t>
            </a:r>
            <a:r>
              <a:rPr lang="en-US" altLang="en-US" sz="1800" baseline="-25000"/>
              <a:t>5</a:t>
            </a:r>
            <a:r>
              <a:rPr lang="en-US" altLang="en-US" sz="1800"/>
              <a:t>)</a:t>
            </a:r>
          </a:p>
        </p:txBody>
      </p:sp>
      <p:sp>
        <p:nvSpPr>
          <p:cNvPr id="29709" name="Text Box 17"/>
          <p:cNvSpPr txBox="1">
            <a:spLocks noChangeArrowheads="1"/>
          </p:cNvSpPr>
          <p:nvPr/>
        </p:nvSpPr>
        <p:spPr bwMode="auto">
          <a:xfrm>
            <a:off x="1765300" y="305435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 dirty="0"/>
              <a:t>P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(</a:t>
            </a:r>
            <a:r>
              <a:rPr lang="en-US" altLang="en-US" sz="1800" i="1" dirty="0"/>
              <a:t>x</a:t>
            </a:r>
            <a:r>
              <a:rPr lang="en-US" altLang="en-US" sz="1800" dirty="0"/>
              <a:t>)</a:t>
            </a:r>
          </a:p>
        </p:txBody>
      </p:sp>
      <p:sp>
        <p:nvSpPr>
          <p:cNvPr id="29710" name="Text Box 18"/>
          <p:cNvSpPr txBox="1">
            <a:spLocks noChangeArrowheads="1"/>
          </p:cNvSpPr>
          <p:nvPr/>
        </p:nvSpPr>
        <p:spPr bwMode="auto">
          <a:xfrm>
            <a:off x="3980544" y="2636044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 dirty="0"/>
              <a:t>P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(</a:t>
            </a:r>
            <a:r>
              <a:rPr lang="en-US" altLang="en-US" sz="1800" i="1" dirty="0"/>
              <a:t>x</a:t>
            </a:r>
            <a:r>
              <a:rPr lang="en-US" altLang="en-US" sz="1800" dirty="0"/>
              <a:t>)</a:t>
            </a:r>
          </a:p>
        </p:txBody>
      </p:sp>
      <p:sp>
        <p:nvSpPr>
          <p:cNvPr id="29711" name="Text Box 19"/>
          <p:cNvSpPr txBox="1">
            <a:spLocks noChangeArrowheads="1"/>
          </p:cNvSpPr>
          <p:nvPr/>
        </p:nvSpPr>
        <p:spPr bwMode="auto">
          <a:xfrm>
            <a:off x="5729513" y="3319917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 dirty="0"/>
              <a:t>P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(</a:t>
            </a:r>
            <a:r>
              <a:rPr lang="en-US" altLang="en-US" sz="1800" i="1" dirty="0"/>
              <a:t>x</a:t>
            </a:r>
            <a:r>
              <a:rPr lang="en-US" altLang="en-US" sz="1800" dirty="0"/>
              <a:t>)</a:t>
            </a:r>
          </a:p>
        </p:txBody>
      </p:sp>
      <p:sp>
        <p:nvSpPr>
          <p:cNvPr id="29712" name="Text Box 20"/>
          <p:cNvSpPr txBox="1">
            <a:spLocks noChangeArrowheads="1"/>
          </p:cNvSpPr>
          <p:nvPr/>
        </p:nvSpPr>
        <p:spPr bwMode="auto">
          <a:xfrm>
            <a:off x="6792686" y="4197691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 dirty="0"/>
              <a:t>P</a:t>
            </a:r>
            <a:r>
              <a:rPr lang="en-US" altLang="en-US" sz="1800" baseline="-25000" dirty="0"/>
              <a:t>4</a:t>
            </a:r>
            <a:r>
              <a:rPr lang="en-US" altLang="en-US" sz="1800" dirty="0"/>
              <a:t>(</a:t>
            </a:r>
            <a:r>
              <a:rPr lang="en-US" altLang="en-US" sz="1800" i="1" dirty="0"/>
              <a:t>x</a:t>
            </a:r>
            <a:r>
              <a:rPr lang="en-US" altLang="en-US" sz="1800" dirty="0"/>
              <a:t>)</a:t>
            </a:r>
          </a:p>
        </p:txBody>
      </p:sp>
      <p:sp>
        <p:nvSpPr>
          <p:cNvPr id="29713" name="Line 21"/>
          <p:cNvSpPr>
            <a:spLocks noChangeShapeType="1"/>
          </p:cNvSpPr>
          <p:nvPr/>
        </p:nvSpPr>
        <p:spPr bwMode="auto">
          <a:xfrm>
            <a:off x="990600" y="5957888"/>
            <a:ext cx="6781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Line 22"/>
          <p:cNvSpPr>
            <a:spLocks noChangeShapeType="1"/>
          </p:cNvSpPr>
          <p:nvPr/>
        </p:nvSpPr>
        <p:spPr bwMode="auto">
          <a:xfrm flipV="1">
            <a:off x="990600" y="2300288"/>
            <a:ext cx="0" cy="3657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Text Box 23"/>
          <p:cNvSpPr txBox="1">
            <a:spLocks noChangeArrowheads="1"/>
          </p:cNvSpPr>
          <p:nvPr/>
        </p:nvSpPr>
        <p:spPr bwMode="auto">
          <a:xfrm>
            <a:off x="7391400" y="6110288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x</a:t>
            </a:r>
          </a:p>
        </p:txBody>
      </p:sp>
      <p:sp>
        <p:nvSpPr>
          <p:cNvPr id="29716" name="Text Box 24"/>
          <p:cNvSpPr txBox="1">
            <a:spLocks noChangeArrowheads="1"/>
          </p:cNvSpPr>
          <p:nvPr/>
        </p:nvSpPr>
        <p:spPr bwMode="auto">
          <a:xfrm>
            <a:off x="609600" y="1995488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y</a:t>
            </a:r>
          </a:p>
        </p:txBody>
      </p:sp>
      <p:sp>
        <p:nvSpPr>
          <p:cNvPr id="29719" name="Line 30"/>
          <p:cNvSpPr>
            <a:spLocks noChangeShapeType="1"/>
          </p:cNvSpPr>
          <p:nvPr/>
        </p:nvSpPr>
        <p:spPr bwMode="auto">
          <a:xfrm flipH="1">
            <a:off x="5181600" y="2819400"/>
            <a:ext cx="76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F86D1A-7E62-42AA-9A0F-F21042C6893A}"/>
              </a:ext>
            </a:extLst>
          </p:cNvPr>
          <p:cNvSpPr/>
          <p:nvPr/>
        </p:nvSpPr>
        <p:spPr>
          <a:xfrm>
            <a:off x="1538514" y="3216294"/>
            <a:ext cx="5936343" cy="1754849"/>
          </a:xfrm>
          <a:custGeom>
            <a:avLst/>
            <a:gdLst>
              <a:gd name="connsiteX0" fmla="*/ 0 w 5936343"/>
              <a:gd name="connsiteY0" fmla="*/ 913020 h 1754849"/>
              <a:gd name="connsiteX1" fmla="*/ 1676400 w 5936343"/>
              <a:gd name="connsiteY1" fmla="*/ 158277 h 1754849"/>
              <a:gd name="connsiteX2" fmla="*/ 3570515 w 5936343"/>
              <a:gd name="connsiteY2" fmla="*/ 78449 h 1754849"/>
              <a:gd name="connsiteX3" fmla="*/ 4709886 w 5936343"/>
              <a:gd name="connsiteY3" fmla="*/ 1072677 h 1754849"/>
              <a:gd name="connsiteX4" fmla="*/ 5936343 w 5936343"/>
              <a:gd name="connsiteY4" fmla="*/ 1754849 h 1754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6343" h="1754849">
                <a:moveTo>
                  <a:pt x="0" y="913020"/>
                </a:moveTo>
                <a:cubicBezTo>
                  <a:pt x="540657" y="605196"/>
                  <a:pt x="1081314" y="297372"/>
                  <a:pt x="1676400" y="158277"/>
                </a:cubicBezTo>
                <a:cubicBezTo>
                  <a:pt x="2271486" y="19182"/>
                  <a:pt x="3064934" y="-73951"/>
                  <a:pt x="3570515" y="78449"/>
                </a:cubicBezTo>
                <a:cubicBezTo>
                  <a:pt x="4076096" y="230849"/>
                  <a:pt x="4315581" y="793277"/>
                  <a:pt x="4709886" y="1072677"/>
                </a:cubicBezTo>
                <a:cubicBezTo>
                  <a:pt x="5104191" y="1352077"/>
                  <a:pt x="5520267" y="1553463"/>
                  <a:pt x="5936343" y="175484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3388E-3CB2-480C-93EC-582165E3BEFC}"/>
              </a:ext>
            </a:extLst>
          </p:cNvPr>
          <p:cNvSpPr txBox="1"/>
          <p:nvPr/>
        </p:nvSpPr>
        <p:spPr>
          <a:xfrm>
            <a:off x="5250543" y="1795222"/>
            <a:ext cx="2133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derivatives at the connection point.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B53C2B-377D-4CD0-8F60-4CFB5A3B43A5}"/>
                  </a:ext>
                </a:extLst>
              </p:cNvPr>
              <p:cNvSpPr txBox="1"/>
              <p:nvPr/>
            </p:nvSpPr>
            <p:spPr>
              <a:xfrm>
                <a:off x="990600" y="6294816"/>
                <a:ext cx="4634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=1,2,3,4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B53C2B-377D-4CD0-8F60-4CFB5A3B4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6294816"/>
                <a:ext cx="4634538" cy="276999"/>
              </a:xfrm>
              <a:prstGeom prst="rect">
                <a:avLst/>
              </a:prstGeom>
              <a:blipFill>
                <a:blip r:embed="rId2"/>
                <a:stretch>
                  <a:fillRect l="-921" t="-2222" r="-921" b="-2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456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Cubic Spline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953000"/>
          </a:xfrm>
        </p:spPr>
        <p:txBody>
          <a:bodyPr/>
          <a:lstStyle/>
          <a:p>
            <a:pPr eaLnBrk="1" hangingPunct="1"/>
            <a:r>
              <a:rPr lang="en-US" altLang="en-US" dirty="0"/>
              <a:t>Given </a:t>
            </a:r>
            <a:r>
              <a:rPr lang="en-US" altLang="en-US" i="1" dirty="0"/>
              <a:t>N</a:t>
            </a:r>
            <a:r>
              <a:rPr lang="en-US" altLang="en-US" dirty="0"/>
              <a:t> points (</a:t>
            </a:r>
            <a:r>
              <a:rPr lang="en-US" altLang="en-US" i="1" dirty="0" err="1"/>
              <a:t>x</a:t>
            </a:r>
            <a:r>
              <a:rPr lang="en-US" altLang="en-US" baseline="-25000" dirty="0" err="1"/>
              <a:t>i</a:t>
            </a:r>
            <a:r>
              <a:rPr lang="en-US" altLang="en-US" dirty="0" err="1"/>
              <a:t>,</a:t>
            </a:r>
            <a:r>
              <a:rPr lang="en-US" altLang="en-US" i="1" dirty="0" err="1"/>
              <a:t>y</a:t>
            </a:r>
            <a:r>
              <a:rPr lang="en-US" altLang="en-US" baseline="-25000" dirty="0" err="1"/>
              <a:t>i</a:t>
            </a:r>
            <a:r>
              <a:rPr lang="en-US" altLang="en-US" dirty="0"/>
              <a:t>), </a:t>
            </a:r>
            <a:r>
              <a:rPr lang="en-US" altLang="en-US" i="1" dirty="0" err="1"/>
              <a:t>i</a:t>
            </a:r>
            <a:r>
              <a:rPr lang="en-US" altLang="en-US" dirty="0"/>
              <a:t>=1,2,…,</a:t>
            </a:r>
            <a:r>
              <a:rPr lang="en-US" altLang="en-US" i="1" dirty="0"/>
              <a:t>N</a:t>
            </a:r>
            <a:r>
              <a:rPr lang="en-US" altLang="en-US" dirty="0"/>
              <a:t>, for each interval between points </a:t>
            </a:r>
            <a:r>
              <a:rPr lang="en-US" altLang="en-US" i="1" dirty="0" err="1"/>
              <a:t>i</a:t>
            </a:r>
            <a:r>
              <a:rPr lang="en-US" altLang="en-US" dirty="0"/>
              <a:t> to </a:t>
            </a:r>
            <a:r>
              <a:rPr lang="en-US" altLang="en-US" i="1" dirty="0"/>
              <a:t>i</a:t>
            </a:r>
            <a:r>
              <a:rPr lang="en-US" altLang="en-US" dirty="0"/>
              <a:t>+1, fit to cubic polynomials such that </a:t>
            </a:r>
            <a:r>
              <a:rPr lang="en-US" altLang="en-US" i="1" dirty="0"/>
              <a:t>P</a:t>
            </a:r>
            <a:r>
              <a:rPr lang="en-US" altLang="en-US" baseline="-25000" dirty="0"/>
              <a:t>i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i</a:t>
            </a:r>
            <a:r>
              <a:rPr lang="en-US" altLang="en-US" dirty="0"/>
              <a:t>)=</a:t>
            </a:r>
            <a:r>
              <a:rPr lang="en-US" altLang="en-US" i="1" dirty="0" err="1"/>
              <a:t>y</a:t>
            </a:r>
            <a:r>
              <a:rPr lang="en-US" altLang="en-US" baseline="-25000" dirty="0" err="1"/>
              <a:t>i</a:t>
            </a:r>
            <a:r>
              <a:rPr lang="en-US" altLang="en-US" dirty="0"/>
              <a:t> and </a:t>
            </a:r>
            <a:r>
              <a:rPr lang="en-US" altLang="en-US" i="1" dirty="0"/>
              <a:t>P</a:t>
            </a:r>
            <a:r>
              <a:rPr lang="en-US" altLang="en-US" baseline="-25000" dirty="0"/>
              <a:t>i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i+1</a:t>
            </a:r>
            <a:r>
              <a:rPr lang="en-US" altLang="en-US" dirty="0"/>
              <a:t>)=</a:t>
            </a:r>
            <a:r>
              <a:rPr lang="en-US" altLang="en-US" i="1" dirty="0"/>
              <a:t>y</a:t>
            </a:r>
            <a:r>
              <a:rPr lang="en-US" altLang="en-US" baseline="-25000" dirty="0"/>
              <a:t>i+1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Make 1</a:t>
            </a:r>
            <a:r>
              <a:rPr lang="en-US" altLang="en-US" baseline="30000" dirty="0"/>
              <a:t>st</a:t>
            </a:r>
            <a:r>
              <a:rPr lang="en-US" altLang="en-US" dirty="0"/>
              <a:t> and 2</a:t>
            </a:r>
            <a:r>
              <a:rPr lang="en-US" altLang="en-US" baseline="30000" dirty="0"/>
              <a:t>nd</a:t>
            </a:r>
            <a:r>
              <a:rPr lang="en-US" altLang="en-US" dirty="0"/>
              <a:t> derivatives continuous across intervals, i.e., </a:t>
            </a:r>
            <a:r>
              <a:rPr lang="en-US" altLang="en-US" i="1" dirty="0"/>
              <a:t>P</a:t>
            </a:r>
            <a:r>
              <a:rPr lang="en-US" altLang="en-US" baseline="-25000" dirty="0"/>
              <a:t>i</a:t>
            </a:r>
            <a:r>
              <a:rPr lang="en-US" altLang="en-US" baseline="30000" dirty="0"/>
              <a:t>(n)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i+1</a:t>
            </a:r>
            <a:r>
              <a:rPr lang="en-US" altLang="en-US" dirty="0"/>
              <a:t>) = </a:t>
            </a:r>
            <a:r>
              <a:rPr lang="en-US" altLang="en-US" i="1" dirty="0"/>
              <a:t>P</a:t>
            </a:r>
            <a:r>
              <a:rPr lang="en-US" altLang="en-US" baseline="30000" dirty="0"/>
              <a:t>(n)</a:t>
            </a:r>
            <a:r>
              <a:rPr lang="en-US" altLang="en-US" baseline="-25000" dirty="0"/>
              <a:t>i+1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i+1</a:t>
            </a:r>
            <a:r>
              <a:rPr lang="en-US" altLang="en-US" dirty="0"/>
              <a:t>), </a:t>
            </a:r>
            <a:r>
              <a:rPr lang="en-US" altLang="en-US" i="1" dirty="0"/>
              <a:t>n</a:t>
            </a:r>
            <a:r>
              <a:rPr lang="en-US" altLang="en-US" dirty="0"/>
              <a:t> = 1 and 2.</a:t>
            </a:r>
          </a:p>
          <a:p>
            <a:pPr eaLnBrk="1" hangingPunct="1"/>
            <a:r>
              <a:rPr lang="en-US" altLang="en-US" dirty="0"/>
              <a:t>Fix boundary condition to </a:t>
            </a:r>
            <a:r>
              <a:rPr lang="en-US" altLang="en-US" i="1" dirty="0"/>
              <a:t>P</a:t>
            </a:r>
            <a:r>
              <a:rPr lang="en-US" altLang="en-US" baseline="30000" dirty="0"/>
              <a:t>(2)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-25000" dirty="0"/>
              <a:t>1 or N</a:t>
            </a:r>
            <a:r>
              <a:rPr lang="en-US" altLang="en-US" dirty="0"/>
              <a:t>)=0, to completely specify.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NR, Chapter 3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See also J. Stoer and R. Bulirsch, “</a:t>
            </a:r>
            <a:r>
              <a:rPr lang="en-US" altLang="en-US" i="1"/>
              <a:t>Introduction to Numerical Analysis</a:t>
            </a:r>
            <a:r>
              <a:rPr lang="en-US" altLang="en-US"/>
              <a:t>,” Chapter 2.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794" name="Rectangle 4"/>
              <p:cNvSpPr>
                <a:spLocks noChangeArrowheads="1"/>
              </p:cNvSpPr>
              <p:nvPr/>
            </p:nvSpPr>
            <p:spPr bwMode="auto">
              <a:xfrm>
                <a:off x="533400" y="759153"/>
                <a:ext cx="8153400" cy="54476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8001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2573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7145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1717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6289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30861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5433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40005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3200" b="1" dirty="0"/>
                  <a:t>Problems for week 4/</a:t>
                </a:r>
                <a:r>
                  <a:rPr lang="en-US" altLang="en-US" sz="3200" b="1" dirty="0" err="1"/>
                  <a:t>ch</a:t>
                </a:r>
                <a:r>
                  <a:rPr lang="en-US" altLang="en-US" sz="3200" b="1" dirty="0"/>
                  <a:t> 3 (Interpolation)</a:t>
                </a:r>
              </a:p>
              <a:p>
                <a:pPr algn="ctr" eaLnBrk="1" hangingPunct="1"/>
                <a:r>
                  <a:rPr lang="en-US" altLang="en-US" sz="2800" dirty="0"/>
                  <a:t>due 19 Sep 2024</a:t>
                </a:r>
              </a:p>
              <a:p>
                <a:pPr eaLnBrk="1" hangingPunct="1">
                  <a:buFontTx/>
                  <a:buAutoNum type="arabicPeriod"/>
                </a:pPr>
                <a:r>
                  <a:rPr lang="en-US" altLang="en-US" sz="2400" dirty="0"/>
                  <a:t>Use Neville’s algorithm by hand to find the interpolation value at </a:t>
                </a:r>
                <a:r>
                  <a:rPr lang="en-US" altLang="en-US" sz="2400" i="1" dirty="0"/>
                  <a:t>x</a:t>
                </a:r>
                <a:r>
                  <a:rPr lang="en-US" altLang="en-US" sz="2400" dirty="0"/>
                  <a:t> = 0, for a cubic polynomial interpolation with 4 points  (</a:t>
                </a:r>
                <a:r>
                  <a:rPr lang="en-US" altLang="en-US" sz="2400" i="1" dirty="0" err="1"/>
                  <a:t>x</a:t>
                </a:r>
                <a:r>
                  <a:rPr lang="en-US" altLang="en-US" sz="2400" dirty="0" err="1"/>
                  <a:t>,</a:t>
                </a:r>
                <a:r>
                  <a:rPr lang="en-US" altLang="en-US" sz="2400" i="1" dirty="0" err="1"/>
                  <a:t>y</a:t>
                </a:r>
                <a:r>
                  <a:rPr lang="en-US" altLang="en-US" sz="2400" dirty="0"/>
                  <a:t>) = (-1,1.25), (1,2), (2,3), (4,0).  Give the P table as well as C/D table.  Also write out the Lagrange’s formula and then evaluate </a:t>
                </a:r>
                <a:r>
                  <a:rPr lang="en-US" altLang="en-US" sz="2400" i="1" dirty="0"/>
                  <a:t>f</a:t>
                </a:r>
                <a:r>
                  <a:rPr lang="en-US" altLang="en-US" sz="2400" dirty="0"/>
                  <a:t>(0). </a:t>
                </a:r>
              </a:p>
              <a:p>
                <a:pPr eaLnBrk="1" hangingPunct="1"/>
                <a:endParaRPr lang="en-US" altLang="en-US" sz="2400" dirty="0"/>
              </a:p>
              <a:p>
                <a:pPr eaLnBrk="1" hangingPunct="1"/>
                <a:r>
                  <a:rPr lang="en-US" altLang="en-US" sz="2400" dirty="0"/>
                  <a:t>2. Given the same 4 points as above, determine the </a:t>
                </a:r>
                <a:r>
                  <a:rPr lang="en-US" altLang="en-US" sz="2400" b="1" dirty="0"/>
                  <a:t>cubic</a:t>
                </a:r>
                <a:r>
                  <a:rPr lang="en-US" altLang="en-US" sz="2400" dirty="0"/>
                  <a:t> </a:t>
                </a:r>
                <a:r>
                  <a:rPr lang="en-US" altLang="en-US" sz="2400" b="1" dirty="0"/>
                  <a:t>splines</a:t>
                </a:r>
                <a:r>
                  <a:rPr lang="en-US" altLang="en-US" sz="2400" dirty="0"/>
                  <a:t> with natural boundary condition (second derivatives equal to 0 at the boundaries). Use a direct fit to the three cubic polynomials. Solve the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12×12</m:t>
                    </m:r>
                  </m:oMath>
                </a14:m>
                <a:r>
                  <a:rPr lang="en-US" altLang="en-US" sz="2400" dirty="0"/>
                  <a:t> linear system by the code ludcmp.py. </a:t>
                </a:r>
                <a:r>
                  <a:rPr lang="en-SG" altLang="en-US" sz="2400" dirty="0"/>
                  <a:t>Give the cubic polynomials numerically in each of the three intervals.</a:t>
                </a:r>
                <a:endParaRPr lang="en-US" altLang="en-US" sz="2400" dirty="0"/>
              </a:p>
            </p:txBody>
          </p:sp>
        </mc:Choice>
        <mc:Fallback>
          <p:sp>
            <p:nvSpPr>
              <p:cNvPr id="3379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759153"/>
                <a:ext cx="8153400" cy="5447645"/>
              </a:xfrm>
              <a:prstGeom prst="rect">
                <a:avLst/>
              </a:prstGeom>
              <a:blipFill>
                <a:blip r:embed="rId2"/>
                <a:stretch>
                  <a:fillRect l="-1197" t="-1008" r="-1870" b="-224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Polynomial Interpolation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/>
                  <a:t>Use polynomial of degree </a:t>
                </a:r>
                <a:r>
                  <a:rPr lang="en-US" altLang="en-US" i="1" dirty="0"/>
                  <a:t>N</a:t>
                </a:r>
                <a:r>
                  <a:rPr lang="en-US" altLang="en-US" dirty="0"/>
                  <a:t>-1 to fit exactly  </a:t>
                </a:r>
                <a:r>
                  <a:rPr lang="en-US" altLang="en-US" i="1" dirty="0"/>
                  <a:t>N</a:t>
                </a:r>
                <a:r>
                  <a:rPr lang="en-US" altLang="en-US" dirty="0"/>
                  <a:t> data points (</a:t>
                </a:r>
                <a:r>
                  <a:rPr lang="en-US" altLang="en-US" i="1" dirty="0" err="1"/>
                  <a:t>x</a:t>
                </a:r>
                <a:r>
                  <a:rPr lang="en-US" altLang="en-US" baseline="-25000" dirty="0" err="1"/>
                  <a:t>i</a:t>
                </a:r>
                <a:r>
                  <a:rPr lang="en-US" altLang="en-US" dirty="0" err="1"/>
                  <a:t>,</a:t>
                </a:r>
                <a:r>
                  <a:rPr lang="en-US" altLang="en-US" i="1" dirty="0" err="1"/>
                  <a:t>y</a:t>
                </a:r>
                <a:r>
                  <a:rPr lang="en-US" altLang="en-US" baseline="-25000" dirty="0" err="1"/>
                  <a:t>i</a:t>
                </a:r>
                <a:r>
                  <a:rPr lang="en-US" altLang="en-US" dirty="0"/>
                  <a:t>), </a:t>
                </a:r>
                <a:r>
                  <a:rPr lang="en-US" altLang="en-US" i="1" dirty="0" err="1"/>
                  <a:t>i</a:t>
                </a:r>
                <a:r>
                  <a:rPr lang="en-US" altLang="en-US" i="1" dirty="0"/>
                  <a:t> </a:t>
                </a:r>
                <a:r>
                  <a:rPr lang="en-US" altLang="en-US" dirty="0"/>
                  <a:t>=1, 2, …, </a:t>
                </a:r>
                <a:r>
                  <a:rPr lang="en-US" altLang="en-US" i="1" dirty="0"/>
                  <a:t>N</a:t>
                </a:r>
                <a:r>
                  <a:rPr lang="en-US" altLang="en-US" dirty="0"/>
                  <a:t>.</a:t>
                </a:r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r>
                  <a:rPr lang="en-US" altLang="en-US" dirty="0"/>
                  <a:t>The coefficients </a:t>
                </a:r>
                <a:r>
                  <a:rPr lang="en-US" altLang="en-US" i="1" dirty="0"/>
                  <a:t>c</a:t>
                </a:r>
                <a:r>
                  <a:rPr lang="en-US" altLang="en-US" baseline="-25000" dirty="0"/>
                  <a:t>i</a:t>
                </a:r>
                <a:r>
                  <a:rPr lang="en-US" altLang="en-US" dirty="0"/>
                  <a:t> are determined by a system of linear equations, such that</a:t>
                </a:r>
              </a:p>
              <a:p>
                <a:pPr marL="0" indent="0" eaLnBrk="1" hangingPunct="1">
                  <a:buNone/>
                </a:pP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,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=1,2,⋯,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dirty="0"/>
              </a:p>
              <a:p>
                <a:pPr eaLnBrk="1" hangingPunct="1">
                  <a:buFontTx/>
                  <a:buNone/>
                </a:pPr>
                <a:endParaRPr lang="en-US" altLang="en-US" dirty="0"/>
              </a:p>
            </p:txBody>
          </p:sp>
        </mc:Choice>
        <mc:Fallback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704" t="-1752" r="-363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766763" y="2819400"/>
          <a:ext cx="6777037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97100" imgH="241300" progId="Equation.DSMT4">
                  <p:embed/>
                </p:oleObj>
              </mc:Choice>
              <mc:Fallback>
                <p:oleObj name="Equation" r:id="rId4" imgW="2197100" imgH="241300" progId="Equation.DSMT4">
                  <p:embed/>
                  <p:pic>
                    <p:nvPicPr>
                      <p:cNvPr id="5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2819400"/>
                        <a:ext cx="6777037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Vandermonde Matrix Equation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9530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dirty="0"/>
              <a:t>But it is not advisable to solve this system numerically because of possible ill-conditioning.</a:t>
            </a: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917575" y="1827213"/>
          <a:ext cx="6931025" cy="274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74900" imgH="939800" progId="Equation.DSMT4">
                  <p:embed/>
                </p:oleObj>
              </mc:Choice>
              <mc:Fallback>
                <p:oleObj name="Equation" r:id="rId3" imgW="2374900" imgH="939800" progId="Equation.DSMT4">
                  <p:embed/>
                  <p:pic>
                    <p:nvPicPr>
                      <p:cNvPr id="7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1827213"/>
                        <a:ext cx="6931025" cy="274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Condition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/>
                  <a:t>cond(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) = ||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|| </a:t>
                </a:r>
                <a:r>
                  <a:rPr lang="en-US" altLang="en-US" dirty="0">
                    <a:cs typeface="Arial" panose="020B0604020202020204" pitchFamily="34" charset="0"/>
                  </a:rPr>
                  <a:t>· </a:t>
                </a:r>
                <a:r>
                  <a:rPr lang="en-US" altLang="en-US" dirty="0"/>
                  <a:t>||</a:t>
                </a:r>
                <a:r>
                  <a:rPr lang="en-US" altLang="en-US" i="1" dirty="0"/>
                  <a:t>A</a:t>
                </a:r>
                <a:r>
                  <a:rPr lang="en-US" altLang="en-US" baseline="30000" dirty="0"/>
                  <a:t>-1</a:t>
                </a:r>
                <a:r>
                  <a:rPr lang="en-US" altLang="en-US" dirty="0"/>
                  <a:t>||</a:t>
                </a:r>
              </a:p>
              <a:p>
                <a:pPr eaLnBrk="1" hangingPunct="1">
                  <a:buFontTx/>
                  <a:buNone/>
                </a:pPr>
                <a:endParaRPr lang="en-US" altLang="en-US" dirty="0"/>
              </a:p>
              <a:p>
                <a:pPr eaLnBrk="1" hangingPunct="1"/>
                <a:r>
                  <a:rPr lang="en-US" altLang="en-US" dirty="0"/>
                  <a:t>For singular matrix, </a:t>
                </a:r>
                <a:r>
                  <a:rPr lang="en-US" altLang="en-US" dirty="0" err="1"/>
                  <a:t>cond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) = </a:t>
                </a:r>
                <a:r>
                  <a:rPr lang="en-US" altLang="en-US" dirty="0">
                    <a:cs typeface="Arial" panose="020B0604020202020204" pitchFamily="34" charset="0"/>
                  </a:rPr>
                  <a:t>∞</a:t>
                </a:r>
              </a:p>
              <a:p>
                <a:pPr eaLnBrk="1" hangingPunct="1"/>
                <a:r>
                  <a:rPr lang="en-US" altLang="en-US" dirty="0">
                    <a:cs typeface="Arial" panose="020B0604020202020204" pitchFamily="34" charset="0"/>
                  </a:rPr>
                  <a:t>A linear system is ill-conditioned if </a:t>
                </a:r>
                <a:r>
                  <a:rPr lang="en-US" altLang="en-US" dirty="0" err="1">
                    <a:cs typeface="Arial" panose="020B0604020202020204" pitchFamily="34" charset="0"/>
                  </a:rPr>
                  <a:t>cond</a:t>
                </a:r>
                <a:r>
                  <a:rPr lang="en-US" altLang="en-US" dirty="0">
                    <a:cs typeface="Arial" panose="020B0604020202020204" pitchFamily="34" charset="0"/>
                  </a:rPr>
                  <a:t>(</a:t>
                </a:r>
                <a:r>
                  <a:rPr lang="en-US" altLang="en-US" i="1" dirty="0">
                    <a:cs typeface="Arial" panose="020B0604020202020204" pitchFamily="34" charset="0"/>
                  </a:rPr>
                  <a:t>A</a:t>
                </a:r>
                <a:r>
                  <a:rPr lang="en-US" altLang="en-US" dirty="0">
                    <a:cs typeface="Arial" panose="020B0604020202020204" pitchFamily="34" charset="0"/>
                  </a:rPr>
                  <a:t>) is very large.</a:t>
                </a:r>
              </a:p>
              <a:p>
                <a:pPr eaLnBrk="1" hangingPunct="1">
                  <a:buFontTx/>
                  <a:buNone/>
                </a:pPr>
                <a:endParaRPr lang="en-US" altLang="en-US" dirty="0"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dirty="0">
                    <a:cs typeface="Arial" panose="020B0604020202020204" pitchFamily="34" charset="0"/>
                    <a:sym typeface="Symbol" panose="05050102010706020507" pitchFamily="18" charset="2"/>
                  </a:rPr>
                  <a:t>Stability of linear system </a:t>
                </a:r>
                <a:r>
                  <a:rPr lang="en-US" altLang="en-US" i="1" dirty="0">
                    <a:cs typeface="Arial" panose="020B0604020202020204" pitchFamily="34" charset="0"/>
                    <a:sym typeface="Symbol" panose="05050102010706020507" pitchFamily="18" charset="2"/>
                  </a:rPr>
                  <a:t>Ax=b</a:t>
                </a:r>
                <a:r>
                  <a:rPr lang="en-US" altLang="en-US" dirty="0">
                    <a:cs typeface="Arial" panose="020B0604020202020204" pitchFamily="34" charset="0"/>
                    <a:sym typeface="Symbol" panose="05050102010706020507" pitchFamily="18" charset="2"/>
                  </a:rPr>
                  <a:t>: </a:t>
                </a:r>
              </a:p>
              <a:p>
                <a:pPr marL="0" indent="0" eaLnBrk="1" hangingPunct="1">
                  <a:buNone/>
                </a:pPr>
                <a:r>
                  <a:rPr lang="en-US" altLang="en-US" dirty="0">
                    <a:cs typeface="Arial" panose="020B0604020202020204" pitchFamily="34" charset="0"/>
                    <a:sym typeface="Symbol" panose="05050102010706020507" pitchFamily="18" charset="2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𝛿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cond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𝐴</m:t>
                        </m:r>
                      </m:e>
                    </m:d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𝛿</m:t>
                                </m:r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𝐴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𝐴</m:t>
                                </m:r>
                              </m:e>
                            </m:d>
                          </m:den>
                        </m:f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+</m:t>
                        </m:r>
                        <m:f>
                          <m:f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𝛿</m:t>
                                </m:r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𝑏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Symbol" panose="05050102010706020507" pitchFamily="18" charset="2"/>
                                  </a:rPr>
                                  <m:t>𝑏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altLang="en-US" dirty="0">
                  <a:cs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704" t="-1752" r="-2000" b="-78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1064B8-1791-49E2-9771-9EEAA20F79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9906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dirty="0"/>
                  <a:t> (</a:t>
                </a:r>
                <a:r>
                  <a:rPr lang="en-SG" dirty="0" err="1"/>
                  <a:t>Leiniz</a:t>
                </a:r>
                <a:r>
                  <a:rPr lang="en-SG" dirty="0"/>
                  <a:t> rule)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+|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SG" dirty="0"/>
                  <a:t> (triangle </a:t>
                </a:r>
                <a:r>
                  <a:rPr lang="en-SG" dirty="0" err="1"/>
                  <a:t>ineq</a:t>
                </a:r>
                <a:r>
                  <a:rPr lang="en-SG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dirty="0"/>
                  <a:t> means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+|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|/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1064B8-1791-49E2-9771-9EEAA20F79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90600"/>
                <a:ext cx="8229600" cy="4525963"/>
              </a:xfrm>
              <a:blipFill>
                <a:blip r:embed="rId2"/>
                <a:stretch>
                  <a:fillRect t="-1752" b="-2965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67FEE69-700C-4CE9-B0E5-1F4661127793}"/>
              </a:ext>
            </a:extLst>
          </p:cNvPr>
          <p:cNvSpPr txBox="1"/>
          <p:nvPr/>
        </p:nvSpPr>
        <p:spPr>
          <a:xfrm>
            <a:off x="685800" y="2286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Prove:</a:t>
            </a: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127911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Definition of norm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Norm || . ||: a real function that satisfies         (1)  </a:t>
            </a:r>
            <a:r>
              <a:rPr lang="en-US" altLang="en-US" i="1" dirty="0">
                <a:cs typeface="Arial" panose="020B0604020202020204" pitchFamily="34" charset="0"/>
              </a:rPr>
              <a:t>f</a:t>
            </a:r>
            <a:r>
              <a:rPr lang="en-US" altLang="en-US" dirty="0">
                <a:cs typeface="Arial" panose="020B0604020202020204" pitchFamily="34" charset="0"/>
              </a:rPr>
              <a:t>(A) &gt; 0,  if A</a:t>
            </a:r>
            <a:r>
              <a:rPr lang="en-US" altLang="en-US" i="1" dirty="0">
                <a:cs typeface="Arial" panose="020B0604020202020204" pitchFamily="34" charset="0"/>
              </a:rPr>
              <a:t> ≠ </a:t>
            </a:r>
            <a:r>
              <a:rPr lang="en-US" altLang="en-US" dirty="0">
                <a:cs typeface="Arial" panose="020B0604020202020204" pitchFamily="34" charset="0"/>
              </a:rPr>
              <a:t>0</a:t>
            </a:r>
            <a:r>
              <a:rPr lang="en-US" altLang="en-US" i="1" dirty="0">
                <a:cs typeface="Arial" panose="020B0604020202020204" pitchFamily="34" charset="0"/>
              </a:rPr>
              <a:t>,</a:t>
            </a:r>
          </a:p>
          <a:p>
            <a:pPr marL="0" indent="0" eaLnBrk="1" hangingPunct="1">
              <a:buNone/>
            </a:pPr>
            <a:r>
              <a:rPr lang="en-US" altLang="en-US" i="1" dirty="0">
                <a:cs typeface="Arial" panose="020B0604020202020204" pitchFamily="34" charset="0"/>
              </a:rPr>
              <a:t>   </a:t>
            </a:r>
            <a:r>
              <a:rPr lang="en-US" altLang="en-US" dirty="0">
                <a:cs typeface="Arial" panose="020B0604020202020204" pitchFamily="34" charset="0"/>
              </a:rPr>
              <a:t>(2)  </a:t>
            </a:r>
            <a:r>
              <a:rPr lang="en-US" altLang="en-US" i="1" dirty="0">
                <a:cs typeface="Arial" panose="020B0604020202020204" pitchFamily="34" charset="0"/>
              </a:rPr>
              <a:t>f</a:t>
            </a:r>
            <a:r>
              <a:rPr lang="en-US" altLang="en-US" dirty="0">
                <a:cs typeface="Arial" panose="020B0604020202020204" pitchFamily="34" charset="0"/>
              </a:rPr>
              <a:t>(A+B) ≤</a:t>
            </a:r>
            <a:r>
              <a:rPr lang="en-US" altLang="en-US" i="1" dirty="0">
                <a:cs typeface="Arial" panose="020B0604020202020204" pitchFamily="34" charset="0"/>
              </a:rPr>
              <a:t> f</a:t>
            </a:r>
            <a:r>
              <a:rPr lang="en-US" altLang="en-US" dirty="0">
                <a:cs typeface="Arial" panose="020B0604020202020204" pitchFamily="34" charset="0"/>
              </a:rPr>
              <a:t>(A) + </a:t>
            </a:r>
            <a:r>
              <a:rPr lang="en-US" altLang="en-US" i="1" dirty="0">
                <a:cs typeface="Arial" panose="020B0604020202020204" pitchFamily="34" charset="0"/>
              </a:rPr>
              <a:t>f</a:t>
            </a:r>
            <a:r>
              <a:rPr lang="en-US" altLang="en-US" dirty="0">
                <a:cs typeface="Arial" panose="020B0604020202020204" pitchFamily="34" charset="0"/>
              </a:rPr>
              <a:t>(B),</a:t>
            </a:r>
          </a:p>
          <a:p>
            <a:pPr marL="0" indent="0" eaLnBrk="1" hangingPunct="1">
              <a:buNone/>
            </a:pPr>
            <a:r>
              <a:rPr lang="en-US" altLang="en-US" dirty="0">
                <a:cs typeface="Arial" panose="020B0604020202020204" pitchFamily="34" charset="0"/>
              </a:rPr>
              <a:t>   (3)  </a:t>
            </a:r>
            <a:r>
              <a:rPr lang="en-US" altLang="en-US" i="1" dirty="0">
                <a:cs typeface="Arial" panose="020B0604020202020204" pitchFamily="34" charset="0"/>
              </a:rPr>
              <a:t>f</a:t>
            </a:r>
            <a:r>
              <a:rPr lang="en-US" altLang="en-US" dirty="0">
                <a:cs typeface="Arial" panose="020B0604020202020204" pitchFamily="34" charset="0"/>
              </a:rPr>
              <a:t>(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A) = ||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(A).</a:t>
            </a:r>
          </a:p>
          <a:p>
            <a:pPr eaLnBrk="1" hangingPunct="1"/>
            <a:endParaRPr lang="en-US" altLang="en-US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With norm, we can talk about error, limit, convergence, continuity,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etc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in vector space or matrices.</a:t>
            </a:r>
          </a:p>
        </p:txBody>
      </p:sp>
    </p:spTree>
    <p:extLst>
      <p:ext uri="{BB962C8B-B14F-4D97-AF65-F5344CB8AC3E}">
        <p14:creationId xmlns:p14="http://schemas.microsoft.com/office/powerpoint/2010/main" val="345579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Norms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Vector </a:t>
            </a:r>
            <a:r>
              <a:rPr lang="en-US" altLang="en-US" i="1" dirty="0"/>
              <a:t>p</a:t>
            </a:r>
            <a:r>
              <a:rPr lang="en-US" altLang="en-US" dirty="0"/>
              <a:t>-norm (p ≥ 1)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Induced matrix norm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790575" y="2112963"/>
          <a:ext cx="687705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08200" imgH="330200" progId="Equation.DSMT4">
                  <p:embed/>
                </p:oleObj>
              </mc:Choice>
              <mc:Fallback>
                <p:oleObj name="Equation" r:id="rId3" imgW="2108200" imgH="330200" progId="Equation.DSMT4">
                  <p:embed/>
                  <p:pic>
                    <p:nvPicPr>
                      <p:cNvPr id="10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2112963"/>
                        <a:ext cx="6877050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914400" y="3962400"/>
          <a:ext cx="3200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77900" imgH="419100" progId="Equation.DSMT4">
                  <p:embed/>
                </p:oleObj>
              </mc:Choice>
              <mc:Fallback>
                <p:oleObj name="Equation" r:id="rId5" imgW="977900" imgH="419100" progId="Equation.DSMT4">
                  <p:embed/>
                  <p:pic>
                    <p:nvPicPr>
                      <p:cNvPr id="10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62400"/>
                        <a:ext cx="32004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057400" y="5867400"/>
            <a:ext cx="20574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sup: supremum (or least upper bound)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513AD2-8BC9-4A10-A64A-7EEB56F1DC3D}"/>
                  </a:ext>
                </a:extLst>
              </p:cNvPr>
              <p:cNvSpPr txBox="1"/>
              <p:nvPr/>
            </p:nvSpPr>
            <p:spPr>
              <a:xfrm>
                <a:off x="5448300" y="4872335"/>
                <a:ext cx="1905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SG" dirty="0"/>
              </a:p>
              <a:p>
                <a:endParaRPr lang="en-SG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513AD2-8BC9-4A10-A64A-7EEB56F1D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300" y="4872335"/>
                <a:ext cx="1905000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Commonly Used Norms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Vector norm</a:t>
            </a:r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Matrix norm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990600" y="2057400"/>
          <a:ext cx="4191000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82800" imgH="812800" progId="Equation.DSMT4">
                  <p:embed/>
                </p:oleObj>
              </mc:Choice>
              <mc:Fallback>
                <p:oleObj name="Equation" r:id="rId2" imgW="2082800" imgH="812800" progId="Equation.DSMT4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57400"/>
                        <a:ext cx="4191000" cy="163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990600" y="4643438"/>
          <a:ext cx="4343400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97100" imgH="889000" progId="Equation.DSMT4">
                  <p:embed/>
                </p:oleObj>
              </mc:Choice>
              <mc:Fallback>
                <p:oleObj name="Equation" r:id="rId4" imgW="2197100" imgH="889000" progId="Equation.DSMT4">
                  <p:embed/>
                  <p:pic>
                    <p:nvPicPr>
                      <p:cNvPr id="122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643438"/>
                        <a:ext cx="4343400" cy="175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5638800" y="4708525"/>
            <a:ext cx="3581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Where </a:t>
            </a:r>
            <a:r>
              <a:rPr lang="el-GR" altLang="en-US" sz="2000" i="1">
                <a:cs typeface="Arial" panose="020B0604020202020204" pitchFamily="34" charset="0"/>
              </a:rPr>
              <a:t>μ</a:t>
            </a:r>
            <a:r>
              <a:rPr lang="en-US" altLang="en-US" sz="2000">
                <a:cs typeface="Arial" panose="020B0604020202020204" pitchFamily="34" charset="0"/>
              </a:rPr>
              <a:t> is the maximum eigenvalue of matrix </a:t>
            </a:r>
            <a:r>
              <a:rPr lang="en-US" altLang="en-US" sz="2000" i="1">
                <a:cs typeface="Arial" panose="020B0604020202020204" pitchFamily="34" charset="0"/>
              </a:rPr>
              <a:t>A</a:t>
            </a:r>
            <a:r>
              <a:rPr lang="en-US" altLang="en-US" sz="2000" baseline="30000">
                <a:cs typeface="Arial" panose="020B0604020202020204" pitchFamily="34" charset="0"/>
              </a:rPr>
              <a:t>T</a:t>
            </a:r>
            <a:r>
              <a:rPr lang="en-US" altLang="en-US" sz="2000" i="1">
                <a:cs typeface="Arial" panose="020B0604020202020204" pitchFamily="34" charset="0"/>
              </a:rPr>
              <a:t>A</a:t>
            </a:r>
            <a:r>
              <a:rPr lang="en-US" altLang="en-US" sz="2000">
                <a:cs typeface="Arial" panose="020B0604020202020204" pitchFamily="34" charset="0"/>
              </a:rPr>
              <a:t>.</a:t>
            </a:r>
            <a:endParaRPr lang="el-GR" altLang="en-US" sz="2000" i="1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2004</Words>
  <Application>Microsoft Office PowerPoint</Application>
  <PresentationFormat>On-screen Show (4:3)</PresentationFormat>
  <Paragraphs>267</Paragraphs>
  <Slides>28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Cambria Math</vt:lpstr>
      <vt:lpstr>Courier New</vt:lpstr>
      <vt:lpstr>Symbol</vt:lpstr>
      <vt:lpstr>Default Design</vt:lpstr>
      <vt:lpstr>Equation</vt:lpstr>
      <vt:lpstr>Chapter 3, Interpolation  and Extrapolation</vt:lpstr>
      <vt:lpstr>Interpolation &amp; Extrapolation</vt:lpstr>
      <vt:lpstr>Polynomial Interpolation</vt:lpstr>
      <vt:lpstr>Vandermonde Matrix Equation</vt:lpstr>
      <vt:lpstr>Condition Number</vt:lpstr>
      <vt:lpstr>PowerPoint Presentation</vt:lpstr>
      <vt:lpstr>Definition of norm</vt:lpstr>
      <vt:lpstr>Norms</vt:lpstr>
      <vt:lpstr>Commonly Used Norms</vt:lpstr>
      <vt:lpstr>Lagrange’s Formula</vt:lpstr>
      <vt:lpstr>l1(x) for xi = 0, 1, 3</vt:lpstr>
      <vt:lpstr>Joseph-Louis Lagrange (1736-1813)</vt:lpstr>
      <vt:lpstr>Neville’s Algorithm</vt:lpstr>
      <vt:lpstr>Determine P12 from P1 &amp; P2</vt:lpstr>
      <vt:lpstr>Determine P123 from P12 &amp; P23</vt:lpstr>
      <vt:lpstr>Recursion Relation for P</vt:lpstr>
      <vt:lpstr>PowerPoint Presentation</vt:lpstr>
      <vt:lpstr>Use Small Difference C &amp; D</vt:lpstr>
      <vt:lpstr>Deriving the Relation among C &amp; D</vt:lpstr>
      <vt:lpstr>PowerPoint Presentation</vt:lpstr>
      <vt:lpstr>polint( ) Program</vt:lpstr>
      <vt:lpstr>polint(), continued</vt:lpstr>
      <vt:lpstr>Piecewise Linear Interpolation</vt:lpstr>
      <vt:lpstr>Piecewise Polynomial Interpolation</vt:lpstr>
      <vt:lpstr>Cubic Spline, Pi(x) is cubic</vt:lpstr>
      <vt:lpstr>Cubic Spline</vt:lpstr>
      <vt:lpstr>Reading</vt:lpstr>
      <vt:lpstr>PowerPoint Presentation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3, Interpolation and Extrapolation</dc:title>
  <dc:creator>Wang Jian-Sheng</dc:creator>
  <cp:lastModifiedBy>Wang Jian-Sheng</cp:lastModifiedBy>
  <cp:revision>75</cp:revision>
  <dcterms:created xsi:type="dcterms:W3CDTF">2004-07-22T06:03:45Z</dcterms:created>
  <dcterms:modified xsi:type="dcterms:W3CDTF">2024-09-01T07:45:01Z</dcterms:modified>
</cp:coreProperties>
</file>