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79" r:id="rId7"/>
    <p:sldId id="261" r:id="rId8"/>
    <p:sldId id="262" r:id="rId9"/>
    <p:sldId id="263" r:id="rId10"/>
    <p:sldId id="278" r:id="rId11"/>
    <p:sldId id="264" r:id="rId12"/>
    <p:sldId id="281" r:id="rId13"/>
    <p:sldId id="266" r:id="rId14"/>
    <p:sldId id="268" r:id="rId15"/>
    <p:sldId id="267" r:id="rId16"/>
    <p:sldId id="283" r:id="rId17"/>
    <p:sldId id="269" r:id="rId18"/>
    <p:sldId id="282" r:id="rId19"/>
    <p:sldId id="270" r:id="rId20"/>
    <p:sldId id="275" r:id="rId21"/>
    <p:sldId id="273" r:id="rId22"/>
    <p:sldId id="271" r:id="rId23"/>
    <p:sldId id="276" r:id="rId24"/>
    <p:sldId id="280" r:id="rId25"/>
    <p:sldId id="272" r:id="rId26"/>
    <p:sldId id="277" r:id="rId27"/>
    <p:sldId id="274" r:id="rId2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8" autoAdjust="0"/>
  </p:normalViewPr>
  <p:slideViewPr>
    <p:cSldViewPr>
      <p:cViewPr varScale="1">
        <p:scale>
          <a:sx n="110" d="100"/>
          <a:sy n="110" d="100"/>
        </p:scale>
        <p:origin x="869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image" Target="../media/image2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98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798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98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B8898FEA-25D7-4519-B942-8F75A49BC8C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methods A and B give identical result.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98FEA-25D7-4519-B942-8F75A49BC8CD}" type="slidenum">
              <a:rPr lang="en-US" altLang="en-US" smtClean="0"/>
              <a:pPr>
                <a:defRPr/>
              </a:pPr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97898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1AD666-8611-4A9F-A419-113D7E48CB94}" type="slidenum">
              <a:rPr lang="en-US" altLang="en-US" smtClean="0"/>
              <a:pPr/>
              <a:t>20</a:t>
            </a:fld>
            <a:endParaRPr lang="en-US" altLang="en-US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This process is known as Gram-Schmidt orthogonalization (in linear vector spaces).  Why P</a:t>
            </a:r>
            <a:r>
              <a:rPr lang="en-US" altLang="en-US" baseline="-25000"/>
              <a:t>j+1</a:t>
            </a:r>
            <a:r>
              <a:rPr lang="en-US" altLang="en-US"/>
              <a:t> does not depends on P</a:t>
            </a:r>
            <a:r>
              <a:rPr lang="en-US" altLang="en-US" baseline="-25000"/>
              <a:t>j-2</a:t>
            </a:r>
            <a:r>
              <a:rPr lang="en-US" altLang="en-US"/>
              <a:t> and small index P?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B9EA33-AC8D-4B98-90C2-57E8E98F3864}" type="slidenum">
              <a:rPr lang="en-US" altLang="en-US" smtClean="0"/>
              <a:pPr/>
              <a:t>21</a:t>
            </a:fld>
            <a:endParaRPr lang="en-US" altLang="en-US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008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How to divide in polynomials so that f = </a:t>
            </a:r>
            <a:r>
              <a:rPr lang="en-US" altLang="en-US" dirty="0" err="1"/>
              <a:t>qP+r</a:t>
            </a:r>
            <a:r>
              <a:rPr lang="en-US" altLang="en-US" dirty="0"/>
              <a:t>?</a:t>
            </a:r>
          </a:p>
          <a:p>
            <a:endParaRPr lang="en-US" altLang="en-US" dirty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D6A3ED9-9445-4600-9D84-86620B48780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dirty="0" err="1"/>
              <a:t>i</a:t>
            </a:r>
            <a:r>
              <a:rPr lang="en-US" altLang="en-US" dirty="0"/>
              <a:t>=2N, the integral on the left side by definition is 0 (since it is orthogonal to P0), but right-side sum w P in general is not 0.  The exactness of the integral breaks down.</a:t>
            </a:r>
          </a:p>
          <a:p>
            <a:endParaRPr lang="en-US" altLang="en-US" dirty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126719C-8514-4C9B-93BD-BB26E02188E8}" type="slidenum">
              <a:rPr lang="en-US" altLang="en-US" smtClean="0"/>
              <a:pPr/>
              <a:t>24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8B7E809-4BE7-4118-A4CD-829E3CF0DCD9}" type="slidenum">
              <a:rPr lang="en-US" altLang="en-US" smtClean="0"/>
              <a:pPr/>
              <a:t>25</a:t>
            </a:fld>
            <a:endParaRPr lang="en-US" alt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NR refers to “Numerical Recipes in C”, 2</a:t>
            </a:r>
            <a:r>
              <a:rPr lang="en-US" altLang="en-US" baseline="30000"/>
              <a:t>nd</a:t>
            </a:r>
            <a:r>
              <a:rPr lang="en-US" altLang="en-US"/>
              <a:t> edition.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3F75796-60B9-4896-97F4-86718003FD41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Why error is O(h</a:t>
            </a:r>
            <a:r>
              <a:rPr lang="en-US" altLang="en-US" baseline="30000" dirty="0"/>
              <a:t>N+1</a:t>
            </a:r>
            <a:r>
              <a:rPr lang="en-US" altLang="en-US" dirty="0"/>
              <a:t>)?   abscissa = x value = coordinate,  ordinate = y value.</a:t>
            </a:r>
          </a:p>
          <a:p>
            <a:pPr eaLnBrk="1" hangingPunct="1"/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B9C4E02-EEDE-4DF3-A751-4951DF6530C4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 dirty="0"/>
              <a:t>We also have the simpler case of </a:t>
            </a:r>
            <a:r>
              <a:rPr lang="en-US" altLang="en-US" i="1" dirty="0"/>
              <a:t>N</a:t>
            </a:r>
            <a:r>
              <a:rPr lang="en-US" altLang="en-US" dirty="0"/>
              <a:t>=1, which is the rectangular rule. Trapezoidal [</a:t>
            </a:r>
            <a:r>
              <a:rPr lang="en-US" altLang="en-US" dirty="0" err="1"/>
              <a:t>tr</a:t>
            </a:r>
            <a:r>
              <a:rPr lang="en-US" altLang="en-US" dirty="0" err="1">
                <a:cs typeface="Arial" panose="020B0604020202020204" pitchFamily="34" charset="0"/>
              </a:rPr>
              <a:t>œpizəidl</a:t>
            </a:r>
            <a:r>
              <a:rPr lang="en-US" altLang="en-US" dirty="0">
                <a:cs typeface="Arial" panose="020B0604020202020204" pitchFamily="34" charset="0"/>
              </a:rPr>
              <a:t>].  </a:t>
            </a:r>
            <a:r>
              <a:rPr lang="en-US" altLang="en-US" dirty="0" err="1">
                <a:cs typeface="Arial" panose="020B0604020202020204" pitchFamily="34" charset="0"/>
              </a:rPr>
              <a:t>Simpson’rule</a:t>
            </a:r>
            <a:r>
              <a:rPr lang="en-US" altLang="en-US" dirty="0">
                <a:cs typeface="Arial" panose="020B0604020202020204" pitchFamily="34" charset="0"/>
              </a:rPr>
              <a:t> rule is also called Kepler’s rule. 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Why no O(h^2) term? </a:t>
            </a: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BAD47FA-0914-47BF-BB21-8ED2BF719AFF}" type="slidenum">
              <a:rPr lang="en-US" altLang="en-US" smtClean="0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33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For trapezoidal rule, any N is fine.  For Simpson’s rule, N must be an odd number.</a:t>
            </a:r>
          </a:p>
          <a:p>
            <a:endParaRPr lang="en-US" altLang="en-US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CC5B6215-0AC6-4BCC-9857-2021D563ED84}" type="slidenum">
              <a:rPr lang="en-US" altLang="en-US" smtClean="0"/>
              <a:pPr/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9B2C6E4-FA2A-4E4C-A489-9845723BC468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B is called Bernoulli number.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Scipy</a:t>
            </a:r>
            <a:r>
              <a:rPr lang="en-US" dirty="0"/>
              <a:t> quad() is actually calling Fortran QUADPACK.  Lambda introduces a nameless one-line (pure</a:t>
            </a:r>
            <a:r>
              <a:rPr lang="en-US"/>
              <a:t>) function.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898FEA-25D7-4519-B942-8F75A49BC8CD}" type="slidenum">
              <a:rPr lang="en-US" altLang="en-US" smtClean="0"/>
              <a:pPr>
                <a:defRPr/>
              </a:pPr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3953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579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Note that the right-hand side of the formula does not have the weight function W(x).</a:t>
            </a:r>
          </a:p>
        </p:txBody>
      </p:sp>
      <p:sp>
        <p:nvSpPr>
          <p:cNvPr id="245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4AF92F52-EC2E-4068-B976-FE3A7943C5B1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/>
              <a:t>Index j indicate the degree of polynomial.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AC38EBC1-2EBE-4836-9255-A1404B2972E0}" type="slidenum">
              <a:rPr lang="en-US" altLang="en-US" smtClean="0"/>
              <a:pPr/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876875-9FE8-4D76-98F2-8C15D30C55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3109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4C1E14-E955-4A6D-9903-08F85E69BBC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58464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AEFE0-7BF7-4C6E-99EC-F9DF44EC83E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565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9E4D14-7E79-49CB-9327-3A65F192D5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63999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F6F03E-EF4E-4A6D-8EB9-3D14AB35427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11321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7C7366-98C4-48F6-9172-5A5FF857EEF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0069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DD1B93-C8FF-40B9-812C-FE54898D3AF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8651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97E41-E637-4625-9D18-15F034FB0CC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913259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2FEEBA-70C4-4CAC-B3CA-CD45C1670B5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4861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44758-846A-433C-972B-1A2F84B5F8F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6032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DBB3AA-6344-4F4E-9D94-439AC41E62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81372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DC80B-F4B2-4E72-8161-CFC19AB423D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8053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702D45-7DCF-4C62-BEBD-77642D83DC3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846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431B13B4-BF20-445F-A2BB-4DD86EC070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3.wmf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5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7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16.bin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0.wmf"/><Relationship Id="rId4" Type="http://schemas.openxmlformats.org/officeDocument/2006/relationships/oleObject" Target="../embeddings/oleObject19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1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1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3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8.w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3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7.w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ctr"/>
          <a:lstStyle/>
          <a:p>
            <a:pPr eaLnBrk="1" hangingPunct="1"/>
            <a:r>
              <a:rPr lang="en-US" altLang="en-US" sz="4400" dirty="0"/>
              <a:t>Chapter 4, </a:t>
            </a:r>
            <a:br>
              <a:rPr lang="en-US" altLang="en-US" sz="4400" dirty="0"/>
            </a:br>
            <a:br>
              <a:rPr lang="en-US" altLang="en-US" sz="4400" dirty="0"/>
            </a:br>
            <a:r>
              <a:rPr lang="en-US" altLang="en-US" sz="4400" dirty="0"/>
              <a:t>Integration of Functions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Recursive Computation of Trapezoidal Sum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66800" y="1752600"/>
            <a:ext cx="8077200" cy="46482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If </a:t>
            </a:r>
            <a:r>
              <a:rPr lang="en-US" altLang="en-US" sz="2800" i="1" dirty="0"/>
              <a:t>n</a:t>
            </a:r>
            <a:r>
              <a:rPr lang="en-US" altLang="en-US" sz="2800" dirty="0"/>
              <a:t> = 1 (two points, one interval)</a:t>
            </a:r>
          </a:p>
          <a:p>
            <a:pPr eaLnBrk="1" hangingPunct="1"/>
            <a:endParaRPr lang="en-US" altLang="en-US" sz="2800" i="1" dirty="0"/>
          </a:p>
          <a:p>
            <a:pPr eaLnBrk="1" hangingPunct="1"/>
            <a:endParaRPr lang="en-US" altLang="en-US" sz="2800" i="1" dirty="0"/>
          </a:p>
          <a:p>
            <a:pPr eaLnBrk="1" hangingPunct="1"/>
            <a:r>
              <a:rPr lang="en-US" altLang="en-US" sz="2800" dirty="0"/>
              <a:t>else if (</a:t>
            </a:r>
            <a:r>
              <a:rPr lang="en-US" altLang="en-US" sz="2800" i="1" dirty="0"/>
              <a:t>n</a:t>
            </a:r>
            <a:r>
              <a:rPr lang="en-US" altLang="en-US" sz="2800" dirty="0"/>
              <a:t> &gt; 1)</a:t>
            </a:r>
          </a:p>
          <a:p>
            <a:pPr eaLnBrk="1" hangingPunct="1"/>
            <a:endParaRPr lang="en-US" altLang="en-US" sz="2800" dirty="0"/>
          </a:p>
        </p:txBody>
      </p:sp>
      <p:graphicFrame>
        <p:nvGraphicFramePr>
          <p:cNvPr id="16388" name="Object 4"/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891105326"/>
              </p:ext>
            </p:extLst>
          </p:nvPr>
        </p:nvGraphicFramePr>
        <p:xfrm>
          <a:off x="1905000" y="4014787"/>
          <a:ext cx="3676650" cy="185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0" name="Equation" r:id="rId3" imgW="1663700" imgH="838200" progId="Equation.DSMT4">
                  <p:embed/>
                </p:oleObj>
              </mc:Choice>
              <mc:Fallback>
                <p:oleObj name="Equation" r:id="rId3" imgW="1663700" imgH="8382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014787"/>
                        <a:ext cx="3676650" cy="1852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Object 6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835438978"/>
              </p:ext>
            </p:extLst>
          </p:nvPr>
        </p:nvGraphicFramePr>
        <p:xfrm>
          <a:off x="1892300" y="2286000"/>
          <a:ext cx="4508500" cy="1050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41" name="Equation" r:id="rId5" imgW="1688367" imgH="393529" progId="Equation.DSMT4">
                  <p:embed/>
                </p:oleObj>
              </mc:Choice>
              <mc:Fallback>
                <p:oleObj name="Equation" r:id="rId5" imgW="1688367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2286000"/>
                        <a:ext cx="4508500" cy="1050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/>
              <a:t>trapzd( )</a:t>
            </a:r>
          </a:p>
        </p:txBody>
      </p:sp>
      <p:sp>
        <p:nvSpPr>
          <p:cNvPr id="17411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SG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def FUNC(x):</a:t>
            </a:r>
          </a:p>
          <a:p>
            <a:pPr marL="0" indent="0">
              <a:buFontTx/>
              <a:buNone/>
            </a:pPr>
            <a:r>
              <a:rPr lang="en-SG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return (x*x)</a:t>
            </a:r>
          </a:p>
          <a:p>
            <a:pPr marL="0" indent="0">
              <a:buFontTx/>
              <a:buNone/>
            </a:pPr>
            <a:endParaRPr lang="en-SG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SG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def trapzd(FUNC, a, b, n, s):</a:t>
            </a:r>
          </a:p>
          <a:p>
            <a:pPr marL="0" indent="0">
              <a:buFontTx/>
              <a:buNone/>
            </a:pPr>
            <a:r>
              <a:rPr lang="en-SG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if n==1:</a:t>
            </a:r>
          </a:p>
          <a:p>
            <a:pPr marL="0" indent="0">
              <a:buFontTx/>
              <a:buNone/>
            </a:pPr>
            <a:r>
              <a:rPr lang="en-SG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s = 0.5*(b-a)*(FUNC(a)+FUNC(b))</a:t>
            </a:r>
          </a:p>
          <a:p>
            <a:pPr marL="0" indent="0">
              <a:buFontTx/>
              <a:buNone/>
            </a:pPr>
            <a:r>
              <a:rPr lang="en-SG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 s</a:t>
            </a:r>
          </a:p>
          <a:p>
            <a:pPr marL="0" indent="0">
              <a:buFontTx/>
              <a:buNone/>
            </a:pPr>
            <a:r>
              <a:rPr lang="en-SG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buFontTx/>
              <a:buNone/>
            </a:pPr>
            <a:r>
              <a:rPr lang="en-SG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it = 2**(n-2)</a:t>
            </a:r>
          </a:p>
          <a:p>
            <a:pPr marL="0" indent="0">
              <a:buFontTx/>
              <a:buNone/>
            </a:pPr>
            <a:r>
              <a:rPr lang="en-SG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d = (b-a)/it</a:t>
            </a:r>
          </a:p>
          <a:p>
            <a:pPr marL="0" indent="0">
              <a:buFontTx/>
              <a:buNone/>
            </a:pPr>
            <a:r>
              <a:rPr lang="en-SG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x = a + 0.5*d</a:t>
            </a:r>
          </a:p>
          <a:p>
            <a:pPr marL="0" indent="0">
              <a:buFontTx/>
              <a:buNone/>
            </a:pPr>
            <a:r>
              <a:rPr lang="en-SG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sum = 0.0</a:t>
            </a:r>
          </a:p>
          <a:p>
            <a:pPr marL="0" indent="0">
              <a:buFontTx/>
              <a:buNone/>
            </a:pPr>
            <a:r>
              <a:rPr lang="en-SG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for j in range(0,it):</a:t>
            </a:r>
          </a:p>
          <a:p>
            <a:pPr marL="0" indent="0">
              <a:buFontTx/>
              <a:buNone/>
            </a:pPr>
            <a:r>
              <a:rPr lang="en-SG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sum += FUNC(x)</a:t>
            </a:r>
          </a:p>
          <a:p>
            <a:pPr marL="0" indent="0">
              <a:buFontTx/>
              <a:buNone/>
            </a:pPr>
            <a:r>
              <a:rPr lang="en-SG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x += d</a:t>
            </a:r>
          </a:p>
          <a:p>
            <a:pPr marL="0" indent="0">
              <a:buFontTx/>
              <a:buNone/>
            </a:pPr>
            <a:r>
              <a:rPr lang="en-SG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s = 0.5*(s + (b-a)*sum/it)</a:t>
            </a:r>
          </a:p>
          <a:p>
            <a:pPr marL="0" indent="0">
              <a:buFontTx/>
              <a:buNone/>
            </a:pPr>
            <a:r>
              <a:rPr lang="en-SG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return 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CE5049-44E2-4DA8-B56A-7D858BC30A1D}"/>
              </a:ext>
            </a:extLst>
          </p:cNvPr>
          <p:cNvSpPr txBox="1"/>
          <p:nvPr/>
        </p:nvSpPr>
        <p:spPr>
          <a:xfrm>
            <a:off x="7068457" y="3886200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d = 2 </a:t>
            </a:r>
            <a:r>
              <a:rPr lang="en-US" dirty="0" err="1"/>
              <a:t>h</a:t>
            </a:r>
            <a:r>
              <a:rPr lang="en-US" baseline="-25000" dirty="0" err="1"/>
              <a:t>n</a:t>
            </a:r>
            <a:endParaRPr lang="en-SG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qtrap</a:t>
            </a:r>
            <a:r>
              <a:rPr lang="en-US" altLang="en-US" dirty="0"/>
              <a:t>(..) call </a:t>
            </a:r>
            <a:r>
              <a:rPr lang="en-US" altLang="en-US" dirty="0" err="1"/>
              <a:t>trapzd</a:t>
            </a:r>
            <a:r>
              <a:rPr lang="en-US" altLang="en-US" dirty="0"/>
              <a:t>(..) until convergence</a:t>
            </a:r>
          </a:p>
        </p:txBody>
      </p:sp>
      <p:sp>
        <p:nvSpPr>
          <p:cNvPr id="184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def qtrap(FUNC, a, b):</a:t>
            </a:r>
          </a:p>
          <a:p>
            <a:pPr marL="0" indent="0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EPS = 1.0e-8</a:t>
            </a:r>
          </a:p>
          <a:p>
            <a:pPr marL="0" indent="0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JMAX = 20</a:t>
            </a:r>
          </a:p>
          <a:p>
            <a:pPr marL="0" indent="0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olds = -1.0e300</a:t>
            </a:r>
          </a:p>
          <a:p>
            <a:pPr marL="0" indent="0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s = 0.0</a:t>
            </a:r>
          </a:p>
          <a:p>
            <a:pPr marL="0" indent="0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for j in range(1, JMAX):</a:t>
            </a:r>
          </a:p>
          <a:p>
            <a:pPr marL="0" indent="0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s = trapzd(FUNC,a,b,j,s)</a:t>
            </a:r>
          </a:p>
          <a:p>
            <a:pPr marL="0" indent="0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if (math.fabs(s-olds) &lt; EPS*math.fabs(olds)):</a:t>
            </a:r>
          </a:p>
          <a:p>
            <a:pPr marL="0" indent="0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return s</a:t>
            </a:r>
          </a:p>
          <a:p>
            <a:pPr marL="0" indent="0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if(s == 0.0 and olds == 0.0 and j &gt; 6):</a:t>
            </a:r>
          </a:p>
          <a:p>
            <a:pPr marL="0" indent="0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    return s</a:t>
            </a:r>
          </a:p>
          <a:p>
            <a:pPr marL="0" indent="0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        olds = s</a:t>
            </a:r>
          </a:p>
          <a:p>
            <a:pPr marL="0" indent="0">
              <a:buFontTx/>
              <a:buNone/>
            </a:pPr>
            <a:endParaRPr lang="en-US" altLang="en-US" sz="1800" b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res = qtrap(FUNC,0.0,1.0)</a:t>
            </a:r>
          </a:p>
          <a:p>
            <a:pPr marL="0" indent="0"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  <a:cs typeface="Courier New" panose="02070309020205020404" pitchFamily="49" charset="0"/>
              </a:rPr>
              <a:t>print(res)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Romberg Integration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/>
              <a:t>Compute trapezoidal sum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	for different values of </a:t>
            </a:r>
            <a:r>
              <a:rPr lang="en-US" altLang="en-US" sz="2800" i="1"/>
              <a:t>h</a:t>
            </a:r>
            <a:r>
              <a:rPr lang="en-US" altLang="en-US" sz="2800"/>
              <a:t>, e.g., </a:t>
            </a:r>
            <a:r>
              <a:rPr lang="en-US" altLang="en-US" sz="2800" i="1"/>
              <a:t>h</a:t>
            </a:r>
            <a:r>
              <a:rPr lang="en-US" altLang="en-US" sz="2800" baseline="-25000"/>
              <a:t>0</a:t>
            </a:r>
            <a:r>
              <a:rPr lang="en-US" altLang="en-US" sz="2800"/>
              <a:t>, </a:t>
            </a:r>
            <a:r>
              <a:rPr lang="en-US" altLang="en-US" sz="2800" i="1"/>
              <a:t>h</a:t>
            </a:r>
            <a:r>
              <a:rPr lang="en-US" altLang="en-US" sz="2800" baseline="-25000"/>
              <a:t>0</a:t>
            </a:r>
            <a:r>
              <a:rPr lang="en-US" altLang="en-US" sz="2800"/>
              <a:t>/2, </a:t>
            </a:r>
            <a:r>
              <a:rPr lang="en-US" altLang="en-US" sz="2800" i="1"/>
              <a:t>h</a:t>
            </a:r>
            <a:r>
              <a:rPr lang="en-US" altLang="en-US" sz="2800" baseline="-25000"/>
              <a:t>0</a:t>
            </a:r>
            <a:r>
              <a:rPr lang="en-US" altLang="en-US" sz="2800"/>
              <a:t>/4, </a:t>
            </a:r>
            <a:r>
              <a:rPr lang="en-US" altLang="en-US" sz="2800" i="1"/>
              <a:t>h</a:t>
            </a:r>
            <a:r>
              <a:rPr lang="en-US" altLang="en-US" sz="2800" baseline="-25000"/>
              <a:t>0</a:t>
            </a:r>
            <a:r>
              <a:rPr lang="en-US" altLang="en-US" sz="2800"/>
              <a:t>/8, etc.</a:t>
            </a:r>
          </a:p>
          <a:p>
            <a:pPr eaLnBrk="1" hangingPunct="1">
              <a:lnSpc>
                <a:spcPct val="90000"/>
              </a:lnSpc>
            </a:pPr>
            <a:endParaRPr lang="en-US" altLang="en-US" sz="2800"/>
          </a:p>
          <a:p>
            <a:pPr eaLnBrk="1" hangingPunct="1">
              <a:lnSpc>
                <a:spcPct val="90000"/>
              </a:lnSpc>
            </a:pPr>
            <a:r>
              <a:rPr lang="en-US" altLang="en-US" sz="2800"/>
              <a:t>Extrapolate </a:t>
            </a:r>
            <a:r>
              <a:rPr lang="en-US" altLang="en-US" sz="2800" i="1"/>
              <a:t>S</a:t>
            </a:r>
            <a:r>
              <a:rPr lang="en-US" altLang="en-US" sz="2800"/>
              <a:t>(</a:t>
            </a:r>
            <a:r>
              <a:rPr lang="en-US" altLang="en-US" sz="2800" i="1"/>
              <a:t>h</a:t>
            </a:r>
            <a:r>
              <a:rPr lang="en-US" altLang="en-US" sz="2800"/>
              <a:t>) in polynomial of </a:t>
            </a:r>
            <a:r>
              <a:rPr lang="en-US" altLang="en-US" sz="2800" i="1"/>
              <a:t>h</a:t>
            </a:r>
            <a:r>
              <a:rPr lang="en-US" altLang="en-US" sz="2800" baseline="30000"/>
              <a:t>2</a:t>
            </a:r>
            <a:r>
              <a:rPr lang="en-US" altLang="en-US" sz="2800"/>
              <a:t> to </a:t>
            </a:r>
            <a:r>
              <a:rPr lang="en-US" altLang="en-US" sz="2800" i="1"/>
              <a:t>h</a:t>
            </a:r>
            <a:r>
              <a:rPr lang="en-US" altLang="en-US" sz="2800"/>
              <a:t> </a:t>
            </a:r>
            <a:r>
              <a:rPr lang="en-US" altLang="en-US" sz="2800">
                <a:cs typeface="Arial" panose="020B0604020202020204" pitchFamily="34" charset="0"/>
              </a:rPr>
              <a:t>→</a:t>
            </a:r>
            <a:r>
              <a:rPr lang="en-US" altLang="en-US" sz="2800"/>
              <a:t> 0.  The justification for this is due to the Euler-Maclaurin formula.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800"/>
              <a:t> </a:t>
            </a:r>
          </a:p>
        </p:txBody>
      </p:sp>
      <p:graphicFrame>
        <p:nvGraphicFramePr>
          <p:cNvPr id="19460" name="Object 4"/>
          <p:cNvGraphicFramePr>
            <a:graphicFrameLocks noChangeAspect="1"/>
          </p:cNvGraphicFramePr>
          <p:nvPr/>
        </p:nvGraphicFramePr>
        <p:xfrm>
          <a:off x="914400" y="2155825"/>
          <a:ext cx="4648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86" name="Equation" r:id="rId3" imgW="2463480" imgH="431640" progId="Equation.DSMT4">
                  <p:embed/>
                </p:oleObj>
              </mc:Choice>
              <mc:Fallback>
                <p:oleObj name="Equation" r:id="rId3" imgW="2463480" imgH="43164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155825"/>
                        <a:ext cx="46482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Euler-Maclaurin Summation Formula</a:t>
            </a:r>
          </a:p>
        </p:txBody>
      </p:sp>
      <p:graphicFrame>
        <p:nvGraphicFramePr>
          <p:cNvPr id="20483" name="Object 4"/>
          <p:cNvGraphicFramePr>
            <a:graphicFrameLocks noChangeAspect="1"/>
          </p:cNvGraphicFramePr>
          <p:nvPr/>
        </p:nvGraphicFramePr>
        <p:xfrm>
          <a:off x="0" y="0"/>
          <a:ext cx="914400" cy="198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6" name="Equation" r:id="rId4" imgW="435285" imgH="677109" progId="Equation.DSMT4">
                  <p:embed/>
                </p:oleObj>
              </mc:Choice>
              <mc:Fallback>
                <p:oleObj name="Equation" r:id="rId4" imgW="435285" imgH="677109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0"/>
                        <a:ext cx="914400" cy="198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4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762000" y="2133600"/>
          <a:ext cx="8382000" cy="2686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7" name="Equation" r:id="rId6" imgW="4279680" imgH="1371600" progId="Equation.DSMT4">
                  <p:embed/>
                </p:oleObj>
              </mc:Choice>
              <mc:Fallback>
                <p:oleObj name="Equation" r:id="rId6" imgW="4279680" imgH="1371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133600"/>
                        <a:ext cx="8382000" cy="2686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5" name="Text Box 7"/>
          <p:cNvSpPr txBox="1">
            <a:spLocks noChangeArrowheads="1"/>
          </p:cNvSpPr>
          <p:nvPr/>
        </p:nvSpPr>
        <p:spPr bwMode="auto">
          <a:xfrm>
            <a:off x="1600200" y="5257800"/>
            <a:ext cx="5638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The important point is that </a:t>
            </a:r>
            <a:r>
              <a:rPr lang="en-US" altLang="en-US" sz="1800" i="1"/>
              <a:t>T</a:t>
            </a:r>
            <a:r>
              <a:rPr lang="en-US" altLang="en-US" sz="1800"/>
              <a:t>(</a:t>
            </a:r>
            <a:r>
              <a:rPr lang="en-US" altLang="en-US" sz="1800" i="1"/>
              <a:t>h</a:t>
            </a:r>
            <a:r>
              <a:rPr lang="en-US" altLang="en-US" sz="1800"/>
              <a:t>) is in powers of </a:t>
            </a:r>
            <a:r>
              <a:rPr lang="en-US" altLang="en-US" sz="1800" i="1"/>
              <a:t>h</a:t>
            </a:r>
            <a:r>
              <a:rPr lang="en-US" altLang="en-US" sz="1800" baseline="30000"/>
              <a:t>2</a:t>
            </a:r>
            <a:r>
              <a:rPr lang="en-US" altLang="en-US" sz="1800"/>
              <a:t>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466725"/>
            <a:ext cx="9144000" cy="6467475"/>
          </a:xfrm>
        </p:spPr>
      </p:pic>
      <p:sp>
        <p:nvSpPr>
          <p:cNvPr id="22531" name="Text Box 8"/>
          <p:cNvSpPr txBox="1">
            <a:spLocks noChangeArrowheads="1"/>
          </p:cNvSpPr>
          <p:nvPr/>
        </p:nvSpPr>
        <p:spPr bwMode="auto">
          <a:xfrm>
            <a:off x="2895600" y="152400"/>
            <a:ext cx="4267200" cy="708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4000"/>
              <a:t>qromb( ) still in C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1525A-2824-49B4-A11F-1F62AE50A5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 Use 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ED611-E834-4AA5-A5D7-CFD47112CE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import integrate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x2 = lambda x: x**2</a:t>
            </a:r>
          </a:p>
          <a:p>
            <a:pPr marL="0" indent="0">
              <a:buNone/>
            </a:pP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integrate.quad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(x2,0,4)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3A72E9D-D103-4677-8F24-7533BFFFCCE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4862264"/>
              </p:ext>
            </p:extLst>
          </p:nvPr>
        </p:nvGraphicFramePr>
        <p:xfrm>
          <a:off x="3128818" y="1676400"/>
          <a:ext cx="2433782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004" name="Equation" r:id="rId4" imgW="787320" imgH="419040" progId="Equation.DSMT4">
                  <p:embed/>
                </p:oleObj>
              </mc:Choice>
              <mc:Fallback>
                <p:oleObj name="Equation" r:id="rId4" imgW="787320" imgH="419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128818" y="1676400"/>
                        <a:ext cx="2433782" cy="1295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95687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Theory of Gaussian Quadrature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Find </a:t>
            </a:r>
            <a:r>
              <a:rPr lang="en-US" altLang="en-US" i="1" dirty="0" err="1"/>
              <a:t>w</a:t>
            </a:r>
            <a:r>
              <a:rPr lang="en-US" altLang="en-US" baseline="-25000" dirty="0" err="1"/>
              <a:t>j</a:t>
            </a:r>
            <a:r>
              <a:rPr lang="en-US" altLang="en-US" dirty="0"/>
              <a:t> and abscissas </a:t>
            </a:r>
            <a:r>
              <a:rPr lang="en-US" altLang="en-US" i="1" dirty="0" err="1"/>
              <a:t>x</a:t>
            </a:r>
            <a:r>
              <a:rPr lang="en-US" altLang="en-US" baseline="-25000" dirty="0" err="1"/>
              <a:t>j</a:t>
            </a:r>
            <a:r>
              <a:rPr lang="en-US" altLang="en-US" dirty="0"/>
              <a:t> arbitrarily spaced that integrate exactly for all polynomials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up to degree 2</a:t>
            </a:r>
            <a:r>
              <a:rPr lang="en-US" altLang="en-US" i="1" dirty="0"/>
              <a:t>N</a:t>
            </a:r>
            <a:r>
              <a:rPr lang="en-US" altLang="en-US" dirty="0"/>
              <a:t>-1:</a:t>
            </a:r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/>
            <a:endParaRPr lang="en-US" altLang="en-US" dirty="0"/>
          </a:p>
          <a:p>
            <a:pPr eaLnBrk="1" hangingPunct="1">
              <a:buFontTx/>
              <a:buNone/>
            </a:pPr>
            <a:r>
              <a:rPr lang="en-US" altLang="en-US" dirty="0"/>
              <a:t>	where the weight function </a:t>
            </a:r>
            <a:r>
              <a:rPr lang="en-US" altLang="en-US" i="1" dirty="0"/>
              <a:t>W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is assumed positive and continuous.</a:t>
            </a:r>
          </a:p>
        </p:txBody>
      </p:sp>
      <p:graphicFrame>
        <p:nvGraphicFramePr>
          <p:cNvPr id="2355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688412"/>
              </p:ext>
            </p:extLst>
          </p:nvPr>
        </p:nvGraphicFramePr>
        <p:xfrm>
          <a:off x="838200" y="3200400"/>
          <a:ext cx="4953000" cy="1374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83" name="Equation" r:id="rId4" imgW="1739900" imgH="482600" progId="Equation.DSMT4">
                  <p:embed/>
                </p:oleObj>
              </mc:Choice>
              <mc:Fallback>
                <p:oleObj name="Equation" r:id="rId4" imgW="17399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200400"/>
                        <a:ext cx="4953000" cy="137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3C615-F267-4C1E-B9B0-577C4A74E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US" dirty="0"/>
              <a:t>Example, 3 points, weight </a:t>
            </a:r>
            <a:r>
              <a:rPr lang="en-US" i="1" dirty="0"/>
              <a:t>W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)=1, exact for polynomials up to </a:t>
            </a:r>
            <a:r>
              <a:rPr lang="en-US" i="1" dirty="0"/>
              <a:t>x</a:t>
            </a:r>
            <a:r>
              <a:rPr lang="en-US" baseline="30000" dirty="0"/>
              <a:t>5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DDF796-BE30-4625-9A3B-2E32DA22F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set </a:t>
            </a:r>
            <a:r>
              <a:rPr lang="en-US" i="1" dirty="0"/>
              <a:t>f</a:t>
            </a:r>
            <a:r>
              <a:rPr lang="en-US" dirty="0"/>
              <a:t>(</a:t>
            </a:r>
            <a:r>
              <a:rPr lang="en-US" i="1" dirty="0"/>
              <a:t>x</a:t>
            </a:r>
            <a:r>
              <a:rPr lang="en-US" dirty="0"/>
              <a:t>) =1, </a:t>
            </a:r>
            <a:r>
              <a:rPr lang="en-US" i="1" dirty="0"/>
              <a:t>x</a:t>
            </a:r>
            <a:r>
              <a:rPr lang="en-US" dirty="0"/>
              <a:t>, </a:t>
            </a:r>
            <a:r>
              <a:rPr lang="en-US" i="1" dirty="0"/>
              <a:t>x</a:t>
            </a:r>
            <a:r>
              <a:rPr lang="en-US" baseline="30000" dirty="0"/>
              <a:t>2</a:t>
            </a:r>
            <a:r>
              <a:rPr lang="en-US" dirty="0"/>
              <a:t>, …, </a:t>
            </a:r>
            <a:r>
              <a:rPr lang="en-US" i="1" dirty="0"/>
              <a:t>x</a:t>
            </a:r>
            <a:r>
              <a:rPr lang="en-US" baseline="30000" dirty="0"/>
              <a:t>5</a:t>
            </a:r>
            <a:r>
              <a:rPr lang="en-US" dirty="0"/>
              <a:t>.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9841E99-E9A3-4741-A503-49AEAE2E8D5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6430940"/>
              </p:ext>
            </p:extLst>
          </p:nvPr>
        </p:nvGraphicFramePr>
        <p:xfrm>
          <a:off x="417513" y="2411413"/>
          <a:ext cx="7624762" cy="437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8" name="Equation" r:id="rId3" imgW="4165560" imgH="2387520" progId="Equation.DSMT4">
                  <p:embed/>
                </p:oleObj>
              </mc:Choice>
              <mc:Fallback>
                <p:oleObj name="Equation" r:id="rId3" imgW="4165560" imgH="238752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17513" y="2411413"/>
                        <a:ext cx="7624762" cy="4370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65018B3-651B-4CF5-A999-5A6644D3081E}"/>
              </a:ext>
            </a:extLst>
          </p:cNvPr>
          <p:cNvSpPr txBox="1"/>
          <p:nvPr/>
        </p:nvSpPr>
        <p:spPr>
          <a:xfrm>
            <a:off x="6400800" y="2620963"/>
            <a:ext cx="205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to find the solution of 6 coupled nonlinear equations?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8910854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Orthogonal Polynomials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305800" cy="495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Two polynomials are said orthogonal with respect to a fixed weight function </a:t>
            </a:r>
            <a:r>
              <a:rPr lang="en-US" altLang="en-US" i="1" dirty="0"/>
              <a:t>W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and fixed interval [</a:t>
            </a:r>
            <a:r>
              <a:rPr lang="en-US" altLang="en-US" i="1" dirty="0" err="1"/>
              <a:t>a</a:t>
            </a:r>
            <a:r>
              <a:rPr lang="en-US" altLang="en-US" dirty="0" err="1"/>
              <a:t>,</a:t>
            </a:r>
            <a:r>
              <a:rPr lang="en-US" altLang="en-US" i="1" dirty="0" err="1"/>
              <a:t>b</a:t>
            </a:r>
            <a:r>
              <a:rPr lang="en-US" altLang="en-US" dirty="0"/>
              <a:t>], if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dirty="0"/>
              <a:t>	is zero.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One can construct the orthogonal polynomial set {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j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), </a:t>
            </a:r>
            <a:r>
              <a:rPr lang="en-US" altLang="en-US" i="1" dirty="0"/>
              <a:t>j</a:t>
            </a:r>
            <a:r>
              <a:rPr lang="en-US" altLang="en-US" dirty="0"/>
              <a:t>=0,1, 2, …} recursively.</a:t>
            </a:r>
          </a:p>
        </p:txBody>
      </p:sp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838200" y="2971800"/>
          <a:ext cx="4267200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30" name="Equation" r:id="rId4" imgW="1739900" imgH="482600" progId="Equation.DSMT4">
                  <p:embed/>
                </p:oleObj>
              </mc:Choice>
              <mc:Fallback>
                <p:oleObj name="Equation" r:id="rId4" imgW="17399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971800"/>
                        <a:ext cx="4267200" cy="1182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Open and Closed Formulas</a:t>
            </a:r>
          </a:p>
        </p:txBody>
      </p:sp>
      <p:sp>
        <p:nvSpPr>
          <p:cNvPr id="4099" name="Line 5"/>
          <p:cNvSpPr>
            <a:spLocks noChangeShapeType="1"/>
          </p:cNvSpPr>
          <p:nvPr/>
        </p:nvSpPr>
        <p:spPr bwMode="auto">
          <a:xfrm>
            <a:off x="1295400" y="36576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0" name="Freeform 6"/>
          <p:cNvSpPr>
            <a:spLocks/>
          </p:cNvSpPr>
          <p:nvPr/>
        </p:nvSpPr>
        <p:spPr bwMode="auto">
          <a:xfrm>
            <a:off x="1524000" y="2298700"/>
            <a:ext cx="2590800" cy="673100"/>
          </a:xfrm>
          <a:custGeom>
            <a:avLst/>
            <a:gdLst>
              <a:gd name="T0" fmla="*/ 0 w 1632"/>
              <a:gd name="T1" fmla="*/ 2147483646 h 424"/>
              <a:gd name="T2" fmla="*/ 2147483646 w 1632"/>
              <a:gd name="T3" fmla="*/ 2147483646 h 424"/>
              <a:gd name="T4" fmla="*/ 2147483646 w 1632"/>
              <a:gd name="T5" fmla="*/ 2147483646 h 424"/>
              <a:gd name="T6" fmla="*/ 2147483646 w 1632"/>
              <a:gd name="T7" fmla="*/ 2147483646 h 424"/>
              <a:gd name="T8" fmla="*/ 2147483646 w 1632"/>
              <a:gd name="T9" fmla="*/ 2147483646 h 424"/>
              <a:gd name="T10" fmla="*/ 2147483646 w 1632"/>
              <a:gd name="T11" fmla="*/ 2147483646 h 42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1632" h="424">
                <a:moveTo>
                  <a:pt x="0" y="424"/>
                </a:moveTo>
                <a:cubicBezTo>
                  <a:pt x="128" y="380"/>
                  <a:pt x="256" y="336"/>
                  <a:pt x="336" y="280"/>
                </a:cubicBezTo>
                <a:cubicBezTo>
                  <a:pt x="416" y="224"/>
                  <a:pt x="400" y="128"/>
                  <a:pt x="480" y="88"/>
                </a:cubicBezTo>
                <a:cubicBezTo>
                  <a:pt x="560" y="48"/>
                  <a:pt x="648" y="0"/>
                  <a:pt x="816" y="40"/>
                </a:cubicBezTo>
                <a:cubicBezTo>
                  <a:pt x="984" y="80"/>
                  <a:pt x="1352" y="272"/>
                  <a:pt x="1488" y="328"/>
                </a:cubicBezTo>
                <a:cubicBezTo>
                  <a:pt x="1624" y="384"/>
                  <a:pt x="1628" y="380"/>
                  <a:pt x="1632" y="37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1" name="Line 9"/>
          <p:cNvSpPr>
            <a:spLocks noChangeShapeType="1"/>
          </p:cNvSpPr>
          <p:nvPr/>
        </p:nvSpPr>
        <p:spPr bwMode="auto">
          <a:xfrm>
            <a:off x="1524000" y="2971800"/>
            <a:ext cx="0" cy="6858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2" name="Line 11"/>
          <p:cNvSpPr>
            <a:spLocks noChangeShapeType="1"/>
          </p:cNvSpPr>
          <p:nvPr/>
        </p:nvSpPr>
        <p:spPr bwMode="auto">
          <a:xfrm>
            <a:off x="4114800" y="2895600"/>
            <a:ext cx="0" cy="7620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3" name="Line 14"/>
          <p:cNvSpPr>
            <a:spLocks noChangeShapeType="1"/>
          </p:cNvSpPr>
          <p:nvPr/>
        </p:nvSpPr>
        <p:spPr bwMode="auto">
          <a:xfrm flipV="1">
            <a:off x="2819400" y="2362200"/>
            <a:ext cx="0" cy="12954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4" name="Line 16"/>
          <p:cNvSpPr>
            <a:spLocks noChangeShapeType="1"/>
          </p:cNvSpPr>
          <p:nvPr/>
        </p:nvSpPr>
        <p:spPr bwMode="auto">
          <a:xfrm flipV="1">
            <a:off x="2133600" y="2667000"/>
            <a:ext cx="0" cy="990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5" name="Line 17"/>
          <p:cNvSpPr>
            <a:spLocks noChangeShapeType="1"/>
          </p:cNvSpPr>
          <p:nvPr/>
        </p:nvSpPr>
        <p:spPr bwMode="auto">
          <a:xfrm flipV="1">
            <a:off x="3505200" y="2667000"/>
            <a:ext cx="0" cy="9906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06" name="Text Box 18"/>
          <p:cNvSpPr txBox="1">
            <a:spLocks noChangeArrowheads="1"/>
          </p:cNvSpPr>
          <p:nvPr/>
        </p:nvSpPr>
        <p:spPr bwMode="auto">
          <a:xfrm>
            <a:off x="1143000" y="3810000"/>
            <a:ext cx="3657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 x</a:t>
            </a:r>
            <a:r>
              <a:rPr lang="en-US" altLang="en-US" sz="1800" baseline="-25000"/>
              <a:t>1</a:t>
            </a:r>
            <a:r>
              <a:rPr lang="en-US" altLang="en-US" sz="1800"/>
              <a:t>=</a:t>
            </a:r>
            <a:r>
              <a:rPr lang="en-US" altLang="en-US" sz="1800" i="1"/>
              <a:t>a</a:t>
            </a:r>
            <a:r>
              <a:rPr lang="en-US" altLang="en-US" sz="1800"/>
              <a:t>     </a:t>
            </a:r>
            <a:r>
              <a:rPr lang="en-US" altLang="en-US" sz="1800" i="1"/>
              <a:t>x</a:t>
            </a:r>
            <a:r>
              <a:rPr lang="en-US" altLang="en-US" sz="1800" baseline="-25000"/>
              <a:t>2</a:t>
            </a:r>
            <a:r>
              <a:rPr lang="en-US" altLang="en-US" sz="1800"/>
              <a:t>       </a:t>
            </a:r>
            <a:r>
              <a:rPr lang="en-US" altLang="en-US" sz="1800" i="1"/>
              <a:t>x</a:t>
            </a:r>
            <a:r>
              <a:rPr lang="en-US" altLang="en-US" sz="1800" baseline="-25000"/>
              <a:t>3</a:t>
            </a:r>
            <a:r>
              <a:rPr lang="en-US" altLang="en-US" sz="1800"/>
              <a:t>        </a:t>
            </a:r>
            <a:r>
              <a:rPr lang="en-US" altLang="en-US" sz="1800" i="1"/>
              <a:t>x</a:t>
            </a:r>
            <a:r>
              <a:rPr lang="en-US" altLang="en-US" sz="1800" baseline="-25000"/>
              <a:t>4</a:t>
            </a:r>
            <a:r>
              <a:rPr lang="en-US" altLang="en-US" sz="1800"/>
              <a:t>      </a:t>
            </a:r>
            <a:r>
              <a:rPr lang="en-US" altLang="en-US" sz="1800" i="1"/>
              <a:t>x</a:t>
            </a:r>
            <a:r>
              <a:rPr lang="en-US" altLang="en-US" sz="1800" baseline="-25000"/>
              <a:t>5</a:t>
            </a:r>
            <a:r>
              <a:rPr lang="en-US" altLang="en-US" sz="1800"/>
              <a:t>=</a:t>
            </a:r>
            <a:r>
              <a:rPr lang="en-US" altLang="en-US" sz="1800" i="1"/>
              <a:t>b</a:t>
            </a:r>
          </a:p>
        </p:txBody>
      </p:sp>
      <p:graphicFrame>
        <p:nvGraphicFramePr>
          <p:cNvPr id="4107" name="Object 19"/>
          <p:cNvGraphicFramePr>
            <a:graphicFrameLocks noChangeAspect="1"/>
          </p:cNvGraphicFramePr>
          <p:nvPr/>
        </p:nvGraphicFramePr>
        <p:xfrm>
          <a:off x="1117600" y="4800600"/>
          <a:ext cx="5308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3" name="Equation" r:id="rId3" imgW="2654300" imgH="482600" progId="Equation.DSMT4">
                  <p:embed/>
                </p:oleObj>
              </mc:Choice>
              <mc:Fallback>
                <p:oleObj name="Equation" r:id="rId3" imgW="2654300" imgH="48260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7600" y="4800600"/>
                        <a:ext cx="5308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8" name="Text Box 20"/>
          <p:cNvSpPr txBox="1">
            <a:spLocks noChangeArrowheads="1"/>
          </p:cNvSpPr>
          <p:nvPr/>
        </p:nvSpPr>
        <p:spPr bwMode="auto">
          <a:xfrm>
            <a:off x="1143000" y="4343400"/>
            <a:ext cx="3962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Closed formula uses end points, e.g.,</a:t>
            </a:r>
          </a:p>
        </p:txBody>
      </p:sp>
      <p:graphicFrame>
        <p:nvGraphicFramePr>
          <p:cNvPr id="4109" name="Object 21"/>
          <p:cNvGraphicFramePr>
            <a:graphicFrameLocks noChangeAspect="1"/>
          </p:cNvGraphicFramePr>
          <p:nvPr/>
        </p:nvGraphicFramePr>
        <p:xfrm>
          <a:off x="2514600" y="1905000"/>
          <a:ext cx="9906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64" name="Equation" r:id="rId5" imgW="672808" imgH="228501" progId="Equation.DSMT4">
                  <p:embed/>
                </p:oleObj>
              </mc:Choice>
              <mc:Fallback>
                <p:oleObj name="Equation" r:id="rId5" imgW="672808" imgH="228501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4600" y="1905000"/>
                        <a:ext cx="9906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10" name="Text Box 22"/>
          <p:cNvSpPr txBox="1">
            <a:spLocks noChangeArrowheads="1"/>
          </p:cNvSpPr>
          <p:nvPr/>
        </p:nvSpPr>
        <p:spPr bwMode="auto">
          <a:xfrm>
            <a:off x="2362200" y="1905000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endParaRPr lang="en-US" altLang="en-US" sz="1800"/>
          </a:p>
        </p:txBody>
      </p:sp>
      <p:sp>
        <p:nvSpPr>
          <p:cNvPr id="4111" name="Text Box 23"/>
          <p:cNvSpPr txBox="1">
            <a:spLocks noChangeArrowheads="1"/>
          </p:cNvSpPr>
          <p:nvPr/>
        </p:nvSpPr>
        <p:spPr bwMode="auto">
          <a:xfrm>
            <a:off x="5715000" y="2057400"/>
            <a:ext cx="2362200" cy="160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Open formulas - use interior points only.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Extended formulas – piecewise sum of integration formula.</a:t>
            </a:r>
          </a:p>
        </p:txBody>
      </p:sp>
      <p:sp>
        <p:nvSpPr>
          <p:cNvPr id="4112" name="Oval 25"/>
          <p:cNvSpPr>
            <a:spLocks noChangeArrowheads="1"/>
          </p:cNvSpPr>
          <p:nvPr/>
        </p:nvSpPr>
        <p:spPr bwMode="auto">
          <a:xfrm>
            <a:off x="2778125" y="2311400"/>
            <a:ext cx="76200" cy="76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Constructing Orthogonal Polynomials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Start with the zeroth order 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)=1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Let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)=</a:t>
            </a:r>
            <a:r>
              <a:rPr lang="en-US" altLang="en-US" i="1" dirty="0"/>
              <a:t>c</a:t>
            </a:r>
            <a:r>
              <a:rPr lang="en-US" altLang="en-US" baseline="-25000" dirty="0"/>
              <a:t>0</a:t>
            </a:r>
            <a:r>
              <a:rPr lang="en-US" altLang="en-US" dirty="0"/>
              <a:t>+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i="1" dirty="0"/>
              <a:t>x</a:t>
            </a:r>
            <a:r>
              <a:rPr lang="en-US" altLang="en-US" dirty="0"/>
              <a:t>, determine the coefficients by requiring &lt;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|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&gt;=0, For weight </a:t>
            </a:r>
            <a:r>
              <a:rPr lang="en-US" altLang="en-US" i="1" dirty="0"/>
              <a:t>W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)=1 in interval [-1,1], this gives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)=</a:t>
            </a:r>
            <a:r>
              <a:rPr lang="en-US" altLang="en-US" i="1" dirty="0"/>
              <a:t>x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Determine 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)= </a:t>
            </a:r>
            <a:r>
              <a:rPr lang="en-US" altLang="en-US" i="1" dirty="0"/>
              <a:t>c</a:t>
            </a:r>
            <a:r>
              <a:rPr lang="en-US" altLang="en-US" baseline="-25000" dirty="0"/>
              <a:t>0</a:t>
            </a:r>
            <a:r>
              <a:rPr lang="en-US" altLang="en-US" dirty="0"/>
              <a:t>+</a:t>
            </a:r>
            <a:r>
              <a:rPr lang="en-US" altLang="en-US" i="1" dirty="0"/>
              <a:t>c</a:t>
            </a:r>
            <a:r>
              <a:rPr lang="en-US" altLang="en-US" baseline="-25000" dirty="0"/>
              <a:t>1</a:t>
            </a:r>
            <a:r>
              <a:rPr lang="en-US" altLang="en-US" i="1" dirty="0"/>
              <a:t>x</a:t>
            </a:r>
            <a:r>
              <a:rPr lang="en-US" altLang="en-US" dirty="0"/>
              <a:t>+</a:t>
            </a:r>
            <a:r>
              <a:rPr lang="en-US" altLang="en-US" i="1" dirty="0"/>
              <a:t>c</a:t>
            </a:r>
            <a:r>
              <a:rPr lang="en-US" altLang="en-US" baseline="-25000" dirty="0"/>
              <a:t>2</a:t>
            </a:r>
            <a:r>
              <a:rPr lang="en-US" altLang="en-US" i="1" dirty="0"/>
              <a:t>x</a:t>
            </a:r>
            <a:r>
              <a:rPr lang="en-US" altLang="en-US" baseline="30000" dirty="0"/>
              <a:t>2</a:t>
            </a:r>
            <a:r>
              <a:rPr lang="en-US" altLang="en-US" dirty="0"/>
              <a:t> by requiring &lt;</a:t>
            </a:r>
            <a:r>
              <a:rPr lang="en-US" altLang="en-US" i="1" dirty="0"/>
              <a:t>P</a:t>
            </a:r>
            <a:r>
              <a:rPr lang="en-US" altLang="en-US" baseline="-25000" dirty="0"/>
              <a:t>0</a:t>
            </a:r>
            <a:r>
              <a:rPr lang="en-US" altLang="en-US" dirty="0"/>
              <a:t>|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&gt;=0, &lt;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|</a:t>
            </a:r>
            <a:r>
              <a:rPr lang="en-US" altLang="en-US" i="1" dirty="0"/>
              <a:t>P</a:t>
            </a:r>
            <a:r>
              <a:rPr lang="en-US" altLang="en-US" baseline="-25000" dirty="0"/>
              <a:t>2</a:t>
            </a:r>
            <a:r>
              <a:rPr lang="en-US" altLang="en-US" dirty="0"/>
              <a:t>&gt;=0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In general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i="1" dirty="0"/>
              <a:t>		P</a:t>
            </a:r>
            <a:r>
              <a:rPr lang="en-US" altLang="en-US" baseline="-25000" dirty="0"/>
              <a:t>j+1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(</a:t>
            </a:r>
            <a:r>
              <a:rPr lang="en-US" altLang="en-US" i="1" dirty="0"/>
              <a:t>x</a:t>
            </a:r>
            <a:r>
              <a:rPr lang="en-US" altLang="en-US" dirty="0"/>
              <a:t>-</a:t>
            </a:r>
            <a:r>
              <a:rPr lang="en-US" altLang="en-US" i="1" dirty="0" err="1"/>
              <a:t>a</a:t>
            </a:r>
            <a:r>
              <a:rPr lang="en-US" altLang="en-US" baseline="-25000" dirty="0" err="1"/>
              <a:t>j</a:t>
            </a:r>
            <a:r>
              <a:rPr lang="en-US" altLang="en-US" dirty="0"/>
              <a:t>) </a:t>
            </a:r>
            <a:r>
              <a:rPr lang="en-US" altLang="en-US" i="1" dirty="0" err="1"/>
              <a:t>P</a:t>
            </a:r>
            <a:r>
              <a:rPr lang="en-US" altLang="en-US" baseline="-25000" dirty="0" err="1"/>
              <a:t>j</a:t>
            </a:r>
            <a:r>
              <a:rPr lang="en-US" altLang="en-US" dirty="0"/>
              <a:t>(x) – </a:t>
            </a:r>
            <a:r>
              <a:rPr lang="en-US" altLang="en-US" i="1" dirty="0" err="1"/>
              <a:t>b</a:t>
            </a:r>
            <a:r>
              <a:rPr lang="en-US" altLang="en-US" baseline="-25000" dirty="0" err="1"/>
              <a:t>j</a:t>
            </a:r>
            <a:r>
              <a:rPr lang="en-US" altLang="en-US" dirty="0"/>
              <a:t> </a:t>
            </a:r>
            <a:r>
              <a:rPr lang="en-US" altLang="en-US" i="1" dirty="0"/>
              <a:t>P</a:t>
            </a:r>
            <a:r>
              <a:rPr lang="en-US" altLang="en-US" baseline="-25000" dirty="0"/>
              <a:t>j-1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Example of Orthogonal Polynomials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With weight </a:t>
            </a:r>
            <a:r>
              <a:rPr lang="en-US" altLang="en-US" i="1"/>
              <a:t>W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= 1 in interval [-1,1], the corresponding orthogonal polynomials are the Legendre polynomials:</a:t>
            </a:r>
          </a:p>
          <a:p>
            <a:pPr eaLnBrk="1" hangingPunct="1"/>
            <a:endParaRPr lang="en-US" altLang="en-US"/>
          </a:p>
        </p:txBody>
      </p:sp>
      <p:graphicFrame>
        <p:nvGraphicFramePr>
          <p:cNvPr id="27652" name="Object 4"/>
          <p:cNvGraphicFramePr>
            <a:graphicFrameLocks noChangeAspect="1"/>
          </p:cNvGraphicFramePr>
          <p:nvPr/>
        </p:nvGraphicFramePr>
        <p:xfrm>
          <a:off x="979488" y="3300413"/>
          <a:ext cx="5202237" cy="344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5" name="Equation" r:id="rId4" imgW="2514600" imgH="1663700" progId="Equation.DSMT4">
                  <p:embed/>
                </p:oleObj>
              </mc:Choice>
              <mc:Fallback>
                <p:oleObj name="Equation" r:id="rId4" imgW="2514600" imgH="1663700" progId="Equation.DSMT4">
                  <p:embed/>
                  <p:pic>
                    <p:nvPicPr>
                      <p:cNvPr id="2765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3300413"/>
                        <a:ext cx="5202237" cy="344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29610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Abscissas in Gaussian Quadrature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47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en-US" dirty="0"/>
                  <a:t>For an 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-point integration formula, choose the roots </a:t>
                </a:r>
                <a:r>
                  <a:rPr lang="en-US" altLang="en-US" i="1" dirty="0" err="1"/>
                  <a:t>x</a:t>
                </a:r>
                <a:r>
                  <a:rPr lang="en-US" altLang="en-US" baseline="-25000" dirty="0" err="1"/>
                  <a:t>j</a:t>
                </a:r>
                <a:r>
                  <a:rPr lang="en-US" altLang="en-US" dirty="0"/>
                  <a:t> of </a:t>
                </a:r>
                <a:r>
                  <a:rPr lang="en-US" altLang="en-US" i="1" dirty="0"/>
                  <a:t>N</a:t>
                </a:r>
                <a:r>
                  <a:rPr lang="en-US" altLang="en-US" dirty="0"/>
                  <a:t>-</a:t>
                </a:r>
                <a:r>
                  <a:rPr lang="en-US" altLang="en-US" dirty="0" err="1"/>
                  <a:t>th</a:t>
                </a:r>
                <a:r>
                  <a:rPr lang="en-US" altLang="en-US" dirty="0"/>
                  <a:t> orthogonal polynomial as the abscissas.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d>
                      <m:d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altLang="en-US" dirty="0"/>
                  <a:t>.</a:t>
                </a:r>
              </a:p>
              <a:p>
                <a:pPr eaLnBrk="1" hangingPunct="1"/>
                <a:r>
                  <a:rPr lang="en-US" altLang="en-US" dirty="0"/>
                  <a:t>Choose </a:t>
                </a:r>
                <a:r>
                  <a:rPr lang="en-US" altLang="en-US" i="1" dirty="0" err="1"/>
                  <a:t>w</a:t>
                </a:r>
                <a:r>
                  <a:rPr lang="en-US" altLang="en-US" baseline="-25000" dirty="0" err="1"/>
                  <a:t>j</a:t>
                </a:r>
                <a:r>
                  <a:rPr lang="en-US" altLang="en-US" dirty="0"/>
                  <a:t> to satisfy </a:t>
                </a:r>
              </a:p>
              <a:p>
                <a:pPr eaLnBrk="1" hangingPunct="1"/>
                <a:endParaRPr lang="en-US" altLang="en-US" dirty="0"/>
              </a:p>
            </p:txBody>
          </p:sp>
        </mc:Choice>
        <mc:Fallback>
          <p:sp>
            <p:nvSpPr>
              <p:cNvPr id="317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1704" t="-1752" r="-1926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1748" name="Object 4"/>
          <p:cNvGraphicFramePr>
            <a:graphicFrameLocks noChangeAspect="1"/>
          </p:cNvGraphicFramePr>
          <p:nvPr/>
        </p:nvGraphicFramePr>
        <p:xfrm>
          <a:off x="762000" y="3657600"/>
          <a:ext cx="7853363" cy="163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5" name="Equation" r:id="rId4" imgW="3530600" imgH="736600" progId="Equation.DSMT4">
                  <p:embed/>
                </p:oleObj>
              </mc:Choice>
              <mc:Fallback>
                <p:oleObj name="Equation" r:id="rId4" imgW="3530600" imgH="73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3657600"/>
                        <a:ext cx="7853363" cy="163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9" name="Text Box 5"/>
          <p:cNvSpPr txBox="1">
            <a:spLocks noChangeArrowheads="1"/>
          </p:cNvSpPr>
          <p:nvPr/>
        </p:nvSpPr>
        <p:spPr bwMode="auto">
          <a:xfrm>
            <a:off x="762000" y="5715000"/>
            <a:ext cx="7391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2400"/>
              <a:t>It turns out that the ‘integration equal to 0’ is true also for </a:t>
            </a:r>
            <a:r>
              <a:rPr lang="en-US" altLang="en-US" sz="2400" i="1"/>
              <a:t>i</a:t>
            </a:r>
            <a:r>
              <a:rPr lang="en-US" altLang="en-US" sz="2400"/>
              <a:t> up to 2</a:t>
            </a:r>
            <a:r>
              <a:rPr lang="en-US" altLang="en-US" sz="2400" i="1"/>
              <a:t>N</a:t>
            </a:r>
            <a:r>
              <a:rPr lang="en-US" altLang="en-US" sz="2400"/>
              <a:t>-1.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Gaussian integration formula is exact for all polynomials of degree 2</a:t>
            </a:r>
            <a:r>
              <a:rPr lang="en-US" altLang="en-US" sz="4000" i="1"/>
              <a:t>N</a:t>
            </a:r>
            <a:r>
              <a:rPr lang="en-US" altLang="en-US" sz="4000"/>
              <a:t>-1 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103438"/>
            <a:ext cx="8229600" cy="4525962"/>
          </a:xfrm>
        </p:spPr>
        <p:txBody>
          <a:bodyPr/>
          <a:lstStyle/>
          <a:p>
            <a:pPr eaLnBrk="1" hangingPunct="1"/>
            <a:r>
              <a:rPr lang="en-US" altLang="en-US" dirty="0"/>
              <a:t>Let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be any polynomial of degree 2</a:t>
            </a:r>
            <a:r>
              <a:rPr lang="en-US" altLang="en-US" i="1" dirty="0"/>
              <a:t>N</a:t>
            </a:r>
            <a:r>
              <a:rPr lang="en-US" altLang="en-US" dirty="0"/>
              <a:t>-1, we can write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= </a:t>
            </a:r>
            <a:r>
              <a:rPr lang="en-US" altLang="en-US" i="1" dirty="0"/>
              <a:t>q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N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 + </a:t>
            </a:r>
            <a:r>
              <a:rPr lang="en-US" altLang="en-US" i="1" dirty="0"/>
              <a:t>r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</a:t>
            </a:r>
          </a:p>
          <a:p>
            <a:pPr eaLnBrk="1" hangingPunct="1">
              <a:buFontTx/>
              <a:buNone/>
            </a:pPr>
            <a:r>
              <a:rPr lang="en-US" altLang="en-US" dirty="0"/>
              <a:t>	where </a:t>
            </a:r>
            <a:r>
              <a:rPr lang="en-US" altLang="en-US" i="1" dirty="0"/>
              <a:t>r</a:t>
            </a:r>
            <a:r>
              <a:rPr lang="en-US" altLang="en-US" dirty="0"/>
              <a:t>(x) and </a:t>
            </a:r>
            <a:r>
              <a:rPr lang="en-US" altLang="en-US" i="1" dirty="0"/>
              <a:t>q</a:t>
            </a:r>
            <a:r>
              <a:rPr lang="en-US" altLang="en-US" dirty="0"/>
              <a:t>(x) are degree </a:t>
            </a:r>
            <a:r>
              <a:rPr lang="en-US" altLang="en-US" i="1" dirty="0"/>
              <a:t>N</a:t>
            </a:r>
            <a:r>
              <a:rPr lang="en-US" altLang="en-US" dirty="0"/>
              <a:t>-1.  </a:t>
            </a:r>
          </a:p>
          <a:p>
            <a:pPr eaLnBrk="1" hangingPunct="1"/>
            <a:r>
              <a:rPr lang="en-US" altLang="en-US" dirty="0"/>
              <a:t>Considering the left- and right-hand side of the integration formula with function </a:t>
            </a:r>
            <a:r>
              <a:rPr lang="en-US" altLang="en-US" i="1" dirty="0"/>
              <a:t>f</a:t>
            </a:r>
            <a:r>
              <a:rPr lang="en-US" altLang="en-US" dirty="0"/>
              <a:t>(</a:t>
            </a:r>
            <a:r>
              <a:rPr lang="en-US" altLang="en-US" i="1" dirty="0"/>
              <a:t>x</a:t>
            </a:r>
            <a:r>
              <a:rPr lang="en-US" altLang="en-US" dirty="0"/>
              <a:t>), show that they are equal.  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Content Placeholder 2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745163"/>
          </a:xfrm>
        </p:spPr>
        <p:txBody>
          <a:bodyPr/>
          <a:lstStyle/>
          <a:p>
            <a:r>
              <a:rPr lang="en-US" altLang="en-US" dirty="0"/>
              <a:t>It is sufficient to show validity for </a:t>
            </a:r>
            <a:r>
              <a:rPr lang="en-US" altLang="en-US" i="1" dirty="0"/>
              <a:t>f</a:t>
            </a:r>
            <a:r>
              <a:rPr lang="en-US" altLang="en-US" dirty="0"/>
              <a:t>(x) = P</a:t>
            </a:r>
            <a:r>
              <a:rPr lang="en-US" altLang="en-US" baseline="-25000" dirty="0"/>
              <a:t>0</a:t>
            </a:r>
            <a:r>
              <a:rPr lang="en-US" altLang="en-US" dirty="0"/>
              <a:t>=1,P</a:t>
            </a:r>
            <a:r>
              <a:rPr lang="en-US" altLang="en-US" baseline="-25000" dirty="0"/>
              <a:t>1</a:t>
            </a:r>
            <a:r>
              <a:rPr lang="en-US" altLang="en-US" dirty="0"/>
              <a:t>, …,P</a:t>
            </a:r>
            <a:r>
              <a:rPr lang="en-US" altLang="en-US" i="1" baseline="-25000" dirty="0"/>
              <a:t>N</a:t>
            </a:r>
            <a:r>
              <a:rPr lang="en-US" altLang="en-US" dirty="0"/>
              <a:t>, ..,P</a:t>
            </a:r>
            <a:r>
              <a:rPr lang="en-US" altLang="en-US" baseline="-25000" dirty="0"/>
              <a:t>2</a:t>
            </a:r>
            <a:r>
              <a:rPr lang="en-US" altLang="en-US" i="1" baseline="-25000" dirty="0"/>
              <a:t>N</a:t>
            </a:r>
            <a:r>
              <a:rPr lang="en-US" altLang="en-US" baseline="-25000" dirty="0"/>
              <a:t>-1</a:t>
            </a:r>
            <a:r>
              <a:rPr lang="en-US" altLang="en-US" dirty="0"/>
              <a:t>.  For 1 to </a:t>
            </a:r>
            <a:r>
              <a:rPr lang="en-US" altLang="en-US" i="1" dirty="0"/>
              <a:t>N</a:t>
            </a:r>
            <a:r>
              <a:rPr lang="en-US" altLang="en-US" dirty="0"/>
              <a:t>-1, it is equal to 0 by assumption.</a:t>
            </a:r>
          </a:p>
          <a:p>
            <a:r>
              <a:rPr lang="en-US" altLang="en-US" dirty="0"/>
              <a:t>For P</a:t>
            </a:r>
            <a:r>
              <a:rPr lang="en-US" altLang="en-US" i="1" baseline="-25000" dirty="0"/>
              <a:t>N</a:t>
            </a:r>
            <a:r>
              <a:rPr lang="en-US" altLang="en-US" dirty="0"/>
              <a:t>, since </a:t>
            </a:r>
            <a:r>
              <a:rPr lang="en-US" altLang="en-US" dirty="0" err="1"/>
              <a:t>x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is the roots of P</a:t>
            </a:r>
            <a:r>
              <a:rPr lang="en-US" altLang="en-US" i="1" baseline="-25000" dirty="0"/>
              <a:t>N</a:t>
            </a:r>
            <a:r>
              <a:rPr lang="en-US" altLang="en-US" dirty="0"/>
              <a:t>,</a:t>
            </a:r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For </a:t>
            </a:r>
            <a:r>
              <a:rPr lang="en-US" altLang="en-US" dirty="0" err="1"/>
              <a:t>i</a:t>
            </a:r>
            <a:r>
              <a:rPr lang="en-US" altLang="en-US" dirty="0"/>
              <a:t> = </a:t>
            </a:r>
            <a:r>
              <a:rPr lang="en-US" altLang="en-US" i="1" dirty="0"/>
              <a:t>N</a:t>
            </a:r>
            <a:r>
              <a:rPr lang="en-US" altLang="en-US" dirty="0"/>
              <a:t>+1,</a:t>
            </a:r>
            <a:r>
              <a:rPr lang="en-US" altLang="en-US" i="1" dirty="0"/>
              <a:t>N</a:t>
            </a:r>
            <a:r>
              <a:rPr lang="en-US" altLang="en-US" dirty="0"/>
              <a:t>+2, …,2</a:t>
            </a:r>
            <a:r>
              <a:rPr lang="en-US" altLang="en-US" i="1" dirty="0"/>
              <a:t>N</a:t>
            </a:r>
            <a:r>
              <a:rPr lang="en-US" altLang="en-US" dirty="0"/>
              <a:t>-1, we write P</a:t>
            </a:r>
            <a:r>
              <a:rPr lang="en-US" altLang="en-US" baseline="-25000" dirty="0"/>
              <a:t>i</a:t>
            </a:r>
            <a:r>
              <a:rPr lang="en-US" altLang="en-US" dirty="0"/>
              <a:t>=</a:t>
            </a:r>
            <a:r>
              <a:rPr lang="en-US" altLang="en-US" dirty="0" err="1"/>
              <a:t>qP</a:t>
            </a:r>
            <a:r>
              <a:rPr lang="en-US" altLang="en-US" i="1" baseline="-25000" dirty="0" err="1"/>
              <a:t>N</a:t>
            </a:r>
            <a:r>
              <a:rPr lang="en-US" altLang="en-US" dirty="0" err="1"/>
              <a:t>+r</a:t>
            </a:r>
            <a:r>
              <a:rPr lang="en-US" altLang="en-US" dirty="0"/>
              <a:t>, the first term </a:t>
            </a:r>
            <a:r>
              <a:rPr lang="en-US" altLang="en-US" dirty="0" err="1"/>
              <a:t>qP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is 0.  Expand r in terms of P</a:t>
            </a:r>
            <a:r>
              <a:rPr lang="en-US" altLang="en-US" baseline="-25000" dirty="0"/>
              <a:t>0</a:t>
            </a:r>
            <a:r>
              <a:rPr lang="en-US" altLang="en-US" dirty="0"/>
              <a:t>, P</a:t>
            </a:r>
            <a:r>
              <a:rPr lang="en-US" altLang="en-US" baseline="-25000" dirty="0"/>
              <a:t>1</a:t>
            </a:r>
            <a:r>
              <a:rPr lang="en-US" altLang="en-US" dirty="0"/>
              <a:t>, …, P</a:t>
            </a:r>
            <a:r>
              <a:rPr lang="en-US" altLang="en-US" i="1" baseline="-25000" dirty="0"/>
              <a:t>N</a:t>
            </a:r>
            <a:r>
              <a:rPr lang="en-US" altLang="en-US" baseline="-25000" dirty="0"/>
              <a:t>-1</a:t>
            </a:r>
            <a:r>
              <a:rPr lang="en-US" altLang="en-US" dirty="0"/>
              <a:t>.  We need to show coefficient for P</a:t>
            </a:r>
            <a:r>
              <a:rPr lang="en-US" altLang="en-US" baseline="-25000" dirty="0"/>
              <a:t>0</a:t>
            </a:r>
            <a:r>
              <a:rPr lang="en-US" altLang="en-US" dirty="0"/>
              <a:t> is the same on both sides of the equation.</a:t>
            </a:r>
          </a:p>
          <a:p>
            <a:r>
              <a:rPr lang="en-US" altLang="en-US" dirty="0"/>
              <a:t>Equality breaks down for P</a:t>
            </a:r>
            <a:r>
              <a:rPr lang="en-US" altLang="en-US" baseline="-25000" dirty="0"/>
              <a:t>2</a:t>
            </a:r>
            <a:r>
              <a:rPr lang="en-US" altLang="en-US" i="1" baseline="-25000" dirty="0"/>
              <a:t>N</a:t>
            </a:r>
          </a:p>
        </p:txBody>
      </p:sp>
      <p:graphicFrame>
        <p:nvGraphicFramePr>
          <p:cNvPr id="34819" name="Object 4"/>
          <p:cNvGraphicFramePr>
            <a:graphicFrameLocks noChangeAspect="1"/>
          </p:cNvGraphicFramePr>
          <p:nvPr/>
        </p:nvGraphicFramePr>
        <p:xfrm>
          <a:off x="850900" y="2438400"/>
          <a:ext cx="5016500" cy="1163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846" name="Equation" r:id="rId4" imgW="2082800" imgH="482600" progId="Equation.DSMT4">
                  <p:embed/>
                </p:oleObj>
              </mc:Choice>
              <mc:Fallback>
                <p:oleObj name="Equation" r:id="rId4" imgW="20828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438400"/>
                        <a:ext cx="5016500" cy="1163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Solution for the Weight </a:t>
            </a:r>
            <a:r>
              <a:rPr lang="en-US" altLang="en-US" i="1"/>
              <a:t>w</a:t>
            </a:r>
            <a:r>
              <a:rPr lang="en-US" altLang="en-US" baseline="-25000"/>
              <a:t>j</a:t>
            </a:r>
          </a:p>
        </p:txBody>
      </p:sp>
      <p:graphicFrame>
        <p:nvGraphicFramePr>
          <p:cNvPr id="36867" name="Object 4"/>
          <p:cNvGraphicFramePr>
            <a:graphicFrameLocks noChangeAspect="1"/>
          </p:cNvGraphicFramePr>
          <p:nvPr/>
        </p:nvGraphicFramePr>
        <p:xfrm>
          <a:off x="2057400" y="1981200"/>
          <a:ext cx="4191000" cy="1477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894" name="Equation" r:id="rId4" imgW="1333500" imgH="469900" progId="Equation.DSMT4">
                  <p:embed/>
                </p:oleObj>
              </mc:Choice>
              <mc:Fallback>
                <p:oleObj name="Equation" r:id="rId4" imgW="1333500" imgH="469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1981200"/>
                        <a:ext cx="4191000" cy="1477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8" name="Text Box 5"/>
          <p:cNvSpPr txBox="1">
            <a:spLocks noChangeArrowheads="1"/>
          </p:cNvSpPr>
          <p:nvPr/>
        </p:nvSpPr>
        <p:spPr bwMode="auto">
          <a:xfrm>
            <a:off x="1981200" y="4343400"/>
            <a:ext cx="502920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>
                <a:solidFill>
                  <a:srgbClr val="C00000"/>
                </a:solidFill>
              </a:rPr>
              <a:t>This formula </a:t>
            </a:r>
            <a:r>
              <a:rPr lang="en-US" altLang="en-US" sz="1800" i="1">
                <a:solidFill>
                  <a:srgbClr val="C00000"/>
                </a:solidFill>
              </a:rPr>
              <a:t>assumes</a:t>
            </a:r>
            <a:r>
              <a:rPr lang="en-US" altLang="en-US" sz="1800">
                <a:solidFill>
                  <a:srgbClr val="C00000"/>
                </a:solidFill>
              </a:rPr>
              <a:t> that the polynomials are normalized according to Eqs.(4.5.6) &amp; (4.57), page 149 of NR.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Reading, References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Read Chapter 4 of NR.</a:t>
            </a:r>
          </a:p>
          <a:p>
            <a:pPr eaLnBrk="1" hangingPunct="1">
              <a:lnSpc>
                <a:spcPct val="90000"/>
              </a:lnSpc>
            </a:pPr>
            <a:endParaRPr lang="en-US" altLang="en-US" dirty="0"/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For an in-depth treatment of numerical methods, see, e.g., J. </a:t>
            </a:r>
            <a:r>
              <a:rPr lang="en-US" altLang="en-US" dirty="0" err="1"/>
              <a:t>Stoer</a:t>
            </a:r>
            <a:r>
              <a:rPr lang="en-US" altLang="en-US" dirty="0"/>
              <a:t> and R. </a:t>
            </a:r>
            <a:r>
              <a:rPr lang="en-US" altLang="en-US" dirty="0" err="1"/>
              <a:t>Bulirsch</a:t>
            </a:r>
            <a:r>
              <a:rPr lang="en-US" altLang="en-US" dirty="0"/>
              <a:t>, “Introduction to Numerical Analysis”.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Problems for Lecture 4</a:t>
            </a:r>
            <a:br>
              <a:rPr lang="en-US" altLang="en-US" dirty="0"/>
            </a:br>
            <a:r>
              <a:rPr lang="en-US" altLang="en-US" sz="3600" dirty="0"/>
              <a:t>(due 3 Oct 2024)</a:t>
            </a:r>
          </a:p>
        </p:txBody>
      </p:sp>
      <p:sp>
        <p:nvSpPr>
          <p:cNvPr id="39939" name="Rectangle 6"/>
          <p:cNvSpPr>
            <a:spLocks noChangeArrowheads="1"/>
          </p:cNvSpPr>
          <p:nvPr/>
        </p:nvSpPr>
        <p:spPr bwMode="auto">
          <a:xfrm>
            <a:off x="304800" y="1504454"/>
            <a:ext cx="8001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. Compute the Euler-Maclaurin summation formula for the first three terms, i.e.,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aphicFrame>
        <p:nvGraphicFramePr>
          <p:cNvPr id="39940" name="Object 5"/>
          <p:cNvGraphicFramePr>
            <a:graphicFrameLocks noChangeAspect="1"/>
          </p:cNvGraphicFramePr>
          <p:nvPr/>
        </p:nvGraphicFramePr>
        <p:xfrm>
          <a:off x="990600" y="2133600"/>
          <a:ext cx="5181600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3" name="Equation" r:id="rId3" imgW="3238200" imgH="965160" progId="Equation.DSMT4">
                  <p:embed/>
                </p:oleObj>
              </mc:Choice>
              <mc:Fallback>
                <p:oleObj name="Equation" r:id="rId3" imgW="3238200" imgH="96516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133600"/>
                        <a:ext cx="5181600" cy="1538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Rectangle 7"/>
          <p:cNvSpPr>
            <a:spLocks noChangeArrowheads="1"/>
          </p:cNvSpPr>
          <p:nvPr/>
        </p:nvSpPr>
        <p:spPr bwMode="auto">
          <a:xfrm>
            <a:off x="457200" y="3620631"/>
            <a:ext cx="80010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>
            <a:lvl1pPr indent="4572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cs typeface="Times New Roman" panose="02020603050405020304" pitchFamily="18" charset="0"/>
              </a:rPr>
              <a:t>where </a:t>
            </a:r>
            <a:r>
              <a:rPr lang="en-US" altLang="en-US" sz="1800" i="1" dirty="0">
                <a:cs typeface="Times New Roman" panose="02020603050405020304" pitchFamily="18" charset="0"/>
              </a:rPr>
              <a:t>h</a:t>
            </a:r>
            <a:r>
              <a:rPr lang="en-US" altLang="en-US" sz="1800" dirty="0">
                <a:cs typeface="Times New Roman" panose="02020603050405020304" pitchFamily="18" charset="0"/>
              </a:rPr>
              <a:t> = (</a:t>
            </a:r>
            <a:r>
              <a:rPr lang="en-US" altLang="en-US" sz="1800" i="1" dirty="0">
                <a:cs typeface="Times New Roman" panose="02020603050405020304" pitchFamily="18" charset="0"/>
              </a:rPr>
              <a:t>x</a:t>
            </a:r>
            <a:r>
              <a:rPr lang="en-US" altLang="en-US" sz="1800" baseline="-30000" dirty="0">
                <a:cs typeface="Times New Roman" panose="02020603050405020304" pitchFamily="18" charset="0"/>
              </a:rPr>
              <a:t>N</a:t>
            </a:r>
            <a:r>
              <a:rPr lang="en-US" altLang="en-US" sz="1800" dirty="0">
                <a:cs typeface="Times New Roman" panose="02020603050405020304" pitchFamily="18" charset="0"/>
              </a:rPr>
              <a:t>-</a:t>
            </a:r>
            <a:r>
              <a:rPr lang="en-US" altLang="en-US" sz="1800" i="1" dirty="0">
                <a:cs typeface="Times New Roman" panose="02020603050405020304" pitchFamily="18" charset="0"/>
              </a:rPr>
              <a:t>x</a:t>
            </a:r>
            <a:r>
              <a:rPr lang="en-US" altLang="en-US" sz="1800" baseline="-30000" dirty="0">
                <a:cs typeface="Times New Roman" panose="02020603050405020304" pitchFamily="18" charset="0"/>
              </a:rPr>
              <a:t>1</a:t>
            </a:r>
            <a:r>
              <a:rPr lang="en-US" altLang="en-US" sz="1800" dirty="0">
                <a:cs typeface="Times New Roman" panose="02020603050405020304" pitchFamily="18" charset="0"/>
              </a:rPr>
              <a:t>)/(</a:t>
            </a:r>
            <a:r>
              <a:rPr lang="en-US" altLang="en-US" sz="1800" i="1" dirty="0">
                <a:cs typeface="Times New Roman" panose="02020603050405020304" pitchFamily="18" charset="0"/>
              </a:rPr>
              <a:t>N-</a:t>
            </a:r>
            <a:r>
              <a:rPr lang="en-US" altLang="en-US" sz="1800" dirty="0">
                <a:cs typeface="Times New Roman" panose="02020603050405020304" pitchFamily="18" charset="0"/>
              </a:rPr>
              <a:t>1</a:t>
            </a:r>
            <a:r>
              <a:rPr lang="en-US" altLang="en-US" sz="1800" i="1" dirty="0">
                <a:cs typeface="Times New Roman" panose="02020603050405020304" pitchFamily="18" charset="0"/>
              </a:rPr>
              <a:t>)</a:t>
            </a:r>
            <a:r>
              <a:rPr lang="en-US" altLang="en-US" sz="1800" dirty="0">
                <a:cs typeface="Times New Roman" panose="02020603050405020304" pitchFamily="18" charset="0"/>
              </a:rPr>
              <a:t>.  (Hint: Taylor expand &amp; compute recursively.)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b="1" dirty="0"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>
                <a:cs typeface="Times New Roman" panose="02020603050405020304" pitchFamily="18" charset="0"/>
              </a:rPr>
              <a:t>2</a:t>
            </a:r>
            <a:r>
              <a:rPr lang="en-US" altLang="en-US" sz="1800" dirty="0">
                <a:cs typeface="Times New Roman" panose="02020603050405020304" pitchFamily="18" charset="0"/>
              </a:rPr>
              <a:t>.  Use the theory of Gaussian quadrature to find a 3-point integration formula for the weight </a:t>
            </a:r>
            <a:r>
              <a:rPr lang="en-US" altLang="en-US" sz="1800" i="1" dirty="0">
                <a:cs typeface="Times New Roman" panose="02020603050405020304" pitchFamily="18" charset="0"/>
              </a:rPr>
              <a:t>W</a:t>
            </a:r>
            <a:r>
              <a:rPr lang="en-US" altLang="en-US" sz="1800" dirty="0">
                <a:cs typeface="Times New Roman" panose="02020603050405020304" pitchFamily="18" charset="0"/>
              </a:rPr>
              <a:t>(</a:t>
            </a:r>
            <a:r>
              <a:rPr lang="en-US" altLang="en-US" sz="1800" i="1" dirty="0">
                <a:cs typeface="Times New Roman" panose="02020603050405020304" pitchFamily="18" charset="0"/>
              </a:rPr>
              <a:t>x</a:t>
            </a:r>
            <a:r>
              <a:rPr lang="en-US" altLang="en-US" sz="1800" dirty="0">
                <a:cs typeface="Times New Roman" panose="02020603050405020304" pitchFamily="18" charset="0"/>
              </a:rPr>
              <a:t>) = 1 and interval [0, 1].  That is, find the abscissas </a:t>
            </a:r>
            <a:r>
              <a:rPr lang="en-US" altLang="en-US" sz="1800" i="1" dirty="0" err="1">
                <a:cs typeface="Times New Roman" panose="02020603050405020304" pitchFamily="18" charset="0"/>
              </a:rPr>
              <a:t>x</a:t>
            </a:r>
            <a:r>
              <a:rPr lang="en-US" altLang="en-US" sz="1800" baseline="-30000" dirty="0" err="1">
                <a:cs typeface="Times New Roman" panose="02020603050405020304" pitchFamily="18" charset="0"/>
              </a:rPr>
              <a:t>j</a:t>
            </a:r>
            <a:r>
              <a:rPr lang="en-US" altLang="en-US" sz="1800" dirty="0">
                <a:cs typeface="Times New Roman" panose="02020603050405020304" pitchFamily="18" charset="0"/>
              </a:rPr>
              <a:t> and weights </a:t>
            </a:r>
            <a:r>
              <a:rPr lang="en-US" altLang="en-US" sz="1800" i="1" dirty="0" err="1">
                <a:cs typeface="Times New Roman" panose="02020603050405020304" pitchFamily="18" charset="0"/>
              </a:rPr>
              <a:t>w</a:t>
            </a:r>
            <a:r>
              <a:rPr lang="en-US" altLang="en-US" sz="1800" baseline="-30000" dirty="0" err="1">
                <a:cs typeface="Times New Roman" panose="02020603050405020304" pitchFamily="18" charset="0"/>
              </a:rPr>
              <a:t>j</a:t>
            </a:r>
            <a:r>
              <a:rPr lang="en-US" altLang="en-US" sz="1800" dirty="0">
                <a:cs typeface="Times New Roman" panose="02020603050405020304" pitchFamily="18" charset="0"/>
              </a:rPr>
              <a:t> such that the formula below is exact for all polynomials of degree 5 or less. </a:t>
            </a: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</p:txBody>
      </p:sp>
      <p:graphicFrame>
        <p:nvGraphicFramePr>
          <p:cNvPr id="39942" name="Object 4"/>
          <p:cNvGraphicFramePr>
            <a:graphicFrameLocks noChangeAspect="1"/>
          </p:cNvGraphicFramePr>
          <p:nvPr/>
        </p:nvGraphicFramePr>
        <p:xfrm>
          <a:off x="1055688" y="5443538"/>
          <a:ext cx="3452812" cy="893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94" name="Equation" r:id="rId5" imgW="1854200" imgH="482600" progId="Equation.DSMT4">
                  <p:embed/>
                </p:oleObj>
              </mc:Choice>
              <mc:Fallback>
                <p:oleObj name="Equation" r:id="rId5" imgW="1854200" imgH="48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5443538"/>
                        <a:ext cx="3452812" cy="893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Deriving Integration Formulas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lphaUcPeriod"/>
            </a:pPr>
            <a:r>
              <a:rPr lang="en-US" altLang="en-US" dirty="0"/>
              <a:t>Given </a:t>
            </a:r>
            <a:r>
              <a:rPr lang="en-US" altLang="en-US" i="1" dirty="0"/>
              <a:t>N</a:t>
            </a:r>
            <a:r>
              <a:rPr lang="en-US" altLang="en-US" dirty="0"/>
              <a:t> function values </a:t>
            </a:r>
            <a:r>
              <a:rPr lang="en-US" altLang="en-US" i="1" dirty="0"/>
              <a:t>f</a:t>
            </a:r>
            <a:r>
              <a:rPr lang="en-US" altLang="en-US" baseline="-25000" dirty="0"/>
              <a:t>i</a:t>
            </a:r>
            <a:r>
              <a:rPr lang="en-US" altLang="en-US" dirty="0"/>
              <a:t>, </a:t>
            </a:r>
            <a:r>
              <a:rPr lang="en-US" altLang="en-US" dirty="0" err="1"/>
              <a:t>i</a:t>
            </a:r>
            <a:r>
              <a:rPr lang="en-US" altLang="en-US" dirty="0"/>
              <a:t>=1,2,…,</a:t>
            </a:r>
            <a:r>
              <a:rPr lang="en-US" altLang="en-US" i="1" dirty="0"/>
              <a:t>N</a:t>
            </a:r>
            <a:r>
              <a:rPr lang="en-US" altLang="en-US" dirty="0"/>
              <a:t>, at </a:t>
            </a:r>
            <a:r>
              <a:rPr lang="en-US" altLang="en-US" i="1" dirty="0"/>
              <a:t>x</a:t>
            </a:r>
            <a:r>
              <a:rPr lang="en-US" altLang="en-US" baseline="-25000" dirty="0"/>
              <a:t>i</a:t>
            </a:r>
            <a:r>
              <a:rPr lang="en-US" altLang="en-US" dirty="0"/>
              <a:t>, interpolate with </a:t>
            </a:r>
            <a:r>
              <a:rPr lang="en-US" altLang="en-US" i="1" dirty="0"/>
              <a:t>N</a:t>
            </a:r>
            <a:r>
              <a:rPr lang="en-US" altLang="en-US" dirty="0">
                <a:cs typeface="Arial" panose="020B0604020202020204" pitchFamily="34" charset="0"/>
              </a:rPr>
              <a:t>−</a:t>
            </a:r>
            <a:r>
              <a:rPr lang="en-US" altLang="en-US" dirty="0"/>
              <a:t>1 degree polynomial, and integrate the polynomial analytically.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lphaUcPeriod"/>
            </a:pPr>
            <a:endParaRPr lang="en-US" altLang="en-US" dirty="0"/>
          </a:p>
          <a:p>
            <a:pPr marL="609600" indent="-609600" eaLnBrk="1" hangingPunct="1">
              <a:lnSpc>
                <a:spcPct val="90000"/>
              </a:lnSpc>
              <a:buFontTx/>
              <a:buAutoNum type="alphaUcPeriod"/>
            </a:pPr>
            <a:r>
              <a:rPr lang="en-US" altLang="en-US" dirty="0"/>
              <a:t>Assuming a form </a:t>
            </a:r>
            <a:r>
              <a:rPr lang="el-GR" altLang="en-US" dirty="0">
                <a:cs typeface="Arial" panose="020B0604020202020204" pitchFamily="34" charset="0"/>
              </a:rPr>
              <a:t>Σ</a:t>
            </a:r>
            <a:r>
              <a:rPr lang="en-US" altLang="en-US" i="1" dirty="0" err="1">
                <a:cs typeface="Arial" panose="020B0604020202020204" pitchFamily="34" charset="0"/>
              </a:rPr>
              <a:t>w</a:t>
            </a:r>
            <a:r>
              <a:rPr lang="en-US" altLang="en-US" baseline="-25000" dirty="0" err="1">
                <a:cs typeface="Arial" panose="020B0604020202020204" pitchFamily="34" charset="0"/>
              </a:rPr>
              <a:t>i</a:t>
            </a:r>
            <a:r>
              <a:rPr lang="en-US" altLang="en-US" i="1" dirty="0" err="1">
                <a:cs typeface="Arial" panose="020B0604020202020204" pitchFamily="34" charset="0"/>
              </a:rPr>
              <a:t>f</a:t>
            </a:r>
            <a:r>
              <a:rPr lang="en-US" altLang="en-US" baseline="-25000" dirty="0" err="1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, determine the weights </a:t>
            </a:r>
            <a:r>
              <a:rPr lang="en-US" altLang="en-US" i="1" dirty="0" err="1">
                <a:cs typeface="Arial" panose="020B0604020202020204" pitchFamily="34" charset="0"/>
              </a:rPr>
              <a:t>w</a:t>
            </a:r>
            <a:r>
              <a:rPr lang="en-US" altLang="en-US" baseline="-25000" dirty="0" err="1">
                <a:cs typeface="Arial" panose="020B0604020202020204" pitchFamily="34" charset="0"/>
              </a:rPr>
              <a:t>i</a:t>
            </a:r>
            <a:r>
              <a:rPr lang="en-US" altLang="en-US" dirty="0">
                <a:cs typeface="Arial" panose="020B0604020202020204" pitchFamily="34" charset="0"/>
              </a:rPr>
              <a:t> by requiring that all polynomials of degree </a:t>
            </a:r>
            <a:r>
              <a:rPr lang="en-US" altLang="en-US" i="1" dirty="0">
                <a:cs typeface="Arial" panose="020B0604020202020204" pitchFamily="34" charset="0"/>
              </a:rPr>
              <a:t>N−</a:t>
            </a:r>
            <a:r>
              <a:rPr lang="en-US" altLang="en-US" dirty="0">
                <a:cs typeface="Arial" panose="020B0604020202020204" pitchFamily="34" charset="0"/>
              </a:rPr>
              <a:t>1 or less integrate exactly.</a:t>
            </a:r>
            <a:endParaRPr lang="el-GR" altLang="en-US" dirty="0"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Closed Newton-Cotes Formulas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Equally spaced abscissas, </a:t>
            </a:r>
            <a:r>
              <a:rPr lang="en-US" altLang="en-US" i="1"/>
              <a:t>x</a:t>
            </a:r>
            <a:r>
              <a:rPr lang="en-US" altLang="en-US" baseline="-25000"/>
              <a:t>j</a:t>
            </a:r>
            <a:r>
              <a:rPr lang="en-US" altLang="en-US"/>
              <a:t>=</a:t>
            </a:r>
            <a:r>
              <a:rPr lang="en-US" altLang="en-US" i="1"/>
              <a:t>x</a:t>
            </a:r>
            <a:r>
              <a:rPr lang="en-US" altLang="en-US" baseline="-25000"/>
              <a:t>1</a:t>
            </a:r>
            <a:r>
              <a:rPr lang="en-US" altLang="en-US"/>
              <a:t>+(j-1)</a:t>
            </a:r>
            <a:r>
              <a:rPr lang="en-US" altLang="en-US" i="1"/>
              <a:t>h</a:t>
            </a:r>
          </a:p>
          <a:p>
            <a:pPr eaLnBrk="1" hangingPunct="1"/>
            <a:r>
              <a:rPr lang="en-US" altLang="en-US"/>
              <a:t>Lagrange’s interpolation formula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  <a:p>
            <a:pPr eaLnBrk="1" hangingPunct="1"/>
            <a:r>
              <a:rPr lang="en-US" altLang="en-US"/>
              <a:t>Integrating, gives</a:t>
            </a:r>
          </a:p>
          <a:p>
            <a:pPr eaLnBrk="1" hangingPunct="1"/>
            <a:endParaRPr lang="en-US" altLang="en-US"/>
          </a:p>
          <a:p>
            <a:pPr eaLnBrk="1" hangingPunct="1"/>
            <a:endParaRPr lang="en-US" altLang="en-US"/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838200" y="2743200"/>
          <a:ext cx="3886200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3" name="Equation" r:id="rId4" imgW="1536033" imgH="444307" progId="Equation.DSMT4">
                  <p:embed/>
                </p:oleObj>
              </mc:Choice>
              <mc:Fallback>
                <p:oleObj name="Equation" r:id="rId4" imgW="1536033" imgH="444307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2743200"/>
                        <a:ext cx="3886200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1016038"/>
              </p:ext>
            </p:extLst>
          </p:nvPr>
        </p:nvGraphicFramePr>
        <p:xfrm>
          <a:off x="795338" y="4572000"/>
          <a:ext cx="4429125" cy="2271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4" name="Equation" r:id="rId6" imgW="1981200" imgH="1016000" progId="Equation.DSMT4">
                  <p:embed/>
                </p:oleObj>
              </mc:Choice>
              <mc:Fallback>
                <p:oleObj name="Equation" r:id="rId6" imgW="1981200" imgH="10160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4572000"/>
                        <a:ext cx="4429125" cy="2271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0" name="Text Box 6"/>
          <p:cNvSpPr txBox="1">
            <a:spLocks noChangeArrowheads="1"/>
          </p:cNvSpPr>
          <p:nvPr/>
        </p:nvSpPr>
        <p:spPr bwMode="auto">
          <a:xfrm>
            <a:off x="5791200" y="2924175"/>
            <a:ext cx="28194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Where </a:t>
            </a:r>
            <a:r>
              <a:rPr lang="en-US" altLang="en-US" sz="1800" i="1" dirty="0" err="1"/>
              <a:t>l</a:t>
            </a:r>
            <a:r>
              <a:rPr lang="en-US" altLang="en-US" sz="1800" baseline="-25000" dirty="0" err="1"/>
              <a:t>j</a:t>
            </a:r>
            <a:r>
              <a:rPr lang="en-US" altLang="en-US" sz="1800" dirty="0"/>
              <a:t>(</a:t>
            </a:r>
            <a:r>
              <a:rPr lang="en-US" altLang="en-US" sz="1800" i="1" dirty="0"/>
              <a:t>x</a:t>
            </a:r>
            <a:r>
              <a:rPr lang="en-US" altLang="en-US" sz="1800" dirty="0"/>
              <a:t>) is a polynomial of degree</a:t>
            </a:r>
            <a:r>
              <a:rPr lang="en-US" altLang="en-US" sz="1800" i="1" dirty="0"/>
              <a:t> N</a:t>
            </a:r>
            <a:r>
              <a:rPr lang="en-US" altLang="en-US" sz="1800" dirty="0"/>
              <a:t>-1 such that </a:t>
            </a:r>
            <a:r>
              <a:rPr lang="en-US" altLang="en-US" sz="1800" i="1" dirty="0" err="1"/>
              <a:t>l</a:t>
            </a:r>
            <a:r>
              <a:rPr lang="en-US" altLang="en-US" sz="1800" baseline="-25000" dirty="0" err="1"/>
              <a:t>j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x</a:t>
            </a:r>
            <a:r>
              <a:rPr lang="en-US" altLang="en-US" sz="1800" baseline="-25000" dirty="0" err="1"/>
              <a:t>j</a:t>
            </a:r>
            <a:r>
              <a:rPr lang="en-US" altLang="en-US" sz="1800" dirty="0"/>
              <a:t>) = 1 and else </a:t>
            </a:r>
            <a:r>
              <a:rPr lang="en-US" altLang="en-US" sz="1800" i="1" dirty="0" err="1"/>
              <a:t>l</a:t>
            </a:r>
            <a:r>
              <a:rPr lang="en-US" altLang="en-US" sz="1800" baseline="-25000" dirty="0" err="1"/>
              <a:t>j</a:t>
            </a:r>
            <a:r>
              <a:rPr lang="en-US" altLang="en-US" sz="1800" dirty="0"/>
              <a:t>(</a:t>
            </a:r>
            <a:r>
              <a:rPr lang="en-US" altLang="en-US" sz="1800" i="1" dirty="0" err="1"/>
              <a:t>x</a:t>
            </a:r>
            <a:r>
              <a:rPr lang="en-US" altLang="en-US" sz="1800" baseline="-25000" dirty="0" err="1"/>
              <a:t>k</a:t>
            </a:r>
            <a:r>
              <a:rPr lang="en-US" altLang="en-US" sz="1800" dirty="0"/>
              <a:t>) = 0 if k </a:t>
            </a:r>
            <a:r>
              <a:rPr lang="en-US" altLang="en-US" sz="1800" dirty="0">
                <a:cs typeface="Arial" panose="020B0604020202020204" pitchFamily="34" charset="0"/>
              </a:rPr>
              <a:t>≠ j.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Special Cases, </a:t>
            </a:r>
            <a:r>
              <a:rPr lang="en-US" altLang="en-US" sz="4000" i="1"/>
              <a:t>N</a:t>
            </a:r>
            <a:r>
              <a:rPr lang="en-US" altLang="en-US" sz="4000"/>
              <a:t>=2,3,4 : the Integration Rules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Trapezoidal rule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Simpson’s rule</a:t>
            </a:r>
          </a:p>
          <a:p>
            <a:pPr eaLnBrk="1" hangingPunct="1"/>
            <a:endParaRPr lang="en-US" altLang="en-US" sz="2800"/>
          </a:p>
          <a:p>
            <a:pPr eaLnBrk="1" hangingPunct="1"/>
            <a:endParaRPr lang="en-US" altLang="en-US" sz="2800"/>
          </a:p>
          <a:p>
            <a:pPr eaLnBrk="1" hangingPunct="1"/>
            <a:r>
              <a:rPr lang="en-US" altLang="en-US" sz="2800"/>
              <a:t>3/8 rule</a:t>
            </a:r>
          </a:p>
        </p:txBody>
      </p:sp>
      <p:graphicFrame>
        <p:nvGraphicFramePr>
          <p:cNvPr id="8196" name="Object 5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828800" y="3657600"/>
          <a:ext cx="4953000" cy="896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8" name="Equation" r:id="rId4" imgW="2730500" imgH="495300" progId="Equation.DSMT4">
                  <p:embed/>
                </p:oleObj>
              </mc:Choice>
              <mc:Fallback>
                <p:oleObj name="Equation" r:id="rId4" imgW="2730500" imgH="495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4953000" cy="896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4"/>
          <p:cNvGraphicFramePr>
            <a:graphicFrameLocks noChangeAspect="1"/>
          </p:cNvGraphicFramePr>
          <p:nvPr/>
        </p:nvGraphicFramePr>
        <p:xfrm>
          <a:off x="1828800" y="2133600"/>
          <a:ext cx="4191000" cy="912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9" name="Equation" r:id="rId6" imgW="2273300" imgH="495300" progId="Equation.DSMT4">
                  <p:embed/>
                </p:oleObj>
              </mc:Choice>
              <mc:Fallback>
                <p:oleObj name="Equation" r:id="rId6" imgW="2273300" imgH="495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133600"/>
                        <a:ext cx="4191000" cy="912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828800" y="5181600"/>
          <a:ext cx="55626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0" name="Equation" r:id="rId8" imgW="3124200" imgH="495300" progId="Equation.DSMT4">
                  <p:embed/>
                </p:oleObj>
              </mc:Choice>
              <mc:Fallback>
                <p:oleObj name="Equation" r:id="rId8" imgW="3124200" imgH="495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5181600"/>
                        <a:ext cx="5562600" cy="881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9" name="Line 9"/>
          <p:cNvSpPr>
            <a:spLocks noChangeShapeType="1"/>
          </p:cNvSpPr>
          <p:nvPr/>
        </p:nvSpPr>
        <p:spPr bwMode="auto">
          <a:xfrm>
            <a:off x="6781800" y="3048000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0" name="Line 10"/>
          <p:cNvSpPr>
            <a:spLocks noChangeShapeType="1"/>
          </p:cNvSpPr>
          <p:nvPr/>
        </p:nvSpPr>
        <p:spPr bwMode="auto">
          <a:xfrm>
            <a:off x="7315200" y="2209800"/>
            <a:ext cx="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1" name="Line 11"/>
          <p:cNvSpPr>
            <a:spLocks noChangeShapeType="1"/>
          </p:cNvSpPr>
          <p:nvPr/>
        </p:nvSpPr>
        <p:spPr bwMode="auto">
          <a:xfrm>
            <a:off x="7772400" y="20574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2" name="Line 12"/>
          <p:cNvSpPr>
            <a:spLocks noChangeShapeType="1"/>
          </p:cNvSpPr>
          <p:nvPr/>
        </p:nvSpPr>
        <p:spPr bwMode="auto">
          <a:xfrm flipV="1">
            <a:off x="7315200" y="2057400"/>
            <a:ext cx="4572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3" name="Line 13"/>
          <p:cNvSpPr>
            <a:spLocks noChangeShapeType="1"/>
          </p:cNvSpPr>
          <p:nvPr/>
        </p:nvSpPr>
        <p:spPr bwMode="auto">
          <a:xfrm>
            <a:off x="6858000" y="46482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4" name="Line 14"/>
          <p:cNvSpPr>
            <a:spLocks noChangeShapeType="1"/>
          </p:cNvSpPr>
          <p:nvPr/>
        </p:nvSpPr>
        <p:spPr bwMode="auto">
          <a:xfrm>
            <a:off x="7315200" y="38862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5" name="Freeform 15"/>
          <p:cNvSpPr>
            <a:spLocks/>
          </p:cNvSpPr>
          <p:nvPr/>
        </p:nvSpPr>
        <p:spPr bwMode="auto">
          <a:xfrm>
            <a:off x="7315200" y="3632200"/>
            <a:ext cx="990600" cy="254000"/>
          </a:xfrm>
          <a:custGeom>
            <a:avLst/>
            <a:gdLst>
              <a:gd name="T0" fmla="*/ 0 w 624"/>
              <a:gd name="T1" fmla="*/ 2147483646 h 160"/>
              <a:gd name="T2" fmla="*/ 2147483646 w 624"/>
              <a:gd name="T3" fmla="*/ 2147483646 h 160"/>
              <a:gd name="T4" fmla="*/ 2147483646 w 624"/>
              <a:gd name="T5" fmla="*/ 2147483646 h 16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60">
                <a:moveTo>
                  <a:pt x="0" y="160"/>
                </a:moveTo>
                <a:cubicBezTo>
                  <a:pt x="92" y="96"/>
                  <a:pt x="184" y="32"/>
                  <a:pt x="288" y="16"/>
                </a:cubicBezTo>
                <a:cubicBezTo>
                  <a:pt x="392" y="0"/>
                  <a:pt x="568" y="56"/>
                  <a:pt x="624" y="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6" name="Line 16"/>
          <p:cNvSpPr>
            <a:spLocks noChangeShapeType="1"/>
          </p:cNvSpPr>
          <p:nvPr/>
        </p:nvSpPr>
        <p:spPr bwMode="auto">
          <a:xfrm>
            <a:off x="7772400" y="36576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7" name="Line 17"/>
          <p:cNvSpPr>
            <a:spLocks noChangeShapeType="1"/>
          </p:cNvSpPr>
          <p:nvPr/>
        </p:nvSpPr>
        <p:spPr bwMode="auto">
          <a:xfrm>
            <a:off x="8229600" y="37338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208" name="Text Box 18"/>
          <p:cNvSpPr txBox="1">
            <a:spLocks noChangeArrowheads="1"/>
          </p:cNvSpPr>
          <p:nvPr/>
        </p:nvSpPr>
        <p:spPr bwMode="auto">
          <a:xfrm>
            <a:off x="7239000" y="14478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>
                <a:solidFill>
                  <a:schemeClr val="accent2"/>
                </a:solidFill>
              </a:rPr>
              <a:t>linear interpolation</a:t>
            </a:r>
          </a:p>
        </p:txBody>
      </p:sp>
      <p:sp>
        <p:nvSpPr>
          <p:cNvPr id="8209" name="Text Box 19"/>
          <p:cNvSpPr txBox="1">
            <a:spLocks noChangeArrowheads="1"/>
          </p:cNvSpPr>
          <p:nvPr/>
        </p:nvSpPr>
        <p:spPr bwMode="auto">
          <a:xfrm>
            <a:off x="7239000" y="3352800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dirty="0">
                <a:solidFill>
                  <a:schemeClr val="accent2"/>
                </a:solidFill>
              </a:rPr>
              <a:t>parabola</a:t>
            </a:r>
          </a:p>
        </p:txBody>
      </p:sp>
      <p:sp>
        <p:nvSpPr>
          <p:cNvPr id="2" name="Text Box 19">
            <a:extLst>
              <a:ext uri="{FF2B5EF4-FFF2-40B4-BE49-F238E27FC236}">
                <a16:creationId xmlns:a16="http://schemas.microsoft.com/office/drawing/2014/main" id="{B1700420-90F7-4D30-9DC2-BFB3EB8B19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5135562"/>
            <a:ext cx="11430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200" dirty="0">
                <a:solidFill>
                  <a:schemeClr val="accent2"/>
                </a:solidFill>
              </a:rPr>
              <a:t>cubic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Estimate the Error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6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en-US" dirty="0"/>
                  <a:t>Taylor expand the function </a:t>
                </a:r>
                <a:r>
                  <a:rPr lang="en-US" altLang="en-US" i="1" dirty="0"/>
                  <a:t>f</a:t>
                </a:r>
                <a:r>
                  <a:rPr lang="en-US" altLang="en-US" dirty="0"/>
                  <a:t>(</a:t>
                </a:r>
                <a:r>
                  <a:rPr lang="en-US" altLang="en-US" i="1" dirty="0"/>
                  <a:t>x</a:t>
                </a:r>
                <a:r>
                  <a:rPr lang="en-US" altLang="en-US" dirty="0"/>
                  <a:t>) around relevant points, e.g. for Trapezoidal rule:</a:t>
                </a:r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endParaRPr lang="en-US" altLang="en-US" dirty="0"/>
              </a:p>
              <a:p>
                <a:r>
                  <a:rPr lang="en-US" altLang="en-US" dirty="0"/>
                  <a:t>Integrate both expressions, add the results and divide by two. Noting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h</m:t>
                    </m:r>
                    <m:sSubSup>
                      <m:sSub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b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p>
                        <m:r>
                          <a:rPr lang="en-US" alt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dirty="0"/>
                  <a:t>, we get the trapezoidal rule with error, O(</a:t>
                </a:r>
                <a:r>
                  <a:rPr lang="en-US" altLang="en-US" i="1" dirty="0"/>
                  <a:t>h</a:t>
                </a:r>
                <a:r>
                  <a:rPr lang="en-US" altLang="en-US" baseline="30000" dirty="0"/>
                  <a:t>3</a:t>
                </a:r>
                <a:r>
                  <a:rPr lang="en-US" altLang="en-US" i="1" dirty="0"/>
                  <a:t>f’’</a:t>
                </a:r>
                <a:r>
                  <a:rPr lang="en-US" altLang="en-US" dirty="0"/>
                  <a:t>).</a:t>
                </a:r>
              </a:p>
            </p:txBody>
          </p:sp>
        </mc:Choice>
        <mc:Fallback xmlns="">
          <p:sp>
            <p:nvSpPr>
              <p:cNvPr id="10243" name="Content Placeholder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704" t="-1752" r="-2741" b="-11995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244" name="Object 7"/>
          <p:cNvGraphicFramePr>
            <a:graphicFrameLocks noChangeAspect="1"/>
          </p:cNvGraphicFramePr>
          <p:nvPr/>
        </p:nvGraphicFramePr>
        <p:xfrm>
          <a:off x="1139825" y="2667000"/>
          <a:ext cx="6846888" cy="175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5" imgW="3175000" imgH="812800" progId="Equation.DSMT4">
                  <p:embed/>
                </p:oleObj>
              </mc:Choice>
              <mc:Fallback>
                <p:oleObj name="Equation" r:id="rId5" imgW="3175000" imgH="8128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9825" y="2667000"/>
                        <a:ext cx="6846888" cy="175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Open Formula in a Single Interval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005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altLang="en-US" sz="2800"/>
              <a:t>These formulas are useful to construct extended formulas with open interval</a:t>
            </a:r>
          </a:p>
          <a:p>
            <a:pPr eaLnBrk="1" hangingPunct="1"/>
            <a:endParaRPr lang="en-US" altLang="en-US" sz="2800"/>
          </a:p>
        </p:txBody>
      </p:sp>
      <p:graphicFrame>
        <p:nvGraphicFramePr>
          <p:cNvPr id="12292" name="Object 4"/>
          <p:cNvGraphicFramePr>
            <a:graphicFrameLocks noChangeAspect="1"/>
          </p:cNvGraphicFramePr>
          <p:nvPr/>
        </p:nvGraphicFramePr>
        <p:xfrm>
          <a:off x="914400" y="2743200"/>
          <a:ext cx="4724400" cy="211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59" name="Equation" r:id="rId3" imgW="2273300" imgH="1016000" progId="Equation.DSMT4">
                  <p:embed/>
                </p:oleObj>
              </mc:Choice>
              <mc:Fallback>
                <p:oleObj name="Equation" r:id="rId3" imgW="2273300" imgH="1016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743200"/>
                        <a:ext cx="4724400" cy="211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3" name="Text Box 5"/>
          <p:cNvSpPr txBox="1">
            <a:spLocks noChangeArrowheads="1"/>
          </p:cNvSpPr>
          <p:nvPr/>
        </p:nvSpPr>
        <p:spPr bwMode="auto">
          <a:xfrm>
            <a:off x="838200" y="5257800"/>
            <a:ext cx="40386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/>
              <a:t>Open formulas are useful for integrals where the end-point is singular, e.g., </a:t>
            </a:r>
          </a:p>
        </p:txBody>
      </p:sp>
      <p:graphicFrame>
        <p:nvGraphicFramePr>
          <p:cNvPr id="1229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5083175" y="5181600"/>
          <a:ext cx="93662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0" name="Equation" r:id="rId5" imgW="444307" imgH="393529" progId="Equation.DSMT4">
                  <p:embed/>
                </p:oleObj>
              </mc:Choice>
              <mc:Fallback>
                <p:oleObj name="Equation" r:id="rId5" imgW="444307" imgH="393529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3175" y="5181600"/>
                        <a:ext cx="93662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5" name="Line 13"/>
          <p:cNvSpPr>
            <a:spLocks noChangeShapeType="1"/>
          </p:cNvSpPr>
          <p:nvPr/>
        </p:nvSpPr>
        <p:spPr bwMode="auto">
          <a:xfrm>
            <a:off x="6324600" y="4800600"/>
            <a:ext cx="1905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6" name="Line 16"/>
          <p:cNvSpPr>
            <a:spLocks noChangeShapeType="1"/>
          </p:cNvSpPr>
          <p:nvPr/>
        </p:nvSpPr>
        <p:spPr bwMode="auto">
          <a:xfrm>
            <a:off x="7239000" y="3733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7" name="Line 17"/>
          <p:cNvSpPr>
            <a:spLocks noChangeShapeType="1"/>
          </p:cNvSpPr>
          <p:nvPr/>
        </p:nvSpPr>
        <p:spPr bwMode="auto">
          <a:xfrm>
            <a:off x="7696200" y="38862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cxnSp>
        <p:nvCxnSpPr>
          <p:cNvPr id="3" name="Straight Connector 2"/>
          <p:cNvCxnSpPr/>
          <p:nvPr/>
        </p:nvCxnSpPr>
        <p:spPr>
          <a:xfrm>
            <a:off x="6781800" y="3581400"/>
            <a:ext cx="0" cy="1219200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endCxn id="12297" idx="0"/>
          </p:cNvCxnSpPr>
          <p:nvPr/>
        </p:nvCxnSpPr>
        <p:spPr>
          <a:xfrm>
            <a:off x="6781800" y="3581400"/>
            <a:ext cx="914400" cy="30480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 5"/>
          <p:cNvSpPr/>
          <p:nvPr/>
        </p:nvSpPr>
        <p:spPr>
          <a:xfrm>
            <a:off x="6813550" y="3721100"/>
            <a:ext cx="114300" cy="25400"/>
          </a:xfrm>
          <a:custGeom>
            <a:avLst/>
            <a:gdLst>
              <a:gd name="connsiteX0" fmla="*/ 0 w 114300"/>
              <a:gd name="connsiteY0" fmla="*/ 25448 h 25448"/>
              <a:gd name="connsiteX1" fmla="*/ 114300 w 114300"/>
              <a:gd name="connsiteY1" fmla="*/ 48 h 254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14300" h="25448">
                <a:moveTo>
                  <a:pt x="0" y="25448"/>
                </a:moveTo>
                <a:cubicBezTo>
                  <a:pt x="97041" y="-2278"/>
                  <a:pt x="58081" y="48"/>
                  <a:pt x="114300" y="48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6832600" y="3790950"/>
            <a:ext cx="304800" cy="114300"/>
          </a:xfrm>
          <a:custGeom>
            <a:avLst/>
            <a:gdLst>
              <a:gd name="connsiteX0" fmla="*/ 0 w 304800"/>
              <a:gd name="connsiteY0" fmla="*/ 114715 h 114715"/>
              <a:gd name="connsiteX1" fmla="*/ 247650 w 304800"/>
              <a:gd name="connsiteY1" fmla="*/ 6765 h 114715"/>
              <a:gd name="connsiteX2" fmla="*/ 279400 w 304800"/>
              <a:gd name="connsiteY2" fmla="*/ 415 h 114715"/>
              <a:gd name="connsiteX3" fmla="*/ 304800 w 304800"/>
              <a:gd name="connsiteY3" fmla="*/ 415 h 1147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" h="114715">
                <a:moveTo>
                  <a:pt x="0" y="114715"/>
                </a:moveTo>
                <a:cubicBezTo>
                  <a:pt x="82550" y="78732"/>
                  <a:pt x="164303" y="40862"/>
                  <a:pt x="247650" y="6765"/>
                </a:cubicBezTo>
                <a:cubicBezTo>
                  <a:pt x="257639" y="2678"/>
                  <a:pt x="268673" y="1607"/>
                  <a:pt x="279400" y="415"/>
                </a:cubicBezTo>
                <a:cubicBezTo>
                  <a:pt x="287815" y="-520"/>
                  <a:pt x="296333" y="415"/>
                  <a:pt x="304800" y="415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6826250" y="3987800"/>
            <a:ext cx="368300" cy="120650"/>
          </a:xfrm>
          <a:custGeom>
            <a:avLst/>
            <a:gdLst>
              <a:gd name="connsiteX0" fmla="*/ 0 w 368300"/>
              <a:gd name="connsiteY0" fmla="*/ 120650 h 120650"/>
              <a:gd name="connsiteX1" fmla="*/ 285750 w 368300"/>
              <a:gd name="connsiteY1" fmla="*/ 19050 h 120650"/>
              <a:gd name="connsiteX2" fmla="*/ 304800 w 368300"/>
              <a:gd name="connsiteY2" fmla="*/ 12700 h 120650"/>
              <a:gd name="connsiteX3" fmla="*/ 368300 w 368300"/>
              <a:gd name="connsiteY3" fmla="*/ 0 h 120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8300" h="120650">
                <a:moveTo>
                  <a:pt x="0" y="120650"/>
                </a:moveTo>
                <a:lnTo>
                  <a:pt x="285750" y="19050"/>
                </a:lnTo>
                <a:cubicBezTo>
                  <a:pt x="292059" y="16815"/>
                  <a:pt x="298236" y="14013"/>
                  <a:pt x="304800" y="12700"/>
                </a:cubicBezTo>
                <a:lnTo>
                  <a:pt x="3683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Freeform 13"/>
          <p:cNvSpPr/>
          <p:nvPr/>
        </p:nvSpPr>
        <p:spPr>
          <a:xfrm>
            <a:off x="6807200" y="4260850"/>
            <a:ext cx="419100" cy="107950"/>
          </a:xfrm>
          <a:custGeom>
            <a:avLst/>
            <a:gdLst>
              <a:gd name="connsiteX0" fmla="*/ 0 w 419100"/>
              <a:gd name="connsiteY0" fmla="*/ 107950 h 107950"/>
              <a:gd name="connsiteX1" fmla="*/ 419100 w 419100"/>
              <a:gd name="connsiteY1" fmla="*/ 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19100" h="107950">
                <a:moveTo>
                  <a:pt x="0" y="107950"/>
                </a:moveTo>
                <a:lnTo>
                  <a:pt x="41910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Freeform 14"/>
          <p:cNvSpPr/>
          <p:nvPr/>
        </p:nvSpPr>
        <p:spPr>
          <a:xfrm>
            <a:off x="6838950" y="4451350"/>
            <a:ext cx="381000" cy="127000"/>
          </a:xfrm>
          <a:custGeom>
            <a:avLst/>
            <a:gdLst>
              <a:gd name="connsiteX0" fmla="*/ 0 w 381000"/>
              <a:gd name="connsiteY0" fmla="*/ 127000 h 127000"/>
              <a:gd name="connsiteX1" fmla="*/ 279400 w 381000"/>
              <a:gd name="connsiteY1" fmla="*/ 12700 h 127000"/>
              <a:gd name="connsiteX2" fmla="*/ 361950 w 381000"/>
              <a:gd name="connsiteY2" fmla="*/ 6350 h 127000"/>
              <a:gd name="connsiteX3" fmla="*/ 381000 w 381000"/>
              <a:gd name="connsiteY3" fmla="*/ 0 h 12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1000" h="127000">
                <a:moveTo>
                  <a:pt x="0" y="127000"/>
                </a:moveTo>
                <a:cubicBezTo>
                  <a:pt x="93133" y="88900"/>
                  <a:pt x="183939" y="44520"/>
                  <a:pt x="279400" y="12700"/>
                </a:cubicBezTo>
                <a:cubicBezTo>
                  <a:pt x="305582" y="3973"/>
                  <a:pt x="334565" y="9773"/>
                  <a:pt x="361950" y="6350"/>
                </a:cubicBezTo>
                <a:cubicBezTo>
                  <a:pt x="368592" y="5520"/>
                  <a:pt x="381000" y="0"/>
                  <a:pt x="3810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6959600" y="4629150"/>
            <a:ext cx="228600" cy="107950"/>
          </a:xfrm>
          <a:custGeom>
            <a:avLst/>
            <a:gdLst>
              <a:gd name="connsiteX0" fmla="*/ 0 w 228616"/>
              <a:gd name="connsiteY0" fmla="*/ 107950 h 107950"/>
              <a:gd name="connsiteX1" fmla="*/ 190500 w 228616"/>
              <a:gd name="connsiteY1" fmla="*/ 19050 h 107950"/>
              <a:gd name="connsiteX2" fmla="*/ 228600 w 228616"/>
              <a:gd name="connsiteY2" fmla="*/ 0 h 107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8616" h="107950">
                <a:moveTo>
                  <a:pt x="0" y="107950"/>
                </a:moveTo>
                <a:cubicBezTo>
                  <a:pt x="63500" y="78317"/>
                  <a:pt x="126465" y="47510"/>
                  <a:pt x="190500" y="19050"/>
                </a:cubicBezTo>
                <a:cubicBezTo>
                  <a:pt x="230608" y="1224"/>
                  <a:pt x="228600" y="20442"/>
                  <a:pt x="228600" y="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306" name="TextBox 16"/>
          <p:cNvSpPr txBox="1">
            <a:spLocks noChangeArrowheads="1"/>
          </p:cNvSpPr>
          <p:nvPr/>
        </p:nvSpPr>
        <p:spPr bwMode="auto">
          <a:xfrm>
            <a:off x="6616700" y="4876800"/>
            <a:ext cx="1308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x</a:t>
            </a:r>
            <a:r>
              <a:rPr lang="en-US" altLang="en-US" sz="1800" baseline="-25000"/>
              <a:t>0</a:t>
            </a:r>
            <a:r>
              <a:rPr lang="en-US" altLang="en-US" sz="1800"/>
              <a:t>   x</a:t>
            </a:r>
            <a:r>
              <a:rPr lang="en-US" altLang="en-US" sz="1800" baseline="-25000"/>
              <a:t>1</a:t>
            </a:r>
            <a:r>
              <a:rPr lang="en-US" altLang="en-US" sz="1800"/>
              <a:t>    x</a:t>
            </a:r>
            <a:r>
              <a:rPr lang="en-US" altLang="en-US" sz="1800" baseline="-25000"/>
              <a:t>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Extended Formulas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2362200"/>
            <a:ext cx="8077200" cy="4495800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Using trapezoidal rule in intervals [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], [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,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], [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,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4</a:t>
            </a:r>
            <a:r>
              <a:rPr lang="en-US" altLang="en-US" sz="2800" dirty="0"/>
              <a:t>], …, and [</a:t>
            </a:r>
            <a:r>
              <a:rPr lang="en-US" altLang="en-US" sz="2800" i="1" dirty="0"/>
              <a:t>x</a:t>
            </a:r>
            <a:r>
              <a:rPr lang="en-US" altLang="en-US" sz="2800" i="1" baseline="-25000" dirty="0"/>
              <a:t>N</a:t>
            </a:r>
            <a:r>
              <a:rPr lang="en-US" altLang="en-US" sz="2800" baseline="-25000" dirty="0"/>
              <a:t>-1</a:t>
            </a:r>
            <a:r>
              <a:rPr lang="en-US" altLang="en-US" sz="2800" dirty="0"/>
              <a:t>,</a:t>
            </a:r>
            <a:r>
              <a:rPr lang="en-US" altLang="en-US" sz="2800" i="1" dirty="0"/>
              <a:t>x</a:t>
            </a:r>
            <a:r>
              <a:rPr lang="en-US" altLang="en-US" sz="2800" i="1" baseline="-25000" dirty="0"/>
              <a:t>N</a:t>
            </a:r>
            <a:r>
              <a:rPr lang="en-US" altLang="en-US" sz="2800" dirty="0"/>
              <a:t> ], we get</a:t>
            </a:r>
          </a:p>
          <a:p>
            <a:pPr eaLnBrk="1" hangingPunct="1"/>
            <a:endParaRPr lang="en-US" altLang="en-US" sz="2800" dirty="0"/>
          </a:p>
          <a:p>
            <a:pPr eaLnBrk="1" hangingPunct="1"/>
            <a:endParaRPr lang="en-US" altLang="en-US" sz="2800" dirty="0"/>
          </a:p>
          <a:p>
            <a:pPr eaLnBrk="1" hangingPunct="1"/>
            <a:r>
              <a:rPr lang="en-US" altLang="en-US" sz="2800" dirty="0"/>
              <a:t>Using Simpson’s rule in intervals [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,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], [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3</a:t>
            </a:r>
            <a:r>
              <a:rPr lang="en-US" altLang="en-US" sz="2800" dirty="0"/>
              <a:t>,</a:t>
            </a:r>
            <a:r>
              <a:rPr lang="en-US" altLang="en-US" sz="2800" i="1" dirty="0"/>
              <a:t>x</a:t>
            </a:r>
            <a:r>
              <a:rPr lang="en-US" altLang="en-US" sz="2800" baseline="-25000" dirty="0"/>
              <a:t>5</a:t>
            </a:r>
            <a:r>
              <a:rPr lang="en-US" altLang="en-US" sz="2800" dirty="0"/>
              <a:t>], </a:t>
            </a:r>
            <a:r>
              <a:rPr lang="en-US" altLang="en-US" sz="2800" dirty="0" err="1"/>
              <a:t>etc</a:t>
            </a:r>
            <a:r>
              <a:rPr lang="en-US" altLang="en-US" sz="2800" dirty="0"/>
              <a:t>, we get</a:t>
            </a:r>
          </a:p>
        </p:txBody>
      </p:sp>
      <p:sp>
        <p:nvSpPr>
          <p:cNvPr id="13316" name="Line 4"/>
          <p:cNvSpPr>
            <a:spLocks noChangeShapeType="1"/>
          </p:cNvSpPr>
          <p:nvPr/>
        </p:nvSpPr>
        <p:spPr bwMode="auto">
          <a:xfrm>
            <a:off x="1066800" y="1600200"/>
            <a:ext cx="7010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7" name="Line 7"/>
          <p:cNvSpPr>
            <a:spLocks noChangeShapeType="1"/>
          </p:cNvSpPr>
          <p:nvPr/>
        </p:nvSpPr>
        <p:spPr bwMode="auto">
          <a:xfrm>
            <a:off x="1066800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8" name="Line 8"/>
          <p:cNvSpPr>
            <a:spLocks noChangeShapeType="1"/>
          </p:cNvSpPr>
          <p:nvPr/>
        </p:nvSpPr>
        <p:spPr bwMode="auto">
          <a:xfrm>
            <a:off x="1600200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19" name="Line 9"/>
          <p:cNvSpPr>
            <a:spLocks noChangeShapeType="1"/>
          </p:cNvSpPr>
          <p:nvPr/>
        </p:nvSpPr>
        <p:spPr bwMode="auto">
          <a:xfrm>
            <a:off x="2057400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0" name="Line 10"/>
          <p:cNvSpPr>
            <a:spLocks noChangeShapeType="1"/>
          </p:cNvSpPr>
          <p:nvPr/>
        </p:nvSpPr>
        <p:spPr bwMode="auto">
          <a:xfrm>
            <a:off x="2590800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1" name="Line 11"/>
          <p:cNvSpPr>
            <a:spLocks noChangeShapeType="1"/>
          </p:cNvSpPr>
          <p:nvPr/>
        </p:nvSpPr>
        <p:spPr bwMode="auto">
          <a:xfrm>
            <a:off x="3124200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2" name="Line 12"/>
          <p:cNvSpPr>
            <a:spLocks noChangeShapeType="1"/>
          </p:cNvSpPr>
          <p:nvPr/>
        </p:nvSpPr>
        <p:spPr bwMode="auto">
          <a:xfrm>
            <a:off x="8077200" y="15240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3323" name="Text Box 13"/>
          <p:cNvSpPr txBox="1">
            <a:spLocks noChangeArrowheads="1"/>
          </p:cNvSpPr>
          <p:nvPr/>
        </p:nvSpPr>
        <p:spPr bwMode="auto">
          <a:xfrm>
            <a:off x="914400" y="1752600"/>
            <a:ext cx="7391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x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     x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    x</a:t>
            </a:r>
            <a:r>
              <a:rPr lang="en-US" altLang="en-US" sz="1800" baseline="-25000" dirty="0"/>
              <a:t>3 </a:t>
            </a:r>
            <a:r>
              <a:rPr lang="en-US" altLang="en-US" sz="1800" dirty="0"/>
              <a:t>     x</a:t>
            </a:r>
            <a:r>
              <a:rPr lang="en-US" altLang="en-US" sz="1800" baseline="-25000" dirty="0"/>
              <a:t>4</a:t>
            </a:r>
            <a:r>
              <a:rPr lang="en-US" altLang="en-US" sz="1800" dirty="0"/>
              <a:t>                 …                                                              </a:t>
            </a:r>
            <a:r>
              <a:rPr lang="en-US" altLang="en-US" sz="1800" dirty="0" err="1"/>
              <a:t>x</a:t>
            </a:r>
            <a:r>
              <a:rPr lang="en-US" altLang="en-US" sz="1800" i="1" baseline="-25000" dirty="0" err="1"/>
              <a:t>N</a:t>
            </a:r>
            <a:endParaRPr lang="en-US" altLang="en-US" sz="1800" i="1" dirty="0"/>
          </a:p>
        </p:txBody>
      </p:sp>
      <p:graphicFrame>
        <p:nvGraphicFramePr>
          <p:cNvPr id="13324" name="Object 14"/>
          <p:cNvGraphicFramePr>
            <a:graphicFrameLocks noChangeAspect="1"/>
          </p:cNvGraphicFramePr>
          <p:nvPr/>
        </p:nvGraphicFramePr>
        <p:xfrm>
          <a:off x="814388" y="3276600"/>
          <a:ext cx="7667625" cy="930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6" name="Equation" r:id="rId4" imgW="4076700" imgH="495300" progId="Equation.DSMT4">
                  <p:embed/>
                </p:oleObj>
              </mc:Choice>
              <mc:Fallback>
                <p:oleObj name="Equation" r:id="rId4" imgW="4076700" imgH="4953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4388" y="3276600"/>
                        <a:ext cx="7667625" cy="930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Object 15"/>
          <p:cNvGraphicFramePr>
            <a:graphicFrameLocks noGrp="1" noChangeAspect="1"/>
          </p:cNvGraphicFramePr>
          <p:nvPr>
            <p:ph sz="half" idx="2"/>
          </p:nvPr>
        </p:nvGraphicFramePr>
        <p:xfrm>
          <a:off x="838200" y="5411788"/>
          <a:ext cx="73914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77" name="Equation" r:id="rId6" imgW="4267200" imgH="495300" progId="Equation.DSMT4">
                  <p:embed/>
                </p:oleObj>
              </mc:Choice>
              <mc:Fallback>
                <p:oleObj name="Equation" r:id="rId6" imgW="4267200" imgH="4953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5411788"/>
                        <a:ext cx="7391400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Trapezoidal Routine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Sequence of points for each iteration </a:t>
            </a:r>
            <a:r>
              <a:rPr lang="en-US" altLang="en-US" i="1"/>
              <a:t>n</a:t>
            </a:r>
          </a:p>
        </p:txBody>
      </p:sp>
      <p:sp>
        <p:nvSpPr>
          <p:cNvPr id="15364" name="Text Box 5"/>
          <p:cNvSpPr txBox="1">
            <a:spLocks noChangeArrowheads="1"/>
          </p:cNvSpPr>
          <p:nvPr/>
        </p:nvSpPr>
        <p:spPr bwMode="auto">
          <a:xfrm>
            <a:off x="7315200" y="2514600"/>
            <a:ext cx="1066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n</a:t>
            </a:r>
            <a:r>
              <a:rPr lang="en-US" altLang="en-US" sz="1800"/>
              <a:t> = 1</a:t>
            </a:r>
          </a:p>
        </p:txBody>
      </p:sp>
      <p:sp>
        <p:nvSpPr>
          <p:cNvPr id="15365" name="Text Box 7"/>
          <p:cNvSpPr txBox="1">
            <a:spLocks noChangeArrowheads="1"/>
          </p:cNvSpPr>
          <p:nvPr/>
        </p:nvSpPr>
        <p:spPr bwMode="auto">
          <a:xfrm>
            <a:off x="7315200" y="3062288"/>
            <a:ext cx="1066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n</a:t>
            </a:r>
            <a:r>
              <a:rPr lang="en-US" altLang="en-US" sz="1800"/>
              <a:t> = 2</a:t>
            </a:r>
          </a:p>
        </p:txBody>
      </p:sp>
      <p:sp>
        <p:nvSpPr>
          <p:cNvPr id="15366" name="Line 11"/>
          <p:cNvSpPr>
            <a:spLocks noChangeShapeType="1"/>
          </p:cNvSpPr>
          <p:nvPr/>
        </p:nvSpPr>
        <p:spPr bwMode="auto">
          <a:xfrm>
            <a:off x="1676400" y="4495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7" name="Line 12"/>
          <p:cNvSpPr>
            <a:spLocks noChangeShapeType="1"/>
          </p:cNvSpPr>
          <p:nvPr/>
        </p:nvSpPr>
        <p:spPr bwMode="auto">
          <a:xfrm>
            <a:off x="3048000" y="4495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8" name="Line 13"/>
          <p:cNvSpPr>
            <a:spLocks noChangeShapeType="1"/>
          </p:cNvSpPr>
          <p:nvPr/>
        </p:nvSpPr>
        <p:spPr bwMode="auto">
          <a:xfrm>
            <a:off x="4419600" y="44958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69" name="Line 14"/>
          <p:cNvSpPr>
            <a:spLocks noChangeShapeType="1"/>
          </p:cNvSpPr>
          <p:nvPr/>
        </p:nvSpPr>
        <p:spPr bwMode="auto">
          <a:xfrm>
            <a:off x="9906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0" name="Line 15"/>
          <p:cNvSpPr>
            <a:spLocks noChangeShapeType="1"/>
          </p:cNvSpPr>
          <p:nvPr/>
        </p:nvSpPr>
        <p:spPr bwMode="auto">
          <a:xfrm>
            <a:off x="5791200" y="44958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1" name="Line 16"/>
          <p:cNvSpPr>
            <a:spLocks noChangeShapeType="1"/>
          </p:cNvSpPr>
          <p:nvPr/>
        </p:nvSpPr>
        <p:spPr bwMode="auto">
          <a:xfrm>
            <a:off x="990600" y="3886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2" name="Line 19"/>
          <p:cNvSpPr>
            <a:spLocks noChangeShapeType="1"/>
          </p:cNvSpPr>
          <p:nvPr/>
        </p:nvSpPr>
        <p:spPr bwMode="auto">
          <a:xfrm>
            <a:off x="5105400" y="3886200"/>
            <a:ext cx="1371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3" name="Line 20"/>
          <p:cNvSpPr>
            <a:spLocks noChangeShapeType="1"/>
          </p:cNvSpPr>
          <p:nvPr/>
        </p:nvSpPr>
        <p:spPr bwMode="auto">
          <a:xfrm>
            <a:off x="990600" y="3276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4" name="Line 21"/>
          <p:cNvSpPr>
            <a:spLocks noChangeShapeType="1"/>
          </p:cNvSpPr>
          <p:nvPr/>
        </p:nvSpPr>
        <p:spPr bwMode="auto">
          <a:xfrm>
            <a:off x="3733800" y="32766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5" name="Line 22"/>
          <p:cNvSpPr>
            <a:spLocks noChangeShapeType="1"/>
          </p:cNvSpPr>
          <p:nvPr/>
        </p:nvSpPr>
        <p:spPr bwMode="auto">
          <a:xfrm>
            <a:off x="990600" y="2743200"/>
            <a:ext cx="548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6" name="Text Box 24"/>
          <p:cNvSpPr txBox="1">
            <a:spLocks noChangeArrowheads="1"/>
          </p:cNvSpPr>
          <p:nvPr/>
        </p:nvSpPr>
        <p:spPr bwMode="auto">
          <a:xfrm>
            <a:off x="7315200" y="3657600"/>
            <a:ext cx="762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n</a:t>
            </a:r>
            <a:r>
              <a:rPr lang="en-US" altLang="en-US" sz="1800"/>
              <a:t> = 3</a:t>
            </a:r>
          </a:p>
        </p:txBody>
      </p:sp>
      <p:sp>
        <p:nvSpPr>
          <p:cNvPr id="15377" name="Text Box 25"/>
          <p:cNvSpPr txBox="1">
            <a:spLocks noChangeArrowheads="1"/>
          </p:cNvSpPr>
          <p:nvPr/>
        </p:nvSpPr>
        <p:spPr bwMode="auto">
          <a:xfrm>
            <a:off x="7315200" y="42052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n</a:t>
            </a:r>
            <a:r>
              <a:rPr lang="en-US" altLang="en-US" sz="1800"/>
              <a:t> = 4</a:t>
            </a:r>
          </a:p>
        </p:txBody>
      </p:sp>
      <p:sp>
        <p:nvSpPr>
          <p:cNvPr id="15378" name="Line 26"/>
          <p:cNvSpPr>
            <a:spLocks noChangeShapeType="1"/>
          </p:cNvSpPr>
          <p:nvPr/>
        </p:nvSpPr>
        <p:spPr bwMode="auto">
          <a:xfrm>
            <a:off x="2362200" y="3886200"/>
            <a:ext cx="274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5379" name="Text Box 27"/>
          <p:cNvSpPr txBox="1">
            <a:spLocks noChangeArrowheads="1"/>
          </p:cNvSpPr>
          <p:nvPr/>
        </p:nvSpPr>
        <p:spPr bwMode="auto">
          <a:xfrm>
            <a:off x="914400" y="5638800"/>
            <a:ext cx="5486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dirty="0"/>
              <a:t>Subdivide the intervals and compute </a:t>
            </a:r>
            <a:r>
              <a:rPr lang="en-US" altLang="en-US" sz="1800" i="1" dirty="0"/>
              <a:t>f</a:t>
            </a:r>
            <a:r>
              <a:rPr lang="en-US" altLang="en-US" sz="1800" baseline="-25000" dirty="0"/>
              <a:t>i</a:t>
            </a:r>
            <a:r>
              <a:rPr lang="en-US" altLang="en-US" sz="1800" dirty="0"/>
              <a:t> only at points that have not been computed before.</a:t>
            </a:r>
          </a:p>
        </p:txBody>
      </p:sp>
      <p:sp>
        <p:nvSpPr>
          <p:cNvPr id="15380" name="Text Box 28"/>
          <p:cNvSpPr txBox="1">
            <a:spLocks noChangeArrowheads="1"/>
          </p:cNvSpPr>
          <p:nvPr/>
        </p:nvSpPr>
        <p:spPr bwMode="auto">
          <a:xfrm>
            <a:off x="7315200" y="4738688"/>
            <a:ext cx="838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en-US" sz="1800" i="1"/>
              <a:t>n</a:t>
            </a:r>
            <a:r>
              <a:rPr lang="en-US" altLang="en-US" sz="1800"/>
              <a:t> = …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0459E92-151F-4CD4-B7AF-AA2BCD4E6483}"/>
              </a:ext>
            </a:extLst>
          </p:cNvPr>
          <p:cNvCxnSpPr/>
          <p:nvPr/>
        </p:nvCxnSpPr>
        <p:spPr>
          <a:xfrm>
            <a:off x="1676400" y="4205288"/>
            <a:ext cx="0" cy="67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1F2D7C3-6C2C-4060-82F3-B93ABCCF2ECF}"/>
              </a:ext>
            </a:extLst>
          </p:cNvPr>
          <p:cNvCxnSpPr/>
          <p:nvPr/>
        </p:nvCxnSpPr>
        <p:spPr>
          <a:xfrm>
            <a:off x="3048000" y="4205288"/>
            <a:ext cx="0" cy="6715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A72C5C-E16F-4DE4-A0ED-37AA05ACC839}"/>
              </a:ext>
            </a:extLst>
          </p:cNvPr>
          <p:cNvCxnSpPr>
            <a:cxnSpLocks/>
          </p:cNvCxnSpPr>
          <p:nvPr/>
        </p:nvCxnSpPr>
        <p:spPr>
          <a:xfrm>
            <a:off x="1676400" y="4738688"/>
            <a:ext cx="1371600" cy="0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638A595-2928-4D9C-A18C-0DB74D6D63A4}"/>
              </a:ext>
            </a:extLst>
          </p:cNvPr>
          <p:cNvSpPr txBox="1"/>
          <p:nvPr/>
        </p:nvSpPr>
        <p:spPr>
          <a:xfrm>
            <a:off x="2133600" y="4736068"/>
            <a:ext cx="533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2h</a:t>
            </a:r>
            <a:r>
              <a:rPr lang="en-US" baseline="-25000" dirty="0"/>
              <a:t>n</a:t>
            </a:r>
            <a:endParaRPr lang="en-SG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1651</Words>
  <Application>Microsoft Office PowerPoint</Application>
  <PresentationFormat>On-screen Show (4:3)</PresentationFormat>
  <Paragraphs>191</Paragraphs>
  <Slides>27</Slides>
  <Notes>14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Cambria Math</vt:lpstr>
      <vt:lpstr>Courier New</vt:lpstr>
      <vt:lpstr>Times New Roman</vt:lpstr>
      <vt:lpstr>Default Design</vt:lpstr>
      <vt:lpstr>Equation</vt:lpstr>
      <vt:lpstr>Chapter 4,   Integration of Functions</vt:lpstr>
      <vt:lpstr>Open and Closed Formulas</vt:lpstr>
      <vt:lpstr>Deriving Integration Formulas</vt:lpstr>
      <vt:lpstr>Closed Newton-Cotes Formulas</vt:lpstr>
      <vt:lpstr>Special Cases, N=2,3,4 : the Integration Rules</vt:lpstr>
      <vt:lpstr>Estimate the Error</vt:lpstr>
      <vt:lpstr>Open Formula in a Single Interval</vt:lpstr>
      <vt:lpstr>Extended Formulas</vt:lpstr>
      <vt:lpstr>Trapezoidal Routine</vt:lpstr>
      <vt:lpstr>Recursive Computation of Trapezoidal Sum</vt:lpstr>
      <vt:lpstr>trapzd( )</vt:lpstr>
      <vt:lpstr>qtrap(..) call trapzd(..) until convergence</vt:lpstr>
      <vt:lpstr>Romberg Integration</vt:lpstr>
      <vt:lpstr>Euler-Maclaurin Summation Formula</vt:lpstr>
      <vt:lpstr>PowerPoint Presentation</vt:lpstr>
      <vt:lpstr>Integration Use Scipy</vt:lpstr>
      <vt:lpstr>Theory of Gaussian Quadrature</vt:lpstr>
      <vt:lpstr>Example, 3 points, weight W(x)=1, exact for polynomials up to x5</vt:lpstr>
      <vt:lpstr>Orthogonal Polynomials</vt:lpstr>
      <vt:lpstr>Constructing Orthogonal Polynomials</vt:lpstr>
      <vt:lpstr>Example of Orthogonal Polynomials</vt:lpstr>
      <vt:lpstr>Abscissas in Gaussian Quadrature</vt:lpstr>
      <vt:lpstr>Gaussian integration formula is exact for all polynomials of degree 2N-1 </vt:lpstr>
      <vt:lpstr>PowerPoint Presentation</vt:lpstr>
      <vt:lpstr>Solution for the Weight wj</vt:lpstr>
      <vt:lpstr>Reading, References</vt:lpstr>
      <vt:lpstr>Problems for Lecture 4 (due 3 Oct 2024)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 4, Numerical Integration</dc:title>
  <dc:creator>Wang Jian-Sheng</dc:creator>
  <cp:lastModifiedBy>Wang Jian-Sheng</cp:lastModifiedBy>
  <cp:revision>93</cp:revision>
  <dcterms:created xsi:type="dcterms:W3CDTF">2004-07-22T06:03:45Z</dcterms:created>
  <dcterms:modified xsi:type="dcterms:W3CDTF">2024-09-06T02:32:40Z</dcterms:modified>
</cp:coreProperties>
</file>