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6" r:id="rId3"/>
    <p:sldId id="296" r:id="rId4"/>
    <p:sldId id="277" r:id="rId5"/>
    <p:sldId id="279" r:id="rId6"/>
    <p:sldId id="280" r:id="rId7"/>
    <p:sldId id="281" r:id="rId8"/>
    <p:sldId id="282" r:id="rId9"/>
    <p:sldId id="283" r:id="rId10"/>
    <p:sldId id="299" r:id="rId11"/>
    <p:sldId id="298" r:id="rId12"/>
    <p:sldId id="300" r:id="rId13"/>
    <p:sldId id="284" r:id="rId14"/>
    <p:sldId id="289" r:id="rId15"/>
    <p:sldId id="285" r:id="rId16"/>
    <p:sldId id="287" r:id="rId17"/>
    <p:sldId id="288" r:id="rId18"/>
    <p:sldId id="290" r:id="rId19"/>
    <p:sldId id="291" r:id="rId20"/>
    <p:sldId id="295" r:id="rId21"/>
    <p:sldId id="302" r:id="rId22"/>
    <p:sldId id="301" r:id="rId23"/>
    <p:sldId id="292" r:id="rId24"/>
    <p:sldId id="293" r:id="rId25"/>
    <p:sldId id="303" r:id="rId26"/>
    <p:sldId id="294"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5" autoAdjust="0"/>
    <p:restoredTop sz="95060" autoAdjust="0"/>
  </p:normalViewPr>
  <p:slideViewPr>
    <p:cSldViewPr>
      <p:cViewPr varScale="1">
        <p:scale>
          <a:sx n="111" d="100"/>
          <a:sy n="111" d="100"/>
        </p:scale>
        <p:origin x="797"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0E889827-BEFE-4AC7-93C2-D0DE8950214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en-US"/>
          </a:p>
        </p:txBody>
      </p:sp>
      <p:sp>
        <p:nvSpPr>
          <p:cNvPr id="110595" name="Rectangle 3">
            <a:extLst>
              <a:ext uri="{FF2B5EF4-FFF2-40B4-BE49-F238E27FC236}">
                <a16:creationId xmlns:a16="http://schemas.microsoft.com/office/drawing/2014/main" id="{4F3DD897-7640-4A60-B8B5-C7D69798DB2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en-US"/>
          </a:p>
        </p:txBody>
      </p:sp>
      <p:sp>
        <p:nvSpPr>
          <p:cNvPr id="2052" name="Rectangle 4">
            <a:extLst>
              <a:ext uri="{FF2B5EF4-FFF2-40B4-BE49-F238E27FC236}">
                <a16:creationId xmlns:a16="http://schemas.microsoft.com/office/drawing/2014/main" id="{219264C3-BFA8-4C8B-86DE-776A6818766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7" name="Rectangle 5">
            <a:extLst>
              <a:ext uri="{FF2B5EF4-FFF2-40B4-BE49-F238E27FC236}">
                <a16:creationId xmlns:a16="http://schemas.microsoft.com/office/drawing/2014/main" id="{FEAB9B4D-9D1F-41BA-9C52-1BB843D0AFA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10598" name="Rectangle 6">
            <a:extLst>
              <a:ext uri="{FF2B5EF4-FFF2-40B4-BE49-F238E27FC236}">
                <a16:creationId xmlns:a16="http://schemas.microsoft.com/office/drawing/2014/main" id="{51DE08DB-44F4-48E4-8493-3B4CBBA9A34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en-US"/>
          </a:p>
        </p:txBody>
      </p:sp>
      <p:sp>
        <p:nvSpPr>
          <p:cNvPr id="110599" name="Rectangle 7">
            <a:extLst>
              <a:ext uri="{FF2B5EF4-FFF2-40B4-BE49-F238E27FC236}">
                <a16:creationId xmlns:a16="http://schemas.microsoft.com/office/drawing/2014/main" id="{ABC1A631-CD34-47E4-9721-347888684DD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775837B4-951A-43FF-A116-5218C203F03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6FAD18CF-1B9E-4F5D-B281-E3AFAFA2A5C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B77ECF-990A-48E8-9148-892446916386}" type="slidenum">
              <a:rPr lang="en-US" altLang="en-US"/>
              <a:pPr/>
              <a:t>1</a:t>
            </a:fld>
            <a:endParaRPr lang="en-US" altLang="en-US"/>
          </a:p>
        </p:txBody>
      </p:sp>
      <p:sp>
        <p:nvSpPr>
          <p:cNvPr id="4099" name="Rectangle 2">
            <a:extLst>
              <a:ext uri="{FF2B5EF4-FFF2-40B4-BE49-F238E27FC236}">
                <a16:creationId xmlns:a16="http://schemas.microsoft.com/office/drawing/2014/main" id="{E50AEECD-7038-4EC4-9990-AAF8A57603C0}"/>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6269408F-2C4D-42DF-9F8D-4D623F27A3A8}"/>
              </a:ext>
            </a:extLst>
          </p:cNvPr>
          <p:cNvSpPr>
            <a:spLocks noGrp="1" noChangeArrowheads="1"/>
          </p:cNvSpPr>
          <p:nvPr>
            <p:ph type="body" idx="1"/>
          </p:nvPr>
        </p:nvSpPr>
        <p:spPr>
          <a:noFill/>
        </p:spPr>
        <p:txBody>
          <a:bodyPr/>
          <a:lstStyle/>
          <a:p>
            <a:pPr eaLnBrk="1" hangingPunct="1"/>
            <a:r>
              <a:rPr lang="en-US" altLang="en-US" dirty="0"/>
              <a:t>This week we study the method of find minimum or maximum of a function with many variables.  You are asked to read the article on the conjugate gradient method.  There is a link to the paper in the last page of this slide file.</a:t>
            </a:r>
          </a:p>
          <a:p>
            <a:pPr eaLnBrk="1" hangingPunct="1"/>
            <a:endParaRPr lang="en-US" altLang="en-US" dirty="0"/>
          </a:p>
          <a:p>
            <a:pPr eaLnBrk="1" hangingPunct="1"/>
            <a:r>
              <a:rPr lang="en-US" altLang="en-US" dirty="0"/>
              <a:t> </a:t>
            </a:r>
          </a:p>
          <a:p>
            <a:pPr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42DA5D3E-A0B7-4934-B6E0-8A0974490840}"/>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D0FC1B5B-FC83-4E2E-8170-EEE9941FA4D8}"/>
              </a:ext>
            </a:extLst>
          </p:cNvPr>
          <p:cNvSpPr>
            <a:spLocks noGrp="1"/>
          </p:cNvSpPr>
          <p:nvPr>
            <p:ph type="body" idx="1"/>
          </p:nvPr>
        </p:nvSpPr>
        <p:spPr>
          <a:noFill/>
        </p:spPr>
        <p:txBody>
          <a:bodyPr/>
          <a:lstStyle/>
          <a:p>
            <a:pPr eaLnBrk="1" hangingPunct="1"/>
            <a:r>
              <a:rPr lang="en-US" altLang="en-US"/>
              <a:t>See numerical recipes, chapter 9.</a:t>
            </a:r>
          </a:p>
          <a:p>
            <a:pPr eaLnBrk="1" hangingPunct="1"/>
            <a:endParaRPr lang="en-US" altLang="en-US"/>
          </a:p>
        </p:txBody>
      </p:sp>
      <p:sp>
        <p:nvSpPr>
          <p:cNvPr id="22532" name="Slide Number Placeholder 3">
            <a:extLst>
              <a:ext uri="{FF2B5EF4-FFF2-40B4-BE49-F238E27FC236}">
                <a16:creationId xmlns:a16="http://schemas.microsoft.com/office/drawing/2014/main" id="{40AD0BCB-8C52-4F52-9061-0F7B4356A31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E6B49F-1C4B-4967-9EE9-1BCB3A59C7FF}" type="slidenum">
              <a:rPr lang="en-US" altLang="en-US"/>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6999F636-879E-4760-8934-ED16B7E516E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F1CA98E-71C2-4264-A3B7-1ED2D3D0C58A}" type="slidenum">
              <a:rPr lang="en-US" altLang="en-US"/>
              <a:pPr/>
              <a:t>11</a:t>
            </a:fld>
            <a:endParaRPr lang="en-US" altLang="en-US"/>
          </a:p>
        </p:txBody>
      </p:sp>
      <p:sp>
        <p:nvSpPr>
          <p:cNvPr id="24579" name="Rectangle 2">
            <a:extLst>
              <a:ext uri="{FF2B5EF4-FFF2-40B4-BE49-F238E27FC236}">
                <a16:creationId xmlns:a16="http://schemas.microsoft.com/office/drawing/2014/main" id="{4DD5C401-0330-4EE7-9B1E-E9895E25F7CC}"/>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8CCA2D0-46D9-4E92-94B6-CD84FC1F47E3}"/>
              </a:ext>
            </a:extLst>
          </p:cNvPr>
          <p:cNvSpPr>
            <a:spLocks noGrp="1" noChangeArrowheads="1"/>
          </p:cNvSpPr>
          <p:nvPr>
            <p:ph type="body" idx="1"/>
          </p:nvPr>
        </p:nvSpPr>
        <p:spPr>
          <a:noFill/>
        </p:spPr>
        <p:txBody>
          <a:bodyPr/>
          <a:lstStyle/>
          <a:p>
            <a:pPr eaLnBrk="1" hangingPunct="1"/>
            <a:r>
              <a:rPr lang="en-US" altLang="en-US" dirty="0"/>
              <a:t>Conditions for convergence (1) close enough to solution, (2) f’(x) </a:t>
            </a:r>
            <a:r>
              <a:rPr lang="en-US" altLang="en-US" dirty="0">
                <a:cs typeface="Arial" panose="020B0604020202020204" pitchFamily="34" charset="0"/>
              </a:rPr>
              <a:t>≠ 0, (3) Lipschitz condition for the derivative |f’(x) – f’(y) | &lt; L | x –y|.     If we assume we have a minimum, then F’’ &gt; 0 when x is close to the minimum.  Thus the update, x  -&gt; x – F’(x)/F’’(x) is closely related the descent method with eta  1/F’’ as the optimal choice.</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816E7BA-C47E-42C9-A788-46B8989C464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1D71EC-56CD-4355-A499-B68AC360A43F}" type="slidenum">
              <a:rPr lang="en-US" altLang="en-US"/>
              <a:pPr/>
              <a:t>13</a:t>
            </a:fld>
            <a:endParaRPr lang="en-US" altLang="en-US"/>
          </a:p>
        </p:txBody>
      </p:sp>
      <p:sp>
        <p:nvSpPr>
          <p:cNvPr id="27651" name="Rectangle 2">
            <a:extLst>
              <a:ext uri="{FF2B5EF4-FFF2-40B4-BE49-F238E27FC236}">
                <a16:creationId xmlns:a16="http://schemas.microsoft.com/office/drawing/2014/main" id="{F402A7FC-A59E-4E33-974E-2A2A1A457A21}"/>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5F461C7-B05F-40BF-8D52-2E7EFB256443}"/>
              </a:ext>
            </a:extLst>
          </p:cNvPr>
          <p:cNvSpPr>
            <a:spLocks noGrp="1" noChangeArrowheads="1"/>
          </p:cNvSpPr>
          <p:nvPr>
            <p:ph type="body" idx="1"/>
          </p:nvPr>
        </p:nvSpPr>
        <p:spPr>
          <a:noFill/>
        </p:spPr>
        <p:txBody>
          <a:bodyPr/>
          <a:lstStyle/>
          <a:p>
            <a:pPr eaLnBrk="1" hangingPunct="1"/>
            <a:r>
              <a:rPr lang="en-US" altLang="en-US"/>
              <a:t>The line search, moving in a one-dimensional subspace of high dimensional space, reduces high dimensions back to one dimension, so it is important to know how to do 1D minimum as discussed earlier.   A line can be represented by a set of linear equations.  If P and n are two vectors, convince your self that P + lambda * n, represent  a line if the scalar lambda is varied.  This is general in any dimension N.</a:t>
            </a:r>
          </a:p>
          <a:p>
            <a:pPr eaLnBrk="1" hangingPunct="1"/>
            <a:endParaRPr lang="en-US" altLang="en-US"/>
          </a:p>
          <a:p>
            <a:pPr eaLnBrk="1" hangingPunct="1"/>
            <a:endParaRPr lang="en-US" altLang="en-US"/>
          </a:p>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8D92B4D-3DE6-41A3-815D-7963F40CE25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C4BD94-21AB-48AB-A50B-96EF1976B0F6}" type="slidenum">
              <a:rPr lang="en-US" altLang="en-US"/>
              <a:pPr/>
              <a:t>14</a:t>
            </a:fld>
            <a:endParaRPr lang="en-US" altLang="en-US"/>
          </a:p>
        </p:txBody>
      </p:sp>
      <p:sp>
        <p:nvSpPr>
          <p:cNvPr id="29699" name="Rectangle 2">
            <a:extLst>
              <a:ext uri="{FF2B5EF4-FFF2-40B4-BE49-F238E27FC236}">
                <a16:creationId xmlns:a16="http://schemas.microsoft.com/office/drawing/2014/main" id="{ED87B8DA-F4BF-4EA5-A461-A8D5FF116D02}"/>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0DB5C75B-ECFB-4286-B13E-4A020C06D210}"/>
              </a:ext>
            </a:extLst>
          </p:cNvPr>
          <p:cNvSpPr>
            <a:spLocks noGrp="1" noChangeArrowheads="1"/>
          </p:cNvSpPr>
          <p:nvPr>
            <p:ph type="body" idx="1"/>
          </p:nvPr>
        </p:nvSpPr>
        <p:spPr>
          <a:noFill/>
        </p:spPr>
        <p:txBody>
          <a:bodyPr/>
          <a:lstStyle/>
          <a:p>
            <a:pPr eaLnBrk="1" hangingPunct="1"/>
            <a:r>
              <a:rPr lang="en-US" altLang="en-US"/>
              <a:t>The algorithm discussed in the next few slides assume that the function is smooth and already closed to its minimum so that Taylor expansion makes sense.  The word “point” means a point in N dimensions, not necessarily three dimensions.  Thus matrix A is N x N.</a:t>
            </a:r>
          </a:p>
          <a:p>
            <a:pPr eaLnBrk="1" hangingPunct="1"/>
            <a:endParaRPr lang="en-US" altLang="en-US"/>
          </a:p>
          <a:p>
            <a:pPr eaLnBrk="1" hangingPunct="1"/>
            <a:endParaRPr lang="en-US" altLang="en-US"/>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275442F-A19C-4EF4-9FDB-31053694B4D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770F99-4C91-460F-B05A-6FC8B310BAE9}" type="slidenum">
              <a:rPr lang="en-US" altLang="en-US"/>
              <a:pPr/>
              <a:t>16</a:t>
            </a:fld>
            <a:endParaRPr lang="en-US" altLang="en-US"/>
          </a:p>
        </p:txBody>
      </p:sp>
      <p:sp>
        <p:nvSpPr>
          <p:cNvPr id="32771" name="Rectangle 2">
            <a:extLst>
              <a:ext uri="{FF2B5EF4-FFF2-40B4-BE49-F238E27FC236}">
                <a16:creationId xmlns:a16="http://schemas.microsoft.com/office/drawing/2014/main" id="{D880BC8F-56A9-4A48-9AE7-CDFA1D83C389}"/>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4850462F-56DE-4C8D-9549-D6F10273ED51}"/>
              </a:ext>
            </a:extLst>
          </p:cNvPr>
          <p:cNvSpPr>
            <a:spLocks noGrp="1" noChangeArrowheads="1"/>
          </p:cNvSpPr>
          <p:nvPr>
            <p:ph type="body" idx="1"/>
          </p:nvPr>
        </p:nvSpPr>
        <p:spPr>
          <a:noFill/>
        </p:spPr>
        <p:txBody>
          <a:bodyPr/>
          <a:lstStyle/>
          <a:p>
            <a:pPr eaLnBrk="1" hangingPunct="1"/>
            <a:r>
              <a:rPr lang="en-US" altLang="en-US" dirty="0"/>
              <a:t>Steepest descent means we go in a direction given by the gradient of the current location, go as far as we can in that straight-line direction until we find minimum along that direction.   The condition to stop turns out to be that the new gradient and old gradient are perpendicular to each other.  The direction of gradient is always perpendicular to the constant f surface, that is, the gradient is in the direction of norm.</a:t>
            </a:r>
          </a:p>
          <a:p>
            <a:pPr eaLnBrk="1" hangingPunct="1"/>
            <a:endParaRPr lang="en-US" altLang="en-US" dirty="0"/>
          </a:p>
          <a:p>
            <a:pPr eaLnBrk="1" hangingPunct="1"/>
            <a:endParaRPr lang="en-US" altLang="en-US" dirty="0"/>
          </a:p>
          <a:p>
            <a:pPr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6E36A76-440C-4903-AA2D-29E86B52E02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96FAAB-E1D6-4ACB-BEF0-AC7ED93239E5}" type="slidenum">
              <a:rPr lang="en-US" altLang="en-US"/>
              <a:pPr/>
              <a:t>17</a:t>
            </a:fld>
            <a:endParaRPr lang="en-US" altLang="en-US"/>
          </a:p>
        </p:txBody>
      </p:sp>
      <p:sp>
        <p:nvSpPr>
          <p:cNvPr id="34819" name="Rectangle 2">
            <a:extLst>
              <a:ext uri="{FF2B5EF4-FFF2-40B4-BE49-F238E27FC236}">
                <a16:creationId xmlns:a16="http://schemas.microsoft.com/office/drawing/2014/main" id="{04018833-CBA6-4A2D-B17E-02A7690A89C0}"/>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1FAC852C-AC80-4222-8AB6-65A051536FB7}"/>
              </a:ext>
            </a:extLst>
          </p:cNvPr>
          <p:cNvSpPr>
            <a:spLocks noGrp="1" noChangeArrowheads="1"/>
          </p:cNvSpPr>
          <p:nvPr>
            <p:ph type="body" idx="1"/>
          </p:nvPr>
        </p:nvSpPr>
        <p:spPr>
          <a:noFill/>
        </p:spPr>
        <p:txBody>
          <a:bodyPr/>
          <a:lstStyle/>
          <a:p>
            <a:pPr eaLnBrk="1" hangingPunct="1"/>
            <a:r>
              <a:rPr lang="en-US" altLang="en-US"/>
              <a:t>Figures from http://www-2.cs.cmu.edu/~quake-papers/   The idea of conjugate gradient is that we consider transforming the problem in a new coordinate system so that the constant value contour is circular (2D) or spherical (3D).  If this is the case, we only need to do two searches in a perpendicular directions (in 2D) as indicated by the arrows on the left plot.  It takes two steps no matter where we start with. However, the trick is that we don’t want to do this transformation explicitly.  The perpendicular condition turns out to be n_1^T A n_2 = 0 in the original coordinate system, which is called conjugate condition.  (The 1</a:t>
            </a:r>
            <a:r>
              <a:rPr lang="en-US" altLang="en-US" baseline="30000"/>
              <a:t>st</a:t>
            </a:r>
            <a:r>
              <a:rPr lang="en-US" altLang="en-US"/>
              <a:t> tutorial problem of this week is about this.)  So in the original setup, we need to determine the directions so that they are conjugate with each other.</a:t>
            </a:r>
          </a:p>
          <a:p>
            <a:pPr eaLnBrk="1" hangingPunct="1"/>
            <a:endParaRPr lang="en-US" altLang="en-US"/>
          </a:p>
          <a:p>
            <a:pPr eaLnBrk="1" hangingPunct="1"/>
            <a:endParaRPr lang="en-US" altLang="en-US"/>
          </a:p>
          <a:p>
            <a:pPr eaLnBrk="1" hangingPunct="1"/>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03DB181-E03B-452F-9904-484D1A47E7B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11286A9-5EA5-4B04-8424-5EB43CDD9D90}" type="slidenum">
              <a:rPr lang="en-US" altLang="en-US"/>
              <a:pPr/>
              <a:t>18</a:t>
            </a:fld>
            <a:endParaRPr lang="en-US" altLang="en-US"/>
          </a:p>
        </p:txBody>
      </p:sp>
      <p:sp>
        <p:nvSpPr>
          <p:cNvPr id="36867" name="Rectangle 2">
            <a:extLst>
              <a:ext uri="{FF2B5EF4-FFF2-40B4-BE49-F238E27FC236}">
                <a16:creationId xmlns:a16="http://schemas.microsoft.com/office/drawing/2014/main" id="{CE60BF0D-E5AB-4002-AC55-F35027F8144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E8A46F1-6AF3-43D9-9092-98E11E325F32}"/>
              </a:ext>
            </a:extLst>
          </p:cNvPr>
          <p:cNvSpPr>
            <a:spLocks noGrp="1" noChangeArrowheads="1"/>
          </p:cNvSpPr>
          <p:nvPr>
            <p:ph type="body" idx="1"/>
          </p:nvPr>
        </p:nvSpPr>
        <p:spPr>
          <a:noFill/>
        </p:spPr>
        <p:txBody>
          <a:bodyPr/>
          <a:lstStyle/>
          <a:p>
            <a:pPr eaLnBrk="1" hangingPunct="1"/>
            <a:r>
              <a:rPr lang="en-US" altLang="en-US"/>
              <a:t>This is the idea, but actually CG method do things more smartly than listed here.  It is actually done by the slides of next one.  Because the dimensionality is N, you can at most construct N mutually perpendicular directions.  So this means the conjugate gradient method converge exactly in N steps, if the function f is exactly a quadratic form.</a:t>
            </a:r>
          </a:p>
          <a:p>
            <a:pPr eaLnBrk="1" hangingPunct="1"/>
            <a:r>
              <a:rPr lang="en-US" altLang="en-US"/>
              <a:t> </a:t>
            </a:r>
          </a:p>
          <a:p>
            <a:pPr eaLnBrk="1" hangingPunct="1"/>
            <a:endParaRPr lang="en-US" altLang="en-US"/>
          </a:p>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CF79CCD-6572-4ECF-920E-A83208586DA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CEE3EFD-449A-43CA-BD53-92C1BA43580C}" type="slidenum">
              <a:rPr lang="en-US" altLang="en-US"/>
              <a:pPr/>
              <a:t>19</a:t>
            </a:fld>
            <a:endParaRPr lang="en-US" altLang="en-US"/>
          </a:p>
        </p:txBody>
      </p:sp>
      <p:sp>
        <p:nvSpPr>
          <p:cNvPr id="38915" name="Rectangle 2">
            <a:extLst>
              <a:ext uri="{FF2B5EF4-FFF2-40B4-BE49-F238E27FC236}">
                <a16:creationId xmlns:a16="http://schemas.microsoft.com/office/drawing/2014/main" id="{B20C7C54-2E37-4EFD-A0E5-B7AAC0A6F362}"/>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B249A2A-60DF-4514-AFB3-8E4A4A0909E0}"/>
              </a:ext>
            </a:extLst>
          </p:cNvPr>
          <p:cNvSpPr>
            <a:spLocks noGrp="1" noChangeArrowheads="1"/>
          </p:cNvSpPr>
          <p:nvPr>
            <p:ph type="body" idx="1"/>
          </p:nvPr>
        </p:nvSpPr>
        <p:spPr>
          <a:noFill/>
        </p:spPr>
        <p:txBody>
          <a:bodyPr/>
          <a:lstStyle/>
          <a:p>
            <a:pPr eaLnBrk="1" hangingPunct="1"/>
            <a:r>
              <a:rPr lang="en-US" altLang="en-US" dirty="0"/>
              <a:t>Here is the final algorithm.  We can not go into the derivation of the algorithm.  But if you read the posted CG paper, we’ll learn a lot about linear algebra, and get a good understanding why the method above actually works.  To better understand the procedure, you should do with a concrete example, for example, the f function in 2D as given in the CG paper.   That is, use the quadratic function defined there.  Starting with any initial (</a:t>
            </a:r>
            <a:r>
              <a:rPr lang="en-US" altLang="en-US" dirty="0" err="1"/>
              <a:t>x,y</a:t>
            </a:r>
            <a:r>
              <a:rPr lang="en-US" altLang="en-US" dirty="0"/>
              <a:t>), and follow the steps above, see if you reach the solution.  NR discussed variation of step 4.  This particular one is known as Fletcher-Reeves.</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D3D6948-2F8E-4B35-8F25-138A1329E07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828FB3-F6FC-4E08-9EC5-B615C42D8ABB}" type="slidenum">
              <a:rPr lang="en-US" altLang="en-US"/>
              <a:pPr/>
              <a:t>20</a:t>
            </a:fld>
            <a:endParaRPr lang="en-US" altLang="en-US"/>
          </a:p>
        </p:txBody>
      </p:sp>
      <p:sp>
        <p:nvSpPr>
          <p:cNvPr id="40963" name="Rectangle 2">
            <a:extLst>
              <a:ext uri="{FF2B5EF4-FFF2-40B4-BE49-F238E27FC236}">
                <a16:creationId xmlns:a16="http://schemas.microsoft.com/office/drawing/2014/main" id="{55C9B1A7-10C6-4DA5-ABAD-3C09328A861B}"/>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C8181D56-F15D-4C6F-A7C4-BAC99743C5AC}"/>
              </a:ext>
            </a:extLst>
          </p:cNvPr>
          <p:cNvSpPr>
            <a:spLocks noGrp="1" noChangeArrowheads="1"/>
          </p:cNvSpPr>
          <p:nvPr>
            <p:ph type="body" idx="1"/>
          </p:nvPr>
        </p:nvSpPr>
        <p:spPr>
          <a:noFill/>
        </p:spPr>
        <p:txBody>
          <a:bodyPr/>
          <a:lstStyle/>
          <a:p>
            <a:pPr eaLnBrk="1" hangingPunct="1"/>
            <a:r>
              <a:rPr lang="en-US" altLang="en-US" dirty="0"/>
              <a:t>Skip the code if it is difficult.   See python code: https://phyweb.physics.nus.edu.sg/~phywjs/CZ5101/CG.py  </a:t>
            </a:r>
          </a:p>
          <a:p>
            <a:pPr eaLnBrk="1" hangingPunct="1"/>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https://researchsfinest.com/2020/04/15/conjugate-gradient-in-python/</a:t>
            </a:r>
          </a:p>
        </p:txBody>
      </p:sp>
      <p:sp>
        <p:nvSpPr>
          <p:cNvPr id="4" name="Slide Number Placeholder 3"/>
          <p:cNvSpPr>
            <a:spLocks noGrp="1"/>
          </p:cNvSpPr>
          <p:nvPr>
            <p:ph type="sldNum" sz="quarter" idx="5"/>
          </p:nvPr>
        </p:nvSpPr>
        <p:spPr/>
        <p:txBody>
          <a:bodyPr/>
          <a:lstStyle/>
          <a:p>
            <a:fld id="{775837B4-951A-43FF-A116-5218C203F038}" type="slidenum">
              <a:rPr lang="en-US" altLang="en-US" smtClean="0"/>
              <a:pPr/>
              <a:t>21</a:t>
            </a:fld>
            <a:endParaRPr lang="en-US" altLang="en-US"/>
          </a:p>
        </p:txBody>
      </p:sp>
    </p:spTree>
    <p:extLst>
      <p:ext uri="{BB962C8B-B14F-4D97-AF65-F5344CB8AC3E}">
        <p14:creationId xmlns:p14="http://schemas.microsoft.com/office/powerpoint/2010/main" val="393181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C06F3B4-2410-49E8-B3CF-24B75E4B2C5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F982223-7A03-43AD-B48F-EDE61930DCC5}" type="slidenum">
              <a:rPr lang="en-US" altLang="en-US"/>
              <a:pPr/>
              <a:t>2</a:t>
            </a:fld>
            <a:endParaRPr lang="en-US" altLang="en-US"/>
          </a:p>
        </p:txBody>
      </p:sp>
      <p:sp>
        <p:nvSpPr>
          <p:cNvPr id="6147" name="Rectangle 2">
            <a:extLst>
              <a:ext uri="{FF2B5EF4-FFF2-40B4-BE49-F238E27FC236}">
                <a16:creationId xmlns:a16="http://schemas.microsoft.com/office/drawing/2014/main" id="{CFD3F758-C39B-4AE0-B66E-E886745DCAA1}"/>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96876C8-DEB7-4EB8-931B-52B1027B276B}"/>
              </a:ext>
            </a:extLst>
          </p:cNvPr>
          <p:cNvSpPr>
            <a:spLocks noGrp="1" noChangeArrowheads="1"/>
          </p:cNvSpPr>
          <p:nvPr>
            <p:ph type="body" idx="1"/>
          </p:nvPr>
        </p:nvSpPr>
        <p:spPr>
          <a:noFill/>
        </p:spPr>
        <p:txBody>
          <a:bodyPr/>
          <a:lstStyle/>
          <a:p>
            <a:pPr eaLnBrk="1" hangingPunct="1"/>
            <a:r>
              <a:rPr lang="en-US" altLang="en-US" dirty="0"/>
              <a:t>Finding minimum or maximum is closely related to find the solution of linear equations.  The most important example is to find a minimum of a quadratic form, ½ </a:t>
            </a:r>
            <a:r>
              <a:rPr lang="en-US" altLang="en-US" dirty="0" err="1"/>
              <a:t>x^T</a:t>
            </a:r>
            <a:r>
              <a:rPr lang="en-US" altLang="en-US" dirty="0"/>
              <a:t> A x – </a:t>
            </a:r>
            <a:r>
              <a:rPr lang="en-US" altLang="en-US" dirty="0" err="1"/>
              <a:t>b^T</a:t>
            </a:r>
            <a:r>
              <a:rPr lang="en-US" altLang="en-US" dirty="0"/>
              <a:t> x.  Finding minimum is to take the derivative, and let it equals to zero, which give a linear problem Ax = b.  This is discussed in the conjugate gradient notes, which you are asked to read.  In the conjugate gradient case, we turn the problem around, instead of solving a linear equation directly, e.g., by LU decomposition, we try to find minimum of the corresponding quadratic form.  This method is efficient and fast if the matrix A is sparse, and Ax can be computed quickly.  However, this works only when A is a symmetric matrix (why?).  </a:t>
            </a:r>
          </a:p>
          <a:p>
            <a:pPr eaLnBrk="1" hangingPunct="1"/>
            <a:endParaRPr lang="en-US" altLang="en-US" dirty="0"/>
          </a:p>
          <a:p>
            <a:pPr eaLnBrk="1" hangingPunct="1"/>
            <a:r>
              <a:rPr lang="en-US" altLang="en-US" dirty="0"/>
              <a:t>The minimization problem is extremely important in physics because many problems (such as the solution of </a:t>
            </a:r>
            <a:r>
              <a:rPr lang="en-US" altLang="en-US" dirty="0" err="1"/>
              <a:t>schr</a:t>
            </a:r>
            <a:r>
              <a:rPr lang="en-US" altLang="en-US" dirty="0" err="1">
                <a:latin typeface="Times New Roman" panose="02020603050405020304" pitchFamily="18" charset="0"/>
                <a:cs typeface="Times New Roman" panose="02020603050405020304" pitchFamily="18" charset="0"/>
              </a:rPr>
              <a:t>ö</a:t>
            </a:r>
            <a:r>
              <a:rPr lang="en-US" altLang="en-US" dirty="0" err="1"/>
              <a:t>dinger</a:t>
            </a:r>
            <a:r>
              <a:rPr lang="en-US" altLang="en-US" dirty="0"/>
              <a:t> equation for a ground state in quantum mechanics) can be formulated by a variational principle.  The solution is found by minimization.  The density functional theory can also be formulated as a minimization problem. </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53BB6DA-A41A-4D12-87F5-369BD8934B8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289B81-B382-4D18-91A5-460F87B0DA70}" type="slidenum">
              <a:rPr lang="en-US" altLang="en-US"/>
              <a:pPr/>
              <a:t>23</a:t>
            </a:fld>
            <a:endParaRPr lang="en-US" altLang="en-US"/>
          </a:p>
        </p:txBody>
      </p:sp>
      <p:sp>
        <p:nvSpPr>
          <p:cNvPr id="43011" name="Rectangle 2">
            <a:extLst>
              <a:ext uri="{FF2B5EF4-FFF2-40B4-BE49-F238E27FC236}">
                <a16:creationId xmlns:a16="http://schemas.microsoft.com/office/drawing/2014/main" id="{6C72F3C2-7A44-46B9-9CE4-D538CBA082B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8F8849CA-B21C-4871-87B5-9EADE2D69611}"/>
              </a:ext>
            </a:extLst>
          </p:cNvPr>
          <p:cNvSpPr>
            <a:spLocks noGrp="1" noChangeArrowheads="1"/>
          </p:cNvSpPr>
          <p:nvPr>
            <p:ph type="body" idx="1"/>
          </p:nvPr>
        </p:nvSpPr>
        <p:spPr>
          <a:noFill/>
        </p:spPr>
        <p:txBody>
          <a:bodyPr/>
          <a:lstStyle/>
          <a:p>
            <a:pPr eaLnBrk="1" hangingPunct="1"/>
            <a:r>
              <a:rPr lang="en-US" altLang="en-US"/>
              <a:t>Simulated annealing is a sort of Monte Carlo method, but with a gradual decrease of the temperature.</a:t>
            </a:r>
          </a:p>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C849888-D074-470F-B655-B52BE1954871}"/>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C0161A-F9F6-4C42-AE12-8036A93A475B}" type="slidenum">
              <a:rPr lang="en-US" altLang="en-US"/>
              <a:pPr/>
              <a:t>26</a:t>
            </a:fld>
            <a:endParaRPr lang="en-US" altLang="en-US"/>
          </a:p>
        </p:txBody>
      </p:sp>
      <p:sp>
        <p:nvSpPr>
          <p:cNvPr id="46083" name="Rectangle 2">
            <a:extLst>
              <a:ext uri="{FF2B5EF4-FFF2-40B4-BE49-F238E27FC236}">
                <a16:creationId xmlns:a16="http://schemas.microsoft.com/office/drawing/2014/main" id="{69055D6C-8099-4DB0-B238-F0DDCF873BE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F2C3352-B4F2-4DB3-9DFB-B10385DF00B5}"/>
              </a:ext>
            </a:extLst>
          </p:cNvPr>
          <p:cNvSpPr>
            <a:spLocks noGrp="1" noChangeArrowheads="1"/>
          </p:cNvSpPr>
          <p:nvPr>
            <p:ph type="body" idx="1"/>
          </p:nvPr>
        </p:nvSpPr>
        <p:spPr>
          <a:noFill/>
        </p:spPr>
        <p:txBody>
          <a:bodyPr/>
          <a:lstStyle/>
          <a:p>
            <a:pPr eaLnBrk="1" hangingPunct="1"/>
            <a:endParaRPr lang="en-US" altLang="en-US"/>
          </a:p>
          <a:p>
            <a:pPr eaLnBrk="1" hangingPunct="1"/>
            <a:endParaRPr lang="en-US" altLang="en-US" dirty="0"/>
          </a:p>
          <a:p>
            <a:pPr eaLnBrk="1" hangingPunct="1"/>
            <a:endParaRPr lang="en-US" altLang="en-US" dirty="0"/>
          </a:p>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D12CC0C-2E5E-459A-A1B8-983344D8E18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D29721-5A94-497F-B6DA-08250BCF7F9A}" type="slidenum">
              <a:rPr lang="en-US" altLang="en-US"/>
              <a:pPr/>
              <a:t>3</a:t>
            </a:fld>
            <a:endParaRPr lang="en-US" altLang="en-US"/>
          </a:p>
        </p:txBody>
      </p:sp>
      <p:sp>
        <p:nvSpPr>
          <p:cNvPr id="8195" name="Rectangle 2">
            <a:extLst>
              <a:ext uri="{FF2B5EF4-FFF2-40B4-BE49-F238E27FC236}">
                <a16:creationId xmlns:a16="http://schemas.microsoft.com/office/drawing/2014/main" id="{D9F43537-6981-48F3-B4E8-31FF05904DA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C1185D6A-4DD7-4DBA-839D-F829DE7B02D7}"/>
              </a:ext>
            </a:extLst>
          </p:cNvPr>
          <p:cNvSpPr>
            <a:spLocks noGrp="1" noChangeArrowheads="1"/>
          </p:cNvSpPr>
          <p:nvPr>
            <p:ph type="body" idx="1"/>
          </p:nvPr>
        </p:nvSpPr>
        <p:spPr>
          <a:noFill/>
        </p:spPr>
        <p:txBody>
          <a:bodyPr/>
          <a:lstStyle/>
          <a:p>
            <a:pPr eaLnBrk="1" hangingPunct="1"/>
            <a:r>
              <a:rPr lang="en-US" altLang="en-US" dirty="0"/>
              <a:t>See NR on discuss of this. </a:t>
            </a:r>
            <a:r>
              <a:rPr lang="en-US" altLang="en-US" dirty="0" err="1"/>
              <a:t>Broyden</a:t>
            </a:r>
            <a:r>
              <a:rPr lang="en-US" altLang="en-US" dirty="0"/>
              <a:t>–Fletcher–Goldfarb–</a:t>
            </a:r>
            <a:r>
              <a:rPr lang="en-US" altLang="en-US" dirty="0" err="1"/>
              <a:t>Shanno</a:t>
            </a:r>
            <a:r>
              <a:rPr lang="en-US" altLang="en-US" dirty="0"/>
              <a:t> (BFGS) algorithm is an iterative method for solving unconstrained nonlinear optimization problems</a:t>
            </a:r>
          </a:p>
          <a:p>
            <a:pPr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A24131D2-E5C4-4E8C-AD44-3AE24EAEF8B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E8F539-F1BB-49D8-82AD-31D9ED30C517}" type="slidenum">
              <a:rPr lang="en-US" altLang="en-US"/>
              <a:pPr/>
              <a:t>4</a:t>
            </a:fld>
            <a:endParaRPr lang="en-US" altLang="en-US"/>
          </a:p>
        </p:txBody>
      </p:sp>
      <p:sp>
        <p:nvSpPr>
          <p:cNvPr id="10243" name="Rectangle 2">
            <a:extLst>
              <a:ext uri="{FF2B5EF4-FFF2-40B4-BE49-F238E27FC236}">
                <a16:creationId xmlns:a16="http://schemas.microsoft.com/office/drawing/2014/main" id="{5FC9C4E8-98CB-4053-BC04-CCB58B757FA0}"/>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446B538-AE34-4BB4-AB90-5AA2CDD12ABF}"/>
              </a:ext>
            </a:extLst>
          </p:cNvPr>
          <p:cNvSpPr>
            <a:spLocks noGrp="1" noChangeArrowheads="1"/>
          </p:cNvSpPr>
          <p:nvPr>
            <p:ph type="body" idx="1"/>
          </p:nvPr>
        </p:nvSpPr>
        <p:spPr>
          <a:noFill/>
        </p:spPr>
        <p:txBody>
          <a:bodyPr/>
          <a:lstStyle/>
          <a:p>
            <a:pPr eaLnBrk="1" hangingPunct="1"/>
            <a:r>
              <a:rPr lang="en-US" altLang="en-US"/>
              <a:t>We distinguish global and local minima.</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72DBB3EA-A1D8-4117-8F2D-27737816CCCE}"/>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D8E0410-E4F9-4970-A880-0318184EBA13}" type="slidenum">
              <a:rPr lang="en-US" altLang="en-US"/>
              <a:pPr/>
              <a:t>5</a:t>
            </a:fld>
            <a:endParaRPr lang="en-US" altLang="en-US"/>
          </a:p>
        </p:txBody>
      </p:sp>
      <p:sp>
        <p:nvSpPr>
          <p:cNvPr id="12291" name="Rectangle 2">
            <a:extLst>
              <a:ext uri="{FF2B5EF4-FFF2-40B4-BE49-F238E27FC236}">
                <a16:creationId xmlns:a16="http://schemas.microsoft.com/office/drawing/2014/main" id="{48F1CC94-E3F1-4020-8D7B-040C39069ADA}"/>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3F1B6817-AF00-45D4-9DE9-F3756D2EB8B4}"/>
              </a:ext>
            </a:extLst>
          </p:cNvPr>
          <p:cNvSpPr>
            <a:spLocks noGrp="1" noChangeArrowheads="1"/>
          </p:cNvSpPr>
          <p:nvPr>
            <p:ph type="body" idx="1"/>
          </p:nvPr>
        </p:nvSpPr>
        <p:spPr>
          <a:noFill/>
        </p:spPr>
        <p:txBody>
          <a:bodyPr/>
          <a:lstStyle/>
          <a:p>
            <a:pPr eaLnBrk="1" hangingPunct="1"/>
            <a:r>
              <a:rPr lang="en-US" altLang="en-US"/>
              <a:t>Given three points, if we find the middle point is lower that the two boundary points, the we know there is a minimum between the two boundary points.   To locate the minimum, we insert a 4</a:t>
            </a:r>
            <a:r>
              <a:rPr lang="en-US" altLang="en-US" baseline="30000"/>
              <a:t>th</a:t>
            </a:r>
            <a:r>
              <a:rPr lang="en-US" altLang="en-US"/>
              <a:t> point between either [a,b], or [b, c] to eliminate one of the two end-points.  The method is discussed in the next slides known as golden section search.</a:t>
            </a:r>
          </a:p>
          <a:p>
            <a:pPr eaLnBrk="1" hangingPunct="1"/>
            <a:endParaRPr lang="en-US" altLang="en-US"/>
          </a:p>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463EA74C-3370-4700-B083-C8A3D353144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96D12B-1E6F-45CF-98F2-A16B211BF911}" type="slidenum">
              <a:rPr lang="en-US" altLang="en-US"/>
              <a:pPr/>
              <a:t>6</a:t>
            </a:fld>
            <a:endParaRPr lang="en-US" altLang="en-US"/>
          </a:p>
        </p:txBody>
      </p:sp>
      <p:sp>
        <p:nvSpPr>
          <p:cNvPr id="14339" name="Rectangle 2">
            <a:extLst>
              <a:ext uri="{FF2B5EF4-FFF2-40B4-BE49-F238E27FC236}">
                <a16:creationId xmlns:a16="http://schemas.microsoft.com/office/drawing/2014/main" id="{85F03BFF-DB7D-40BE-8459-9EB7CEDA5AC8}"/>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EC69CE15-74E6-49CF-A2EC-028990C4C2E4}"/>
              </a:ext>
            </a:extLst>
          </p:cNvPr>
          <p:cNvSpPr>
            <a:spLocks noGrp="1" noChangeArrowheads="1"/>
          </p:cNvSpPr>
          <p:nvPr>
            <p:ph type="body" idx="1"/>
          </p:nvPr>
        </p:nvSpPr>
        <p:spPr>
          <a:noFill/>
        </p:spPr>
        <p:txBody>
          <a:bodyPr/>
          <a:lstStyle/>
          <a:p>
            <a:pPr eaLnBrk="1" hangingPunct="1"/>
            <a:r>
              <a:rPr lang="en-US" altLang="en-US"/>
              <a:t>As a rule of thumb, if we compute in double precision, relative error eps = 10^{-15}, then we can locate x value only at most 10^{-7} in relative accuracy.  Its justification is given by the bottom formula above.</a:t>
            </a:r>
          </a:p>
          <a:p>
            <a:pPr eaLnBrk="1" hangingPunct="1"/>
            <a:endParaRPr lang="en-US" altLang="en-US"/>
          </a:p>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155EFA8D-0966-461F-B78C-D677CE676DF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9A7DDC0-FC9A-43EF-AA1D-96853B81E562}" type="slidenum">
              <a:rPr lang="en-US" altLang="en-US"/>
              <a:pPr/>
              <a:t>7</a:t>
            </a:fld>
            <a:endParaRPr lang="en-US" altLang="en-US"/>
          </a:p>
        </p:txBody>
      </p:sp>
      <p:sp>
        <p:nvSpPr>
          <p:cNvPr id="16387" name="Rectangle 2">
            <a:extLst>
              <a:ext uri="{FF2B5EF4-FFF2-40B4-BE49-F238E27FC236}">
                <a16:creationId xmlns:a16="http://schemas.microsoft.com/office/drawing/2014/main" id="{37CADEFF-1072-426A-980D-FA503D63D83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556D4685-159B-46FC-ACFE-D89D8E6ACAC7}"/>
              </a:ext>
            </a:extLst>
          </p:cNvPr>
          <p:cNvSpPr>
            <a:spLocks noGrp="1" noChangeArrowheads="1"/>
          </p:cNvSpPr>
          <p:nvPr>
            <p:ph type="body" idx="1"/>
          </p:nvPr>
        </p:nvSpPr>
        <p:spPr>
          <a:noFill/>
        </p:spPr>
        <p:txBody>
          <a:bodyPr/>
          <a:lstStyle/>
          <a:p>
            <a:pPr eaLnBrk="1" hangingPunct="1"/>
            <a:r>
              <a:rPr lang="en-US" altLang="en-US"/>
              <a:t>Starting with a golden ratio, removal of either [a,x]  or [b,c], the segments are still in golden ratio.   However, even if we start with arbitrary locations for a, b, c.  It will approach the golden ratio in the end, as discussed in NR.</a:t>
            </a:r>
          </a:p>
          <a:p>
            <a:pPr eaLnBrk="1" hangingPunct="1"/>
            <a:endParaRPr lang="en-US" altLang="en-US"/>
          </a:p>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207D701-2548-46A0-9506-192E6BC36187}"/>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7E6F49A-6470-4D97-BA5E-3C88E70ACE1F}" type="slidenum">
              <a:rPr lang="en-US" altLang="en-US"/>
              <a:pPr/>
              <a:t>8</a:t>
            </a:fld>
            <a:endParaRPr lang="en-US" altLang="en-US"/>
          </a:p>
        </p:txBody>
      </p:sp>
      <p:sp>
        <p:nvSpPr>
          <p:cNvPr id="18435" name="Rectangle 2">
            <a:extLst>
              <a:ext uri="{FF2B5EF4-FFF2-40B4-BE49-F238E27FC236}">
                <a16:creationId xmlns:a16="http://schemas.microsoft.com/office/drawing/2014/main" id="{2C63BAF2-963C-462A-83B3-0D64A2DFBE17}"/>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BC4573C-8726-4C40-A67D-B8EFF8DB52F4}"/>
              </a:ext>
            </a:extLst>
          </p:cNvPr>
          <p:cNvSpPr>
            <a:spLocks noGrp="1" noChangeArrowheads="1"/>
          </p:cNvSpPr>
          <p:nvPr>
            <p:ph type="body" idx="1"/>
          </p:nvPr>
        </p:nvSpPr>
        <p:spPr>
          <a:noFill/>
        </p:spPr>
        <p:txBody>
          <a:bodyPr/>
          <a:lstStyle/>
          <a:p>
            <a:pPr eaLnBrk="1" hangingPunct="1"/>
            <a:r>
              <a:rPr lang="en-US" altLang="en-US"/>
              <a:t>Take a close look the code here.</a:t>
            </a:r>
          </a:p>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35615B16-FDF5-44AB-B37E-F2C145E05149}"/>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4E49D2-653F-4DB6-8EE5-3F751CCF5ED8}" type="slidenum">
              <a:rPr lang="en-US" altLang="en-US"/>
              <a:pPr/>
              <a:t>9</a:t>
            </a:fld>
            <a:endParaRPr lang="en-US" altLang="en-US"/>
          </a:p>
        </p:txBody>
      </p:sp>
      <p:sp>
        <p:nvSpPr>
          <p:cNvPr id="20483" name="Rectangle 2">
            <a:extLst>
              <a:ext uri="{FF2B5EF4-FFF2-40B4-BE49-F238E27FC236}">
                <a16:creationId xmlns:a16="http://schemas.microsoft.com/office/drawing/2014/main" id="{959255FD-9B0A-4DC8-A615-3F83F563D0D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B78584C5-013F-4FBC-B3E7-C3CA1FC20919}"/>
              </a:ext>
            </a:extLst>
          </p:cNvPr>
          <p:cNvSpPr>
            <a:spLocks noGrp="1" noChangeArrowheads="1"/>
          </p:cNvSpPr>
          <p:nvPr>
            <p:ph type="body" idx="1"/>
          </p:nvPr>
        </p:nvSpPr>
        <p:spPr>
          <a:noFill/>
        </p:spPr>
        <p:txBody>
          <a:bodyPr/>
          <a:lstStyle/>
          <a:p>
            <a:pPr eaLnBrk="1" hangingPunct="1"/>
            <a:r>
              <a:rPr lang="en-US" altLang="en-US"/>
              <a:t>This is a more elaborate method comparing to the golden mean search.</a:t>
            </a:r>
          </a:p>
          <a:p>
            <a:pPr eaLnBrk="1" hangingPunct="1"/>
            <a:endParaRPr lang="en-US" altLang="en-US"/>
          </a:p>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A13CB0D8-CDB1-476E-8E2B-7ED3A5AE068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56224C9-25B9-41C0-BDDB-33862F825D3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48EC50F-EE86-4F2A-A306-CCB01552BAD4}"/>
              </a:ext>
            </a:extLst>
          </p:cNvPr>
          <p:cNvSpPr>
            <a:spLocks noGrp="1" noChangeArrowheads="1"/>
          </p:cNvSpPr>
          <p:nvPr>
            <p:ph type="sldNum" sz="quarter" idx="12"/>
          </p:nvPr>
        </p:nvSpPr>
        <p:spPr>
          <a:ln/>
        </p:spPr>
        <p:txBody>
          <a:bodyPr/>
          <a:lstStyle>
            <a:lvl1pPr>
              <a:defRPr/>
            </a:lvl1pPr>
          </a:lstStyle>
          <a:p>
            <a:fld id="{71F6C072-68B7-4F73-85CD-3B0FF0532F7A}" type="slidenum">
              <a:rPr lang="en-US" altLang="en-US"/>
              <a:pPr/>
              <a:t>‹#›</a:t>
            </a:fld>
            <a:endParaRPr lang="en-US" altLang="en-US"/>
          </a:p>
        </p:txBody>
      </p:sp>
    </p:spTree>
    <p:extLst>
      <p:ext uri="{BB962C8B-B14F-4D97-AF65-F5344CB8AC3E}">
        <p14:creationId xmlns:p14="http://schemas.microsoft.com/office/powerpoint/2010/main" val="310946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F28258-9814-41DB-A067-69BDA102DF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2CA8CE8-B69C-46F0-8F13-20A83DD9818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864DA04-492B-4D1D-81C8-D81B0726BE9F}"/>
              </a:ext>
            </a:extLst>
          </p:cNvPr>
          <p:cNvSpPr>
            <a:spLocks noGrp="1" noChangeArrowheads="1"/>
          </p:cNvSpPr>
          <p:nvPr>
            <p:ph type="sldNum" sz="quarter" idx="12"/>
          </p:nvPr>
        </p:nvSpPr>
        <p:spPr>
          <a:ln/>
        </p:spPr>
        <p:txBody>
          <a:bodyPr/>
          <a:lstStyle>
            <a:lvl1pPr>
              <a:defRPr/>
            </a:lvl1pPr>
          </a:lstStyle>
          <a:p>
            <a:fld id="{99238071-8EBB-4A30-85CB-3258E214C7D9}" type="slidenum">
              <a:rPr lang="en-US" altLang="en-US"/>
              <a:pPr/>
              <a:t>‹#›</a:t>
            </a:fld>
            <a:endParaRPr lang="en-US" altLang="en-US"/>
          </a:p>
        </p:txBody>
      </p:sp>
    </p:spTree>
    <p:extLst>
      <p:ext uri="{BB962C8B-B14F-4D97-AF65-F5344CB8AC3E}">
        <p14:creationId xmlns:p14="http://schemas.microsoft.com/office/powerpoint/2010/main" val="196016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3AAC5A7-8B14-440E-8404-0F7312C324C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671CAE0-194A-418F-91C9-1E513EEC0DE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0E04B9F-9B81-463C-A2AC-6B146E8FCDB6}"/>
              </a:ext>
            </a:extLst>
          </p:cNvPr>
          <p:cNvSpPr>
            <a:spLocks noGrp="1" noChangeArrowheads="1"/>
          </p:cNvSpPr>
          <p:nvPr>
            <p:ph type="sldNum" sz="quarter" idx="12"/>
          </p:nvPr>
        </p:nvSpPr>
        <p:spPr>
          <a:ln/>
        </p:spPr>
        <p:txBody>
          <a:bodyPr/>
          <a:lstStyle>
            <a:lvl1pPr>
              <a:defRPr/>
            </a:lvl1pPr>
          </a:lstStyle>
          <a:p>
            <a:fld id="{0193AFC5-B051-47F3-80F7-2280DCC00FF5}" type="slidenum">
              <a:rPr lang="en-US" altLang="en-US"/>
              <a:pPr/>
              <a:t>‹#›</a:t>
            </a:fld>
            <a:endParaRPr lang="en-US" altLang="en-US"/>
          </a:p>
        </p:txBody>
      </p:sp>
    </p:spTree>
    <p:extLst>
      <p:ext uri="{BB962C8B-B14F-4D97-AF65-F5344CB8AC3E}">
        <p14:creationId xmlns:p14="http://schemas.microsoft.com/office/powerpoint/2010/main" val="795735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C3BC637-B40D-400A-AAF3-32CE2F4FB1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DF8D3C7-640D-42D7-BDFE-8C979E2BCBA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40568BDB-FC59-41F9-AAE4-FF3949815F12}"/>
              </a:ext>
            </a:extLst>
          </p:cNvPr>
          <p:cNvSpPr>
            <a:spLocks noGrp="1" noChangeArrowheads="1"/>
          </p:cNvSpPr>
          <p:nvPr>
            <p:ph type="sldNum" sz="quarter" idx="12"/>
          </p:nvPr>
        </p:nvSpPr>
        <p:spPr>
          <a:ln/>
        </p:spPr>
        <p:txBody>
          <a:bodyPr/>
          <a:lstStyle>
            <a:lvl1pPr>
              <a:defRPr/>
            </a:lvl1pPr>
          </a:lstStyle>
          <a:p>
            <a:fld id="{FB337CFC-1112-498D-95D0-BF4969562725}" type="slidenum">
              <a:rPr lang="en-US" altLang="en-US"/>
              <a:pPr/>
              <a:t>‹#›</a:t>
            </a:fld>
            <a:endParaRPr lang="en-US" altLang="en-US"/>
          </a:p>
        </p:txBody>
      </p:sp>
    </p:spTree>
    <p:extLst>
      <p:ext uri="{BB962C8B-B14F-4D97-AF65-F5344CB8AC3E}">
        <p14:creationId xmlns:p14="http://schemas.microsoft.com/office/powerpoint/2010/main" val="3446706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C16B5212-56CD-4963-91C7-A18E7A73D19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7FD715D3-E8AF-4A68-A689-9FCD13E7ECF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17B9F22C-7AEC-4304-BF35-31E3889828FC}"/>
              </a:ext>
            </a:extLst>
          </p:cNvPr>
          <p:cNvSpPr>
            <a:spLocks noGrp="1" noChangeArrowheads="1"/>
          </p:cNvSpPr>
          <p:nvPr>
            <p:ph type="sldNum" sz="quarter" idx="12"/>
          </p:nvPr>
        </p:nvSpPr>
        <p:spPr>
          <a:ln/>
        </p:spPr>
        <p:txBody>
          <a:bodyPr/>
          <a:lstStyle>
            <a:lvl1pPr>
              <a:defRPr/>
            </a:lvl1pPr>
          </a:lstStyle>
          <a:p>
            <a:fld id="{3F83D92E-A847-4493-952C-E0E4F75AAD8C}" type="slidenum">
              <a:rPr lang="en-US" altLang="en-US"/>
              <a:pPr/>
              <a:t>‹#›</a:t>
            </a:fld>
            <a:endParaRPr lang="en-US" altLang="en-US"/>
          </a:p>
        </p:txBody>
      </p:sp>
    </p:spTree>
    <p:extLst>
      <p:ext uri="{BB962C8B-B14F-4D97-AF65-F5344CB8AC3E}">
        <p14:creationId xmlns:p14="http://schemas.microsoft.com/office/powerpoint/2010/main" val="6074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C6B14FF-9C36-4F9A-82C3-8A99EE24277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354E22C-F0F4-43A9-9957-E783B44B61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4DE8D61-32BE-41A8-A186-3D43BE1C2F7A}"/>
              </a:ext>
            </a:extLst>
          </p:cNvPr>
          <p:cNvSpPr>
            <a:spLocks noGrp="1" noChangeArrowheads="1"/>
          </p:cNvSpPr>
          <p:nvPr>
            <p:ph type="sldNum" sz="quarter" idx="12"/>
          </p:nvPr>
        </p:nvSpPr>
        <p:spPr>
          <a:ln/>
        </p:spPr>
        <p:txBody>
          <a:bodyPr/>
          <a:lstStyle>
            <a:lvl1pPr>
              <a:defRPr/>
            </a:lvl1pPr>
          </a:lstStyle>
          <a:p>
            <a:fld id="{53A539F3-C8DB-4B18-B9F7-D664D7CE20F0}" type="slidenum">
              <a:rPr lang="en-US" altLang="en-US"/>
              <a:pPr/>
              <a:t>‹#›</a:t>
            </a:fld>
            <a:endParaRPr lang="en-US" altLang="en-US"/>
          </a:p>
        </p:txBody>
      </p:sp>
    </p:spTree>
    <p:extLst>
      <p:ext uri="{BB962C8B-B14F-4D97-AF65-F5344CB8AC3E}">
        <p14:creationId xmlns:p14="http://schemas.microsoft.com/office/powerpoint/2010/main" val="1661396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5EB1DCA1-E32C-4A5E-8A8A-59C80C6BB8F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20F38AF-C9B3-4C1D-BAB3-246E68ABB0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4EBF0C3-2D36-4C18-AF29-072AEB47C5A4}"/>
              </a:ext>
            </a:extLst>
          </p:cNvPr>
          <p:cNvSpPr>
            <a:spLocks noGrp="1" noChangeArrowheads="1"/>
          </p:cNvSpPr>
          <p:nvPr>
            <p:ph type="sldNum" sz="quarter" idx="12"/>
          </p:nvPr>
        </p:nvSpPr>
        <p:spPr>
          <a:ln/>
        </p:spPr>
        <p:txBody>
          <a:bodyPr/>
          <a:lstStyle>
            <a:lvl1pPr>
              <a:defRPr/>
            </a:lvl1pPr>
          </a:lstStyle>
          <a:p>
            <a:fld id="{084D2AE2-3350-4593-8A2F-EE9B78DBFAC0}" type="slidenum">
              <a:rPr lang="en-US" altLang="en-US"/>
              <a:pPr/>
              <a:t>‹#›</a:t>
            </a:fld>
            <a:endParaRPr lang="en-US" altLang="en-US"/>
          </a:p>
        </p:txBody>
      </p:sp>
    </p:spTree>
    <p:extLst>
      <p:ext uri="{BB962C8B-B14F-4D97-AF65-F5344CB8AC3E}">
        <p14:creationId xmlns:p14="http://schemas.microsoft.com/office/powerpoint/2010/main" val="344583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D0982F7-8400-4C5F-BF31-D7B61DC52F0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3D2055B-2263-466E-903F-A84425F9922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75DA238-026E-40C8-BC6D-047034BA493E}"/>
              </a:ext>
            </a:extLst>
          </p:cNvPr>
          <p:cNvSpPr>
            <a:spLocks noGrp="1" noChangeArrowheads="1"/>
          </p:cNvSpPr>
          <p:nvPr>
            <p:ph type="sldNum" sz="quarter" idx="12"/>
          </p:nvPr>
        </p:nvSpPr>
        <p:spPr>
          <a:ln/>
        </p:spPr>
        <p:txBody>
          <a:bodyPr/>
          <a:lstStyle>
            <a:lvl1pPr>
              <a:defRPr/>
            </a:lvl1pPr>
          </a:lstStyle>
          <a:p>
            <a:fld id="{F31F5BAD-8B0C-4F97-9ACB-8A6C4C1DBDAD}" type="slidenum">
              <a:rPr lang="en-US" altLang="en-US"/>
              <a:pPr/>
              <a:t>‹#›</a:t>
            </a:fld>
            <a:endParaRPr lang="en-US" altLang="en-US"/>
          </a:p>
        </p:txBody>
      </p:sp>
    </p:spTree>
    <p:extLst>
      <p:ext uri="{BB962C8B-B14F-4D97-AF65-F5344CB8AC3E}">
        <p14:creationId xmlns:p14="http://schemas.microsoft.com/office/powerpoint/2010/main" val="261542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815336F-EF32-4274-8391-8ECEA1CDE0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58C7B159-A8EB-42F1-8511-362A8F1F782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461BE65D-FE02-4C88-A0BE-6EB37DE546BC}"/>
              </a:ext>
            </a:extLst>
          </p:cNvPr>
          <p:cNvSpPr>
            <a:spLocks noGrp="1" noChangeArrowheads="1"/>
          </p:cNvSpPr>
          <p:nvPr>
            <p:ph type="sldNum" sz="quarter" idx="12"/>
          </p:nvPr>
        </p:nvSpPr>
        <p:spPr>
          <a:ln/>
        </p:spPr>
        <p:txBody>
          <a:bodyPr/>
          <a:lstStyle>
            <a:lvl1pPr>
              <a:defRPr/>
            </a:lvl1pPr>
          </a:lstStyle>
          <a:p>
            <a:fld id="{3023A04B-1F31-434C-B7D4-A09FFEEA0D60}" type="slidenum">
              <a:rPr lang="en-US" altLang="en-US"/>
              <a:pPr/>
              <a:t>‹#›</a:t>
            </a:fld>
            <a:endParaRPr lang="en-US" altLang="en-US"/>
          </a:p>
        </p:txBody>
      </p:sp>
    </p:spTree>
    <p:extLst>
      <p:ext uri="{BB962C8B-B14F-4D97-AF65-F5344CB8AC3E}">
        <p14:creationId xmlns:p14="http://schemas.microsoft.com/office/powerpoint/2010/main" val="2628832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35AE1AD-5FB3-453B-96F5-7E49DFC515B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A133B31-419A-4C5E-BD1F-C31044683E4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D7F1189-6E5B-4D1A-AC04-0E7406F7D839}"/>
              </a:ext>
            </a:extLst>
          </p:cNvPr>
          <p:cNvSpPr>
            <a:spLocks noGrp="1" noChangeArrowheads="1"/>
          </p:cNvSpPr>
          <p:nvPr>
            <p:ph type="sldNum" sz="quarter" idx="12"/>
          </p:nvPr>
        </p:nvSpPr>
        <p:spPr>
          <a:ln/>
        </p:spPr>
        <p:txBody>
          <a:bodyPr/>
          <a:lstStyle>
            <a:lvl1pPr>
              <a:defRPr/>
            </a:lvl1pPr>
          </a:lstStyle>
          <a:p>
            <a:fld id="{50AB4441-4EE3-4210-B76D-1659AAA54DA0}" type="slidenum">
              <a:rPr lang="en-US" altLang="en-US"/>
              <a:pPr/>
              <a:t>‹#›</a:t>
            </a:fld>
            <a:endParaRPr lang="en-US" altLang="en-US"/>
          </a:p>
        </p:txBody>
      </p:sp>
    </p:spTree>
    <p:extLst>
      <p:ext uri="{BB962C8B-B14F-4D97-AF65-F5344CB8AC3E}">
        <p14:creationId xmlns:p14="http://schemas.microsoft.com/office/powerpoint/2010/main" val="2861488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260F158-3F29-4ADA-94A2-D70A9BB3315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1DE92F6B-CD12-40C2-A7CE-0F41F68E9AC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C2276B2D-4A21-47FB-AF2D-A1422E52E61B}"/>
              </a:ext>
            </a:extLst>
          </p:cNvPr>
          <p:cNvSpPr>
            <a:spLocks noGrp="1" noChangeArrowheads="1"/>
          </p:cNvSpPr>
          <p:nvPr>
            <p:ph type="sldNum" sz="quarter" idx="12"/>
          </p:nvPr>
        </p:nvSpPr>
        <p:spPr>
          <a:ln/>
        </p:spPr>
        <p:txBody>
          <a:bodyPr/>
          <a:lstStyle>
            <a:lvl1pPr>
              <a:defRPr/>
            </a:lvl1pPr>
          </a:lstStyle>
          <a:p>
            <a:fld id="{98AC5CF6-932B-4978-A6E8-E2667F72A2F1}" type="slidenum">
              <a:rPr lang="en-US" altLang="en-US"/>
              <a:pPr/>
              <a:t>‹#›</a:t>
            </a:fld>
            <a:endParaRPr lang="en-US" altLang="en-US"/>
          </a:p>
        </p:txBody>
      </p:sp>
    </p:spTree>
    <p:extLst>
      <p:ext uri="{BB962C8B-B14F-4D97-AF65-F5344CB8AC3E}">
        <p14:creationId xmlns:p14="http://schemas.microsoft.com/office/powerpoint/2010/main" val="97705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FE962A35-A52F-4D01-B76A-AF05856CCEB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E44EF55-3099-4BAB-B167-90467C9501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DBC5D65-EE3F-43ED-B7F7-DEE50D391F65}"/>
              </a:ext>
            </a:extLst>
          </p:cNvPr>
          <p:cNvSpPr>
            <a:spLocks noGrp="1" noChangeArrowheads="1"/>
          </p:cNvSpPr>
          <p:nvPr>
            <p:ph type="sldNum" sz="quarter" idx="12"/>
          </p:nvPr>
        </p:nvSpPr>
        <p:spPr>
          <a:ln/>
        </p:spPr>
        <p:txBody>
          <a:bodyPr/>
          <a:lstStyle>
            <a:lvl1pPr>
              <a:defRPr/>
            </a:lvl1pPr>
          </a:lstStyle>
          <a:p>
            <a:fld id="{71A6B242-EE37-427B-A48C-3B94522C0F46}" type="slidenum">
              <a:rPr lang="en-US" altLang="en-US"/>
              <a:pPr/>
              <a:t>‹#›</a:t>
            </a:fld>
            <a:endParaRPr lang="en-US" altLang="en-US"/>
          </a:p>
        </p:txBody>
      </p:sp>
    </p:spTree>
    <p:extLst>
      <p:ext uri="{BB962C8B-B14F-4D97-AF65-F5344CB8AC3E}">
        <p14:creationId xmlns:p14="http://schemas.microsoft.com/office/powerpoint/2010/main" val="1552591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6D98F2E7-BEE1-423E-9395-7B24286B144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14CBD5C-E27D-48AE-81A6-8D919BE3F01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49F81F3-F051-40CC-8E0E-12518C13FBA1}"/>
              </a:ext>
            </a:extLst>
          </p:cNvPr>
          <p:cNvSpPr>
            <a:spLocks noGrp="1" noChangeArrowheads="1"/>
          </p:cNvSpPr>
          <p:nvPr>
            <p:ph type="sldNum" sz="quarter" idx="12"/>
          </p:nvPr>
        </p:nvSpPr>
        <p:spPr>
          <a:ln/>
        </p:spPr>
        <p:txBody>
          <a:bodyPr/>
          <a:lstStyle>
            <a:lvl1pPr>
              <a:defRPr/>
            </a:lvl1pPr>
          </a:lstStyle>
          <a:p>
            <a:fld id="{0BC1E5D3-B2A4-4618-87B7-D92B9032E272}" type="slidenum">
              <a:rPr lang="en-US" altLang="en-US"/>
              <a:pPr/>
              <a:t>‹#›</a:t>
            </a:fld>
            <a:endParaRPr lang="en-US" altLang="en-US"/>
          </a:p>
        </p:txBody>
      </p:sp>
    </p:spTree>
    <p:extLst>
      <p:ext uri="{BB962C8B-B14F-4D97-AF65-F5344CB8AC3E}">
        <p14:creationId xmlns:p14="http://schemas.microsoft.com/office/powerpoint/2010/main" val="251134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578F66-3127-4CED-B921-4892BCADFC96}"/>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7C90A37-15DB-48BD-8A1D-67E59A6D3AC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DB37F7C-8503-41C5-8244-1D6CEC2A6656}"/>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en-US"/>
          </a:p>
        </p:txBody>
      </p:sp>
      <p:sp>
        <p:nvSpPr>
          <p:cNvPr id="1029" name="Rectangle 5">
            <a:extLst>
              <a:ext uri="{FF2B5EF4-FFF2-40B4-BE49-F238E27FC236}">
                <a16:creationId xmlns:a16="http://schemas.microsoft.com/office/drawing/2014/main" id="{5D7977D4-D014-4C2D-9E14-B3D275F8A0A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en-US"/>
          </a:p>
        </p:txBody>
      </p:sp>
      <p:sp>
        <p:nvSpPr>
          <p:cNvPr id="1030" name="Rectangle 6">
            <a:extLst>
              <a:ext uri="{FF2B5EF4-FFF2-40B4-BE49-F238E27FC236}">
                <a16:creationId xmlns:a16="http://schemas.microsoft.com/office/drawing/2014/main" id="{B90AB417-5EFD-4EC8-8B1D-02C3BF9D0F40}"/>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AD9FF14A-BF34-4759-A336-0886B250765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1.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1.wmf"/><Relationship Id="rId4" Type="http://schemas.openxmlformats.org/officeDocument/2006/relationships/oleObject" Target="../embeddings/oleObject1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cs.cmu.edu/~quake-papers/painless-conjugate-gradient.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E9A5711-ADED-4E3B-B4ED-80F4052F9516}"/>
              </a:ext>
            </a:extLst>
          </p:cNvPr>
          <p:cNvSpPr>
            <a:spLocks noGrp="1" noChangeArrowheads="1"/>
          </p:cNvSpPr>
          <p:nvPr>
            <p:ph type="ctrTitle"/>
          </p:nvPr>
        </p:nvSpPr>
        <p:spPr>
          <a:xfrm>
            <a:off x="685800" y="2130425"/>
            <a:ext cx="7772400" cy="1470025"/>
          </a:xfrm>
        </p:spPr>
        <p:txBody>
          <a:bodyPr anchor="ctr"/>
          <a:lstStyle/>
          <a:p>
            <a:pPr eaLnBrk="1" hangingPunct="1"/>
            <a:r>
              <a:rPr lang="en-US" altLang="en-US" sz="4000"/>
              <a:t>Chapter 10 </a:t>
            </a:r>
            <a:br>
              <a:rPr lang="en-US" altLang="en-US" sz="4000"/>
            </a:br>
            <a:br>
              <a:rPr lang="en-US" altLang="en-US" sz="4000"/>
            </a:br>
            <a:r>
              <a:rPr lang="en-US" altLang="en-US" sz="4000"/>
              <a:t>Minimization or Maximization of Functions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D4523D0-9C0B-405B-9D66-152701036379}"/>
              </a:ext>
            </a:extLst>
          </p:cNvPr>
          <p:cNvSpPr>
            <a:spLocks noGrp="1"/>
          </p:cNvSpPr>
          <p:nvPr>
            <p:ph type="title"/>
          </p:nvPr>
        </p:nvSpPr>
        <p:spPr/>
        <p:txBody>
          <a:bodyPr/>
          <a:lstStyle/>
          <a:p>
            <a:pPr eaLnBrk="1" hangingPunct="1"/>
            <a:r>
              <a:rPr lang="en-US" altLang="en-US"/>
              <a:t>Minimization as a root-finding problem</a:t>
            </a:r>
          </a:p>
        </p:txBody>
      </p:sp>
      <p:sp>
        <p:nvSpPr>
          <p:cNvPr id="3" name="Content Placeholder 2">
            <a:extLst>
              <a:ext uri="{FF2B5EF4-FFF2-40B4-BE49-F238E27FC236}">
                <a16:creationId xmlns:a16="http://schemas.microsoft.com/office/drawing/2014/main" id="{CD02CF7A-D7AA-4454-9B98-80918C5D310C}"/>
              </a:ext>
            </a:extLst>
          </p:cNvPr>
          <p:cNvSpPr>
            <a:spLocks noGrp="1"/>
          </p:cNvSpPr>
          <p:nvPr>
            <p:ph idx="1"/>
          </p:nvPr>
        </p:nvSpPr>
        <p:spPr/>
        <p:txBody>
          <a:bodyPr/>
          <a:lstStyle/>
          <a:p>
            <a:pPr eaLnBrk="1" hangingPunct="1">
              <a:defRPr/>
            </a:pPr>
            <a:r>
              <a:rPr lang="en-US" dirty="0"/>
              <a:t>Let’s the derivative </a:t>
            </a:r>
            <a:r>
              <a:rPr lang="en-US" dirty="0" err="1"/>
              <a:t>d</a:t>
            </a:r>
            <a:r>
              <a:rPr lang="en-US" i="1" dirty="0" err="1"/>
              <a:t>F</a:t>
            </a:r>
            <a:r>
              <a:rPr lang="en-US" dirty="0"/>
              <a:t>(x)/dx = </a:t>
            </a:r>
            <a:r>
              <a:rPr lang="en-US" i="1" dirty="0"/>
              <a:t>f</a:t>
            </a:r>
            <a:r>
              <a:rPr lang="en-US" dirty="0"/>
              <a:t>(x), then minimizing (or maximizing) </a:t>
            </a:r>
            <a:r>
              <a:rPr lang="en-US" i="1" dirty="0"/>
              <a:t>F</a:t>
            </a:r>
            <a:r>
              <a:rPr lang="en-US" dirty="0"/>
              <a:t> is the same as finding zero of </a:t>
            </a:r>
            <a:r>
              <a:rPr lang="en-US" i="1" dirty="0"/>
              <a:t>f</a:t>
            </a:r>
            <a:r>
              <a:rPr lang="en-US" dirty="0"/>
              <a:t>,  i.e.,  </a:t>
            </a:r>
            <a:r>
              <a:rPr lang="en-US" i="1" dirty="0"/>
              <a:t>f</a:t>
            </a:r>
            <a:r>
              <a:rPr lang="en-US" dirty="0"/>
              <a:t>(x) = 0.</a:t>
            </a:r>
          </a:p>
          <a:p>
            <a:pPr eaLnBrk="1" hangingPunct="1">
              <a:defRPr/>
            </a:pPr>
            <a:endParaRPr lang="en-US" dirty="0"/>
          </a:p>
          <a:p>
            <a:pPr eaLnBrk="1" hangingPunct="1">
              <a:defRPr/>
            </a:pPr>
            <a:r>
              <a:rPr lang="en-US" dirty="0"/>
              <a:t>Newton method:</a:t>
            </a:r>
          </a:p>
          <a:p>
            <a:pPr marL="0" indent="0" eaLnBrk="1" hangingPunct="1">
              <a:buFontTx/>
              <a:buNone/>
              <a:defRPr/>
            </a:pPr>
            <a:r>
              <a:rPr lang="en-US" dirty="0"/>
              <a:t>   approximate curve</a:t>
            </a:r>
          </a:p>
          <a:p>
            <a:pPr marL="0" indent="0" eaLnBrk="1" hangingPunct="1">
              <a:buFontTx/>
              <a:buNone/>
              <a:defRPr/>
            </a:pPr>
            <a:r>
              <a:rPr lang="en-US" dirty="0"/>
              <a:t>   as a straight line.</a:t>
            </a:r>
          </a:p>
        </p:txBody>
      </p:sp>
      <p:pic>
        <p:nvPicPr>
          <p:cNvPr id="21508" name="Picture 4">
            <a:extLst>
              <a:ext uri="{FF2B5EF4-FFF2-40B4-BE49-F238E27FC236}">
                <a16:creationId xmlns:a16="http://schemas.microsoft.com/office/drawing/2014/main" id="{CE16C19D-848F-4897-B553-99C516267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124200"/>
            <a:ext cx="4114800" cy="349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DB9CFF8-0C84-4E64-BEE4-CE6D585E3B15}"/>
              </a:ext>
            </a:extLst>
          </p:cNvPr>
          <p:cNvSpPr>
            <a:spLocks noGrp="1" noChangeArrowheads="1"/>
          </p:cNvSpPr>
          <p:nvPr>
            <p:ph type="title"/>
          </p:nvPr>
        </p:nvSpPr>
        <p:spPr/>
        <p:txBody>
          <a:bodyPr/>
          <a:lstStyle/>
          <a:p>
            <a:pPr eaLnBrk="1" hangingPunct="1"/>
            <a:r>
              <a:rPr lang="en-US" altLang="en-US"/>
              <a:t>Deriving Newton Iteration</a:t>
            </a:r>
          </a:p>
        </p:txBody>
      </p:sp>
      <p:sp>
        <p:nvSpPr>
          <p:cNvPr id="23555" name="Rectangle 3">
            <a:extLst>
              <a:ext uri="{FF2B5EF4-FFF2-40B4-BE49-F238E27FC236}">
                <a16:creationId xmlns:a16="http://schemas.microsoft.com/office/drawing/2014/main" id="{B6DDEB79-DA40-46D4-B5AA-6E704D01AEF3}"/>
              </a:ext>
            </a:extLst>
          </p:cNvPr>
          <p:cNvSpPr>
            <a:spLocks noGrp="1" noChangeArrowheads="1"/>
          </p:cNvSpPr>
          <p:nvPr>
            <p:ph type="body" idx="1"/>
          </p:nvPr>
        </p:nvSpPr>
        <p:spPr>
          <a:xfrm>
            <a:off x="533400" y="1600200"/>
            <a:ext cx="8229600" cy="4525963"/>
          </a:xfrm>
        </p:spPr>
        <p:txBody>
          <a:bodyPr/>
          <a:lstStyle/>
          <a:p>
            <a:pPr eaLnBrk="1" hangingPunct="1"/>
            <a:r>
              <a:rPr lang="en-US" altLang="en-US" dirty="0"/>
              <a:t>Let the current value be </a:t>
            </a:r>
            <a:r>
              <a:rPr lang="en-US" altLang="en-US" i="1" dirty="0" err="1"/>
              <a:t>x</a:t>
            </a:r>
            <a:r>
              <a:rPr lang="en-US" altLang="en-US" baseline="-25000" dirty="0" err="1"/>
              <a:t>n</a:t>
            </a:r>
            <a:r>
              <a:rPr lang="en-US" altLang="en-US" dirty="0"/>
              <a:t> and zero is approximately located at next stop </a:t>
            </a:r>
            <a:r>
              <a:rPr lang="en-US" altLang="en-US" i="1" dirty="0"/>
              <a:t>x</a:t>
            </a:r>
            <a:r>
              <a:rPr lang="en-US" altLang="en-US" baseline="-25000" dirty="0"/>
              <a:t>n+1</a:t>
            </a:r>
            <a:r>
              <a:rPr lang="en-US" altLang="en-US" dirty="0"/>
              <a:t>, using Taylor expansion</a:t>
            </a:r>
          </a:p>
          <a:p>
            <a:pPr eaLnBrk="1" hangingPunct="1"/>
            <a:endParaRPr lang="en-US" altLang="en-US" dirty="0"/>
          </a:p>
          <a:p>
            <a:pPr eaLnBrk="1" hangingPunct="1"/>
            <a:r>
              <a:rPr lang="en-US" altLang="en-US" dirty="0"/>
              <a:t>Solving for </a:t>
            </a:r>
            <a:r>
              <a:rPr lang="en-US" altLang="en-US" i="1" dirty="0"/>
              <a:t>x</a:t>
            </a:r>
            <a:r>
              <a:rPr lang="en-US" altLang="en-US" baseline="-25000" dirty="0"/>
              <a:t>n+1</a:t>
            </a:r>
            <a:r>
              <a:rPr lang="en-US" altLang="en-US" dirty="0"/>
              <a:t>, we get</a:t>
            </a:r>
          </a:p>
          <a:p>
            <a:pPr eaLnBrk="1" hangingPunct="1"/>
            <a:endParaRPr lang="en-US" altLang="en-US" dirty="0"/>
          </a:p>
        </p:txBody>
      </p:sp>
      <p:graphicFrame>
        <p:nvGraphicFramePr>
          <p:cNvPr id="23556" name="Object 4">
            <a:extLst>
              <a:ext uri="{FF2B5EF4-FFF2-40B4-BE49-F238E27FC236}">
                <a16:creationId xmlns:a16="http://schemas.microsoft.com/office/drawing/2014/main" id="{4E0DB6C7-A392-4659-9A2C-016DFCE638A2}"/>
              </a:ext>
            </a:extLst>
          </p:cNvPr>
          <p:cNvGraphicFramePr>
            <a:graphicFrameLocks noChangeAspect="1"/>
          </p:cNvGraphicFramePr>
          <p:nvPr/>
        </p:nvGraphicFramePr>
        <p:xfrm>
          <a:off x="854075" y="3176588"/>
          <a:ext cx="7434263" cy="614362"/>
        </p:xfrm>
        <a:graphic>
          <a:graphicData uri="http://schemas.openxmlformats.org/presentationml/2006/ole">
            <mc:AlternateContent xmlns:mc="http://schemas.openxmlformats.org/markup-compatibility/2006">
              <mc:Choice xmlns:v="urn:schemas-microsoft-com:vml" Requires="v">
                <p:oleObj spid="_x0000_s23596" name="Equation" r:id="rId4" imgW="2921000" imgH="241300" progId="Equation.DSMT4">
                  <p:embed/>
                </p:oleObj>
              </mc:Choice>
              <mc:Fallback>
                <p:oleObj name="Equation" r:id="rId4" imgW="2921000" imgH="2413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075" y="3176588"/>
                        <a:ext cx="7434263"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a:extLst>
              <a:ext uri="{FF2B5EF4-FFF2-40B4-BE49-F238E27FC236}">
                <a16:creationId xmlns:a16="http://schemas.microsoft.com/office/drawing/2014/main" id="{A16878FB-612B-471B-8320-BDCC764B01BC}"/>
              </a:ext>
            </a:extLst>
          </p:cNvPr>
          <p:cNvGraphicFramePr>
            <a:graphicFrameLocks noChangeAspect="1"/>
          </p:cNvGraphicFramePr>
          <p:nvPr>
            <p:extLst>
              <p:ext uri="{D42A27DB-BD31-4B8C-83A1-F6EECF244321}">
                <p14:modId xmlns:p14="http://schemas.microsoft.com/office/powerpoint/2010/main" val="2265247356"/>
              </p:ext>
            </p:extLst>
          </p:nvPr>
        </p:nvGraphicFramePr>
        <p:xfrm>
          <a:off x="2117725" y="4481513"/>
          <a:ext cx="4510088" cy="989012"/>
        </p:xfrm>
        <a:graphic>
          <a:graphicData uri="http://schemas.openxmlformats.org/presentationml/2006/ole">
            <mc:AlternateContent xmlns:mc="http://schemas.openxmlformats.org/markup-compatibility/2006">
              <mc:Choice xmlns:v="urn:schemas-microsoft-com:vml" Requires="v">
                <p:oleObj spid="_x0000_s23597" name="Equation" r:id="rId6" imgW="1968480" imgH="431640" progId="Equation.DSMT4">
                  <p:embed/>
                </p:oleObj>
              </mc:Choice>
              <mc:Fallback>
                <p:oleObj name="Equation" r:id="rId6" imgW="1968480" imgH="431640" progId="Equation.DSMT4">
                  <p:embed/>
                  <p:pic>
                    <p:nvPicPr>
                      <p:cNvPr id="0" name="Object 5"/>
                      <p:cNvPicPr>
                        <a:picLocks noChangeAspect="1" noChangeArrowheads="1"/>
                      </p:cNvPicPr>
                      <p:nvPr/>
                    </p:nvPicPr>
                    <p:blipFill>
                      <a:blip r:embed="rId7"/>
                      <a:srcRect/>
                      <a:stretch>
                        <a:fillRect/>
                      </a:stretch>
                    </p:blipFill>
                    <p:spPr bwMode="auto">
                      <a:xfrm>
                        <a:off x="2117725" y="4481513"/>
                        <a:ext cx="4510088"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2F572A1-7A39-4F5A-863A-BF2989AE8936}"/>
              </a:ext>
            </a:extLst>
          </p:cNvPr>
          <p:cNvSpPr>
            <a:spLocks noGrp="1" noChangeArrowheads="1"/>
          </p:cNvSpPr>
          <p:nvPr>
            <p:ph type="title"/>
          </p:nvPr>
        </p:nvSpPr>
        <p:spPr>
          <a:xfrm>
            <a:off x="457200" y="76200"/>
            <a:ext cx="8229600" cy="1143000"/>
          </a:xfrm>
        </p:spPr>
        <p:txBody>
          <a:bodyPr/>
          <a:lstStyle/>
          <a:p>
            <a:pPr eaLnBrk="1" hangingPunct="1"/>
            <a:r>
              <a:rPr lang="en-US" altLang="en-US" sz="4000"/>
              <a:t>Convergence in Newton Iteration</a:t>
            </a:r>
          </a:p>
        </p:txBody>
      </p:sp>
      <p:sp>
        <p:nvSpPr>
          <p:cNvPr id="25603" name="Rectangle 3">
            <a:extLst>
              <a:ext uri="{FF2B5EF4-FFF2-40B4-BE49-F238E27FC236}">
                <a16:creationId xmlns:a16="http://schemas.microsoft.com/office/drawing/2014/main" id="{5C8AB4AD-BF00-4997-A987-A080D1FD99A7}"/>
              </a:ext>
            </a:extLst>
          </p:cNvPr>
          <p:cNvSpPr>
            <a:spLocks noGrp="1" noChangeArrowheads="1"/>
          </p:cNvSpPr>
          <p:nvPr>
            <p:ph type="body" idx="1"/>
          </p:nvPr>
        </p:nvSpPr>
        <p:spPr>
          <a:xfrm>
            <a:off x="457200" y="1219200"/>
            <a:ext cx="8229600" cy="4525963"/>
          </a:xfrm>
        </p:spPr>
        <p:txBody>
          <a:bodyPr/>
          <a:lstStyle/>
          <a:p>
            <a:pPr eaLnBrk="1" hangingPunct="1"/>
            <a:r>
              <a:rPr lang="en-US" altLang="en-US"/>
              <a:t>Let </a:t>
            </a:r>
            <a:r>
              <a:rPr lang="en-US" altLang="en-US" i="1">
                <a:latin typeface="Times New Roman" panose="02020603050405020304" pitchFamily="18" charset="0"/>
              </a:rPr>
              <a:t>x</a:t>
            </a:r>
            <a:r>
              <a:rPr lang="en-US" altLang="en-US"/>
              <a:t> be the exact root, </a:t>
            </a:r>
            <a:r>
              <a:rPr lang="en-US" altLang="en-US" i="1">
                <a:latin typeface="Times New Roman" panose="02020603050405020304" pitchFamily="18" charset="0"/>
              </a:rPr>
              <a:t>x</a:t>
            </a:r>
            <a:r>
              <a:rPr lang="en-US" altLang="en-US" i="1" baseline="-25000">
                <a:latin typeface="Times New Roman" panose="02020603050405020304" pitchFamily="18" charset="0"/>
              </a:rPr>
              <a:t>i</a:t>
            </a:r>
            <a:r>
              <a:rPr lang="en-US" altLang="en-US"/>
              <a:t> is the value in </a:t>
            </a:r>
            <a:r>
              <a:rPr lang="en-US" altLang="en-US" i="1">
                <a:latin typeface="Times New Roman" panose="02020603050405020304" pitchFamily="18" charset="0"/>
              </a:rPr>
              <a:t>i</a:t>
            </a:r>
            <a:r>
              <a:rPr lang="en-US" altLang="en-US"/>
              <a:t>-th iteration, and </a:t>
            </a:r>
            <a:r>
              <a:rPr lang="el-GR" altLang="en-US">
                <a:latin typeface="Times New Roman" panose="02020603050405020304" pitchFamily="18" charset="0"/>
                <a:cs typeface="Arial" panose="020B0604020202020204" pitchFamily="34" charset="0"/>
              </a:rPr>
              <a:t>ε</a:t>
            </a:r>
            <a:r>
              <a:rPr lang="en-US" altLang="en-US" i="1" baseline="-25000">
                <a:latin typeface="Times New Roman" panose="02020603050405020304" pitchFamily="18" charset="0"/>
                <a:cs typeface="Arial" panose="020B0604020202020204" pitchFamily="34" charset="0"/>
              </a:rPr>
              <a:t>i</a:t>
            </a:r>
            <a:r>
              <a:rPr lang="en-US" altLang="en-US">
                <a:cs typeface="Arial" panose="020B0604020202020204" pitchFamily="34" charset="0"/>
              </a:rPr>
              <a:t> </a:t>
            </a:r>
            <a:r>
              <a:rPr lang="en-US" altLang="en-US"/>
              <a:t>=</a:t>
            </a:r>
            <a:r>
              <a:rPr lang="en-US" altLang="en-US" i="1">
                <a:latin typeface="Times New Roman" panose="02020603050405020304" pitchFamily="18" charset="0"/>
              </a:rPr>
              <a:t>x</a:t>
            </a:r>
            <a:r>
              <a:rPr lang="en-US" altLang="en-US" i="1" baseline="-25000">
                <a:latin typeface="Times New Roman" panose="02020603050405020304" pitchFamily="18" charset="0"/>
              </a:rPr>
              <a:t>i</a:t>
            </a:r>
            <a:r>
              <a:rPr lang="en-US" altLang="en-US"/>
              <a:t>-</a:t>
            </a:r>
            <a:r>
              <a:rPr lang="en-US" altLang="en-US" i="1">
                <a:latin typeface="Times New Roman" panose="02020603050405020304" pitchFamily="18" charset="0"/>
              </a:rPr>
              <a:t>x</a:t>
            </a:r>
            <a:r>
              <a:rPr lang="en-US" altLang="en-US"/>
              <a:t> is the error, then</a:t>
            </a:r>
          </a:p>
          <a:p>
            <a:pPr eaLnBrk="1" hangingPunct="1"/>
            <a:endParaRPr lang="en-US" altLang="en-US"/>
          </a:p>
          <a:p>
            <a:pPr eaLnBrk="1" hangingPunct="1"/>
            <a:endParaRPr lang="en-US" altLang="en-US"/>
          </a:p>
          <a:p>
            <a:pPr eaLnBrk="1" hangingPunct="1"/>
            <a:r>
              <a:rPr lang="en-US" altLang="en-US"/>
              <a:t>Rate of convergence:</a:t>
            </a:r>
          </a:p>
        </p:txBody>
      </p:sp>
      <p:graphicFrame>
        <p:nvGraphicFramePr>
          <p:cNvPr id="25604" name="Object 4">
            <a:extLst>
              <a:ext uri="{FF2B5EF4-FFF2-40B4-BE49-F238E27FC236}">
                <a16:creationId xmlns:a16="http://schemas.microsoft.com/office/drawing/2014/main" id="{25884305-DB5B-4A30-99ED-FC42C02D06E2}"/>
              </a:ext>
            </a:extLst>
          </p:cNvPr>
          <p:cNvGraphicFramePr>
            <a:graphicFrameLocks noChangeAspect="1"/>
          </p:cNvGraphicFramePr>
          <p:nvPr/>
        </p:nvGraphicFramePr>
        <p:xfrm>
          <a:off x="1524000" y="2286000"/>
          <a:ext cx="5181600" cy="1173163"/>
        </p:xfrm>
        <a:graphic>
          <a:graphicData uri="http://schemas.openxmlformats.org/presentationml/2006/ole">
            <mc:AlternateContent xmlns:mc="http://schemas.openxmlformats.org/markup-compatibility/2006">
              <mc:Choice xmlns:v="urn:schemas-microsoft-com:vml" Requires="v">
                <p:oleObj spid="_x0000_s25643" name="Equation" r:id="rId3" imgW="2806700" imgH="635000" progId="Equation.DSMT4">
                  <p:embed/>
                </p:oleObj>
              </mc:Choice>
              <mc:Fallback>
                <p:oleObj name="Equation" r:id="rId3" imgW="2806700" imgH="635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86000"/>
                        <a:ext cx="5181600" cy="1173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5">
            <a:extLst>
              <a:ext uri="{FF2B5EF4-FFF2-40B4-BE49-F238E27FC236}">
                <a16:creationId xmlns:a16="http://schemas.microsoft.com/office/drawing/2014/main" id="{FBC86724-5F5C-47F9-A43C-40712E7869DD}"/>
              </a:ext>
            </a:extLst>
          </p:cNvPr>
          <p:cNvGraphicFramePr>
            <a:graphicFrameLocks noChangeAspect="1"/>
          </p:cNvGraphicFramePr>
          <p:nvPr/>
        </p:nvGraphicFramePr>
        <p:xfrm>
          <a:off x="1524000" y="4038600"/>
          <a:ext cx="5029200" cy="2503488"/>
        </p:xfrm>
        <a:graphic>
          <a:graphicData uri="http://schemas.openxmlformats.org/presentationml/2006/ole">
            <mc:AlternateContent xmlns:mc="http://schemas.openxmlformats.org/markup-compatibility/2006">
              <mc:Choice xmlns:v="urn:schemas-microsoft-com:vml" Requires="v">
                <p:oleObj spid="_x0000_s25644" name="Equation" r:id="rId5" imgW="2705100" imgH="1346200" progId="Equation.DSMT4">
                  <p:embed/>
                </p:oleObj>
              </mc:Choice>
              <mc:Fallback>
                <p:oleObj name="Equation" r:id="rId5" imgW="2705100" imgH="1346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4038600"/>
                        <a:ext cx="5029200" cy="250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6" name="Text Box 6">
            <a:extLst>
              <a:ext uri="{FF2B5EF4-FFF2-40B4-BE49-F238E27FC236}">
                <a16:creationId xmlns:a16="http://schemas.microsoft.com/office/drawing/2014/main" id="{495F314D-36B7-4773-AEA9-01D27DDE9538}"/>
              </a:ext>
            </a:extLst>
          </p:cNvPr>
          <p:cNvSpPr txBox="1">
            <a:spLocks noChangeArrowheads="1"/>
          </p:cNvSpPr>
          <p:nvPr/>
        </p:nvSpPr>
        <p:spPr bwMode="auto">
          <a:xfrm>
            <a:off x="3200400" y="59436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(Quadratic convergence)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135B8CB-7C87-46B3-84EC-B0A1A4EDC672}"/>
              </a:ext>
            </a:extLst>
          </p:cNvPr>
          <p:cNvSpPr>
            <a:spLocks noGrp="1" noChangeArrowheads="1"/>
          </p:cNvSpPr>
          <p:nvPr>
            <p:ph type="title"/>
          </p:nvPr>
        </p:nvSpPr>
        <p:spPr/>
        <p:txBody>
          <a:bodyPr/>
          <a:lstStyle/>
          <a:p>
            <a:pPr eaLnBrk="1" hangingPunct="1"/>
            <a:r>
              <a:rPr lang="en-US" altLang="en-US"/>
              <a:t>Strategy in Higher Dimensions</a:t>
            </a:r>
          </a:p>
        </p:txBody>
      </p:sp>
      <p:sp>
        <p:nvSpPr>
          <p:cNvPr id="26627" name="Rectangle 3">
            <a:extLst>
              <a:ext uri="{FF2B5EF4-FFF2-40B4-BE49-F238E27FC236}">
                <a16:creationId xmlns:a16="http://schemas.microsoft.com/office/drawing/2014/main" id="{6907DFCC-C7A3-4753-AC68-C32D5ACD4994}"/>
              </a:ext>
            </a:extLst>
          </p:cNvPr>
          <p:cNvSpPr>
            <a:spLocks noGrp="1" noChangeArrowheads="1"/>
          </p:cNvSpPr>
          <p:nvPr>
            <p:ph type="body" idx="1"/>
          </p:nvPr>
        </p:nvSpPr>
        <p:spPr/>
        <p:txBody>
          <a:bodyPr/>
          <a:lstStyle/>
          <a:p>
            <a:pPr marL="609600" indent="-609600" eaLnBrk="1" hangingPunct="1">
              <a:buFontTx/>
              <a:buAutoNum type="arabicPeriod"/>
            </a:pPr>
            <a:r>
              <a:rPr lang="en-US" altLang="en-US"/>
              <a:t>Starting from a point </a:t>
            </a:r>
            <a:r>
              <a:rPr lang="en-US" altLang="en-US" b="1"/>
              <a:t>P</a:t>
            </a:r>
            <a:r>
              <a:rPr lang="en-US" altLang="en-US"/>
              <a:t> and a direction </a:t>
            </a:r>
            <a:r>
              <a:rPr lang="en-US" altLang="en-US" b="1"/>
              <a:t>n</a:t>
            </a:r>
            <a:r>
              <a:rPr lang="en-US" altLang="en-US"/>
              <a:t>, find the minimum on the line </a:t>
            </a:r>
            <a:r>
              <a:rPr lang="en-US" altLang="en-US" b="1"/>
              <a:t>P</a:t>
            </a:r>
            <a:r>
              <a:rPr lang="en-US" altLang="en-US"/>
              <a:t> + </a:t>
            </a:r>
            <a:r>
              <a:rPr lang="en-US" altLang="en-US">
                <a:sym typeface="Symbol" panose="05050102010706020507" pitchFamily="18" charset="2"/>
              </a:rPr>
              <a:t></a:t>
            </a:r>
            <a:r>
              <a:rPr lang="en-US" altLang="en-US" b="1">
                <a:cs typeface="Arial" panose="020B0604020202020204" pitchFamily="34" charset="0"/>
              </a:rPr>
              <a:t>n</a:t>
            </a:r>
            <a:r>
              <a:rPr lang="en-US" altLang="en-US">
                <a:cs typeface="Arial" panose="020B0604020202020204" pitchFamily="34" charset="0"/>
              </a:rPr>
              <a:t>, i.e., do a 1D minimization of </a:t>
            </a:r>
            <a:r>
              <a:rPr lang="en-US" altLang="en-US" i="1">
                <a:cs typeface="Arial" panose="020B0604020202020204" pitchFamily="34" charset="0"/>
              </a:rPr>
              <a:t>y</a:t>
            </a:r>
            <a:r>
              <a:rPr lang="en-US" altLang="en-US">
                <a:cs typeface="Arial" panose="020B0604020202020204" pitchFamily="34" charset="0"/>
              </a:rPr>
              <a:t>(</a:t>
            </a:r>
            <a:r>
              <a:rPr lang="el-GR" altLang="en-US" i="1">
                <a:cs typeface="Arial" panose="020B0604020202020204" pitchFamily="34" charset="0"/>
                <a:sym typeface="Symbol" panose="05050102010706020507" pitchFamily="18" charset="2"/>
              </a:rPr>
              <a:t></a:t>
            </a:r>
            <a:r>
              <a:rPr lang="en-US" altLang="en-US">
                <a:cs typeface="Arial" panose="020B0604020202020204" pitchFamily="34" charset="0"/>
              </a:rPr>
              <a:t>)=</a:t>
            </a:r>
            <a:r>
              <a:rPr lang="en-US" altLang="en-US" i="1">
                <a:cs typeface="Arial" panose="020B0604020202020204" pitchFamily="34" charset="0"/>
              </a:rPr>
              <a:t>f</a:t>
            </a:r>
            <a:r>
              <a:rPr lang="en-US" altLang="en-US">
                <a:cs typeface="Arial" panose="020B0604020202020204" pitchFamily="34" charset="0"/>
              </a:rPr>
              <a:t>(</a:t>
            </a:r>
            <a:r>
              <a:rPr lang="en-US" altLang="en-US" b="1"/>
              <a:t>P</a:t>
            </a:r>
            <a:r>
              <a:rPr lang="en-US" altLang="en-US"/>
              <a:t>+</a:t>
            </a:r>
            <a:r>
              <a:rPr lang="en-US" altLang="en-US">
                <a:sym typeface="Symbol" panose="05050102010706020507" pitchFamily="18" charset="2"/>
              </a:rPr>
              <a:t></a:t>
            </a:r>
            <a:r>
              <a:rPr lang="en-US" altLang="en-US" b="1">
                <a:cs typeface="Arial" panose="020B0604020202020204" pitchFamily="34" charset="0"/>
              </a:rPr>
              <a:t>n</a:t>
            </a:r>
            <a:r>
              <a:rPr lang="en-US" altLang="en-US">
                <a:cs typeface="Arial" panose="020B0604020202020204" pitchFamily="34" charset="0"/>
              </a:rPr>
              <a:t>)</a:t>
            </a:r>
          </a:p>
          <a:p>
            <a:pPr marL="609600" indent="-609600" eaLnBrk="1" hangingPunct="1">
              <a:buFontTx/>
              <a:buAutoNum type="arabicPeriod"/>
            </a:pPr>
            <a:r>
              <a:rPr lang="en-US" altLang="en-US">
                <a:cs typeface="Arial" panose="020B0604020202020204" pitchFamily="34" charset="0"/>
              </a:rPr>
              <a:t>Replace </a:t>
            </a:r>
            <a:r>
              <a:rPr lang="en-US" altLang="en-US" b="1">
                <a:cs typeface="Arial" panose="020B0604020202020204" pitchFamily="34" charset="0"/>
              </a:rPr>
              <a:t>P</a:t>
            </a:r>
            <a:r>
              <a:rPr lang="en-US" altLang="en-US">
                <a:cs typeface="Arial" panose="020B0604020202020204" pitchFamily="34" charset="0"/>
              </a:rPr>
              <a:t> by  </a:t>
            </a:r>
            <a:r>
              <a:rPr lang="en-US" altLang="en-US" b="1"/>
              <a:t>P</a:t>
            </a:r>
            <a:r>
              <a:rPr lang="en-US" altLang="en-US"/>
              <a:t> + </a:t>
            </a:r>
            <a:r>
              <a:rPr lang="el-GR" altLang="en-US" i="1">
                <a:cs typeface="Arial" panose="020B0604020202020204" pitchFamily="34" charset="0"/>
                <a:sym typeface="Symbol" panose="05050102010706020507" pitchFamily="18" charset="2"/>
              </a:rPr>
              <a:t></a:t>
            </a:r>
            <a:r>
              <a:rPr lang="en-US" altLang="en-US" i="1" baseline="-25000">
                <a:cs typeface="Arial" panose="020B0604020202020204" pitchFamily="34" charset="0"/>
              </a:rPr>
              <a:t>min</a:t>
            </a:r>
            <a:r>
              <a:rPr lang="en-US" altLang="en-US" i="1">
                <a:cs typeface="Arial" panose="020B0604020202020204" pitchFamily="34" charset="0"/>
              </a:rPr>
              <a:t> </a:t>
            </a:r>
            <a:r>
              <a:rPr lang="en-US" altLang="en-US" b="1">
                <a:cs typeface="Arial" panose="020B0604020202020204" pitchFamily="34" charset="0"/>
              </a:rPr>
              <a:t>n</a:t>
            </a:r>
            <a:r>
              <a:rPr lang="en-US" altLang="en-US">
                <a:cs typeface="Arial" panose="020B0604020202020204" pitchFamily="34" charset="0"/>
              </a:rPr>
              <a:t>,  choose another direction </a:t>
            </a:r>
            <a:r>
              <a:rPr lang="en-US" altLang="en-US" b="1">
                <a:cs typeface="Arial" panose="020B0604020202020204" pitchFamily="34" charset="0"/>
              </a:rPr>
              <a:t>n’</a:t>
            </a:r>
            <a:r>
              <a:rPr lang="en-US" altLang="en-US">
                <a:cs typeface="Arial" panose="020B0604020202020204" pitchFamily="34" charset="0"/>
              </a:rPr>
              <a:t> and repeat step 1.</a:t>
            </a:r>
          </a:p>
          <a:p>
            <a:pPr marL="609600" indent="-609600" eaLnBrk="1" hangingPunct="1">
              <a:buFontTx/>
              <a:buAutoNum type="arabicPeriod"/>
            </a:pPr>
            <a:endParaRPr lang="en-US" altLang="en-US">
              <a:cs typeface="Arial" panose="020B0604020202020204" pitchFamily="34" charset="0"/>
            </a:endParaRPr>
          </a:p>
          <a:p>
            <a:pPr marL="609600" indent="-609600" eaLnBrk="1" hangingPunct="1">
              <a:buFontTx/>
              <a:buNone/>
            </a:pPr>
            <a:r>
              <a:rPr lang="en-US" altLang="en-US">
                <a:cs typeface="Arial" panose="020B0604020202020204" pitchFamily="34" charset="0"/>
              </a:rPr>
              <a:t>	The trick and variation of the algorithms are on chosen </a:t>
            </a:r>
            <a:r>
              <a:rPr lang="en-US" altLang="en-US" b="1">
                <a:cs typeface="Arial" panose="020B0604020202020204" pitchFamily="34" charset="0"/>
              </a:rPr>
              <a:t>n</a:t>
            </a:r>
            <a:r>
              <a:rPr lang="en-US" altLang="en-US">
                <a:cs typeface="Arial" panose="020B0604020202020204" pitchFamily="34" charset="0"/>
              </a:rPr>
              <a:t>.</a:t>
            </a:r>
            <a:endParaRPr lang="el-GR" altLang="en-US" b="1">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A69B2DA-9499-4FAA-ABEF-1AEA35373B27}"/>
              </a:ext>
            </a:extLst>
          </p:cNvPr>
          <p:cNvSpPr>
            <a:spLocks noGrp="1" noChangeArrowheads="1"/>
          </p:cNvSpPr>
          <p:nvPr>
            <p:ph type="title"/>
          </p:nvPr>
        </p:nvSpPr>
        <p:spPr/>
        <p:txBody>
          <a:bodyPr/>
          <a:lstStyle/>
          <a:p>
            <a:pPr eaLnBrk="1" hangingPunct="1"/>
            <a:r>
              <a:rPr lang="en-US" altLang="en-US"/>
              <a:t>Local Properties near Minimum</a:t>
            </a:r>
          </a:p>
        </p:txBody>
      </p:sp>
      <p:sp>
        <p:nvSpPr>
          <p:cNvPr id="28675" name="Rectangle 3">
            <a:extLst>
              <a:ext uri="{FF2B5EF4-FFF2-40B4-BE49-F238E27FC236}">
                <a16:creationId xmlns:a16="http://schemas.microsoft.com/office/drawing/2014/main" id="{3C3B5514-43D4-41D1-8101-34791A222DFB}"/>
              </a:ext>
            </a:extLst>
          </p:cNvPr>
          <p:cNvSpPr>
            <a:spLocks noGrp="1" noChangeArrowheads="1"/>
          </p:cNvSpPr>
          <p:nvPr>
            <p:ph type="body" idx="1"/>
          </p:nvPr>
        </p:nvSpPr>
        <p:spPr/>
        <p:txBody>
          <a:bodyPr/>
          <a:lstStyle/>
          <a:p>
            <a:pPr eaLnBrk="1" hangingPunct="1"/>
            <a:r>
              <a:rPr lang="en-US" altLang="en-US" dirty="0"/>
              <a:t>Let </a:t>
            </a:r>
            <a:r>
              <a:rPr lang="en-US" altLang="en-US" b="1" dirty="0"/>
              <a:t>P</a:t>
            </a:r>
            <a:r>
              <a:rPr lang="en-US" altLang="en-US" dirty="0"/>
              <a:t> be some point of interest which is chosen to be the origin </a:t>
            </a:r>
            <a:r>
              <a:rPr lang="en-US" altLang="en-US" b="1" dirty="0"/>
              <a:t>x</a:t>
            </a:r>
            <a:r>
              <a:rPr lang="en-US" altLang="en-US" dirty="0"/>
              <a:t>=</a:t>
            </a:r>
            <a:r>
              <a:rPr lang="en-US" altLang="en-US" b="1" dirty="0"/>
              <a:t>0</a:t>
            </a:r>
            <a:r>
              <a:rPr lang="en-US" altLang="en-US" dirty="0"/>
              <a:t>. Taylor expansion gives</a:t>
            </a:r>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Minimizing </a:t>
            </a:r>
            <a:r>
              <a:rPr lang="en-US" altLang="en-US" i="1" dirty="0"/>
              <a:t>f</a:t>
            </a:r>
            <a:r>
              <a:rPr lang="en-US" altLang="en-US" dirty="0"/>
              <a:t> is the same as solving the equation</a:t>
            </a:r>
          </a:p>
          <a:p>
            <a:pPr eaLnBrk="1" hangingPunct="1"/>
            <a:endParaRPr lang="en-US" altLang="en-US" dirty="0"/>
          </a:p>
          <a:p>
            <a:pPr eaLnBrk="1" hangingPunct="1"/>
            <a:endParaRPr lang="en-US" altLang="en-US" dirty="0"/>
          </a:p>
        </p:txBody>
      </p:sp>
      <p:graphicFrame>
        <p:nvGraphicFramePr>
          <p:cNvPr id="28676" name="Object 4">
            <a:extLst>
              <a:ext uri="{FF2B5EF4-FFF2-40B4-BE49-F238E27FC236}">
                <a16:creationId xmlns:a16="http://schemas.microsoft.com/office/drawing/2014/main" id="{A0E83184-5047-4ED3-B0EC-489F2AA2079E}"/>
              </a:ext>
            </a:extLst>
          </p:cNvPr>
          <p:cNvGraphicFramePr>
            <a:graphicFrameLocks noChangeAspect="1"/>
          </p:cNvGraphicFramePr>
          <p:nvPr>
            <p:extLst>
              <p:ext uri="{D42A27DB-BD31-4B8C-83A1-F6EECF244321}">
                <p14:modId xmlns:p14="http://schemas.microsoft.com/office/powerpoint/2010/main" val="3131513882"/>
              </p:ext>
            </p:extLst>
          </p:nvPr>
        </p:nvGraphicFramePr>
        <p:xfrm>
          <a:off x="1625600" y="3132138"/>
          <a:ext cx="5537200" cy="1744662"/>
        </p:xfrm>
        <a:graphic>
          <a:graphicData uri="http://schemas.openxmlformats.org/presentationml/2006/ole">
            <mc:AlternateContent xmlns:mc="http://schemas.openxmlformats.org/markup-compatibility/2006">
              <mc:Choice xmlns:v="urn:schemas-microsoft-com:vml" Requires="v">
                <p:oleObj spid="_x0000_s28717" name="Equation" r:id="rId4" imgW="2819400" imgH="889000" progId="Equation.DSMT4">
                  <p:embed/>
                </p:oleObj>
              </mc:Choice>
              <mc:Fallback>
                <p:oleObj name="Equation" r:id="rId4" imgW="2819400" imgH="889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5600" y="3132138"/>
                        <a:ext cx="5537200" cy="174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a:extLst>
              <a:ext uri="{FF2B5EF4-FFF2-40B4-BE49-F238E27FC236}">
                <a16:creationId xmlns:a16="http://schemas.microsoft.com/office/drawing/2014/main" id="{93A8E952-E840-4A54-A599-807E30C80314}"/>
              </a:ext>
            </a:extLst>
          </p:cNvPr>
          <p:cNvGraphicFramePr>
            <a:graphicFrameLocks noChangeAspect="1"/>
          </p:cNvGraphicFramePr>
          <p:nvPr>
            <p:extLst>
              <p:ext uri="{D42A27DB-BD31-4B8C-83A1-F6EECF244321}">
                <p14:modId xmlns:p14="http://schemas.microsoft.com/office/powerpoint/2010/main" val="673214155"/>
              </p:ext>
            </p:extLst>
          </p:nvPr>
        </p:nvGraphicFramePr>
        <p:xfrm>
          <a:off x="2667000" y="5486400"/>
          <a:ext cx="1247775" cy="406400"/>
        </p:xfrm>
        <a:graphic>
          <a:graphicData uri="http://schemas.openxmlformats.org/presentationml/2006/ole">
            <mc:AlternateContent xmlns:mc="http://schemas.openxmlformats.org/markup-compatibility/2006">
              <mc:Choice xmlns:v="urn:schemas-microsoft-com:vml" Requires="v">
                <p:oleObj spid="_x0000_s28718" name="Equation" r:id="rId6" imgW="545626" imgH="177646" progId="Equation.DSMT4">
                  <p:embed/>
                </p:oleObj>
              </mc:Choice>
              <mc:Fallback>
                <p:oleObj name="Equation" r:id="rId6" imgW="545626" imgH="177646"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5486400"/>
                        <a:ext cx="1247775"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Text Box 6">
            <a:extLst>
              <a:ext uri="{FF2B5EF4-FFF2-40B4-BE49-F238E27FC236}">
                <a16:creationId xmlns:a16="http://schemas.microsoft.com/office/drawing/2014/main" id="{BD34DCF2-25A6-492F-99E5-00B65FC97FA2}"/>
              </a:ext>
            </a:extLst>
          </p:cNvPr>
          <p:cNvSpPr txBox="1">
            <a:spLocks noChangeArrowheads="1"/>
          </p:cNvSpPr>
          <p:nvPr/>
        </p:nvSpPr>
        <p:spPr bwMode="auto">
          <a:xfrm>
            <a:off x="762000" y="6186488"/>
            <a:ext cx="3429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baseline="30000"/>
              <a:t>T</a:t>
            </a:r>
            <a:r>
              <a:rPr lang="en-US" altLang="en-US"/>
              <a:t>  for transpose of a matrix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403E131-9FC3-4C0C-91C9-FE772232A10D}"/>
              </a:ext>
            </a:extLst>
          </p:cNvPr>
          <p:cNvSpPr>
            <a:spLocks noGrp="1" noChangeArrowheads="1"/>
          </p:cNvSpPr>
          <p:nvPr>
            <p:ph type="title"/>
          </p:nvPr>
        </p:nvSpPr>
        <p:spPr/>
        <p:txBody>
          <a:bodyPr/>
          <a:lstStyle/>
          <a:p>
            <a:pPr eaLnBrk="1" hangingPunct="1"/>
            <a:r>
              <a:rPr lang="en-US" altLang="en-US" sz="4000"/>
              <a:t>Search along Coordinate Directions</a:t>
            </a:r>
          </a:p>
        </p:txBody>
      </p:sp>
      <p:pic>
        <p:nvPicPr>
          <p:cNvPr id="30723" name="Picture 4">
            <a:extLst>
              <a:ext uri="{FF2B5EF4-FFF2-40B4-BE49-F238E27FC236}">
                <a16:creationId xmlns:a16="http://schemas.microsoft.com/office/drawing/2014/main" id="{C051CB21-B1DA-4370-B0ED-2F414E5917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143000"/>
            <a:ext cx="5715000" cy="5541963"/>
          </a:xfrm>
          <a:noFill/>
        </p:spPr>
      </p:pic>
      <p:sp>
        <p:nvSpPr>
          <p:cNvPr id="30724" name="Text Box 6">
            <a:extLst>
              <a:ext uri="{FF2B5EF4-FFF2-40B4-BE49-F238E27FC236}">
                <a16:creationId xmlns:a16="http://schemas.microsoft.com/office/drawing/2014/main" id="{86A84794-6CE6-4B4C-8040-48EFD255A3B4}"/>
              </a:ext>
            </a:extLst>
          </p:cNvPr>
          <p:cNvSpPr txBox="1">
            <a:spLocks noChangeArrowheads="1"/>
          </p:cNvSpPr>
          <p:nvPr/>
        </p:nvSpPr>
        <p:spPr bwMode="auto">
          <a:xfrm>
            <a:off x="6400800" y="1600200"/>
            <a:ext cx="2286000" cy="35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dirty="0"/>
              <a:t>Search minimum along </a:t>
            </a:r>
            <a:r>
              <a:rPr lang="en-US" altLang="en-US" i="1" dirty="0"/>
              <a:t>x</a:t>
            </a:r>
            <a:r>
              <a:rPr lang="en-US" altLang="en-US" dirty="0"/>
              <a:t> direction, followed by search minimum along </a:t>
            </a:r>
            <a:r>
              <a:rPr lang="en-US" altLang="en-US" i="1" dirty="0"/>
              <a:t>y</a:t>
            </a:r>
            <a:r>
              <a:rPr lang="en-US" altLang="en-US" dirty="0"/>
              <a:t> direction, and so on.  Such a method takes a very large number of steps to converge.</a:t>
            </a:r>
          </a:p>
          <a:p>
            <a:pPr eaLnBrk="1" hangingPunct="1">
              <a:spcBef>
                <a:spcPct val="50000"/>
              </a:spcBef>
            </a:pPr>
            <a:r>
              <a:rPr lang="en-US" altLang="en-US" dirty="0"/>
              <a:t>The curved loops represent </a:t>
            </a:r>
            <a:r>
              <a:rPr lang="en-US" altLang="en-US" i="1" dirty="0"/>
              <a:t>f</a:t>
            </a:r>
            <a:r>
              <a:rPr lang="en-US" altLang="en-US" dirty="0"/>
              <a:t>(</a:t>
            </a:r>
            <a:r>
              <a:rPr lang="en-US" altLang="en-US" i="1" dirty="0" err="1"/>
              <a:t>x</a:t>
            </a:r>
            <a:r>
              <a:rPr lang="en-US" altLang="en-US" dirty="0" err="1"/>
              <a:t>,</a:t>
            </a:r>
            <a:r>
              <a:rPr lang="en-US" altLang="en-US" i="1" dirty="0" err="1"/>
              <a:t>y</a:t>
            </a:r>
            <a:r>
              <a:rPr lang="en-US" altLang="en-US" dirty="0"/>
              <a:t>) = const.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22955F6-384C-4D0F-94DD-7BF18E9462DB}"/>
              </a:ext>
            </a:extLst>
          </p:cNvPr>
          <p:cNvSpPr>
            <a:spLocks noGrp="1" noChangeArrowheads="1"/>
          </p:cNvSpPr>
          <p:nvPr>
            <p:ph type="title"/>
          </p:nvPr>
        </p:nvSpPr>
        <p:spPr/>
        <p:txBody>
          <a:bodyPr/>
          <a:lstStyle/>
          <a:p>
            <a:pPr eaLnBrk="1" hangingPunct="1"/>
            <a:r>
              <a:rPr lang="en-US" altLang="en-US"/>
              <a:t>Steepest Descent</a:t>
            </a:r>
          </a:p>
        </p:txBody>
      </p:sp>
      <p:sp>
        <p:nvSpPr>
          <p:cNvPr id="31747" name="Rectangle 3">
            <a:extLst>
              <a:ext uri="{FF2B5EF4-FFF2-40B4-BE49-F238E27FC236}">
                <a16:creationId xmlns:a16="http://schemas.microsoft.com/office/drawing/2014/main" id="{999903B0-CC03-4D76-AADC-B72C9A5AF5CA}"/>
              </a:ext>
            </a:extLst>
          </p:cNvPr>
          <p:cNvSpPr>
            <a:spLocks noGrp="1" noChangeArrowheads="1"/>
          </p:cNvSpPr>
          <p:nvPr>
            <p:ph type="body" sz="half" idx="1"/>
          </p:nvPr>
        </p:nvSpPr>
        <p:spPr>
          <a:xfrm>
            <a:off x="5562600" y="1676400"/>
            <a:ext cx="3352800" cy="4572000"/>
          </a:xfrm>
        </p:spPr>
        <p:txBody>
          <a:bodyPr/>
          <a:lstStyle/>
          <a:p>
            <a:pPr eaLnBrk="1" hangingPunct="1">
              <a:buFontTx/>
              <a:buNone/>
            </a:pPr>
            <a:endParaRPr lang="en-US" altLang="en-US" sz="2800"/>
          </a:p>
          <a:p>
            <a:pPr eaLnBrk="1" hangingPunct="1"/>
            <a:endParaRPr lang="en-US" altLang="en-US" sz="2800"/>
          </a:p>
        </p:txBody>
      </p:sp>
      <p:pic>
        <p:nvPicPr>
          <p:cNvPr id="31748" name="Picture 4">
            <a:extLst>
              <a:ext uri="{FF2B5EF4-FFF2-40B4-BE49-F238E27FC236}">
                <a16:creationId xmlns:a16="http://schemas.microsoft.com/office/drawing/2014/main" id="{25D59D6F-A43A-47E4-8814-C320FDC0CEC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8600" y="2667000"/>
            <a:ext cx="5486400" cy="4065588"/>
          </a:xfrm>
          <a:noFill/>
        </p:spPr>
      </p:pic>
      <p:sp>
        <p:nvSpPr>
          <p:cNvPr id="31749" name="Text Box 6">
            <a:extLst>
              <a:ext uri="{FF2B5EF4-FFF2-40B4-BE49-F238E27FC236}">
                <a16:creationId xmlns:a16="http://schemas.microsoft.com/office/drawing/2014/main" id="{DEEFE00B-13F5-40A3-B374-D855723CCE4C}"/>
              </a:ext>
            </a:extLst>
          </p:cNvPr>
          <p:cNvSpPr txBox="1">
            <a:spLocks noChangeArrowheads="1"/>
          </p:cNvSpPr>
          <p:nvPr/>
        </p:nvSpPr>
        <p:spPr bwMode="auto">
          <a:xfrm>
            <a:off x="609600" y="1644650"/>
            <a:ext cx="472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t>Search in the direction with the largest decrease,  i.e., </a:t>
            </a:r>
            <a:r>
              <a:rPr lang="en-US" altLang="en-US" sz="2000" b="1"/>
              <a:t>n</a:t>
            </a:r>
            <a:r>
              <a:rPr lang="en-US" altLang="en-US" sz="2000"/>
              <a:t> = -</a:t>
            </a:r>
            <a:r>
              <a:rPr lang="en-US" altLang="en-US" sz="2000" b="1">
                <a:sym typeface="Symbol" panose="05050102010706020507" pitchFamily="18" charset="2"/>
              </a:rPr>
              <a:t></a:t>
            </a:r>
            <a:r>
              <a:rPr lang="en-US" altLang="en-US" sz="2000" i="1">
                <a:sym typeface="Symbol" panose="05050102010706020507" pitchFamily="18" charset="2"/>
              </a:rPr>
              <a:t>f</a:t>
            </a:r>
          </a:p>
        </p:txBody>
      </p:sp>
      <p:sp>
        <p:nvSpPr>
          <p:cNvPr id="31750" name="Text Box 7">
            <a:extLst>
              <a:ext uri="{FF2B5EF4-FFF2-40B4-BE49-F238E27FC236}">
                <a16:creationId xmlns:a16="http://schemas.microsoft.com/office/drawing/2014/main" id="{0E73CF96-5E6A-4395-9935-DA5D1131F620}"/>
              </a:ext>
            </a:extLst>
          </p:cNvPr>
          <p:cNvSpPr txBox="1">
            <a:spLocks noChangeArrowheads="1"/>
          </p:cNvSpPr>
          <p:nvPr/>
        </p:nvSpPr>
        <p:spPr bwMode="auto">
          <a:xfrm>
            <a:off x="6019800" y="1676400"/>
            <a:ext cx="2590800" cy="338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Constant </a:t>
            </a:r>
            <a:r>
              <a:rPr lang="en-US" altLang="en-US" i="1"/>
              <a:t>f</a:t>
            </a:r>
            <a:r>
              <a:rPr lang="en-US" altLang="en-US"/>
              <a:t> contour line (surface) is perpendicular to </a:t>
            </a:r>
            <a:r>
              <a:rPr lang="en-US" altLang="en-US" b="1"/>
              <a:t>n</a:t>
            </a:r>
            <a:r>
              <a:rPr lang="en-US" altLang="en-US"/>
              <a:t>,  because d</a:t>
            </a:r>
            <a:r>
              <a:rPr lang="en-US" altLang="en-US" i="1"/>
              <a:t>f</a:t>
            </a:r>
            <a:r>
              <a:rPr lang="en-US" altLang="en-US"/>
              <a:t> = d</a:t>
            </a:r>
            <a:r>
              <a:rPr lang="en-US" altLang="en-US" b="1"/>
              <a:t>x</a:t>
            </a:r>
            <a:r>
              <a:rPr lang="en-US" altLang="en-US">
                <a:sym typeface="Symbol" panose="05050102010706020507" pitchFamily="18" charset="2"/>
              </a:rPr>
              <a:t></a:t>
            </a:r>
            <a:r>
              <a:rPr lang="en-US" altLang="en-US" b="1">
                <a:sym typeface="Symbol" panose="05050102010706020507" pitchFamily="18" charset="2"/>
              </a:rPr>
              <a:t></a:t>
            </a:r>
            <a:r>
              <a:rPr lang="en-US" altLang="en-US" i="1">
                <a:sym typeface="Symbol" panose="05050102010706020507" pitchFamily="18" charset="2"/>
              </a:rPr>
              <a:t>f</a:t>
            </a:r>
            <a:r>
              <a:rPr lang="en-US" altLang="en-US">
                <a:sym typeface="Symbol" panose="05050102010706020507" pitchFamily="18" charset="2"/>
              </a:rPr>
              <a:t> = 0.</a:t>
            </a:r>
          </a:p>
          <a:p>
            <a:pPr eaLnBrk="1" hangingPunct="1">
              <a:spcBef>
                <a:spcPct val="50000"/>
              </a:spcBef>
            </a:pPr>
            <a:r>
              <a:rPr lang="en-US" altLang="en-US">
                <a:sym typeface="Symbol" panose="05050102010706020507" pitchFamily="18" charset="2"/>
              </a:rPr>
              <a:t>The current search direction </a:t>
            </a:r>
            <a:r>
              <a:rPr lang="en-US" altLang="en-US" b="1">
                <a:sym typeface="Symbol" panose="05050102010706020507" pitchFamily="18" charset="2"/>
              </a:rPr>
              <a:t>n</a:t>
            </a:r>
            <a:r>
              <a:rPr lang="en-US" altLang="en-US">
                <a:sym typeface="Symbol" panose="05050102010706020507" pitchFamily="18" charset="2"/>
              </a:rPr>
              <a:t> and next search direction are orthogonal, because for minimum </a:t>
            </a:r>
            <a:r>
              <a:rPr lang="en-US" altLang="en-US" i="1">
                <a:sym typeface="Symbol" panose="05050102010706020507" pitchFamily="18" charset="2"/>
              </a:rPr>
              <a:t></a:t>
            </a:r>
            <a:r>
              <a:rPr lang="en-US" altLang="en-US">
                <a:cs typeface="Arial" panose="020B0604020202020204" pitchFamily="34" charset="0"/>
                <a:sym typeface="Symbol" panose="05050102010706020507" pitchFamily="18" charset="2"/>
              </a:rPr>
              <a:t> we have </a:t>
            </a:r>
          </a:p>
          <a:p>
            <a:pPr eaLnBrk="1" hangingPunct="1">
              <a:spcBef>
                <a:spcPct val="50000"/>
              </a:spcBef>
            </a:pPr>
            <a:r>
              <a:rPr lang="en-US" altLang="en-US" i="1"/>
              <a:t>y’</a:t>
            </a:r>
            <a:r>
              <a:rPr lang="en-US" altLang="en-US"/>
              <a:t>(</a:t>
            </a:r>
            <a:r>
              <a:rPr lang="el-GR" altLang="en-US" i="1">
                <a:sym typeface="Symbol" panose="05050102010706020507" pitchFamily="18" charset="2"/>
              </a:rPr>
              <a:t></a:t>
            </a:r>
            <a:r>
              <a:rPr lang="en-US" altLang="en-US"/>
              <a:t>) = d</a:t>
            </a:r>
            <a:r>
              <a:rPr lang="en-US" altLang="en-US" i="1"/>
              <a:t>f</a:t>
            </a:r>
            <a:r>
              <a:rPr lang="en-US" altLang="en-US"/>
              <a:t>(</a:t>
            </a:r>
            <a:r>
              <a:rPr lang="en-US" altLang="en-US" b="1"/>
              <a:t>P</a:t>
            </a:r>
            <a:r>
              <a:rPr lang="en-US" altLang="en-US"/>
              <a:t>+</a:t>
            </a:r>
            <a:r>
              <a:rPr lang="en-US" altLang="en-US">
                <a:cs typeface="Arial" panose="020B0604020202020204" pitchFamily="34" charset="0"/>
                <a:sym typeface="Symbol" panose="05050102010706020507" pitchFamily="18" charset="2"/>
              </a:rPr>
              <a:t></a:t>
            </a:r>
            <a:r>
              <a:rPr lang="en-US" altLang="en-US" b="1"/>
              <a:t>n</a:t>
            </a:r>
            <a:r>
              <a:rPr lang="en-US" altLang="en-US"/>
              <a:t>)/d</a:t>
            </a:r>
            <a:r>
              <a:rPr lang="el-GR" altLang="en-US" i="1">
                <a:cs typeface="Arial" panose="020B0604020202020204" pitchFamily="34" charset="0"/>
                <a:sym typeface="Symbol" panose="05050102010706020507" pitchFamily="18" charset="2"/>
              </a:rPr>
              <a:t></a:t>
            </a:r>
            <a:r>
              <a:rPr lang="en-US" altLang="en-US">
                <a:cs typeface="Arial" panose="020B0604020202020204" pitchFamily="34" charset="0"/>
              </a:rPr>
              <a:t> =   </a:t>
            </a:r>
            <a:r>
              <a:rPr lang="en-US" altLang="en-US" b="1">
                <a:sym typeface="Symbol" panose="05050102010706020507" pitchFamily="18" charset="2"/>
              </a:rPr>
              <a:t>n</a:t>
            </a:r>
            <a:r>
              <a:rPr lang="en-US" altLang="en-US" b="1" baseline="30000">
                <a:sym typeface="Symbol" panose="05050102010706020507" pitchFamily="18" charset="2"/>
              </a:rPr>
              <a:t>T</a:t>
            </a:r>
            <a:r>
              <a:rPr lang="en-US" altLang="en-US"/>
              <a:t> </a:t>
            </a:r>
            <a:r>
              <a:rPr lang="en-US" altLang="en-US">
                <a:sym typeface="Symbol" panose="05050102010706020507" pitchFamily="18" charset="2"/>
              </a:rPr>
              <a:t></a:t>
            </a:r>
            <a:r>
              <a:rPr lang="en-US" altLang="en-US"/>
              <a:t> </a:t>
            </a:r>
            <a:r>
              <a:rPr lang="en-US" altLang="en-US" b="1">
                <a:cs typeface="Arial" panose="020B0604020202020204" pitchFamily="34" charset="0"/>
                <a:sym typeface="Symbol" panose="05050102010706020507" pitchFamily="18" charset="2"/>
              </a:rPr>
              <a:t></a:t>
            </a:r>
            <a:r>
              <a:rPr lang="en-US" altLang="en-US" i="1">
                <a:cs typeface="Arial" panose="020B0604020202020204" pitchFamily="34" charset="0"/>
                <a:sym typeface="Symbol" panose="05050102010706020507" pitchFamily="18" charset="2"/>
              </a:rPr>
              <a:t>f</a:t>
            </a:r>
            <a:r>
              <a:rPr lang="en-US" altLang="en-US">
                <a:cs typeface="Arial" panose="020B0604020202020204" pitchFamily="34" charset="0"/>
                <a:sym typeface="Symbol" panose="05050102010706020507" pitchFamily="18" charset="2"/>
              </a:rPr>
              <a:t>|</a:t>
            </a:r>
            <a:r>
              <a:rPr lang="en-US" altLang="en-US" b="1" baseline="-25000">
                <a:cs typeface="Arial" panose="020B0604020202020204" pitchFamily="34" charset="0"/>
                <a:sym typeface="Symbol" panose="05050102010706020507" pitchFamily="18" charset="2"/>
              </a:rPr>
              <a:t>P</a:t>
            </a:r>
            <a:r>
              <a:rPr lang="en-US" altLang="en-US" baseline="-25000">
                <a:cs typeface="Arial" panose="020B0604020202020204" pitchFamily="34" charset="0"/>
                <a:sym typeface="Symbol" panose="05050102010706020507" pitchFamily="18" charset="2"/>
              </a:rPr>
              <a:t>+</a:t>
            </a:r>
            <a:r>
              <a:rPr lang="en-US" altLang="en-US" i="1" baseline="-25000">
                <a:cs typeface="Arial" panose="020B0604020202020204" pitchFamily="34" charset="0"/>
                <a:sym typeface="Symbol" panose="05050102010706020507" pitchFamily="18" charset="2"/>
              </a:rPr>
              <a:t></a:t>
            </a:r>
            <a:r>
              <a:rPr lang="en-US" altLang="en-US" b="1" baseline="-25000">
                <a:cs typeface="Arial" panose="020B0604020202020204" pitchFamily="34" charset="0"/>
                <a:sym typeface="Symbol" panose="05050102010706020507" pitchFamily="18" charset="2"/>
              </a:rPr>
              <a:t>n</a:t>
            </a:r>
            <a:r>
              <a:rPr lang="en-US" altLang="en-US">
                <a:sym typeface="Symbol" panose="05050102010706020507" pitchFamily="18" charset="2"/>
              </a:rPr>
              <a:t> = 0</a:t>
            </a:r>
          </a:p>
        </p:txBody>
      </p:sp>
      <p:sp>
        <p:nvSpPr>
          <p:cNvPr id="31751" name="Text Box 8">
            <a:extLst>
              <a:ext uri="{FF2B5EF4-FFF2-40B4-BE49-F238E27FC236}">
                <a16:creationId xmlns:a16="http://schemas.microsoft.com/office/drawing/2014/main" id="{D18D56A8-6A6A-4947-941F-7E35AE275C7E}"/>
              </a:ext>
            </a:extLst>
          </p:cNvPr>
          <p:cNvSpPr txBox="1">
            <a:spLocks noChangeArrowheads="1"/>
          </p:cNvSpPr>
          <p:nvPr/>
        </p:nvSpPr>
        <p:spPr bwMode="auto">
          <a:xfrm>
            <a:off x="2743200" y="5257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t>n</a:t>
            </a:r>
          </a:p>
        </p:txBody>
      </p:sp>
      <p:sp>
        <p:nvSpPr>
          <p:cNvPr id="31752" name="Text Box 9">
            <a:extLst>
              <a:ext uri="{FF2B5EF4-FFF2-40B4-BE49-F238E27FC236}">
                <a16:creationId xmlns:a16="http://schemas.microsoft.com/office/drawing/2014/main" id="{C0CF9EE1-F780-4172-8792-3E36D8883AA8}"/>
              </a:ext>
            </a:extLst>
          </p:cNvPr>
          <p:cNvSpPr txBox="1">
            <a:spLocks noChangeArrowheads="1"/>
          </p:cNvSpPr>
          <p:nvPr/>
        </p:nvSpPr>
        <p:spPr bwMode="auto">
          <a:xfrm>
            <a:off x="1981200" y="3886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t>n’</a:t>
            </a:r>
          </a:p>
        </p:txBody>
      </p:sp>
      <p:sp>
        <p:nvSpPr>
          <p:cNvPr id="31753" name="Line 10">
            <a:extLst>
              <a:ext uri="{FF2B5EF4-FFF2-40B4-BE49-F238E27FC236}">
                <a16:creationId xmlns:a16="http://schemas.microsoft.com/office/drawing/2014/main" id="{132627F1-570A-47A3-89D5-3E5961D320BB}"/>
              </a:ext>
            </a:extLst>
          </p:cNvPr>
          <p:cNvSpPr>
            <a:spLocks noChangeShapeType="1"/>
          </p:cNvSpPr>
          <p:nvPr/>
        </p:nvSpPr>
        <p:spPr bwMode="auto">
          <a:xfrm flipH="1" flipV="1">
            <a:off x="3200400" y="5334000"/>
            <a:ext cx="76200" cy="228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Line 13">
            <a:extLst>
              <a:ext uri="{FF2B5EF4-FFF2-40B4-BE49-F238E27FC236}">
                <a16:creationId xmlns:a16="http://schemas.microsoft.com/office/drawing/2014/main" id="{8FDDFA1D-7D52-47A5-AB87-6E2F915875B2}"/>
              </a:ext>
            </a:extLst>
          </p:cNvPr>
          <p:cNvSpPr>
            <a:spLocks noChangeShapeType="1"/>
          </p:cNvSpPr>
          <p:nvPr/>
        </p:nvSpPr>
        <p:spPr bwMode="auto">
          <a:xfrm flipH="1">
            <a:off x="2362200" y="3886200"/>
            <a:ext cx="381000" cy="152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5" name="Text Box 14">
            <a:extLst>
              <a:ext uri="{FF2B5EF4-FFF2-40B4-BE49-F238E27FC236}">
                <a16:creationId xmlns:a16="http://schemas.microsoft.com/office/drawing/2014/main" id="{92F2B524-F699-4CDE-B88B-A55ED731083E}"/>
              </a:ext>
            </a:extLst>
          </p:cNvPr>
          <p:cNvSpPr txBox="1">
            <a:spLocks noChangeArrowheads="1"/>
          </p:cNvSpPr>
          <p:nvPr/>
        </p:nvSpPr>
        <p:spPr bwMode="auto">
          <a:xfrm>
            <a:off x="3810000" y="38862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a:t>n</a:t>
            </a:r>
            <a:r>
              <a:rPr lang="en-US" altLang="en-US" b="1" baseline="30000"/>
              <a:t>T</a:t>
            </a:r>
            <a:r>
              <a:rPr lang="en-US" altLang="en-US"/>
              <a:t> </a:t>
            </a:r>
            <a:r>
              <a:rPr lang="en-US" altLang="en-US">
                <a:sym typeface="Symbol" panose="05050102010706020507" pitchFamily="18" charset="2"/>
              </a:rPr>
              <a:t> </a:t>
            </a:r>
            <a:r>
              <a:rPr lang="en-US" altLang="en-US" b="1">
                <a:sym typeface="Symbol" panose="05050102010706020507" pitchFamily="18" charset="2"/>
              </a:rPr>
              <a:t>n</a:t>
            </a:r>
            <a:r>
              <a:rPr lang="en-US" altLang="en-US">
                <a:sym typeface="Symbol" panose="05050102010706020507" pitchFamily="18" charset="2"/>
              </a:rPr>
              <a:t>’ = 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1BA19E7-EF13-4D31-B8E5-F9F720C98BC3}"/>
              </a:ext>
            </a:extLst>
          </p:cNvPr>
          <p:cNvSpPr>
            <a:spLocks noGrp="1" noChangeArrowheads="1"/>
          </p:cNvSpPr>
          <p:nvPr>
            <p:ph type="title"/>
          </p:nvPr>
        </p:nvSpPr>
        <p:spPr/>
        <p:txBody>
          <a:bodyPr/>
          <a:lstStyle/>
          <a:p>
            <a:pPr eaLnBrk="1" hangingPunct="1"/>
            <a:r>
              <a:rPr lang="en-US" altLang="en-US"/>
              <a:t>Conjugate Condition</a:t>
            </a:r>
          </a:p>
        </p:txBody>
      </p:sp>
      <p:pic>
        <p:nvPicPr>
          <p:cNvPr id="33795" name="Picture 4">
            <a:extLst>
              <a:ext uri="{FF2B5EF4-FFF2-40B4-BE49-F238E27FC236}">
                <a16:creationId xmlns:a16="http://schemas.microsoft.com/office/drawing/2014/main" id="{DA30F107-4D89-46B3-A704-C37B8FABA21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1447800"/>
            <a:ext cx="4038600" cy="4025900"/>
          </a:xfrm>
          <a:noFill/>
        </p:spPr>
      </p:pic>
      <p:pic>
        <p:nvPicPr>
          <p:cNvPr id="33796" name="Picture 6">
            <a:extLst>
              <a:ext uri="{FF2B5EF4-FFF2-40B4-BE49-F238E27FC236}">
                <a16:creationId xmlns:a16="http://schemas.microsoft.com/office/drawing/2014/main" id="{54F05B5A-9779-44C8-821B-87CD791CD793}"/>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724400" y="1447800"/>
            <a:ext cx="4038600" cy="3957638"/>
          </a:xfrm>
          <a:noFill/>
        </p:spPr>
      </p:pic>
      <p:sp>
        <p:nvSpPr>
          <p:cNvPr id="33797" name="Text Box 8">
            <a:extLst>
              <a:ext uri="{FF2B5EF4-FFF2-40B4-BE49-F238E27FC236}">
                <a16:creationId xmlns:a16="http://schemas.microsoft.com/office/drawing/2014/main" id="{1357C0C5-2A5A-4578-B4C0-CC4EBC935D14}"/>
              </a:ext>
            </a:extLst>
          </p:cNvPr>
          <p:cNvSpPr txBox="1">
            <a:spLocks noChangeArrowheads="1"/>
          </p:cNvSpPr>
          <p:nvPr/>
        </p:nvSpPr>
        <p:spPr bwMode="auto">
          <a:xfrm>
            <a:off x="1295400" y="57912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b="1"/>
              <a:t>n</a:t>
            </a:r>
            <a:r>
              <a:rPr lang="en-US" altLang="en-US" sz="2000" baseline="-25000"/>
              <a:t>1</a:t>
            </a:r>
            <a:r>
              <a:rPr lang="en-US" altLang="en-US" sz="2000" baseline="30000"/>
              <a:t>T</a:t>
            </a:r>
            <a:r>
              <a:rPr lang="en-US" altLang="en-US" sz="2000" baseline="-25000"/>
              <a:t> </a:t>
            </a:r>
            <a:r>
              <a:rPr lang="en-US" altLang="en-US" sz="2000">
                <a:sym typeface="Symbol" panose="05050102010706020507" pitchFamily="18" charset="2"/>
              </a:rPr>
              <a:t> </a:t>
            </a:r>
            <a:r>
              <a:rPr lang="en-US" altLang="en-US" sz="2000" b="1">
                <a:sym typeface="Symbol" panose="05050102010706020507" pitchFamily="18" charset="2"/>
              </a:rPr>
              <a:t>A</a:t>
            </a:r>
            <a:r>
              <a:rPr lang="en-US" altLang="en-US" sz="2000">
                <a:sym typeface="Symbol" panose="05050102010706020507" pitchFamily="18" charset="2"/>
              </a:rPr>
              <a:t>  </a:t>
            </a:r>
            <a:r>
              <a:rPr lang="en-US" altLang="en-US" sz="2000" b="1">
                <a:sym typeface="Symbol" panose="05050102010706020507" pitchFamily="18" charset="2"/>
              </a:rPr>
              <a:t>n</a:t>
            </a:r>
            <a:r>
              <a:rPr lang="en-US" altLang="en-US" sz="2000" baseline="-25000">
                <a:sym typeface="Symbol" panose="05050102010706020507" pitchFamily="18" charset="2"/>
              </a:rPr>
              <a:t>2</a:t>
            </a:r>
            <a:r>
              <a:rPr lang="en-US" altLang="en-US" sz="2000">
                <a:sym typeface="Symbol" panose="05050102010706020507" pitchFamily="18" charset="2"/>
              </a:rPr>
              <a:t> = 0</a:t>
            </a:r>
          </a:p>
        </p:txBody>
      </p:sp>
      <p:sp>
        <p:nvSpPr>
          <p:cNvPr id="33798" name="Text Box 9">
            <a:extLst>
              <a:ext uri="{FF2B5EF4-FFF2-40B4-BE49-F238E27FC236}">
                <a16:creationId xmlns:a16="http://schemas.microsoft.com/office/drawing/2014/main" id="{F6DA4FB0-2B02-479C-9529-E61D4E27985C}"/>
              </a:ext>
            </a:extLst>
          </p:cNvPr>
          <p:cNvSpPr txBox="1">
            <a:spLocks noChangeArrowheads="1"/>
          </p:cNvSpPr>
          <p:nvPr/>
        </p:nvSpPr>
        <p:spPr bwMode="auto">
          <a:xfrm>
            <a:off x="4724400" y="5486400"/>
            <a:ext cx="3962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Make a linear coordinate transformation, such that contour is circular and (search) vectors are orthogonal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AD5D018-D73D-4043-B2D2-906A8F6FB603}"/>
              </a:ext>
            </a:extLst>
          </p:cNvPr>
          <p:cNvSpPr>
            <a:spLocks noGrp="1" noChangeArrowheads="1"/>
          </p:cNvSpPr>
          <p:nvPr>
            <p:ph type="title"/>
          </p:nvPr>
        </p:nvSpPr>
        <p:spPr/>
        <p:txBody>
          <a:bodyPr/>
          <a:lstStyle/>
          <a:p>
            <a:pPr eaLnBrk="1" hangingPunct="1"/>
            <a:r>
              <a:rPr lang="en-US" altLang="en-US"/>
              <a:t>Conjugate Gradient Method</a:t>
            </a:r>
          </a:p>
        </p:txBody>
      </p:sp>
      <p:sp>
        <p:nvSpPr>
          <p:cNvPr id="35843" name="Rectangle 3">
            <a:extLst>
              <a:ext uri="{FF2B5EF4-FFF2-40B4-BE49-F238E27FC236}">
                <a16:creationId xmlns:a16="http://schemas.microsoft.com/office/drawing/2014/main" id="{E2037839-CD0C-4B62-88E2-D725440A8D3C}"/>
              </a:ext>
            </a:extLst>
          </p:cNvPr>
          <p:cNvSpPr>
            <a:spLocks noGrp="1" noChangeArrowheads="1"/>
          </p:cNvSpPr>
          <p:nvPr>
            <p:ph type="body" idx="1"/>
          </p:nvPr>
        </p:nvSpPr>
        <p:spPr/>
        <p:txBody>
          <a:bodyPr/>
          <a:lstStyle/>
          <a:p>
            <a:pPr marL="609600" indent="-609600" eaLnBrk="1" hangingPunct="1">
              <a:buFontTx/>
              <a:buAutoNum type="arabicPeriod"/>
            </a:pPr>
            <a:r>
              <a:rPr lang="en-US" altLang="en-US"/>
              <a:t>Start with steepest descent direction </a:t>
            </a:r>
            <a:r>
              <a:rPr lang="en-US" altLang="en-US" b="1"/>
              <a:t>n</a:t>
            </a:r>
            <a:r>
              <a:rPr lang="en-US" altLang="en-US" baseline="-25000"/>
              <a:t>0 </a:t>
            </a:r>
            <a:r>
              <a:rPr lang="en-US" altLang="en-US"/>
              <a:t>= </a:t>
            </a:r>
            <a:r>
              <a:rPr lang="en-US" altLang="en-US" b="1"/>
              <a:t>g</a:t>
            </a:r>
            <a:r>
              <a:rPr lang="en-US" altLang="en-US" b="1" baseline="-25000"/>
              <a:t>0</a:t>
            </a:r>
            <a:r>
              <a:rPr lang="en-US" altLang="en-US"/>
              <a:t> = -</a:t>
            </a:r>
            <a:r>
              <a:rPr lang="en-US" altLang="en-US">
                <a:sym typeface="Symbol" panose="05050102010706020507" pitchFamily="18" charset="2"/>
              </a:rPr>
              <a:t></a:t>
            </a:r>
            <a:r>
              <a:rPr lang="en-US" altLang="en-US" i="1">
                <a:sym typeface="Symbol" panose="05050102010706020507" pitchFamily="18" charset="2"/>
              </a:rPr>
              <a:t>f</a:t>
            </a:r>
            <a:r>
              <a:rPr lang="en-US" altLang="en-US">
                <a:sym typeface="Symbol" panose="05050102010706020507" pitchFamily="18" charset="2"/>
              </a:rPr>
              <a:t>(</a:t>
            </a:r>
            <a:r>
              <a:rPr lang="en-US" altLang="en-US" b="1">
                <a:sym typeface="Symbol" panose="05050102010706020507" pitchFamily="18" charset="2"/>
              </a:rPr>
              <a:t>x</a:t>
            </a:r>
            <a:r>
              <a:rPr lang="en-US" altLang="en-US" baseline="-25000">
                <a:sym typeface="Symbol" panose="05050102010706020507" pitchFamily="18" charset="2"/>
              </a:rPr>
              <a:t>0</a:t>
            </a:r>
            <a:r>
              <a:rPr lang="en-US" altLang="en-US">
                <a:sym typeface="Symbol" panose="05050102010706020507" pitchFamily="18" charset="2"/>
              </a:rPr>
              <a:t>), find new minimum </a:t>
            </a:r>
            <a:r>
              <a:rPr lang="en-US" altLang="en-US" b="1">
                <a:sym typeface="Symbol" panose="05050102010706020507" pitchFamily="18" charset="2"/>
              </a:rPr>
              <a:t>x</a:t>
            </a:r>
            <a:r>
              <a:rPr lang="en-US" altLang="en-US" baseline="-25000">
                <a:sym typeface="Symbol" panose="05050102010706020507" pitchFamily="18" charset="2"/>
              </a:rPr>
              <a:t>1</a:t>
            </a:r>
          </a:p>
          <a:p>
            <a:pPr marL="609600" indent="-609600" eaLnBrk="1" hangingPunct="1">
              <a:buFontTx/>
              <a:buAutoNum type="arabicPeriod"/>
            </a:pPr>
            <a:r>
              <a:rPr lang="en-US" altLang="en-US">
                <a:sym typeface="Symbol" panose="05050102010706020507" pitchFamily="18" charset="2"/>
              </a:rPr>
              <a:t>Build the next search direction </a:t>
            </a:r>
            <a:r>
              <a:rPr lang="en-US" altLang="en-US" b="1">
                <a:sym typeface="Symbol" panose="05050102010706020507" pitchFamily="18" charset="2"/>
              </a:rPr>
              <a:t>n</a:t>
            </a:r>
            <a:r>
              <a:rPr lang="en-US" altLang="en-US" baseline="-25000">
                <a:sym typeface="Symbol" panose="05050102010706020507" pitchFamily="18" charset="2"/>
              </a:rPr>
              <a:t>1</a:t>
            </a:r>
            <a:r>
              <a:rPr lang="en-US" altLang="en-US">
                <a:sym typeface="Symbol" panose="05050102010706020507" pitchFamily="18" charset="2"/>
              </a:rPr>
              <a:t> from </a:t>
            </a:r>
            <a:r>
              <a:rPr lang="en-US" altLang="en-US" b="1">
                <a:sym typeface="Symbol" panose="05050102010706020507" pitchFamily="18" charset="2"/>
              </a:rPr>
              <a:t>g</a:t>
            </a:r>
            <a:r>
              <a:rPr lang="en-US" altLang="en-US" baseline="-25000">
                <a:sym typeface="Symbol" panose="05050102010706020507" pitchFamily="18" charset="2"/>
              </a:rPr>
              <a:t>0</a:t>
            </a:r>
            <a:r>
              <a:rPr lang="en-US" altLang="en-US">
                <a:sym typeface="Symbol" panose="05050102010706020507" pitchFamily="18" charset="2"/>
              </a:rPr>
              <a:t> and </a:t>
            </a:r>
            <a:r>
              <a:rPr lang="en-US" altLang="en-US" b="1"/>
              <a:t>g</a:t>
            </a:r>
            <a:r>
              <a:rPr lang="en-US" altLang="en-US" b="1" baseline="-25000"/>
              <a:t>1</a:t>
            </a:r>
            <a:r>
              <a:rPr lang="en-US" altLang="en-US"/>
              <a:t> = -</a:t>
            </a:r>
            <a:r>
              <a:rPr lang="en-US" altLang="en-US">
                <a:sym typeface="Symbol" panose="05050102010706020507" pitchFamily="18" charset="2"/>
              </a:rPr>
              <a:t></a:t>
            </a:r>
            <a:r>
              <a:rPr lang="en-US" altLang="en-US" i="1">
                <a:sym typeface="Symbol" panose="05050102010706020507" pitchFamily="18" charset="2"/>
              </a:rPr>
              <a:t>f</a:t>
            </a:r>
            <a:r>
              <a:rPr lang="en-US" altLang="en-US">
                <a:sym typeface="Symbol" panose="05050102010706020507" pitchFamily="18" charset="2"/>
              </a:rPr>
              <a:t>(</a:t>
            </a:r>
            <a:r>
              <a:rPr lang="en-US" altLang="en-US" b="1">
                <a:sym typeface="Symbol" panose="05050102010706020507" pitchFamily="18" charset="2"/>
              </a:rPr>
              <a:t>x</a:t>
            </a:r>
            <a:r>
              <a:rPr lang="en-US" altLang="en-US" baseline="-25000">
                <a:sym typeface="Symbol" panose="05050102010706020507" pitchFamily="18" charset="2"/>
              </a:rPr>
              <a:t>1</a:t>
            </a:r>
            <a:r>
              <a:rPr lang="en-US" altLang="en-US">
                <a:sym typeface="Symbol" panose="05050102010706020507" pitchFamily="18" charset="2"/>
              </a:rPr>
              <a:t>), such that </a:t>
            </a:r>
            <a:r>
              <a:rPr lang="en-US" altLang="en-US" b="1">
                <a:sym typeface="Symbol" panose="05050102010706020507" pitchFamily="18" charset="2"/>
              </a:rPr>
              <a:t>n</a:t>
            </a:r>
            <a:r>
              <a:rPr lang="en-US" altLang="en-US" baseline="-25000">
                <a:sym typeface="Symbol" panose="05050102010706020507" pitchFamily="18" charset="2"/>
              </a:rPr>
              <a:t>0</a:t>
            </a:r>
            <a:r>
              <a:rPr lang="en-US" altLang="en-US">
                <a:sym typeface="Symbol" panose="05050102010706020507" pitchFamily="18" charset="2"/>
              </a:rPr>
              <a:t></a:t>
            </a:r>
            <a:r>
              <a:rPr lang="en-US" altLang="en-US" b="1">
                <a:sym typeface="Symbol" panose="05050102010706020507" pitchFamily="18" charset="2"/>
              </a:rPr>
              <a:t>A</a:t>
            </a:r>
            <a:r>
              <a:rPr lang="en-US" altLang="en-US">
                <a:sym typeface="Symbol" panose="05050102010706020507" pitchFamily="18" charset="2"/>
              </a:rPr>
              <a:t></a:t>
            </a:r>
            <a:r>
              <a:rPr lang="en-US" altLang="en-US" b="1">
                <a:sym typeface="Symbol" panose="05050102010706020507" pitchFamily="18" charset="2"/>
              </a:rPr>
              <a:t>n</a:t>
            </a:r>
            <a:r>
              <a:rPr lang="en-US" altLang="en-US" baseline="-25000">
                <a:sym typeface="Symbol" panose="05050102010706020507" pitchFamily="18" charset="2"/>
              </a:rPr>
              <a:t>1 </a:t>
            </a:r>
            <a:r>
              <a:rPr lang="en-US" altLang="en-US">
                <a:sym typeface="Symbol" panose="05050102010706020507" pitchFamily="18" charset="2"/>
              </a:rPr>
              <a:t>= 0</a:t>
            </a:r>
          </a:p>
          <a:p>
            <a:pPr marL="609600" indent="-609600" eaLnBrk="1" hangingPunct="1">
              <a:buFontTx/>
              <a:buAutoNum type="arabicPeriod"/>
            </a:pPr>
            <a:r>
              <a:rPr lang="en-US" altLang="en-US">
                <a:sym typeface="Symbol" panose="05050102010706020507" pitchFamily="18" charset="2"/>
              </a:rPr>
              <a:t>Repeat step 2 iteratively to find </a:t>
            </a:r>
            <a:r>
              <a:rPr lang="en-US" altLang="en-US" b="1">
                <a:sym typeface="Symbol" panose="05050102010706020507" pitchFamily="18" charset="2"/>
              </a:rPr>
              <a:t>n</a:t>
            </a:r>
            <a:r>
              <a:rPr lang="en-US" altLang="en-US" baseline="-25000">
                <a:sym typeface="Symbol" panose="05050102010706020507" pitchFamily="18" charset="2"/>
              </a:rPr>
              <a:t>j </a:t>
            </a:r>
            <a:r>
              <a:rPr lang="en-US" altLang="en-US">
                <a:sym typeface="Symbol" panose="05050102010706020507" pitchFamily="18" charset="2"/>
              </a:rPr>
              <a:t>(a Gram-Schmidt orthogonalization process).   The result is a set of </a:t>
            </a:r>
            <a:r>
              <a:rPr lang="en-US" altLang="en-US" i="1">
                <a:sym typeface="Symbol" panose="05050102010706020507" pitchFamily="18" charset="2"/>
              </a:rPr>
              <a:t>N</a:t>
            </a:r>
            <a:r>
              <a:rPr lang="en-US" altLang="en-US">
                <a:sym typeface="Symbol" panose="05050102010706020507" pitchFamily="18" charset="2"/>
              </a:rPr>
              <a:t> vectors (in </a:t>
            </a:r>
            <a:r>
              <a:rPr lang="en-US" altLang="en-US" i="1">
                <a:sym typeface="Symbol" panose="05050102010706020507" pitchFamily="18" charset="2"/>
              </a:rPr>
              <a:t>N</a:t>
            </a:r>
            <a:r>
              <a:rPr lang="en-US" altLang="en-US">
                <a:sym typeface="Symbol" panose="05050102010706020507" pitchFamily="18" charset="2"/>
              </a:rPr>
              <a:t> dimensions) </a:t>
            </a:r>
            <a:r>
              <a:rPr lang="en-US" altLang="en-US" b="1">
                <a:sym typeface="Symbol" panose="05050102010706020507" pitchFamily="18" charset="2"/>
              </a:rPr>
              <a:t>n</a:t>
            </a:r>
            <a:r>
              <a:rPr lang="en-US" altLang="en-US" baseline="-25000">
                <a:sym typeface="Symbol" panose="05050102010706020507" pitchFamily="18" charset="2"/>
              </a:rPr>
              <a:t>i</a:t>
            </a:r>
            <a:r>
              <a:rPr lang="en-US" altLang="en-US" baseline="30000">
                <a:sym typeface="Symbol" panose="05050102010706020507" pitchFamily="18" charset="2"/>
              </a:rPr>
              <a:t>T</a:t>
            </a:r>
            <a:r>
              <a:rPr lang="en-US" altLang="en-US">
                <a:sym typeface="Symbol" panose="05050102010706020507" pitchFamily="18" charset="2"/>
              </a:rPr>
              <a:t></a:t>
            </a:r>
            <a:r>
              <a:rPr lang="en-US" altLang="en-US" b="1">
                <a:sym typeface="Symbol" panose="05050102010706020507" pitchFamily="18" charset="2"/>
              </a:rPr>
              <a:t>A</a:t>
            </a:r>
            <a:r>
              <a:rPr lang="en-US" altLang="en-US">
                <a:sym typeface="Symbol" panose="05050102010706020507" pitchFamily="18" charset="2"/>
              </a:rPr>
              <a:t></a:t>
            </a:r>
            <a:r>
              <a:rPr lang="en-US" altLang="en-US" b="1">
                <a:sym typeface="Symbol" panose="05050102010706020507" pitchFamily="18" charset="2"/>
              </a:rPr>
              <a:t>n</a:t>
            </a:r>
            <a:r>
              <a:rPr lang="en-US" altLang="en-US" baseline="-25000">
                <a:sym typeface="Symbol" panose="05050102010706020507" pitchFamily="18" charset="2"/>
              </a:rPr>
              <a:t>j </a:t>
            </a:r>
            <a:r>
              <a:rPr lang="en-US" altLang="en-US">
                <a:sym typeface="Symbol" panose="05050102010706020507" pitchFamily="18" charset="2"/>
              </a:rPr>
              <a:t>= 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27DEC17-6DA7-4017-9242-7E272C959605}"/>
              </a:ext>
            </a:extLst>
          </p:cNvPr>
          <p:cNvSpPr>
            <a:spLocks noGrp="1" noChangeArrowheads="1"/>
          </p:cNvSpPr>
          <p:nvPr>
            <p:ph type="title"/>
          </p:nvPr>
        </p:nvSpPr>
        <p:spPr/>
        <p:txBody>
          <a:bodyPr/>
          <a:lstStyle/>
          <a:p>
            <a:pPr eaLnBrk="1" hangingPunct="1"/>
            <a:r>
              <a:rPr lang="en-US" altLang="en-US"/>
              <a:t>Conjugate Gradient Algorithm</a:t>
            </a:r>
          </a:p>
        </p:txBody>
      </p:sp>
      <p:sp>
        <p:nvSpPr>
          <p:cNvPr id="37891" name="Rectangle 3">
            <a:extLst>
              <a:ext uri="{FF2B5EF4-FFF2-40B4-BE49-F238E27FC236}">
                <a16:creationId xmlns:a16="http://schemas.microsoft.com/office/drawing/2014/main" id="{F37FD746-C849-41B0-A752-C7A180B15AB3}"/>
              </a:ext>
            </a:extLst>
          </p:cNvPr>
          <p:cNvSpPr>
            <a:spLocks noGrp="1" noChangeArrowheads="1"/>
          </p:cNvSpPr>
          <p:nvPr>
            <p:ph type="body" idx="1"/>
          </p:nvPr>
        </p:nvSpPr>
        <p:spPr/>
        <p:txBody>
          <a:bodyPr/>
          <a:lstStyle/>
          <a:p>
            <a:pPr marL="609600" indent="-609600" eaLnBrk="1" hangingPunct="1">
              <a:lnSpc>
                <a:spcPct val="90000"/>
              </a:lnSpc>
              <a:buFontTx/>
              <a:buAutoNum type="arabicPeriod"/>
            </a:pPr>
            <a:r>
              <a:rPr lang="en-US" altLang="en-US" dirty="0"/>
              <a:t>Initialize </a:t>
            </a:r>
            <a:r>
              <a:rPr lang="en-US" altLang="en-US" b="1" dirty="0"/>
              <a:t>n</a:t>
            </a:r>
            <a:r>
              <a:rPr lang="en-US" altLang="en-US" baseline="-25000" dirty="0"/>
              <a:t>0 </a:t>
            </a:r>
            <a:r>
              <a:rPr lang="en-US" altLang="en-US" dirty="0"/>
              <a:t>= </a:t>
            </a:r>
            <a:r>
              <a:rPr lang="en-US" altLang="en-US" b="1" dirty="0">
                <a:latin typeface="Times New Roman" panose="02020603050405020304" pitchFamily="18" charset="0"/>
              </a:rPr>
              <a:t>g</a:t>
            </a:r>
            <a:r>
              <a:rPr lang="en-US" altLang="en-US" baseline="-25000" dirty="0"/>
              <a:t>0</a:t>
            </a:r>
            <a:r>
              <a:rPr lang="en-US" altLang="en-US" dirty="0"/>
              <a:t> = -</a:t>
            </a:r>
            <a:r>
              <a:rPr lang="en-US" altLang="en-US" dirty="0">
                <a:sym typeface="Symbol" panose="05050102010706020507" pitchFamily="18" charset="2"/>
              </a:rPr>
              <a:t></a:t>
            </a:r>
            <a:r>
              <a:rPr lang="en-US" altLang="en-US" i="1" dirty="0">
                <a:sym typeface="Symbol" panose="05050102010706020507" pitchFamily="18" charset="2"/>
              </a:rPr>
              <a:t>f</a:t>
            </a:r>
            <a:r>
              <a:rPr lang="en-US" altLang="en-US" dirty="0">
                <a:sym typeface="Symbol" panose="05050102010706020507" pitchFamily="18" charset="2"/>
              </a:rPr>
              <a:t>(</a:t>
            </a:r>
            <a:r>
              <a:rPr lang="en-US" altLang="en-US" b="1" dirty="0">
                <a:sym typeface="Symbol" panose="05050102010706020507" pitchFamily="18" charset="2"/>
              </a:rPr>
              <a:t>x</a:t>
            </a:r>
            <a:r>
              <a:rPr lang="en-US" altLang="en-US" baseline="-25000" dirty="0">
                <a:sym typeface="Symbol" panose="05050102010706020507" pitchFamily="18" charset="2"/>
              </a:rPr>
              <a:t>0</a:t>
            </a:r>
            <a:r>
              <a:rPr lang="en-US" altLang="en-US" dirty="0">
                <a:sym typeface="Symbol" panose="05050102010706020507" pitchFamily="18" charset="2"/>
              </a:rPr>
              <a:t>), </a:t>
            </a:r>
            <a:r>
              <a:rPr lang="en-US" altLang="en-US" i="1" dirty="0" err="1">
                <a:latin typeface="Times New Roman" panose="02020603050405020304" pitchFamily="18" charset="0"/>
                <a:sym typeface="Symbol" panose="05050102010706020507" pitchFamily="18" charset="2"/>
              </a:rPr>
              <a:t>i</a:t>
            </a:r>
            <a:r>
              <a:rPr lang="en-US" altLang="en-US" dirty="0">
                <a:sym typeface="Symbol" panose="05050102010706020507" pitchFamily="18" charset="2"/>
              </a:rPr>
              <a:t> = 0</a:t>
            </a:r>
          </a:p>
          <a:p>
            <a:pPr marL="609600" indent="-609600" eaLnBrk="1" hangingPunct="1">
              <a:lnSpc>
                <a:spcPct val="90000"/>
              </a:lnSpc>
              <a:buFontTx/>
              <a:buAutoNum type="arabicPeriod"/>
            </a:pPr>
            <a:r>
              <a:rPr lang="en-US" altLang="en-US" dirty="0">
                <a:sym typeface="Symbol" panose="05050102010706020507" pitchFamily="18" charset="2"/>
              </a:rPr>
              <a:t>Find </a:t>
            </a:r>
            <a:r>
              <a:rPr lang="en-US" altLang="en-US" i="1" dirty="0">
                <a:sym typeface="Symbol" panose="05050102010706020507" pitchFamily="18" charset="2"/>
              </a:rPr>
              <a:t></a:t>
            </a:r>
            <a:r>
              <a:rPr lang="en-US" altLang="en-US" dirty="0">
                <a:cs typeface="Arial" panose="020B0604020202020204" pitchFamily="34" charset="0"/>
                <a:sym typeface="Symbol" panose="05050102010706020507" pitchFamily="18" charset="2"/>
              </a:rPr>
              <a:t> that minimizes </a:t>
            </a:r>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a:t>
            </a:r>
            <a:r>
              <a:rPr lang="en-US" altLang="en-US" b="1" dirty="0">
                <a:cs typeface="Arial" panose="020B0604020202020204" pitchFamily="34" charset="0"/>
                <a:sym typeface="Symbol" panose="05050102010706020507" pitchFamily="18" charset="2"/>
              </a:rPr>
              <a:t>x</a:t>
            </a:r>
            <a:r>
              <a:rPr lang="en-US" altLang="en-US" i="1" baseline="-25000" dirty="0">
                <a:latin typeface="Times New Roman" panose="02020603050405020304" pitchFamily="18" charset="0"/>
                <a:cs typeface="Arial" panose="020B0604020202020204" pitchFamily="34" charset="0"/>
                <a:sym typeface="Symbol" panose="05050102010706020507" pitchFamily="18" charset="2"/>
              </a:rPr>
              <a:t>i</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a:t>
            </a:r>
            <a:r>
              <a:rPr lang="en-US" altLang="en-US" b="1" dirty="0" err="1">
                <a:cs typeface="Arial" panose="020B0604020202020204" pitchFamily="34" charset="0"/>
                <a:sym typeface="Symbol" panose="05050102010706020507" pitchFamily="18" charset="2"/>
              </a:rPr>
              <a:t>n</a:t>
            </a:r>
            <a:r>
              <a:rPr lang="en-US" altLang="en-US" i="1" baseline="-25000" dirty="0" err="1">
                <a:latin typeface="Times New Roman" panose="02020603050405020304" pitchFamily="18" charset="0"/>
                <a:cs typeface="Arial" panose="020B0604020202020204" pitchFamily="34" charset="0"/>
                <a:sym typeface="Symbol" panose="05050102010706020507" pitchFamily="18" charset="2"/>
              </a:rPr>
              <a:t>i</a:t>
            </a:r>
            <a:r>
              <a:rPr lang="en-US" altLang="en-US" dirty="0">
                <a:cs typeface="Arial" panose="020B0604020202020204" pitchFamily="34" charset="0"/>
                <a:sym typeface="Symbol" panose="05050102010706020507" pitchFamily="18" charset="2"/>
              </a:rPr>
              <a:t>), let </a:t>
            </a:r>
            <a:r>
              <a:rPr lang="en-US" altLang="en-US" b="1" dirty="0">
                <a:cs typeface="Arial" panose="020B0604020202020204" pitchFamily="34" charset="0"/>
                <a:sym typeface="Symbol" panose="05050102010706020507" pitchFamily="18" charset="2"/>
              </a:rPr>
              <a:t>x</a:t>
            </a:r>
            <a:r>
              <a:rPr lang="en-US" altLang="en-US" i="1" baseline="-25000" dirty="0">
                <a:latin typeface="Times New Roman" panose="02020603050405020304" pitchFamily="18" charset="0"/>
                <a:cs typeface="Arial" panose="020B0604020202020204" pitchFamily="34" charset="0"/>
                <a:sym typeface="Symbol" panose="05050102010706020507" pitchFamily="18" charset="2"/>
              </a:rPr>
              <a:t>i</a:t>
            </a:r>
            <a:r>
              <a:rPr lang="en-US" altLang="en-US" baseline="-25000" dirty="0">
                <a:latin typeface="Times New Roman" panose="02020603050405020304" pitchFamily="18" charset="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b="1" dirty="0">
                <a:cs typeface="Arial" panose="020B0604020202020204" pitchFamily="34" charset="0"/>
                <a:sym typeface="Symbol" panose="05050102010706020507" pitchFamily="18" charset="2"/>
              </a:rPr>
              <a:t>x</a:t>
            </a:r>
            <a:r>
              <a:rPr lang="en-US" altLang="en-US" i="1" baseline="-25000" dirty="0">
                <a:latin typeface="Times New Roman" panose="02020603050405020304" pitchFamily="18" charset="0"/>
                <a:cs typeface="Arial" panose="020B0604020202020204" pitchFamily="34" charset="0"/>
                <a:sym typeface="Symbol" panose="05050102010706020507" pitchFamily="18" charset="2"/>
              </a:rPr>
              <a:t>i</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r>
              <a:rPr lang="en-US" altLang="en-US" b="1" dirty="0" err="1">
                <a:cs typeface="Arial" panose="020B0604020202020204" pitchFamily="34" charset="0"/>
                <a:sym typeface="Symbol" panose="05050102010706020507" pitchFamily="18" charset="2"/>
              </a:rPr>
              <a:t>n</a:t>
            </a:r>
            <a:r>
              <a:rPr lang="en-US" altLang="en-US" i="1" baseline="-25000" dirty="0" err="1">
                <a:latin typeface="Times New Roman" panose="02020603050405020304" pitchFamily="18" charset="0"/>
                <a:cs typeface="Arial" panose="020B0604020202020204" pitchFamily="34" charset="0"/>
                <a:sym typeface="Symbol" panose="05050102010706020507" pitchFamily="18" charset="2"/>
              </a:rPr>
              <a:t>i</a:t>
            </a:r>
            <a:endParaRPr lang="en-US" altLang="en-US" i="1" dirty="0">
              <a:latin typeface="Times New Roman" panose="02020603050405020304" pitchFamily="18" charset="0"/>
              <a:cs typeface="Arial" panose="020B0604020202020204" pitchFamily="34" charset="0"/>
              <a:sym typeface="Symbol" panose="05050102010706020507" pitchFamily="18" charset="2"/>
            </a:endParaRPr>
          </a:p>
          <a:p>
            <a:pPr marL="609600" indent="-609600" eaLnBrk="1" hangingPunct="1">
              <a:lnSpc>
                <a:spcPct val="90000"/>
              </a:lnSpc>
              <a:buFontTx/>
              <a:buAutoNum type="arabicPeriod"/>
            </a:pPr>
            <a:r>
              <a:rPr lang="en-US" altLang="en-US" dirty="0">
                <a:cs typeface="Arial" panose="020B0604020202020204" pitchFamily="34" charset="0"/>
                <a:sym typeface="Symbol" panose="05050102010706020507" pitchFamily="18" charset="2"/>
              </a:rPr>
              <a:t>Compute new negative gradient           </a:t>
            </a:r>
            <a:r>
              <a:rPr lang="en-US" altLang="en-US" b="1" dirty="0">
                <a:latin typeface="Times New Roman" panose="02020603050405020304" pitchFamily="18" charset="0"/>
              </a:rPr>
              <a:t>g</a:t>
            </a:r>
            <a:r>
              <a:rPr lang="en-US" altLang="en-US" i="1" baseline="-25000" dirty="0">
                <a:latin typeface="Times New Roman" panose="02020603050405020304" pitchFamily="18" charset="0"/>
              </a:rPr>
              <a:t>i</a:t>
            </a:r>
            <a:r>
              <a:rPr lang="en-US" altLang="en-US" baseline="-25000" dirty="0">
                <a:latin typeface="Times New Roman" panose="02020603050405020304" pitchFamily="18" charset="0"/>
              </a:rPr>
              <a:t>+1</a:t>
            </a:r>
            <a:r>
              <a:rPr lang="en-US" altLang="en-US" dirty="0"/>
              <a:t> = -</a:t>
            </a:r>
            <a:r>
              <a:rPr lang="en-US" altLang="en-US" dirty="0">
                <a:sym typeface="Symbol" panose="05050102010706020507" pitchFamily="18" charset="2"/>
              </a:rPr>
              <a:t></a:t>
            </a:r>
            <a:r>
              <a:rPr lang="en-US" altLang="en-US" i="1" dirty="0">
                <a:sym typeface="Symbol" panose="05050102010706020507" pitchFamily="18" charset="2"/>
              </a:rPr>
              <a:t>f</a:t>
            </a:r>
            <a:r>
              <a:rPr lang="en-US" altLang="en-US" dirty="0">
                <a:sym typeface="Symbol" panose="05050102010706020507" pitchFamily="18" charset="2"/>
              </a:rPr>
              <a:t>(</a:t>
            </a:r>
            <a:r>
              <a:rPr lang="en-US" altLang="en-US" b="1" dirty="0">
                <a:sym typeface="Symbol" panose="05050102010706020507" pitchFamily="18" charset="2"/>
              </a:rPr>
              <a:t>x</a:t>
            </a:r>
            <a:r>
              <a:rPr lang="en-US" altLang="en-US" i="1" baseline="-25000" dirty="0">
                <a:latin typeface="Times New Roman" panose="02020603050405020304" pitchFamily="18" charset="0"/>
                <a:sym typeface="Symbol" panose="05050102010706020507" pitchFamily="18" charset="2"/>
              </a:rPr>
              <a:t>i</a:t>
            </a:r>
            <a:r>
              <a:rPr lang="en-US" altLang="en-US" baseline="-25000" dirty="0">
                <a:latin typeface="Times New Roman" panose="02020603050405020304" pitchFamily="18" charset="0"/>
                <a:sym typeface="Symbol" panose="05050102010706020507" pitchFamily="18" charset="2"/>
              </a:rPr>
              <a:t>+1</a:t>
            </a:r>
            <a:r>
              <a:rPr lang="en-US" altLang="en-US" dirty="0">
                <a:sym typeface="Symbol" panose="05050102010706020507" pitchFamily="18" charset="2"/>
              </a:rPr>
              <a:t>)</a:t>
            </a:r>
          </a:p>
          <a:p>
            <a:pPr marL="609600" indent="-609600" eaLnBrk="1" hangingPunct="1">
              <a:lnSpc>
                <a:spcPct val="90000"/>
              </a:lnSpc>
              <a:buFontTx/>
              <a:buAutoNum type="arabicPeriod"/>
            </a:pPr>
            <a:r>
              <a:rPr lang="en-US" altLang="en-US" dirty="0">
                <a:sym typeface="Symbol" panose="05050102010706020507" pitchFamily="18" charset="2"/>
              </a:rPr>
              <a:t>Compute </a:t>
            </a:r>
          </a:p>
          <a:p>
            <a:pPr marL="609600" indent="-609600" eaLnBrk="1" hangingPunct="1">
              <a:lnSpc>
                <a:spcPct val="90000"/>
              </a:lnSpc>
              <a:buFontTx/>
              <a:buAutoNum type="arabicPeriod"/>
            </a:pPr>
            <a:endParaRPr lang="en-US" altLang="en-US" dirty="0">
              <a:sym typeface="Symbol" panose="05050102010706020507" pitchFamily="18" charset="2"/>
            </a:endParaRPr>
          </a:p>
          <a:p>
            <a:pPr marL="609600" indent="-609600" eaLnBrk="1" hangingPunct="1">
              <a:lnSpc>
                <a:spcPct val="90000"/>
              </a:lnSpc>
              <a:buFontTx/>
              <a:buAutoNum type="arabicPeriod"/>
            </a:pPr>
            <a:r>
              <a:rPr lang="en-US" altLang="en-US" dirty="0">
                <a:sym typeface="Symbol" panose="05050102010706020507" pitchFamily="18" charset="2"/>
              </a:rPr>
              <a:t>Update new search direction as  </a:t>
            </a:r>
            <a:r>
              <a:rPr lang="en-US" altLang="en-US" b="1" dirty="0">
                <a:sym typeface="Symbol" panose="05050102010706020507" pitchFamily="18" charset="2"/>
              </a:rPr>
              <a:t>n</a:t>
            </a:r>
            <a:r>
              <a:rPr lang="en-US" altLang="en-US" i="1" baseline="-25000" dirty="0">
                <a:latin typeface="Times New Roman" panose="02020603050405020304" pitchFamily="18" charset="0"/>
                <a:sym typeface="Symbol" panose="05050102010706020507" pitchFamily="18" charset="2"/>
              </a:rPr>
              <a:t>i</a:t>
            </a:r>
            <a:r>
              <a:rPr lang="en-US" altLang="en-US" baseline="-25000" dirty="0">
                <a:latin typeface="Times New Roman" panose="02020603050405020304" pitchFamily="18" charset="0"/>
                <a:sym typeface="Symbol" panose="05050102010706020507" pitchFamily="18" charset="2"/>
              </a:rPr>
              <a:t>+1</a:t>
            </a:r>
            <a:r>
              <a:rPr lang="en-US" altLang="en-US" dirty="0">
                <a:sym typeface="Symbol" panose="05050102010706020507" pitchFamily="18" charset="2"/>
              </a:rPr>
              <a:t> = </a:t>
            </a:r>
            <a:r>
              <a:rPr lang="en-US" altLang="en-US" b="1" dirty="0">
                <a:latin typeface="Times New Roman" panose="02020603050405020304" pitchFamily="18" charset="0"/>
                <a:sym typeface="Symbol" panose="05050102010706020507" pitchFamily="18" charset="2"/>
              </a:rPr>
              <a:t>g</a:t>
            </a:r>
            <a:r>
              <a:rPr lang="en-US" altLang="en-US" i="1" baseline="-25000" dirty="0">
                <a:latin typeface="Times New Roman" panose="02020603050405020304" pitchFamily="18" charset="0"/>
                <a:sym typeface="Symbol" panose="05050102010706020507" pitchFamily="18" charset="2"/>
              </a:rPr>
              <a:t>i</a:t>
            </a:r>
            <a:r>
              <a:rPr lang="en-US" altLang="en-US" baseline="-25000" dirty="0">
                <a:latin typeface="Times New Roman" panose="02020603050405020304" pitchFamily="18" charset="0"/>
                <a:sym typeface="Symbol" panose="05050102010706020507" pitchFamily="18" charset="2"/>
              </a:rPr>
              <a:t>+1</a:t>
            </a:r>
            <a:r>
              <a:rPr lang="en-US" altLang="en-US" dirty="0">
                <a:sym typeface="Symbol" panose="05050102010706020507" pitchFamily="18" charset="2"/>
              </a:rPr>
              <a:t> + </a:t>
            </a:r>
            <a:r>
              <a:rPr lang="en-US" altLang="en-US" i="1" dirty="0">
                <a:sym typeface="Symbol" panose="05050102010706020507" pitchFamily="18" charset="2"/>
              </a:rPr>
              <a:t></a:t>
            </a:r>
            <a:r>
              <a:rPr lang="en-US" altLang="en-US" i="1" baseline="-25000" dirty="0" err="1">
                <a:latin typeface="Times New Roman" panose="02020603050405020304" pitchFamily="18" charset="0"/>
                <a:sym typeface="Symbol" panose="05050102010706020507" pitchFamily="18" charset="2"/>
              </a:rPr>
              <a:t>i</a:t>
            </a:r>
            <a:r>
              <a:rPr lang="en-US" altLang="en-US" b="1" dirty="0" err="1">
                <a:sym typeface="Symbol" panose="05050102010706020507" pitchFamily="18" charset="2"/>
              </a:rPr>
              <a:t>n</a:t>
            </a:r>
            <a:r>
              <a:rPr lang="en-US" altLang="en-US" i="1" baseline="-25000" dirty="0" err="1">
                <a:latin typeface="Times New Roman" panose="02020603050405020304" pitchFamily="18" charset="0"/>
                <a:sym typeface="Symbol" panose="05050102010706020507" pitchFamily="18" charset="2"/>
              </a:rPr>
              <a:t>i</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a:t>
            </a:r>
            <a:r>
              <a:rPr lang="en-US" altLang="en-US" i="1" dirty="0" err="1">
                <a:latin typeface="Times New Roman" panose="02020603050405020304" pitchFamily="18" charset="0"/>
                <a:sym typeface="Symbol" panose="05050102010706020507" pitchFamily="18" charset="2"/>
              </a:rPr>
              <a:t>i</a:t>
            </a:r>
            <a:r>
              <a:rPr lang="en-US" altLang="en-US" dirty="0">
                <a:sym typeface="Symbol" panose="05050102010706020507" pitchFamily="18" charset="2"/>
              </a:rPr>
              <a:t>, go to 2</a:t>
            </a:r>
            <a:endParaRPr lang="en-US" altLang="en-US" dirty="0">
              <a:cs typeface="Arial" panose="020B0604020202020204" pitchFamily="34" charset="0"/>
              <a:sym typeface="Symbol" panose="05050102010706020507" pitchFamily="18" charset="2"/>
            </a:endParaRPr>
          </a:p>
        </p:txBody>
      </p:sp>
      <p:graphicFrame>
        <p:nvGraphicFramePr>
          <p:cNvPr id="37892" name="Object 4">
            <a:extLst>
              <a:ext uri="{FF2B5EF4-FFF2-40B4-BE49-F238E27FC236}">
                <a16:creationId xmlns:a16="http://schemas.microsoft.com/office/drawing/2014/main" id="{C5D7CD6C-8C2F-4727-A77D-7E62E35336A4}"/>
              </a:ext>
            </a:extLst>
          </p:cNvPr>
          <p:cNvGraphicFramePr>
            <a:graphicFrameLocks noChangeAspect="1"/>
          </p:cNvGraphicFramePr>
          <p:nvPr/>
        </p:nvGraphicFramePr>
        <p:xfrm>
          <a:off x="2971800" y="3740150"/>
          <a:ext cx="2286000" cy="1247775"/>
        </p:xfrm>
        <a:graphic>
          <a:graphicData uri="http://schemas.openxmlformats.org/presentationml/2006/ole">
            <mc:AlternateContent xmlns:mc="http://schemas.openxmlformats.org/markup-compatibility/2006">
              <mc:Choice xmlns:v="urn:schemas-microsoft-com:vml" Requires="v">
                <p:oleObj spid="_x0000_s37913" name="Equation" r:id="rId4" imgW="838200" imgH="457200" progId="Equation.DSMT4">
                  <p:embed/>
                </p:oleObj>
              </mc:Choice>
              <mc:Fallback>
                <p:oleObj name="Equation" r:id="rId4" imgW="8382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740150"/>
                        <a:ext cx="2286000"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xt Box 5">
            <a:extLst>
              <a:ext uri="{FF2B5EF4-FFF2-40B4-BE49-F238E27FC236}">
                <a16:creationId xmlns:a16="http://schemas.microsoft.com/office/drawing/2014/main" id="{386ADA66-1796-4FF8-9086-02E53B5A4A0F}"/>
              </a:ext>
            </a:extLst>
          </p:cNvPr>
          <p:cNvSpPr txBox="1">
            <a:spLocks noChangeArrowheads="1"/>
          </p:cNvSpPr>
          <p:nvPr/>
        </p:nvSpPr>
        <p:spPr bwMode="auto">
          <a:xfrm>
            <a:off x="6096000" y="41148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(Fletcher-Reeves)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14D226-6684-40B4-B538-1B38C1AC918E}"/>
              </a:ext>
            </a:extLst>
          </p:cNvPr>
          <p:cNvSpPr>
            <a:spLocks noGrp="1" noChangeArrowheads="1"/>
          </p:cNvSpPr>
          <p:nvPr>
            <p:ph type="title"/>
          </p:nvPr>
        </p:nvSpPr>
        <p:spPr/>
        <p:txBody>
          <a:bodyPr/>
          <a:lstStyle/>
          <a:p>
            <a:pPr eaLnBrk="1" hangingPunct="1"/>
            <a:r>
              <a:rPr lang="en-US" altLang="en-US"/>
              <a:t>Optimization Problems</a:t>
            </a:r>
          </a:p>
        </p:txBody>
      </p:sp>
      <p:sp>
        <p:nvSpPr>
          <p:cNvPr id="5123" name="Rectangle 3">
            <a:extLst>
              <a:ext uri="{FF2B5EF4-FFF2-40B4-BE49-F238E27FC236}">
                <a16:creationId xmlns:a16="http://schemas.microsoft.com/office/drawing/2014/main" id="{669EAFFE-689E-4B5B-A823-9CE26EB194E6}"/>
              </a:ext>
            </a:extLst>
          </p:cNvPr>
          <p:cNvSpPr>
            <a:spLocks noGrp="1" noChangeArrowheads="1"/>
          </p:cNvSpPr>
          <p:nvPr>
            <p:ph type="body" idx="1"/>
          </p:nvPr>
        </p:nvSpPr>
        <p:spPr/>
        <p:txBody>
          <a:bodyPr/>
          <a:lstStyle/>
          <a:p>
            <a:pPr eaLnBrk="1" hangingPunct="1"/>
            <a:r>
              <a:rPr lang="en-US" altLang="en-US" dirty="0"/>
              <a:t>Solution of an equation can be formulated as an optimization problem, e.g., density functional theory (DFT) in electronic structure, </a:t>
            </a:r>
            <a:r>
              <a:rPr lang="en-US" altLang="en-US" dirty="0" err="1"/>
              <a:t>Lagrangian</a:t>
            </a:r>
            <a:r>
              <a:rPr lang="en-US" altLang="en-US" dirty="0"/>
              <a:t> mechanics, determining the weights in neural network, </a:t>
            </a:r>
            <a:r>
              <a:rPr lang="en-US" altLang="en-US" dirty="0" err="1"/>
              <a:t>etc</a:t>
            </a:r>
            <a:endParaRPr lang="en-US" altLang="en-US" dirty="0"/>
          </a:p>
          <a:p>
            <a:pPr eaLnBrk="1" hangingPunct="1"/>
            <a:r>
              <a:rPr lang="en-US" altLang="en-US" dirty="0"/>
              <a:t>Minimization with constraints – operations research (linear programming, traveling salesman problem, </a:t>
            </a:r>
            <a:r>
              <a:rPr lang="en-US" altLang="en-US" dirty="0" err="1"/>
              <a:t>etc</a:t>
            </a:r>
            <a:r>
              <a:rPr lang="en-US" altLang="en-US" dirty="0"/>
              <a:t>), max entropy with a given energy, …</a:t>
            </a:r>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
            <a:extLst>
              <a:ext uri="{FF2B5EF4-FFF2-40B4-BE49-F238E27FC236}">
                <a16:creationId xmlns:a16="http://schemas.microsoft.com/office/drawing/2014/main" id="{70E91525-898B-463A-87B0-BB6B657EE1FE}"/>
              </a:ext>
            </a:extLst>
          </p:cNvPr>
          <p:cNvSpPr>
            <a:spLocks noGrp="1" noChangeArrowheads="1"/>
          </p:cNvSpPr>
          <p:nvPr>
            <p:ph type="title"/>
          </p:nvPr>
        </p:nvSpPr>
        <p:spPr/>
        <p:txBody>
          <a:bodyPr/>
          <a:lstStyle/>
          <a:p>
            <a:pPr eaLnBrk="1" hangingPunct="1"/>
            <a:r>
              <a:rPr lang="en-US" altLang="en-US" sz="4000" dirty="0"/>
              <a:t>The Conjugate Gradient C Program</a:t>
            </a:r>
          </a:p>
        </p:txBody>
      </p:sp>
      <p:pic>
        <p:nvPicPr>
          <p:cNvPr id="39939" name="Picture 4">
            <a:extLst>
              <a:ext uri="{FF2B5EF4-FFF2-40B4-BE49-F238E27FC236}">
                <a16:creationId xmlns:a16="http://schemas.microsoft.com/office/drawing/2014/main" id="{4FF02CD8-17AD-4C3C-AE1B-80AE18D6FB45}"/>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6200" y="2286000"/>
            <a:ext cx="5105400" cy="4154488"/>
          </a:xfrm>
          <a:noFill/>
        </p:spPr>
      </p:pic>
      <p:pic>
        <p:nvPicPr>
          <p:cNvPr id="39940" name="Picture 6">
            <a:extLst>
              <a:ext uri="{FF2B5EF4-FFF2-40B4-BE49-F238E27FC236}">
                <a16:creationId xmlns:a16="http://schemas.microsoft.com/office/drawing/2014/main" id="{978BAFB9-9406-4F0A-B74D-445657FF2649}"/>
              </a:ext>
            </a:extLst>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800600" y="2273300"/>
            <a:ext cx="4800600" cy="1446213"/>
          </a:xfrm>
          <a:noFill/>
        </p:spPr>
      </p:pic>
      <p:pic>
        <p:nvPicPr>
          <p:cNvPr id="39941" name="Picture 9">
            <a:extLst>
              <a:ext uri="{FF2B5EF4-FFF2-40B4-BE49-F238E27FC236}">
                <a16:creationId xmlns:a16="http://schemas.microsoft.com/office/drawing/2014/main" id="{FCAFEA88-CD46-461B-99CF-38026ABC93B0}"/>
              </a:ext>
            </a:extLst>
          </p:cNvPr>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4800600" y="3581400"/>
            <a:ext cx="4495800" cy="1925638"/>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416319-58A4-4073-AA9E-AE85EEA513E7}"/>
              </a:ext>
            </a:extLst>
          </p:cNvPr>
          <p:cNvSpPr>
            <a:spLocks noGrp="1"/>
          </p:cNvSpPr>
          <p:nvPr>
            <p:ph type="title"/>
          </p:nvPr>
        </p:nvSpPr>
        <p:spPr/>
        <p:txBody>
          <a:bodyPr/>
          <a:lstStyle/>
          <a:p>
            <a:r>
              <a:rPr lang="en-US" dirty="0"/>
              <a:t>CG, a Python implementation</a:t>
            </a:r>
          </a:p>
        </p:txBody>
      </p:sp>
      <p:sp>
        <p:nvSpPr>
          <p:cNvPr id="7" name="Content Placeholder 6">
            <a:extLst>
              <a:ext uri="{FF2B5EF4-FFF2-40B4-BE49-F238E27FC236}">
                <a16:creationId xmlns:a16="http://schemas.microsoft.com/office/drawing/2014/main" id="{9727BCA8-2E4B-4A99-A42B-DFA3327643C0}"/>
              </a:ext>
            </a:extLst>
          </p:cNvPr>
          <p:cNvSpPr>
            <a:spLocks noGrp="1"/>
          </p:cNvSpPr>
          <p:nvPr>
            <p:ph idx="1"/>
          </p:nvPr>
        </p:nvSpPr>
        <p:spPr>
          <a:xfrm>
            <a:off x="1600200" y="1417638"/>
            <a:ext cx="8229600" cy="4525963"/>
          </a:xfrm>
        </p:spPr>
        <p:txBody>
          <a:bodyPr/>
          <a:lstStyle/>
          <a:p>
            <a:pPr marL="0" indent="0">
              <a:buNone/>
            </a:pPr>
            <a:r>
              <a:rPr lang="en-US" sz="1100" b="1" dirty="0">
                <a:latin typeface="Courier New" panose="02070309020205020404" pitchFamily="49" charset="0"/>
                <a:cs typeface="Courier New" panose="02070309020205020404" pitchFamily="49" charset="0"/>
              </a:rPr>
              <a:t>import </a:t>
            </a:r>
            <a:r>
              <a:rPr lang="en-US" sz="1100" b="1" dirty="0" err="1">
                <a:latin typeface="Courier New" panose="02070309020205020404" pitchFamily="49" charset="0"/>
                <a:cs typeface="Courier New" panose="02070309020205020404" pitchFamily="49" charset="0"/>
              </a:rPr>
              <a:t>numpy</a:t>
            </a:r>
            <a:r>
              <a:rPr lang="en-US" sz="1100" b="1" dirty="0">
                <a:latin typeface="Courier New" panose="02070309020205020404" pitchFamily="49" charset="0"/>
                <a:cs typeface="Courier New" panose="02070309020205020404" pitchFamily="49" charset="0"/>
              </a:rPr>
              <a:t> as np</a:t>
            </a:r>
          </a:p>
          <a:p>
            <a:pPr marL="0" indent="0">
              <a:buNone/>
            </a:pPr>
            <a:r>
              <a:rPr lang="en-US" sz="1100" b="1" dirty="0">
                <a:latin typeface="Courier New" panose="02070309020205020404" pitchFamily="49" charset="0"/>
                <a:cs typeface="Courier New" panose="02070309020205020404" pitchFamily="49" charset="0"/>
              </a:rPr>
              <a:t>def </a:t>
            </a:r>
            <a:r>
              <a:rPr lang="en-US" sz="1100" b="1" dirty="0" err="1">
                <a:latin typeface="Courier New" panose="02070309020205020404" pitchFamily="49" charset="0"/>
                <a:cs typeface="Courier New" panose="02070309020205020404" pitchFamily="49" charset="0"/>
              </a:rPr>
              <a:t>conjugate_gradient</a:t>
            </a:r>
            <a:r>
              <a:rPr lang="en-US" sz="1100" b="1" dirty="0">
                <a:latin typeface="Courier New" panose="02070309020205020404" pitchFamily="49" charset="0"/>
                <a:cs typeface="Courier New" panose="02070309020205020404" pitchFamily="49" charset="0"/>
              </a:rPr>
              <a:t>(A, b, x=None, </a:t>
            </a:r>
            <a:r>
              <a:rPr lang="en-US" sz="1100" b="1" dirty="0" err="1">
                <a:latin typeface="Courier New" panose="02070309020205020404" pitchFamily="49" charset="0"/>
                <a:cs typeface="Courier New" panose="02070309020205020404" pitchFamily="49" charset="0"/>
              </a:rPr>
              <a:t>max_iter</a:t>
            </a:r>
            <a:r>
              <a:rPr lang="en-US" sz="1100" b="1" dirty="0">
                <a:latin typeface="Courier New" panose="02070309020205020404" pitchFamily="49" charset="0"/>
                <a:cs typeface="Courier New" panose="02070309020205020404" pitchFamily="49" charset="0"/>
              </a:rPr>
              <a:t>=512, </a:t>
            </a:r>
            <a:r>
              <a:rPr lang="en-US" sz="1100" b="1" dirty="0" err="1">
                <a:latin typeface="Courier New" panose="02070309020205020404" pitchFamily="49" charset="0"/>
                <a:cs typeface="Courier New" panose="02070309020205020404" pitchFamily="49" charset="0"/>
              </a:rPr>
              <a:t>reltol</a:t>
            </a:r>
            <a:r>
              <a:rPr lang="en-US" sz="1100" b="1" dirty="0">
                <a:latin typeface="Courier New" panose="02070309020205020404" pitchFamily="49" charset="0"/>
                <a:cs typeface="Courier New" panose="02070309020205020404" pitchFamily="49" charset="0"/>
              </a:rPr>
              <a:t>=1e-2):</a:t>
            </a:r>
          </a:p>
          <a:p>
            <a:pPr marL="0" indent="0">
              <a:buNone/>
            </a:pPr>
            <a:r>
              <a:rPr lang="en-US" sz="1100" b="1" dirty="0">
                <a:latin typeface="Courier New" panose="02070309020205020404" pitchFamily="49" charset="0"/>
                <a:cs typeface="Courier New" panose="02070309020205020404" pitchFamily="49" charset="0"/>
              </a:rPr>
              <a:t>    if x is None:</a:t>
            </a:r>
          </a:p>
          <a:p>
            <a:pPr marL="0" indent="0">
              <a:buNone/>
            </a:pPr>
            <a:r>
              <a:rPr lang="en-US" sz="1100" b="1" dirty="0">
                <a:latin typeface="Courier New" panose="02070309020205020404" pitchFamily="49" charset="0"/>
                <a:cs typeface="Courier New" panose="02070309020205020404" pitchFamily="49" charset="0"/>
              </a:rPr>
              <a:t>        x=</a:t>
            </a:r>
            <a:r>
              <a:rPr lang="en-US" sz="1100" b="1" dirty="0" err="1">
                <a:latin typeface="Courier New" panose="02070309020205020404" pitchFamily="49" charset="0"/>
                <a:cs typeface="Courier New" panose="02070309020205020404" pitchFamily="49" charset="0"/>
              </a:rPr>
              <a:t>np.zeros_like</a:t>
            </a:r>
            <a:r>
              <a:rPr lang="en-US" sz="1100" b="1" dirty="0">
                <a:latin typeface="Courier New" panose="02070309020205020404" pitchFamily="49" charset="0"/>
                <a:cs typeface="Courier New" panose="02070309020205020404" pitchFamily="49" charset="0"/>
              </a:rPr>
              <a:t>(b)</a:t>
            </a:r>
          </a:p>
          <a:p>
            <a:pPr marL="0" indent="0">
              <a:buNone/>
            </a:pPr>
            <a:r>
              <a:rPr lang="en-US" sz="1100" b="1" dirty="0">
                <a:latin typeface="Courier New" panose="02070309020205020404" pitchFamily="49" charset="0"/>
                <a:cs typeface="Courier New" panose="02070309020205020404" pitchFamily="49" charset="0"/>
              </a:rPr>
              <a:t>    r=b-A(x)</a:t>
            </a:r>
          </a:p>
          <a:p>
            <a:pPr marL="0" indent="0">
              <a:buNone/>
            </a:pPr>
            <a:r>
              <a:rPr lang="en-US" sz="1100" b="1" dirty="0">
                <a:latin typeface="Courier New" panose="02070309020205020404" pitchFamily="49" charset="0"/>
                <a:cs typeface="Courier New" panose="02070309020205020404" pitchFamily="49" charset="0"/>
              </a:rPr>
              <a:t>    d=r</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rsnew</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np.sum</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r.conj</a:t>
            </a:r>
            <a:r>
              <a:rPr lang="en-US" sz="1100" b="1" dirty="0">
                <a:latin typeface="Courier New" panose="02070309020205020404" pitchFamily="49" charset="0"/>
                <a:cs typeface="Courier New" panose="02070309020205020404" pitchFamily="49" charset="0"/>
              </a:rPr>
              <a:t>()*r).real</a:t>
            </a:r>
          </a:p>
          <a:p>
            <a:pPr marL="0" indent="0">
              <a:buNone/>
            </a:pPr>
            <a:r>
              <a:rPr lang="en-US" sz="1100" b="1" dirty="0">
                <a:latin typeface="Courier New" panose="02070309020205020404" pitchFamily="49" charset="0"/>
                <a:cs typeface="Courier New" panose="02070309020205020404" pitchFamily="49" charset="0"/>
              </a:rPr>
              <a:t>    rs0=</a:t>
            </a:r>
            <a:r>
              <a:rPr lang="en-US" sz="1100" b="1" dirty="0" err="1">
                <a:latin typeface="Courier New" panose="02070309020205020404" pitchFamily="49" charset="0"/>
                <a:cs typeface="Courier New" panose="02070309020205020404" pitchFamily="49" charset="0"/>
              </a:rPr>
              <a:t>rsnew</a:t>
            </a: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ii=0</a:t>
            </a:r>
          </a:p>
          <a:p>
            <a:pPr marL="0" indent="0">
              <a:buNone/>
            </a:pPr>
            <a:r>
              <a:rPr lang="en-US" sz="1100" b="1" dirty="0">
                <a:latin typeface="Courier New" panose="02070309020205020404" pitchFamily="49" charset="0"/>
                <a:cs typeface="Courier New" panose="02070309020205020404" pitchFamily="49" charset="0"/>
              </a:rPr>
              <a:t>    while ((ii&lt;</a:t>
            </a:r>
            <a:r>
              <a:rPr lang="en-US" sz="1100" b="1" dirty="0" err="1">
                <a:latin typeface="Courier New" panose="02070309020205020404" pitchFamily="49" charset="0"/>
                <a:cs typeface="Courier New" panose="02070309020205020404" pitchFamily="49" charset="0"/>
              </a:rPr>
              <a:t>max_iter</a:t>
            </a:r>
            <a:r>
              <a:rPr lang="en-US" sz="1100" b="1" dirty="0">
                <a:latin typeface="Courier New" panose="02070309020205020404" pitchFamily="49" charset="0"/>
                <a:cs typeface="Courier New" panose="02070309020205020404" pitchFamily="49" charset="0"/>
              </a:rPr>
              <a:t>) and (</a:t>
            </a:r>
            <a:r>
              <a:rPr lang="en-US" sz="1100" b="1" dirty="0" err="1">
                <a:latin typeface="Courier New" panose="02070309020205020404" pitchFamily="49" charset="0"/>
                <a:cs typeface="Courier New" panose="02070309020205020404" pitchFamily="49" charset="0"/>
              </a:rPr>
              <a:t>rsnew</a:t>
            </a:r>
            <a:r>
              <a:rPr lang="en-US" sz="1100" b="1" dirty="0">
                <a:latin typeface="Courier New" panose="02070309020205020404" pitchFamily="49" charset="0"/>
                <a:cs typeface="Courier New" panose="02070309020205020404" pitchFamily="49" charset="0"/>
              </a:rPr>
              <a:t>&gt;(</a:t>
            </a:r>
            <a:r>
              <a:rPr lang="en-US" sz="1100" b="1" dirty="0" err="1">
                <a:latin typeface="Courier New" panose="02070309020205020404" pitchFamily="49" charset="0"/>
                <a:cs typeface="Courier New" panose="02070309020205020404" pitchFamily="49" charset="0"/>
              </a:rPr>
              <a:t>reltol</a:t>
            </a:r>
            <a:r>
              <a:rPr lang="en-US" sz="1100" b="1" dirty="0">
                <a:latin typeface="Courier New" panose="02070309020205020404" pitchFamily="49" charset="0"/>
                <a:cs typeface="Courier New" panose="02070309020205020404" pitchFamily="49" charset="0"/>
              </a:rPr>
              <a:t>**2*rs0))):</a:t>
            </a:r>
          </a:p>
          <a:p>
            <a:pPr marL="0" indent="0">
              <a:buNone/>
            </a:pPr>
            <a:r>
              <a:rPr lang="en-US" sz="1100" b="1" dirty="0">
                <a:latin typeface="Courier New" panose="02070309020205020404" pitchFamily="49" charset="0"/>
                <a:cs typeface="Courier New" panose="02070309020205020404" pitchFamily="49" charset="0"/>
              </a:rPr>
              <a:t>        ii=ii+1</a:t>
            </a:r>
          </a:p>
          <a:p>
            <a:pPr marL="0" indent="0">
              <a:buNone/>
            </a:pPr>
            <a:r>
              <a:rPr lang="en-US" sz="1100" b="1" dirty="0">
                <a:latin typeface="Courier New" panose="02070309020205020404" pitchFamily="49" charset="0"/>
                <a:cs typeface="Courier New" panose="02070309020205020404" pitchFamily="49" charset="0"/>
              </a:rPr>
              <a:t>        Ad=A(d)</a:t>
            </a:r>
          </a:p>
          <a:p>
            <a:pPr marL="0" indent="0">
              <a:buNone/>
            </a:pPr>
            <a:r>
              <a:rPr lang="en-US" sz="1100" b="1" dirty="0">
                <a:latin typeface="Courier New" panose="02070309020205020404" pitchFamily="49" charset="0"/>
                <a:cs typeface="Courier New" panose="02070309020205020404" pitchFamily="49" charset="0"/>
              </a:rPr>
              <a:t>        alpha=</a:t>
            </a:r>
            <a:r>
              <a:rPr lang="en-US" sz="1100" b="1" dirty="0" err="1">
                <a:latin typeface="Courier New" panose="02070309020205020404" pitchFamily="49" charset="0"/>
                <a:cs typeface="Courier New" panose="02070309020205020404" pitchFamily="49" charset="0"/>
              </a:rPr>
              <a:t>rsnew</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np.sum</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d.conj</a:t>
            </a:r>
            <a:r>
              <a:rPr lang="en-US" sz="1100" b="1" dirty="0">
                <a:latin typeface="Courier New" panose="02070309020205020404" pitchFamily="49" charset="0"/>
                <a:cs typeface="Courier New" panose="02070309020205020404" pitchFamily="49" charset="0"/>
              </a:rPr>
              <a:t>()*Ad))</a:t>
            </a:r>
          </a:p>
          <a:p>
            <a:pPr marL="0" indent="0">
              <a:buNone/>
            </a:pPr>
            <a:r>
              <a:rPr lang="en-US" sz="1100" b="1" dirty="0">
                <a:latin typeface="Courier New" panose="02070309020205020404" pitchFamily="49" charset="0"/>
                <a:cs typeface="Courier New" panose="02070309020205020404" pitchFamily="49" charset="0"/>
              </a:rPr>
              <a:t>        x=</a:t>
            </a:r>
            <a:r>
              <a:rPr lang="en-US" sz="1100" b="1" dirty="0" err="1">
                <a:latin typeface="Courier New" panose="02070309020205020404" pitchFamily="49" charset="0"/>
                <a:cs typeface="Courier New" panose="02070309020205020404" pitchFamily="49" charset="0"/>
              </a:rPr>
              <a:t>x+alpha</a:t>
            </a:r>
            <a:r>
              <a:rPr lang="en-US" sz="1100" b="1" dirty="0">
                <a:latin typeface="Courier New" panose="02070309020205020404" pitchFamily="49" charset="0"/>
                <a:cs typeface="Courier New" panose="02070309020205020404" pitchFamily="49" charset="0"/>
              </a:rPr>
              <a:t>*d</a:t>
            </a:r>
          </a:p>
          <a:p>
            <a:pPr marL="0" indent="0">
              <a:buNone/>
            </a:pPr>
            <a:r>
              <a:rPr lang="en-US" sz="1100" b="1" dirty="0">
                <a:latin typeface="Courier New" panose="02070309020205020404" pitchFamily="49" charset="0"/>
                <a:cs typeface="Courier New" panose="02070309020205020404" pitchFamily="49" charset="0"/>
              </a:rPr>
              <a:t>        if ii%50==0:</a:t>
            </a:r>
          </a:p>
          <a:p>
            <a:pPr marL="0" indent="0">
              <a:buNone/>
            </a:pPr>
            <a:r>
              <a:rPr lang="en-US" sz="1100" b="1" dirty="0">
                <a:latin typeface="Courier New" panose="02070309020205020404" pitchFamily="49" charset="0"/>
                <a:cs typeface="Courier New" panose="02070309020205020404" pitchFamily="49" charset="0"/>
              </a:rPr>
              <a:t>            #every now and then compute exact residual to mitigate</a:t>
            </a:r>
          </a:p>
          <a:p>
            <a:pPr marL="0" indent="0">
              <a:buNone/>
            </a:pPr>
            <a:r>
              <a:rPr lang="en-US" sz="1100" b="1" dirty="0">
                <a:latin typeface="Courier New" panose="02070309020205020404" pitchFamily="49" charset="0"/>
                <a:cs typeface="Courier New" panose="02070309020205020404" pitchFamily="49" charset="0"/>
              </a:rPr>
              <a:t>            # round-off errors</a:t>
            </a:r>
          </a:p>
          <a:p>
            <a:pPr marL="0" indent="0">
              <a:buNone/>
            </a:pPr>
            <a:r>
              <a:rPr lang="en-US" sz="1100" b="1" dirty="0">
                <a:latin typeface="Courier New" panose="02070309020205020404" pitchFamily="49" charset="0"/>
                <a:cs typeface="Courier New" panose="02070309020205020404" pitchFamily="49" charset="0"/>
              </a:rPr>
              <a:t>            r=b-A(x)</a:t>
            </a:r>
          </a:p>
          <a:p>
            <a:pPr marL="0" indent="0">
              <a:buNone/>
            </a:pPr>
            <a:r>
              <a:rPr lang="en-US" sz="1100" b="1" dirty="0">
                <a:latin typeface="Courier New" panose="02070309020205020404" pitchFamily="49" charset="0"/>
                <a:cs typeface="Courier New" panose="02070309020205020404" pitchFamily="49" charset="0"/>
              </a:rPr>
              <a:t>            d=r</a:t>
            </a:r>
          </a:p>
          <a:p>
            <a:pPr marL="0" indent="0">
              <a:buNone/>
            </a:pPr>
            <a:r>
              <a:rPr lang="en-US" sz="1100" b="1" dirty="0">
                <a:latin typeface="Courier New" panose="02070309020205020404" pitchFamily="49" charset="0"/>
                <a:cs typeface="Courier New" panose="02070309020205020404" pitchFamily="49" charset="0"/>
              </a:rPr>
              <a:t>        else:</a:t>
            </a:r>
          </a:p>
          <a:p>
            <a:pPr marL="0" indent="0">
              <a:buNone/>
            </a:pPr>
            <a:r>
              <a:rPr lang="en-US" sz="1100" b="1" dirty="0">
                <a:latin typeface="Courier New" panose="02070309020205020404" pitchFamily="49" charset="0"/>
                <a:cs typeface="Courier New" panose="02070309020205020404" pitchFamily="49" charset="0"/>
              </a:rPr>
              <a:t>            r=r-alpha*Ad</a:t>
            </a: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rsold</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rsnew</a:t>
            </a:r>
            <a:endParaRPr lang="en-US" sz="1100" b="1" dirty="0">
              <a:latin typeface="Courier New" panose="02070309020205020404" pitchFamily="49" charset="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rsnew</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np.sum</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r.conj</a:t>
            </a:r>
            <a:r>
              <a:rPr lang="en-US" sz="1100" b="1" dirty="0">
                <a:latin typeface="Courier New" panose="02070309020205020404" pitchFamily="49" charset="0"/>
                <a:cs typeface="Courier New" panose="02070309020205020404" pitchFamily="49" charset="0"/>
              </a:rPr>
              <a:t>()*r).real</a:t>
            </a:r>
          </a:p>
          <a:p>
            <a:pPr marL="0" indent="0">
              <a:buNone/>
            </a:pPr>
            <a:r>
              <a:rPr lang="en-US" sz="1100" b="1" dirty="0">
                <a:latin typeface="Courier New" panose="02070309020205020404" pitchFamily="49" charset="0"/>
                <a:cs typeface="Courier New" panose="02070309020205020404" pitchFamily="49" charset="0"/>
              </a:rPr>
              <a:t>        d=</a:t>
            </a:r>
            <a:r>
              <a:rPr lang="en-US" sz="1100" b="1" dirty="0" err="1">
                <a:latin typeface="Courier New" panose="02070309020205020404" pitchFamily="49" charset="0"/>
                <a:cs typeface="Courier New" panose="02070309020205020404" pitchFamily="49" charset="0"/>
              </a:rPr>
              <a:t>r+rsnew</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rsold</a:t>
            </a:r>
            <a:r>
              <a:rPr lang="en-US" sz="1100" b="1" dirty="0">
                <a:latin typeface="Courier New" panose="02070309020205020404" pitchFamily="49" charset="0"/>
                <a:cs typeface="Courier New" panose="02070309020205020404" pitchFamily="49" charset="0"/>
              </a:rPr>
              <a:t>*d</a:t>
            </a:r>
          </a:p>
          <a:p>
            <a:pPr marL="0" indent="0">
              <a:buNone/>
            </a:pPr>
            <a:r>
              <a:rPr lang="en-US" sz="1100" b="1" dirty="0">
                <a:latin typeface="Courier New" panose="02070309020205020404" pitchFamily="49" charset="0"/>
                <a:cs typeface="Courier New" panose="02070309020205020404" pitchFamily="49" charset="0"/>
              </a:rPr>
              <a:t>    return x</a:t>
            </a:r>
          </a:p>
          <a:p>
            <a:pPr marL="0" indent="0">
              <a:buNone/>
            </a:pP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23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53B6BC-7F35-416A-AE22-5AB845A2C932}"/>
              </a:ext>
            </a:extLst>
          </p:cNvPr>
          <p:cNvSpPr>
            <a:spLocks noGrp="1"/>
          </p:cNvSpPr>
          <p:nvPr>
            <p:ph type="title"/>
          </p:nvPr>
        </p:nvSpPr>
        <p:spPr/>
        <p:txBody>
          <a:bodyPr/>
          <a:lstStyle/>
          <a:p>
            <a:r>
              <a:rPr lang="en-US" dirty="0"/>
              <a:t>TensorFlow implementation of CG</a:t>
            </a:r>
          </a:p>
        </p:txBody>
      </p:sp>
      <p:sp>
        <p:nvSpPr>
          <p:cNvPr id="7" name="Content Placeholder 6">
            <a:extLst>
              <a:ext uri="{FF2B5EF4-FFF2-40B4-BE49-F238E27FC236}">
                <a16:creationId xmlns:a16="http://schemas.microsoft.com/office/drawing/2014/main" id="{A329D238-DA5C-4083-8F8F-88191B750F6D}"/>
              </a:ext>
            </a:extLst>
          </p:cNvPr>
          <p:cNvSpPr>
            <a:spLocks noGrp="1"/>
          </p:cNvSpPr>
          <p:nvPr>
            <p:ph idx="1"/>
          </p:nvPr>
        </p:nvSpPr>
        <p:spPr/>
        <p:txBody>
          <a:bodyPr/>
          <a:lstStyle/>
          <a:p>
            <a:r>
              <a:rPr lang="en-US" sz="2800" b="1" dirty="0" err="1">
                <a:latin typeface="Courier New" panose="02070309020205020404" pitchFamily="49" charset="0"/>
                <a:cs typeface="Courier New" panose="02070309020205020404" pitchFamily="49" charset="0"/>
              </a:rPr>
              <a:t>tf.linalg.experimental.conjugate_gradient</a:t>
            </a:r>
            <a:r>
              <a:rPr lang="en-US" sz="2800" b="1" dirty="0">
                <a:latin typeface="Courier New" panose="02070309020205020404" pitchFamily="49" charset="0"/>
                <a:cs typeface="Courier New" panose="02070309020205020404" pitchFamily="49" charset="0"/>
              </a:rPr>
              <a:t>(operator, </a:t>
            </a:r>
            <a:r>
              <a:rPr lang="en-US" sz="2800" b="1" dirty="0" err="1">
                <a:latin typeface="Courier New" panose="02070309020205020404" pitchFamily="49" charset="0"/>
                <a:cs typeface="Courier New" panose="02070309020205020404" pitchFamily="49" charset="0"/>
              </a:rPr>
              <a:t>rhs</a:t>
            </a:r>
            <a:r>
              <a:rPr lang="en-US" sz="2800" b="1" dirty="0">
                <a:latin typeface="Courier New" panose="02070309020205020404" pitchFamily="49" charset="0"/>
                <a:cs typeface="Courier New" panose="02070309020205020404" pitchFamily="49" charset="0"/>
              </a:rPr>
              <a:t>, preconditioner=None, x=None, </a:t>
            </a:r>
            <a:r>
              <a:rPr lang="en-US" sz="2800" b="1" dirty="0" err="1">
                <a:latin typeface="Courier New" panose="02070309020205020404" pitchFamily="49" charset="0"/>
                <a:cs typeface="Courier New" panose="02070309020205020404" pitchFamily="49" charset="0"/>
              </a:rPr>
              <a:t>tol</a:t>
            </a:r>
            <a:r>
              <a:rPr lang="en-US" sz="2800" b="1" dirty="0">
                <a:latin typeface="Courier New" panose="02070309020205020404" pitchFamily="49" charset="0"/>
                <a:cs typeface="Courier New" panose="02070309020205020404" pitchFamily="49" charset="0"/>
              </a:rPr>
              <a:t>=1e-05, </a:t>
            </a:r>
            <a:r>
              <a:rPr lang="en-US" sz="2800" b="1" dirty="0" err="1">
                <a:latin typeface="Courier New" panose="02070309020205020404" pitchFamily="49" charset="0"/>
                <a:cs typeface="Courier New" panose="02070309020205020404" pitchFamily="49" charset="0"/>
              </a:rPr>
              <a:t>max_iterater</a:t>
            </a:r>
            <a:r>
              <a:rPr lang="en-US" sz="2800" b="1" dirty="0">
                <a:latin typeface="Courier New" panose="02070309020205020404" pitchFamily="49" charset="0"/>
                <a:cs typeface="Courier New" panose="02070309020205020404" pitchFamily="49" charset="0"/>
              </a:rPr>
              <a:t>=20,name=‘</a:t>
            </a:r>
            <a:r>
              <a:rPr lang="en-US" sz="2800" b="1" dirty="0" err="1">
                <a:latin typeface="Courier New" panose="02070309020205020404" pitchFamily="49" charset="0"/>
                <a:cs typeface="Courier New" panose="02070309020205020404" pitchFamily="49" charset="0"/>
              </a:rPr>
              <a:t>conjugate_gradient</a:t>
            </a:r>
            <a:r>
              <a:rPr lang="en-US" sz="2800" b="1" dirty="0">
                <a:latin typeface="Courier New" panose="02070309020205020404" pitchFamily="49" charset="0"/>
                <a:cs typeface="Courier New" panose="02070309020205020404" pitchFamily="49" charset="0"/>
              </a:rPr>
              <a:t>’)</a:t>
            </a:r>
          </a:p>
          <a:p>
            <a:r>
              <a:rPr lang="en-US" dirty="0"/>
              <a:t>Solves a linear system of equations Ax = </a:t>
            </a:r>
            <a:r>
              <a:rPr lang="en-US" dirty="0" err="1"/>
              <a:t>rhs</a:t>
            </a:r>
            <a:r>
              <a:rPr lang="en-US" dirty="0"/>
              <a:t> for Hermitian, positive definite matrix A, the matrix A is presented by operator. </a:t>
            </a:r>
          </a:p>
        </p:txBody>
      </p:sp>
    </p:spTree>
    <p:extLst>
      <p:ext uri="{BB962C8B-B14F-4D97-AF65-F5344CB8AC3E}">
        <p14:creationId xmlns:p14="http://schemas.microsoft.com/office/powerpoint/2010/main" val="3863925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7FF9522-5E85-47E7-A2D4-C39C7867915E}"/>
              </a:ext>
            </a:extLst>
          </p:cNvPr>
          <p:cNvSpPr>
            <a:spLocks noGrp="1" noChangeArrowheads="1"/>
          </p:cNvSpPr>
          <p:nvPr>
            <p:ph type="title"/>
          </p:nvPr>
        </p:nvSpPr>
        <p:spPr/>
        <p:txBody>
          <a:bodyPr/>
          <a:lstStyle/>
          <a:p>
            <a:pPr eaLnBrk="1" hangingPunct="1"/>
            <a:r>
              <a:rPr lang="en-US" altLang="en-US"/>
              <a:t>Simulated Annealing</a:t>
            </a:r>
          </a:p>
        </p:txBody>
      </p:sp>
      <p:sp>
        <p:nvSpPr>
          <p:cNvPr id="41987" name="Rectangle 3">
            <a:extLst>
              <a:ext uri="{FF2B5EF4-FFF2-40B4-BE49-F238E27FC236}">
                <a16:creationId xmlns:a16="http://schemas.microsoft.com/office/drawing/2014/main" id="{744117A4-6CB3-4339-9131-C55928393AD8}"/>
              </a:ext>
            </a:extLst>
          </p:cNvPr>
          <p:cNvSpPr>
            <a:spLocks noGrp="1" noChangeArrowheads="1"/>
          </p:cNvSpPr>
          <p:nvPr>
            <p:ph type="body" idx="1"/>
          </p:nvPr>
        </p:nvSpPr>
        <p:spPr/>
        <p:txBody>
          <a:bodyPr/>
          <a:lstStyle/>
          <a:p>
            <a:pPr eaLnBrk="1" hangingPunct="1">
              <a:lnSpc>
                <a:spcPct val="90000"/>
              </a:lnSpc>
            </a:pPr>
            <a:r>
              <a:rPr lang="en-US" altLang="en-US" dirty="0"/>
              <a:t>To minimize </a:t>
            </a:r>
            <a:r>
              <a:rPr lang="en-US" altLang="en-US" i="1" dirty="0"/>
              <a:t>f</a:t>
            </a:r>
            <a:r>
              <a:rPr lang="en-US" altLang="en-US" dirty="0"/>
              <a:t>(</a:t>
            </a:r>
            <a:r>
              <a:rPr lang="en-US" altLang="en-US" b="1" dirty="0"/>
              <a:t>x</a:t>
            </a:r>
            <a:r>
              <a:rPr lang="en-US" altLang="en-US" dirty="0"/>
              <a:t>), we make random change to </a:t>
            </a:r>
            <a:r>
              <a:rPr lang="en-US" altLang="en-US" b="1" dirty="0"/>
              <a:t>x</a:t>
            </a:r>
            <a:r>
              <a:rPr lang="en-US" altLang="en-US" dirty="0"/>
              <a:t> by the following rule:</a:t>
            </a:r>
          </a:p>
          <a:p>
            <a:pPr eaLnBrk="1" hangingPunct="1">
              <a:lnSpc>
                <a:spcPct val="90000"/>
              </a:lnSpc>
            </a:pPr>
            <a:r>
              <a:rPr lang="en-US" altLang="en-US" dirty="0"/>
              <a:t>Set “temperature” </a:t>
            </a:r>
            <a:r>
              <a:rPr lang="en-US" altLang="en-US" i="1" dirty="0"/>
              <a:t>T</a:t>
            </a:r>
            <a:r>
              <a:rPr lang="en-US" altLang="en-US" dirty="0"/>
              <a:t> a large value, decrease as we go</a:t>
            </a:r>
          </a:p>
          <a:p>
            <a:pPr eaLnBrk="1" hangingPunct="1">
              <a:lnSpc>
                <a:spcPct val="90000"/>
              </a:lnSpc>
            </a:pPr>
            <a:r>
              <a:rPr lang="en-US" altLang="en-US" dirty="0"/>
              <a:t>Metropolis algorithm: make local change from </a:t>
            </a:r>
            <a:r>
              <a:rPr lang="en-US" altLang="en-US" b="1" dirty="0"/>
              <a:t>x</a:t>
            </a:r>
            <a:r>
              <a:rPr lang="en-US" altLang="en-US" dirty="0"/>
              <a:t> to </a:t>
            </a:r>
            <a:r>
              <a:rPr lang="en-US" altLang="en-US" b="1" dirty="0"/>
              <a:t>x</a:t>
            </a:r>
            <a:r>
              <a:rPr lang="en-US" altLang="en-US" dirty="0"/>
              <a:t>’.  If </a:t>
            </a:r>
            <a:r>
              <a:rPr lang="en-US" altLang="en-US" i="1" dirty="0"/>
              <a:t>f</a:t>
            </a:r>
            <a:r>
              <a:rPr lang="en-US" altLang="en-US" dirty="0"/>
              <a:t> decreases, accept the change, otherwise, accept only with a small probability </a:t>
            </a:r>
            <a:r>
              <a:rPr lang="en-US" altLang="en-US" i="1" dirty="0"/>
              <a:t>r</a:t>
            </a:r>
            <a:r>
              <a:rPr lang="en-US" altLang="en-US" dirty="0"/>
              <a:t> = exp</a:t>
            </a:r>
            <a:r>
              <a:rPr lang="en-US" altLang="en-US" sz="3600" dirty="0"/>
              <a:t>[</a:t>
            </a:r>
            <a:r>
              <a:rPr lang="en-US" altLang="en-US" dirty="0"/>
              <a:t>-</a:t>
            </a:r>
            <a:r>
              <a:rPr lang="en-US" altLang="en-US" sz="3600" dirty="0"/>
              <a:t>(</a:t>
            </a:r>
            <a:r>
              <a:rPr lang="en-US" altLang="en-US" i="1" dirty="0"/>
              <a:t>f</a:t>
            </a:r>
            <a:r>
              <a:rPr lang="en-US" altLang="en-US" dirty="0"/>
              <a:t>(</a:t>
            </a:r>
            <a:r>
              <a:rPr lang="en-US" altLang="en-US" b="1" dirty="0"/>
              <a:t>x</a:t>
            </a:r>
            <a:r>
              <a:rPr lang="en-US" altLang="en-US" dirty="0"/>
              <a:t>’)-</a:t>
            </a:r>
            <a:r>
              <a:rPr lang="en-US" altLang="en-US" i="1" dirty="0"/>
              <a:t>f</a:t>
            </a:r>
            <a:r>
              <a:rPr lang="en-US" altLang="en-US" dirty="0"/>
              <a:t>(</a:t>
            </a:r>
            <a:r>
              <a:rPr lang="en-US" altLang="en-US" b="1" dirty="0"/>
              <a:t>x</a:t>
            </a:r>
            <a:r>
              <a:rPr lang="en-US" altLang="en-US" dirty="0"/>
              <a:t>)</a:t>
            </a:r>
            <a:r>
              <a:rPr lang="en-US" altLang="en-US" sz="3600" dirty="0"/>
              <a:t>)</a:t>
            </a:r>
            <a:r>
              <a:rPr lang="en-US" altLang="en-US" dirty="0"/>
              <a:t>/</a:t>
            </a:r>
            <a:r>
              <a:rPr lang="en-US" altLang="en-US" i="1" dirty="0"/>
              <a:t>T</a:t>
            </a:r>
            <a:r>
              <a:rPr lang="en-US" altLang="en-US" sz="3600" dirty="0"/>
              <a:t>]</a:t>
            </a:r>
            <a:r>
              <a:rPr lang="en-US" altLang="en-US" dirty="0"/>
              <a:t>.  This is done by comparing </a:t>
            </a:r>
            <a:r>
              <a:rPr lang="en-US" altLang="en-US" i="1" dirty="0"/>
              <a:t>r</a:t>
            </a:r>
            <a:r>
              <a:rPr lang="en-US" altLang="en-US" dirty="0"/>
              <a:t> with a random number 0 &lt; </a:t>
            </a:r>
            <a:r>
              <a:rPr lang="el-GR" altLang="en-US" i="1" dirty="0">
                <a:cs typeface="Arial" panose="020B0604020202020204" pitchFamily="34" charset="0"/>
              </a:rPr>
              <a:t>ξ</a:t>
            </a:r>
            <a:r>
              <a:rPr lang="en-US" altLang="en-US" dirty="0">
                <a:cs typeface="Arial" panose="020B0604020202020204" pitchFamily="34" charset="0"/>
              </a:rPr>
              <a:t> &lt; 1.</a:t>
            </a:r>
            <a:endParaRPr lang="el-GR" altLang="en-US" dirty="0">
              <a:cs typeface="Arial" panose="020B0604020202020204" pitchFamily="34" charset="0"/>
            </a:endParaRPr>
          </a:p>
          <a:p>
            <a:pPr eaLnBrk="1" hangingPunct="1">
              <a:lnSpc>
                <a:spcPct val="90000"/>
              </a:lnSpc>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0DC93B2-5BDA-4BB8-B2EF-DDC1D8EB5DA5}"/>
              </a:ext>
            </a:extLst>
          </p:cNvPr>
          <p:cNvSpPr>
            <a:spLocks noGrp="1" noChangeArrowheads="1"/>
          </p:cNvSpPr>
          <p:nvPr>
            <p:ph type="title"/>
          </p:nvPr>
        </p:nvSpPr>
        <p:spPr/>
        <p:txBody>
          <a:bodyPr/>
          <a:lstStyle/>
          <a:p>
            <a:pPr eaLnBrk="1" hangingPunct="1"/>
            <a:r>
              <a:rPr lang="en-US" altLang="en-US"/>
              <a:t>Traveling Salesman Problem</a:t>
            </a:r>
          </a:p>
        </p:txBody>
      </p:sp>
      <p:sp>
        <p:nvSpPr>
          <p:cNvPr id="44035" name="Oval 4">
            <a:extLst>
              <a:ext uri="{FF2B5EF4-FFF2-40B4-BE49-F238E27FC236}">
                <a16:creationId xmlns:a16="http://schemas.microsoft.com/office/drawing/2014/main" id="{97210C8E-CF2B-45E5-9603-0DB01B19DCD7}"/>
              </a:ext>
            </a:extLst>
          </p:cNvPr>
          <p:cNvSpPr>
            <a:spLocks noChangeArrowheads="1"/>
          </p:cNvSpPr>
          <p:nvPr/>
        </p:nvSpPr>
        <p:spPr bwMode="auto">
          <a:xfrm>
            <a:off x="3352800" y="5943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36" name="Oval 5">
            <a:extLst>
              <a:ext uri="{FF2B5EF4-FFF2-40B4-BE49-F238E27FC236}">
                <a16:creationId xmlns:a16="http://schemas.microsoft.com/office/drawing/2014/main" id="{C4688F1C-6111-499C-A76A-D3D879D4DFAF}"/>
              </a:ext>
            </a:extLst>
          </p:cNvPr>
          <p:cNvSpPr>
            <a:spLocks noChangeArrowheads="1"/>
          </p:cNvSpPr>
          <p:nvPr/>
        </p:nvSpPr>
        <p:spPr bwMode="auto">
          <a:xfrm>
            <a:off x="4191000" y="3733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37" name="Oval 6">
            <a:extLst>
              <a:ext uri="{FF2B5EF4-FFF2-40B4-BE49-F238E27FC236}">
                <a16:creationId xmlns:a16="http://schemas.microsoft.com/office/drawing/2014/main" id="{0A73053C-A3A5-4CF3-B049-ADFB9CA442B3}"/>
              </a:ext>
            </a:extLst>
          </p:cNvPr>
          <p:cNvSpPr>
            <a:spLocks noChangeArrowheads="1"/>
          </p:cNvSpPr>
          <p:nvPr/>
        </p:nvSpPr>
        <p:spPr bwMode="auto">
          <a:xfrm>
            <a:off x="4419600" y="17526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38" name="Oval 7">
            <a:extLst>
              <a:ext uri="{FF2B5EF4-FFF2-40B4-BE49-F238E27FC236}">
                <a16:creationId xmlns:a16="http://schemas.microsoft.com/office/drawing/2014/main" id="{F54D6999-24B8-4255-9EC5-F240CB47DADA}"/>
              </a:ext>
            </a:extLst>
          </p:cNvPr>
          <p:cNvSpPr>
            <a:spLocks noChangeArrowheads="1"/>
          </p:cNvSpPr>
          <p:nvPr/>
        </p:nvSpPr>
        <p:spPr bwMode="auto">
          <a:xfrm>
            <a:off x="5029200" y="2819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39" name="Oval 8">
            <a:extLst>
              <a:ext uri="{FF2B5EF4-FFF2-40B4-BE49-F238E27FC236}">
                <a16:creationId xmlns:a16="http://schemas.microsoft.com/office/drawing/2014/main" id="{29BAF413-D3AB-4228-9C95-5394904CA289}"/>
              </a:ext>
            </a:extLst>
          </p:cNvPr>
          <p:cNvSpPr>
            <a:spLocks noChangeArrowheads="1"/>
          </p:cNvSpPr>
          <p:nvPr/>
        </p:nvSpPr>
        <p:spPr bwMode="auto">
          <a:xfrm>
            <a:off x="6324600" y="18288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0" name="Oval 9">
            <a:extLst>
              <a:ext uri="{FF2B5EF4-FFF2-40B4-BE49-F238E27FC236}">
                <a16:creationId xmlns:a16="http://schemas.microsoft.com/office/drawing/2014/main" id="{66F8111F-3F4E-4312-9267-1F8809EE32CE}"/>
              </a:ext>
            </a:extLst>
          </p:cNvPr>
          <p:cNvSpPr>
            <a:spLocks noChangeArrowheads="1"/>
          </p:cNvSpPr>
          <p:nvPr/>
        </p:nvSpPr>
        <p:spPr bwMode="auto">
          <a:xfrm>
            <a:off x="5410200" y="3200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1" name="Oval 10">
            <a:extLst>
              <a:ext uri="{FF2B5EF4-FFF2-40B4-BE49-F238E27FC236}">
                <a16:creationId xmlns:a16="http://schemas.microsoft.com/office/drawing/2014/main" id="{564F67A7-907B-42E4-BFD7-B323D360B81D}"/>
              </a:ext>
            </a:extLst>
          </p:cNvPr>
          <p:cNvSpPr>
            <a:spLocks noChangeArrowheads="1"/>
          </p:cNvSpPr>
          <p:nvPr/>
        </p:nvSpPr>
        <p:spPr bwMode="auto">
          <a:xfrm>
            <a:off x="2743200" y="54102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4042" name="Text Box 11">
            <a:extLst>
              <a:ext uri="{FF2B5EF4-FFF2-40B4-BE49-F238E27FC236}">
                <a16:creationId xmlns:a16="http://schemas.microsoft.com/office/drawing/2014/main" id="{A95CCB02-34F8-4C53-8D53-09B3CAAC1151}"/>
              </a:ext>
            </a:extLst>
          </p:cNvPr>
          <p:cNvSpPr txBox="1">
            <a:spLocks noChangeArrowheads="1"/>
          </p:cNvSpPr>
          <p:nvPr/>
        </p:nvSpPr>
        <p:spPr bwMode="auto">
          <a:xfrm>
            <a:off x="3505200" y="5791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Singapore</a:t>
            </a:r>
          </a:p>
        </p:txBody>
      </p:sp>
      <p:sp>
        <p:nvSpPr>
          <p:cNvPr id="44043" name="Text Box 12">
            <a:extLst>
              <a:ext uri="{FF2B5EF4-FFF2-40B4-BE49-F238E27FC236}">
                <a16:creationId xmlns:a16="http://schemas.microsoft.com/office/drawing/2014/main" id="{4866EF45-824A-47BF-A421-3B838EBB89CA}"/>
              </a:ext>
            </a:extLst>
          </p:cNvPr>
          <p:cNvSpPr txBox="1">
            <a:spLocks noChangeArrowheads="1"/>
          </p:cNvSpPr>
          <p:nvPr/>
        </p:nvSpPr>
        <p:spPr bwMode="auto">
          <a:xfrm>
            <a:off x="2438400" y="4814888"/>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Kuala Lumpur</a:t>
            </a:r>
          </a:p>
        </p:txBody>
      </p:sp>
      <p:sp>
        <p:nvSpPr>
          <p:cNvPr id="44044" name="Text Box 13">
            <a:extLst>
              <a:ext uri="{FF2B5EF4-FFF2-40B4-BE49-F238E27FC236}">
                <a16:creationId xmlns:a16="http://schemas.microsoft.com/office/drawing/2014/main" id="{8BEFE661-5FD4-4E77-BDF2-0F62CECAE450}"/>
              </a:ext>
            </a:extLst>
          </p:cNvPr>
          <p:cNvSpPr txBox="1">
            <a:spLocks noChangeArrowheads="1"/>
          </p:cNvSpPr>
          <p:nvPr/>
        </p:nvSpPr>
        <p:spPr bwMode="auto">
          <a:xfrm>
            <a:off x="3810000" y="381000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Hong Kong</a:t>
            </a:r>
          </a:p>
        </p:txBody>
      </p:sp>
      <p:sp>
        <p:nvSpPr>
          <p:cNvPr id="44045" name="Text Box 14">
            <a:extLst>
              <a:ext uri="{FF2B5EF4-FFF2-40B4-BE49-F238E27FC236}">
                <a16:creationId xmlns:a16="http://schemas.microsoft.com/office/drawing/2014/main" id="{84B0072D-D783-498E-9866-20115AFE5966}"/>
              </a:ext>
            </a:extLst>
          </p:cNvPr>
          <p:cNvSpPr txBox="1">
            <a:spLocks noChangeArrowheads="1"/>
          </p:cNvSpPr>
          <p:nvPr/>
        </p:nvSpPr>
        <p:spPr bwMode="auto">
          <a:xfrm>
            <a:off x="5638800" y="30480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Taipei</a:t>
            </a:r>
          </a:p>
        </p:txBody>
      </p:sp>
      <p:sp>
        <p:nvSpPr>
          <p:cNvPr id="44046" name="Text Box 15">
            <a:extLst>
              <a:ext uri="{FF2B5EF4-FFF2-40B4-BE49-F238E27FC236}">
                <a16:creationId xmlns:a16="http://schemas.microsoft.com/office/drawing/2014/main" id="{7728F69C-8C9B-4FAC-8ECA-E1814772D9F1}"/>
              </a:ext>
            </a:extLst>
          </p:cNvPr>
          <p:cNvSpPr txBox="1">
            <a:spLocks noChangeArrowheads="1"/>
          </p:cNvSpPr>
          <p:nvPr/>
        </p:nvSpPr>
        <p:spPr bwMode="auto">
          <a:xfrm>
            <a:off x="3810000" y="26812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Shanghai</a:t>
            </a:r>
          </a:p>
        </p:txBody>
      </p:sp>
      <p:sp>
        <p:nvSpPr>
          <p:cNvPr id="44047" name="Text Box 16">
            <a:extLst>
              <a:ext uri="{FF2B5EF4-FFF2-40B4-BE49-F238E27FC236}">
                <a16:creationId xmlns:a16="http://schemas.microsoft.com/office/drawing/2014/main" id="{B8C25B91-8654-4C51-8740-42EE201B1748}"/>
              </a:ext>
            </a:extLst>
          </p:cNvPr>
          <p:cNvSpPr txBox="1">
            <a:spLocks noChangeArrowheads="1"/>
          </p:cNvSpPr>
          <p:nvPr/>
        </p:nvSpPr>
        <p:spPr bwMode="auto">
          <a:xfrm>
            <a:off x="3581400" y="1600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Beijing</a:t>
            </a:r>
          </a:p>
        </p:txBody>
      </p:sp>
      <p:sp>
        <p:nvSpPr>
          <p:cNvPr id="44048" name="Text Box 17">
            <a:extLst>
              <a:ext uri="{FF2B5EF4-FFF2-40B4-BE49-F238E27FC236}">
                <a16:creationId xmlns:a16="http://schemas.microsoft.com/office/drawing/2014/main" id="{9371F3D8-0537-475C-B3DB-CD3551030399}"/>
              </a:ext>
            </a:extLst>
          </p:cNvPr>
          <p:cNvSpPr txBox="1">
            <a:spLocks noChangeArrowheads="1"/>
          </p:cNvSpPr>
          <p:nvPr/>
        </p:nvSpPr>
        <p:spPr bwMode="auto">
          <a:xfrm>
            <a:off x="6400800" y="1676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Tokyo</a:t>
            </a:r>
          </a:p>
        </p:txBody>
      </p:sp>
      <p:sp>
        <p:nvSpPr>
          <p:cNvPr id="44049" name="Line 19">
            <a:extLst>
              <a:ext uri="{FF2B5EF4-FFF2-40B4-BE49-F238E27FC236}">
                <a16:creationId xmlns:a16="http://schemas.microsoft.com/office/drawing/2014/main" id="{EB32D346-DACE-4B47-94CE-322EC61DAA1B}"/>
              </a:ext>
            </a:extLst>
          </p:cNvPr>
          <p:cNvSpPr>
            <a:spLocks noChangeShapeType="1"/>
          </p:cNvSpPr>
          <p:nvPr/>
        </p:nvSpPr>
        <p:spPr bwMode="auto">
          <a:xfrm flipH="1" flipV="1">
            <a:off x="2819400" y="5486400"/>
            <a:ext cx="533400" cy="533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Line 20">
            <a:extLst>
              <a:ext uri="{FF2B5EF4-FFF2-40B4-BE49-F238E27FC236}">
                <a16:creationId xmlns:a16="http://schemas.microsoft.com/office/drawing/2014/main" id="{2A596F4A-7DF9-4BCE-A2BC-F81B2E68CF6D}"/>
              </a:ext>
            </a:extLst>
          </p:cNvPr>
          <p:cNvSpPr>
            <a:spLocks noChangeShapeType="1"/>
          </p:cNvSpPr>
          <p:nvPr/>
        </p:nvSpPr>
        <p:spPr bwMode="auto">
          <a:xfrm flipV="1">
            <a:off x="2819400" y="3810000"/>
            <a:ext cx="1371600" cy="1600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Line 21">
            <a:extLst>
              <a:ext uri="{FF2B5EF4-FFF2-40B4-BE49-F238E27FC236}">
                <a16:creationId xmlns:a16="http://schemas.microsoft.com/office/drawing/2014/main" id="{88B5E2E0-545D-4031-B9C1-9907EEFF663B}"/>
              </a:ext>
            </a:extLst>
          </p:cNvPr>
          <p:cNvSpPr>
            <a:spLocks noChangeShapeType="1"/>
          </p:cNvSpPr>
          <p:nvPr/>
        </p:nvSpPr>
        <p:spPr bwMode="auto">
          <a:xfrm flipV="1">
            <a:off x="4267200" y="2895600"/>
            <a:ext cx="762000" cy="838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2" name="Line 22">
            <a:extLst>
              <a:ext uri="{FF2B5EF4-FFF2-40B4-BE49-F238E27FC236}">
                <a16:creationId xmlns:a16="http://schemas.microsoft.com/office/drawing/2014/main" id="{BC057979-5C9F-4D95-BE31-1381791D680D}"/>
              </a:ext>
            </a:extLst>
          </p:cNvPr>
          <p:cNvSpPr>
            <a:spLocks noChangeShapeType="1"/>
          </p:cNvSpPr>
          <p:nvPr/>
        </p:nvSpPr>
        <p:spPr bwMode="auto">
          <a:xfrm flipH="1" flipV="1">
            <a:off x="4495800" y="1828800"/>
            <a:ext cx="533400" cy="9906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3" name="Line 23">
            <a:extLst>
              <a:ext uri="{FF2B5EF4-FFF2-40B4-BE49-F238E27FC236}">
                <a16:creationId xmlns:a16="http://schemas.microsoft.com/office/drawing/2014/main" id="{3A55CF17-678B-450B-86FF-D6CC9102A2D8}"/>
              </a:ext>
            </a:extLst>
          </p:cNvPr>
          <p:cNvSpPr>
            <a:spLocks noChangeShapeType="1"/>
          </p:cNvSpPr>
          <p:nvPr/>
        </p:nvSpPr>
        <p:spPr bwMode="auto">
          <a:xfrm>
            <a:off x="4495800" y="1752600"/>
            <a:ext cx="1828800" cy="152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4" name="Line 24">
            <a:extLst>
              <a:ext uri="{FF2B5EF4-FFF2-40B4-BE49-F238E27FC236}">
                <a16:creationId xmlns:a16="http://schemas.microsoft.com/office/drawing/2014/main" id="{D0E1FD1F-B3B2-41E1-BF75-5B285DD192E5}"/>
              </a:ext>
            </a:extLst>
          </p:cNvPr>
          <p:cNvSpPr>
            <a:spLocks noChangeShapeType="1"/>
          </p:cNvSpPr>
          <p:nvPr/>
        </p:nvSpPr>
        <p:spPr bwMode="auto">
          <a:xfrm flipH="1">
            <a:off x="5486400" y="1905000"/>
            <a:ext cx="838200" cy="12954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5" name="Line 25">
            <a:extLst>
              <a:ext uri="{FF2B5EF4-FFF2-40B4-BE49-F238E27FC236}">
                <a16:creationId xmlns:a16="http://schemas.microsoft.com/office/drawing/2014/main" id="{52A3F7A6-3B49-4B63-BA25-A4F0F5504F05}"/>
              </a:ext>
            </a:extLst>
          </p:cNvPr>
          <p:cNvSpPr>
            <a:spLocks noChangeShapeType="1"/>
          </p:cNvSpPr>
          <p:nvPr/>
        </p:nvSpPr>
        <p:spPr bwMode="auto">
          <a:xfrm flipH="1">
            <a:off x="3429000" y="3276600"/>
            <a:ext cx="1981200" cy="26670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6" name="Text Box 26">
            <a:extLst>
              <a:ext uri="{FF2B5EF4-FFF2-40B4-BE49-F238E27FC236}">
                <a16:creationId xmlns:a16="http://schemas.microsoft.com/office/drawing/2014/main" id="{B41F00D4-4E01-4B8C-9F6C-3FCC7EEE38F1}"/>
              </a:ext>
            </a:extLst>
          </p:cNvPr>
          <p:cNvSpPr txBox="1">
            <a:spLocks noChangeArrowheads="1"/>
          </p:cNvSpPr>
          <p:nvPr/>
        </p:nvSpPr>
        <p:spPr bwMode="auto">
          <a:xfrm>
            <a:off x="5562600" y="4937125"/>
            <a:ext cx="2895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t>Find shortest path that cycles through each city exactly once.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7CC1-3ABC-4869-BD08-707415DAEAD2}"/>
              </a:ext>
            </a:extLst>
          </p:cNvPr>
          <p:cNvSpPr>
            <a:spLocks noGrp="1"/>
          </p:cNvSpPr>
          <p:nvPr>
            <p:ph type="title"/>
          </p:nvPr>
        </p:nvSpPr>
        <p:spPr/>
        <p:txBody>
          <a:bodyPr/>
          <a:lstStyle/>
          <a:p>
            <a:r>
              <a:rPr lang="en-US" dirty="0"/>
              <a:t>Reading Materials</a:t>
            </a:r>
            <a:endParaRPr lang="en-SG" dirty="0"/>
          </a:p>
        </p:txBody>
      </p:sp>
      <p:sp>
        <p:nvSpPr>
          <p:cNvPr id="3" name="Content Placeholder 2">
            <a:extLst>
              <a:ext uri="{FF2B5EF4-FFF2-40B4-BE49-F238E27FC236}">
                <a16:creationId xmlns:a16="http://schemas.microsoft.com/office/drawing/2014/main" id="{F3E442C3-5BE7-4C1A-9F42-7667067E12C5}"/>
              </a:ext>
            </a:extLst>
          </p:cNvPr>
          <p:cNvSpPr>
            <a:spLocks noGrp="1"/>
          </p:cNvSpPr>
          <p:nvPr>
            <p:ph idx="1"/>
          </p:nvPr>
        </p:nvSpPr>
        <p:spPr/>
        <p:txBody>
          <a:bodyPr/>
          <a:lstStyle/>
          <a:p>
            <a:endParaRPr lang="en-US" dirty="0"/>
          </a:p>
          <a:p>
            <a:endParaRPr lang="en-US" dirty="0"/>
          </a:p>
          <a:p>
            <a:r>
              <a:rPr lang="en-US" dirty="0"/>
              <a:t>Chapter 10 of NR</a:t>
            </a:r>
          </a:p>
          <a:p>
            <a:endParaRPr lang="en-US" dirty="0"/>
          </a:p>
          <a:p>
            <a:r>
              <a:rPr lang="en-US" dirty="0"/>
              <a:t>Read:</a:t>
            </a:r>
            <a:endParaRPr lang="en-SG" dirty="0"/>
          </a:p>
          <a:p>
            <a:pPr marL="0" indent="0">
              <a:buNone/>
            </a:pPr>
            <a:r>
              <a:rPr lang="en-SG" dirty="0">
                <a:hlinkClick r:id="rId2"/>
              </a:rPr>
              <a:t>http://www.cs.cmu.edu/~quake-papers/painless-conjugate-gradient.pdf</a:t>
            </a:r>
            <a:r>
              <a:rPr lang="en-SG" dirty="0"/>
              <a:t> </a:t>
            </a:r>
          </a:p>
        </p:txBody>
      </p:sp>
    </p:spTree>
    <p:extLst>
      <p:ext uri="{BB962C8B-B14F-4D97-AF65-F5344CB8AC3E}">
        <p14:creationId xmlns:p14="http://schemas.microsoft.com/office/powerpoint/2010/main" val="3330637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AE42E1D-F158-4A98-9E7A-55731FDF992B}"/>
              </a:ext>
            </a:extLst>
          </p:cNvPr>
          <p:cNvSpPr>
            <a:spLocks noGrp="1" noChangeArrowheads="1"/>
          </p:cNvSpPr>
          <p:nvPr>
            <p:ph type="title"/>
          </p:nvPr>
        </p:nvSpPr>
        <p:spPr>
          <a:xfrm>
            <a:off x="430200" y="304800"/>
            <a:ext cx="8382000" cy="1143000"/>
          </a:xfrm>
        </p:spPr>
        <p:txBody>
          <a:bodyPr/>
          <a:lstStyle/>
          <a:p>
            <a:pPr eaLnBrk="1" hangingPunct="1"/>
            <a:r>
              <a:rPr lang="en-US" altLang="en-US" dirty="0"/>
              <a:t>Problem set 7 (due 28 Oct 2024)</a:t>
            </a:r>
          </a:p>
        </p:txBody>
      </p:sp>
      <p:sp>
        <p:nvSpPr>
          <p:cNvPr id="45059" name="Rectangle 3">
            <a:extLst>
              <a:ext uri="{FF2B5EF4-FFF2-40B4-BE49-F238E27FC236}">
                <a16:creationId xmlns:a16="http://schemas.microsoft.com/office/drawing/2014/main" id="{00129029-3994-4A2E-84B1-14F822E7ED33}"/>
              </a:ext>
            </a:extLst>
          </p:cNvPr>
          <p:cNvSpPr>
            <a:spLocks noGrp="1" noChangeArrowheads="1"/>
          </p:cNvSpPr>
          <p:nvPr>
            <p:ph type="body" idx="1"/>
          </p:nvPr>
        </p:nvSpPr>
        <p:spPr/>
        <p:txBody>
          <a:bodyPr/>
          <a:lstStyle/>
          <a:p>
            <a:pPr marL="609600" indent="-609600" eaLnBrk="1" hangingPunct="1">
              <a:lnSpc>
                <a:spcPct val="90000"/>
              </a:lnSpc>
              <a:buFontTx/>
              <a:buAutoNum type="arabicPeriod"/>
            </a:pPr>
            <a:r>
              <a:rPr lang="en-US" altLang="en-US" sz="2400" dirty="0"/>
              <a:t>Derive the formula of Brent method (minimum </a:t>
            </a:r>
            <a:r>
              <a:rPr lang="en-US" altLang="en-US" sz="2400" i="1" dirty="0"/>
              <a:t>x</a:t>
            </a:r>
            <a:r>
              <a:rPr lang="en-US" altLang="en-US" sz="2400" dirty="0"/>
              <a:t> determined by three points):</a:t>
            </a:r>
          </a:p>
          <a:p>
            <a:pPr marL="609600" indent="-609600" eaLnBrk="1" hangingPunct="1">
              <a:lnSpc>
                <a:spcPct val="90000"/>
              </a:lnSpc>
              <a:buFontTx/>
              <a:buAutoNum type="arabicPeriod"/>
            </a:pPr>
            <a:endParaRPr lang="en-US" altLang="en-US" sz="2400" dirty="0"/>
          </a:p>
          <a:p>
            <a:pPr marL="609600" indent="-609600" eaLnBrk="1" hangingPunct="1">
              <a:lnSpc>
                <a:spcPct val="90000"/>
              </a:lnSpc>
              <a:buFontTx/>
              <a:buAutoNum type="arabicPeriod"/>
            </a:pPr>
            <a:endParaRPr lang="en-US" altLang="en-US" sz="2400" dirty="0"/>
          </a:p>
          <a:p>
            <a:pPr marL="609600" indent="-609600" eaLnBrk="1" hangingPunct="1">
              <a:lnSpc>
                <a:spcPct val="90000"/>
              </a:lnSpc>
              <a:buFontTx/>
              <a:buAutoNum type="arabicPeriod"/>
            </a:pPr>
            <a:endParaRPr lang="en-US" altLang="en-US" sz="2400" dirty="0"/>
          </a:p>
          <a:p>
            <a:pPr marL="609600" indent="-609600" eaLnBrk="1" hangingPunct="1">
              <a:lnSpc>
                <a:spcPct val="90000"/>
              </a:lnSpc>
              <a:buFontTx/>
              <a:buAutoNum type="arabicPeriod"/>
            </a:pPr>
            <a:r>
              <a:rPr lang="en-US" altLang="en-US" sz="2400" dirty="0"/>
              <a:t>Suppose that the function is given by the quadratic form </a:t>
            </a:r>
            <a:r>
              <a:rPr lang="en-US" altLang="en-US" sz="2400" i="1" dirty="0"/>
              <a:t>f</a:t>
            </a:r>
            <a:r>
              <a:rPr lang="en-US" altLang="en-US" sz="2400" dirty="0"/>
              <a:t>=(1/2)</a:t>
            </a:r>
            <a:r>
              <a:rPr lang="en-US" altLang="en-US" sz="2400" b="1" dirty="0" err="1"/>
              <a:t>x</a:t>
            </a:r>
            <a:r>
              <a:rPr lang="en-US" altLang="en-US" sz="2400" b="1" baseline="30000" dirty="0" err="1"/>
              <a:t>T</a:t>
            </a:r>
            <a:r>
              <a:rPr lang="en-US" altLang="en-US" sz="2400" dirty="0" err="1">
                <a:sym typeface="Symbol" panose="05050102010706020507" pitchFamily="18" charset="2"/>
              </a:rPr>
              <a:t></a:t>
            </a:r>
            <a:r>
              <a:rPr lang="en-US" altLang="en-US" sz="2400" b="1" dirty="0" err="1">
                <a:sym typeface="Symbol" panose="05050102010706020507" pitchFamily="18" charset="2"/>
              </a:rPr>
              <a:t>A</a:t>
            </a:r>
            <a:r>
              <a:rPr lang="en-US" altLang="en-US" sz="2400" dirty="0" err="1">
                <a:sym typeface="Symbol" panose="05050102010706020507" pitchFamily="18" charset="2"/>
              </a:rPr>
              <a:t></a:t>
            </a:r>
            <a:r>
              <a:rPr lang="en-US" altLang="en-US" sz="2400" b="1" dirty="0" err="1">
                <a:sym typeface="Symbol" panose="05050102010706020507" pitchFamily="18" charset="2"/>
              </a:rPr>
              <a:t>x</a:t>
            </a:r>
            <a:r>
              <a:rPr lang="en-US" altLang="en-US" sz="2400" dirty="0">
                <a:sym typeface="Symbol" panose="05050102010706020507" pitchFamily="18" charset="2"/>
              </a:rPr>
              <a:t>, where </a:t>
            </a:r>
            <a:r>
              <a:rPr lang="en-US" altLang="en-US" sz="2400" b="1" dirty="0">
                <a:sym typeface="Symbol" panose="05050102010706020507" pitchFamily="18" charset="2"/>
              </a:rPr>
              <a:t>A</a:t>
            </a:r>
            <a:r>
              <a:rPr lang="en-US" altLang="en-US" sz="2400" dirty="0">
                <a:sym typeface="Symbol" panose="05050102010706020507" pitchFamily="18" charset="2"/>
              </a:rPr>
              <a:t> is a symmetric and positive definite matrix.  Find a linear transform to </a:t>
            </a:r>
            <a:r>
              <a:rPr lang="en-US" altLang="en-US" sz="2400" b="1" dirty="0">
                <a:sym typeface="Symbol" panose="05050102010706020507" pitchFamily="18" charset="2"/>
              </a:rPr>
              <a:t>x</a:t>
            </a:r>
            <a:r>
              <a:rPr lang="en-US" altLang="en-US" sz="2400" dirty="0">
                <a:sym typeface="Symbol" panose="05050102010706020507" pitchFamily="18" charset="2"/>
              </a:rPr>
              <a:t> so that in the new coordinate system, the function becomes </a:t>
            </a:r>
            <a:r>
              <a:rPr lang="en-US" altLang="en-US" sz="2400" i="1" dirty="0">
                <a:sym typeface="Symbol" panose="05050102010706020507" pitchFamily="18" charset="2"/>
              </a:rPr>
              <a:t>f</a:t>
            </a:r>
            <a:r>
              <a:rPr lang="en-US" altLang="en-US" sz="2400" dirty="0">
                <a:sym typeface="Symbol" panose="05050102010706020507" pitchFamily="18" charset="2"/>
              </a:rPr>
              <a:t> = (1/2)|</a:t>
            </a:r>
            <a:r>
              <a:rPr lang="en-US" altLang="en-US" sz="2400" b="1" dirty="0">
                <a:sym typeface="Symbol" panose="05050102010706020507" pitchFamily="18" charset="2"/>
              </a:rPr>
              <a:t>y</a:t>
            </a:r>
            <a:r>
              <a:rPr lang="en-US" altLang="en-US" sz="2400" dirty="0">
                <a:sym typeface="Symbol" panose="05050102010706020507" pitchFamily="18" charset="2"/>
              </a:rPr>
              <a:t>|</a:t>
            </a:r>
            <a:r>
              <a:rPr lang="en-US" altLang="en-US" sz="2400" baseline="30000" dirty="0">
                <a:sym typeface="Symbol" panose="05050102010706020507" pitchFamily="18" charset="2"/>
              </a:rPr>
              <a:t>2</a:t>
            </a:r>
            <a:r>
              <a:rPr lang="en-US" altLang="en-US" sz="2400" dirty="0">
                <a:sym typeface="Symbol" panose="05050102010706020507" pitchFamily="18" charset="2"/>
              </a:rPr>
              <a:t>, </a:t>
            </a:r>
            <a:r>
              <a:rPr lang="en-US" altLang="en-US" sz="2400" b="1" dirty="0">
                <a:sym typeface="Symbol" panose="05050102010706020507" pitchFamily="18" charset="2"/>
              </a:rPr>
              <a:t>y</a:t>
            </a:r>
            <a:r>
              <a:rPr lang="en-US" altLang="en-US" sz="2400" dirty="0">
                <a:sym typeface="Symbol" panose="05050102010706020507" pitchFamily="18" charset="2"/>
              </a:rPr>
              <a:t> = </a:t>
            </a:r>
            <a:r>
              <a:rPr lang="en-US" altLang="en-US" sz="2400" dirty="0" err="1">
                <a:sym typeface="Symbol" panose="05050102010706020507" pitchFamily="18" charset="2"/>
              </a:rPr>
              <a:t>U</a:t>
            </a:r>
            <a:r>
              <a:rPr lang="en-US" altLang="en-US" sz="2400" b="1" dirty="0" err="1">
                <a:sym typeface="Symbol" panose="05050102010706020507" pitchFamily="18" charset="2"/>
              </a:rPr>
              <a:t>x</a:t>
            </a:r>
            <a:r>
              <a:rPr lang="en-US" altLang="en-US" sz="2400" b="1" dirty="0">
                <a:sym typeface="Symbol" panose="05050102010706020507" pitchFamily="18" charset="2"/>
              </a:rPr>
              <a:t> </a:t>
            </a:r>
            <a:r>
              <a:rPr lang="en-US" altLang="en-US" sz="2400" dirty="0">
                <a:sym typeface="Symbol" panose="05050102010706020507" pitchFamily="18" charset="2"/>
              </a:rPr>
              <a:t>[i.e., the contour is exactly circular or spherical]. More precisely, give a computational procedure for U.  If two vectors in the new system are orthogonal, </a:t>
            </a:r>
            <a:r>
              <a:rPr lang="en-US" altLang="en-US" sz="2400" b="1" dirty="0">
                <a:sym typeface="Symbol" panose="05050102010706020507" pitchFamily="18" charset="2"/>
              </a:rPr>
              <a:t>y</a:t>
            </a:r>
            <a:r>
              <a:rPr lang="en-US" altLang="en-US" sz="2400" baseline="-25000" dirty="0">
                <a:sym typeface="Symbol" panose="05050102010706020507" pitchFamily="18" charset="2"/>
              </a:rPr>
              <a:t>1</a:t>
            </a:r>
            <a:r>
              <a:rPr lang="en-US" altLang="en-US" sz="2400" baseline="30000" dirty="0">
                <a:sym typeface="Symbol" panose="05050102010706020507" pitchFamily="18" charset="2"/>
              </a:rPr>
              <a:t>T</a:t>
            </a:r>
            <a:r>
              <a:rPr lang="en-US" altLang="en-US" sz="2400" dirty="0">
                <a:sym typeface="Symbol" panose="05050102010706020507" pitchFamily="18" charset="2"/>
              </a:rPr>
              <a:t></a:t>
            </a:r>
            <a:r>
              <a:rPr lang="en-US" altLang="en-US" sz="2400" b="1" dirty="0">
                <a:sym typeface="Symbol" panose="05050102010706020507" pitchFamily="18" charset="2"/>
              </a:rPr>
              <a:t>y</a:t>
            </a:r>
            <a:r>
              <a:rPr lang="en-US" altLang="en-US" sz="2400" baseline="-25000" dirty="0">
                <a:sym typeface="Symbol" panose="05050102010706020507" pitchFamily="18" charset="2"/>
              </a:rPr>
              <a:t>2</a:t>
            </a:r>
            <a:r>
              <a:rPr lang="en-US" altLang="en-US" sz="2400" dirty="0">
                <a:sym typeface="Symbol" panose="05050102010706020507" pitchFamily="18" charset="2"/>
              </a:rPr>
              <a:t>=0, what does it mean in the original system?</a:t>
            </a:r>
          </a:p>
        </p:txBody>
      </p:sp>
      <p:pic>
        <p:nvPicPr>
          <p:cNvPr id="2" name="Picture 1">
            <a:extLst>
              <a:ext uri="{FF2B5EF4-FFF2-40B4-BE49-F238E27FC236}">
                <a16:creationId xmlns:a16="http://schemas.microsoft.com/office/drawing/2014/main" id="{268A4342-B6EB-4B1D-899A-D9A3F1CFD216}"/>
              </a:ext>
            </a:extLst>
          </p:cNvPr>
          <p:cNvPicPr>
            <a:picLocks noChangeAspect="1"/>
          </p:cNvPicPr>
          <p:nvPr/>
        </p:nvPicPr>
        <p:blipFill>
          <a:blip r:embed="rId3"/>
          <a:stretch>
            <a:fillRect/>
          </a:stretch>
        </p:blipFill>
        <p:spPr>
          <a:xfrm>
            <a:off x="1828800" y="2490216"/>
            <a:ext cx="4878324" cy="7101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58FA13A-CFF4-4340-8BD3-2B103B5E0735}"/>
              </a:ext>
            </a:extLst>
          </p:cNvPr>
          <p:cNvSpPr>
            <a:spLocks noGrp="1" noChangeArrowheads="1"/>
          </p:cNvSpPr>
          <p:nvPr>
            <p:ph type="title"/>
          </p:nvPr>
        </p:nvSpPr>
        <p:spPr/>
        <p:txBody>
          <a:bodyPr/>
          <a:lstStyle/>
          <a:p>
            <a:pPr eaLnBrk="1" hangingPunct="1"/>
            <a:r>
              <a:rPr lang="en-US" altLang="en-US"/>
              <a:t>General Consideration</a:t>
            </a:r>
          </a:p>
        </p:txBody>
      </p:sp>
      <p:sp>
        <p:nvSpPr>
          <p:cNvPr id="7171" name="Rectangle 3">
            <a:extLst>
              <a:ext uri="{FF2B5EF4-FFF2-40B4-BE49-F238E27FC236}">
                <a16:creationId xmlns:a16="http://schemas.microsoft.com/office/drawing/2014/main" id="{A8F22AEA-8729-4B76-BAF3-24FEDA845E93}"/>
              </a:ext>
            </a:extLst>
          </p:cNvPr>
          <p:cNvSpPr>
            <a:spLocks noGrp="1" noChangeArrowheads="1"/>
          </p:cNvSpPr>
          <p:nvPr>
            <p:ph type="body" idx="1"/>
          </p:nvPr>
        </p:nvSpPr>
        <p:spPr/>
        <p:txBody>
          <a:bodyPr/>
          <a:lstStyle/>
          <a:p>
            <a:pPr eaLnBrk="1" hangingPunct="1"/>
            <a:r>
              <a:rPr lang="en-US" altLang="en-US" dirty="0"/>
              <a:t>Use function values only, or use function values and its derivatives</a:t>
            </a:r>
          </a:p>
          <a:p>
            <a:pPr eaLnBrk="1" hangingPunct="1"/>
            <a:r>
              <a:rPr lang="en-US" altLang="en-US" dirty="0"/>
              <a:t>Storage of O(</a:t>
            </a:r>
            <a:r>
              <a:rPr lang="en-US" altLang="en-US" i="1" dirty="0"/>
              <a:t>N</a:t>
            </a:r>
            <a:r>
              <a:rPr lang="en-US" altLang="en-US" dirty="0"/>
              <a:t>)  or O(</a:t>
            </a:r>
            <a:r>
              <a:rPr lang="en-US" altLang="en-US" i="1" dirty="0"/>
              <a:t>N</a:t>
            </a:r>
            <a:r>
              <a:rPr lang="en-US" altLang="en-US" baseline="30000" dirty="0"/>
              <a:t>2</a:t>
            </a:r>
            <a:r>
              <a:rPr lang="en-US" altLang="en-US" dirty="0"/>
              <a:t>)</a:t>
            </a:r>
          </a:p>
          <a:p>
            <a:pPr eaLnBrk="1" hangingPunct="1"/>
            <a:r>
              <a:rPr lang="en-US" altLang="en-US" dirty="0"/>
              <a:t>With constraints or no constraints</a:t>
            </a:r>
          </a:p>
          <a:p>
            <a:pPr eaLnBrk="1" hangingPunct="1"/>
            <a:r>
              <a:rPr lang="en-US" altLang="en-US" dirty="0"/>
              <a:t>Choice of methods</a:t>
            </a:r>
          </a:p>
          <a:p>
            <a:pPr lvl="1" eaLnBrk="1" hangingPunct="1"/>
            <a:r>
              <a:rPr lang="en-US" altLang="en-US" dirty="0"/>
              <a:t>Steepest Descent</a:t>
            </a:r>
          </a:p>
          <a:p>
            <a:pPr lvl="1" eaLnBrk="1" hangingPunct="1"/>
            <a:r>
              <a:rPr lang="en-US" altLang="en-US" dirty="0"/>
              <a:t>CG</a:t>
            </a:r>
          </a:p>
          <a:p>
            <a:pPr lvl="1" eaLnBrk="1" hangingPunct="1"/>
            <a:r>
              <a:rPr lang="en-US" altLang="en-US" dirty="0"/>
              <a:t>BFGS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FCE4891-8832-45F7-8D18-54893C0342D9}"/>
              </a:ext>
            </a:extLst>
          </p:cNvPr>
          <p:cNvSpPr>
            <a:spLocks noGrp="1" noChangeArrowheads="1"/>
          </p:cNvSpPr>
          <p:nvPr>
            <p:ph type="title"/>
          </p:nvPr>
        </p:nvSpPr>
        <p:spPr>
          <a:xfrm>
            <a:off x="457200" y="0"/>
            <a:ext cx="8229600" cy="1143000"/>
          </a:xfrm>
        </p:spPr>
        <p:txBody>
          <a:bodyPr/>
          <a:lstStyle/>
          <a:p>
            <a:pPr eaLnBrk="1" hangingPunct="1"/>
            <a:r>
              <a:rPr lang="en-US" altLang="en-US"/>
              <a:t>Local &amp; Global Extremum</a:t>
            </a:r>
          </a:p>
        </p:txBody>
      </p:sp>
      <p:pic>
        <p:nvPicPr>
          <p:cNvPr id="9219" name="Picture 4">
            <a:extLst>
              <a:ext uri="{FF2B5EF4-FFF2-40B4-BE49-F238E27FC236}">
                <a16:creationId xmlns:a16="http://schemas.microsoft.com/office/drawing/2014/main" id="{DB10FE1C-6AF0-4CF5-A8FD-2329090CD3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 y="1066800"/>
            <a:ext cx="8763000" cy="5664200"/>
          </a:xfr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C7F103F-AC8F-42B4-9596-51440F65668C}"/>
              </a:ext>
            </a:extLst>
          </p:cNvPr>
          <p:cNvSpPr>
            <a:spLocks noGrp="1" noChangeArrowheads="1"/>
          </p:cNvSpPr>
          <p:nvPr>
            <p:ph type="title"/>
          </p:nvPr>
        </p:nvSpPr>
        <p:spPr/>
        <p:txBody>
          <a:bodyPr/>
          <a:lstStyle/>
          <a:p>
            <a:pPr eaLnBrk="1" hangingPunct="1"/>
            <a:r>
              <a:rPr lang="en-US" altLang="en-US"/>
              <a:t>Bracketing and Search in 1D</a:t>
            </a:r>
          </a:p>
        </p:txBody>
      </p:sp>
      <p:pic>
        <p:nvPicPr>
          <p:cNvPr id="11267" name="Picture 4">
            <a:extLst>
              <a:ext uri="{FF2B5EF4-FFF2-40B4-BE49-F238E27FC236}">
                <a16:creationId xmlns:a16="http://schemas.microsoft.com/office/drawing/2014/main" id="{1D165616-F8B3-4EDA-A177-327AD0FF4F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524000"/>
            <a:ext cx="7391400" cy="5287963"/>
          </a:xfrm>
          <a:noFill/>
        </p:spPr>
      </p:pic>
      <p:sp>
        <p:nvSpPr>
          <p:cNvPr id="11268" name="Text Box 6">
            <a:extLst>
              <a:ext uri="{FF2B5EF4-FFF2-40B4-BE49-F238E27FC236}">
                <a16:creationId xmlns:a16="http://schemas.microsoft.com/office/drawing/2014/main" id="{90D77176-4AEA-4387-A448-B8DB3D44E33E}"/>
              </a:ext>
            </a:extLst>
          </p:cNvPr>
          <p:cNvSpPr txBox="1">
            <a:spLocks noChangeArrowheads="1"/>
          </p:cNvSpPr>
          <p:nvPr/>
        </p:nvSpPr>
        <p:spPr bwMode="auto">
          <a:xfrm>
            <a:off x="6781800" y="1600200"/>
            <a:ext cx="21336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t>Bracket a minimum means that for given </a:t>
            </a:r>
            <a:r>
              <a:rPr lang="en-US" altLang="en-US" sz="2000" i="1"/>
              <a:t>a</a:t>
            </a:r>
            <a:r>
              <a:rPr lang="en-US" altLang="en-US" sz="2000"/>
              <a:t> &lt; </a:t>
            </a:r>
            <a:r>
              <a:rPr lang="en-US" altLang="en-US" sz="2000" i="1"/>
              <a:t>b</a:t>
            </a:r>
            <a:r>
              <a:rPr lang="en-US" altLang="en-US" sz="2000"/>
              <a:t> &lt; </a:t>
            </a:r>
            <a:r>
              <a:rPr lang="en-US" altLang="en-US" sz="2000" i="1"/>
              <a:t>c</a:t>
            </a:r>
            <a:r>
              <a:rPr lang="en-US" altLang="en-US" sz="2000"/>
              <a:t>, we have </a:t>
            </a:r>
            <a:r>
              <a:rPr lang="en-US" altLang="en-US" sz="2000" i="1"/>
              <a:t>f</a:t>
            </a:r>
            <a:r>
              <a:rPr lang="en-US" altLang="en-US" sz="2000"/>
              <a:t>(</a:t>
            </a:r>
            <a:r>
              <a:rPr lang="en-US" altLang="en-US" sz="2000" i="1"/>
              <a:t>b</a:t>
            </a:r>
            <a:r>
              <a:rPr lang="en-US" altLang="en-US" sz="2000"/>
              <a:t>) &lt; </a:t>
            </a:r>
            <a:r>
              <a:rPr lang="en-US" altLang="en-US" sz="2000" i="1"/>
              <a:t>f</a:t>
            </a:r>
            <a:r>
              <a:rPr lang="en-US" altLang="en-US" sz="2000"/>
              <a:t>(</a:t>
            </a:r>
            <a:r>
              <a:rPr lang="en-US" altLang="en-US" sz="2000" i="1"/>
              <a:t>a</a:t>
            </a:r>
            <a:r>
              <a:rPr lang="en-US" altLang="en-US" sz="2000"/>
              <a:t>), and </a:t>
            </a:r>
            <a:r>
              <a:rPr lang="en-US" altLang="en-US" sz="2000" i="1"/>
              <a:t>f</a:t>
            </a:r>
            <a:r>
              <a:rPr lang="en-US" altLang="en-US" sz="2000"/>
              <a:t>(</a:t>
            </a:r>
            <a:r>
              <a:rPr lang="en-US" altLang="en-US" sz="2000" i="1"/>
              <a:t>b</a:t>
            </a:r>
            <a:r>
              <a:rPr lang="en-US" altLang="en-US" sz="2000"/>
              <a:t>) &lt; </a:t>
            </a:r>
            <a:r>
              <a:rPr lang="en-US" altLang="en-US" sz="2000" i="1"/>
              <a:t>f</a:t>
            </a:r>
            <a:r>
              <a:rPr lang="en-US" altLang="en-US" sz="2000"/>
              <a:t>(</a:t>
            </a:r>
            <a:r>
              <a:rPr lang="en-US" altLang="en-US" sz="2000" i="1"/>
              <a:t>c</a:t>
            </a:r>
            <a:r>
              <a:rPr lang="en-US" altLang="en-US" sz="2000"/>
              <a:t>).  There is a minimum in the interval (a,c).</a:t>
            </a:r>
          </a:p>
        </p:txBody>
      </p:sp>
      <p:sp>
        <p:nvSpPr>
          <p:cNvPr id="11269" name="Text Box 7">
            <a:extLst>
              <a:ext uri="{FF2B5EF4-FFF2-40B4-BE49-F238E27FC236}">
                <a16:creationId xmlns:a16="http://schemas.microsoft.com/office/drawing/2014/main" id="{56604C37-A92A-485C-A4FE-58F12986954F}"/>
              </a:ext>
            </a:extLst>
          </p:cNvPr>
          <p:cNvSpPr txBox="1">
            <a:spLocks noChangeArrowheads="1"/>
          </p:cNvSpPr>
          <p:nvPr/>
        </p:nvSpPr>
        <p:spPr bwMode="auto">
          <a:xfrm>
            <a:off x="1828800" y="41910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chemeClr val="hlink"/>
                </a:solidFill>
              </a:rPr>
              <a:t>a</a:t>
            </a:r>
          </a:p>
        </p:txBody>
      </p:sp>
      <p:sp>
        <p:nvSpPr>
          <p:cNvPr id="11270" name="Text Box 8">
            <a:extLst>
              <a:ext uri="{FF2B5EF4-FFF2-40B4-BE49-F238E27FC236}">
                <a16:creationId xmlns:a16="http://schemas.microsoft.com/office/drawing/2014/main" id="{70997DCA-0292-4B6D-A7FC-30304919EC9E}"/>
              </a:ext>
            </a:extLst>
          </p:cNvPr>
          <p:cNvSpPr txBox="1">
            <a:spLocks noChangeArrowheads="1"/>
          </p:cNvSpPr>
          <p:nvPr/>
        </p:nvSpPr>
        <p:spPr bwMode="auto">
          <a:xfrm>
            <a:off x="3352800" y="4876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chemeClr val="hlink"/>
                </a:solidFill>
              </a:rPr>
              <a:t>b</a:t>
            </a:r>
          </a:p>
        </p:txBody>
      </p:sp>
      <p:sp>
        <p:nvSpPr>
          <p:cNvPr id="11271" name="Text Box 9">
            <a:extLst>
              <a:ext uri="{FF2B5EF4-FFF2-40B4-BE49-F238E27FC236}">
                <a16:creationId xmlns:a16="http://schemas.microsoft.com/office/drawing/2014/main" id="{6CB2BFC6-9758-4827-A152-E45F89D77932}"/>
              </a:ext>
            </a:extLst>
          </p:cNvPr>
          <p:cNvSpPr txBox="1">
            <a:spLocks noChangeArrowheads="1"/>
          </p:cNvSpPr>
          <p:nvPr/>
        </p:nvSpPr>
        <p:spPr bwMode="auto">
          <a:xfrm>
            <a:off x="4343400" y="397668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olidFill>
                  <a:schemeClr val="hlink"/>
                </a:solidFill>
              </a:rPr>
              <a: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F10F747-333C-4E8A-85CB-5E835B889734}"/>
              </a:ext>
            </a:extLst>
          </p:cNvPr>
          <p:cNvSpPr>
            <a:spLocks noGrp="1" noChangeArrowheads="1"/>
          </p:cNvSpPr>
          <p:nvPr>
            <p:ph type="title"/>
          </p:nvPr>
        </p:nvSpPr>
        <p:spPr/>
        <p:txBody>
          <a:bodyPr/>
          <a:lstStyle/>
          <a:p>
            <a:pPr eaLnBrk="1" hangingPunct="1"/>
            <a:r>
              <a:rPr lang="en-US" altLang="en-US" sz="4000"/>
              <a:t>How accurate can we locate a minimum?</a:t>
            </a:r>
          </a:p>
        </p:txBody>
      </p:sp>
      <p:sp>
        <p:nvSpPr>
          <p:cNvPr id="13315" name="Rectangle 3">
            <a:extLst>
              <a:ext uri="{FF2B5EF4-FFF2-40B4-BE49-F238E27FC236}">
                <a16:creationId xmlns:a16="http://schemas.microsoft.com/office/drawing/2014/main" id="{7E748619-C6B4-4981-8494-CA3C834A49DD}"/>
              </a:ext>
            </a:extLst>
          </p:cNvPr>
          <p:cNvSpPr>
            <a:spLocks noGrp="1" noChangeArrowheads="1"/>
          </p:cNvSpPr>
          <p:nvPr>
            <p:ph type="body" idx="1"/>
          </p:nvPr>
        </p:nvSpPr>
        <p:spPr>
          <a:xfrm>
            <a:off x="609600" y="1494631"/>
            <a:ext cx="8229600" cy="4525963"/>
          </a:xfrm>
        </p:spPr>
        <p:txBody>
          <a:bodyPr/>
          <a:lstStyle/>
          <a:p>
            <a:pPr eaLnBrk="1" hangingPunct="1"/>
            <a:r>
              <a:rPr lang="en-US" altLang="en-US" dirty="0"/>
              <a:t>Let </a:t>
            </a:r>
            <a:r>
              <a:rPr lang="en-US" altLang="en-US" i="1" dirty="0">
                <a:latin typeface="Times New Roman" panose="02020603050405020304" pitchFamily="18" charset="0"/>
              </a:rPr>
              <a:t>b</a:t>
            </a:r>
            <a:r>
              <a:rPr lang="en-US" altLang="en-US" dirty="0"/>
              <a:t> a minimum of function </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x</a:t>
            </a:r>
            <a:r>
              <a:rPr lang="en-US" altLang="en-US" dirty="0">
                <a:latin typeface="Times New Roman" panose="02020603050405020304" pitchFamily="18" charset="0"/>
              </a:rPr>
              <a:t>)</a:t>
            </a:r>
            <a:r>
              <a:rPr lang="en-US" altLang="en-US" dirty="0"/>
              <a:t>,Taylor expanding around </a:t>
            </a:r>
            <a:r>
              <a:rPr lang="en-US" altLang="en-US" i="1" dirty="0">
                <a:latin typeface="Times New Roman" panose="02020603050405020304" pitchFamily="18" charset="0"/>
              </a:rPr>
              <a:t>b</a:t>
            </a:r>
            <a:r>
              <a:rPr lang="en-US" altLang="en-US" dirty="0"/>
              <a:t>, we have</a:t>
            </a:r>
          </a:p>
          <a:p>
            <a:pPr eaLnBrk="1" hangingPunct="1"/>
            <a:endParaRPr lang="en-US" altLang="en-US" dirty="0"/>
          </a:p>
          <a:p>
            <a:pPr eaLnBrk="1" hangingPunct="1"/>
            <a:endParaRPr lang="en-US" altLang="en-US" dirty="0"/>
          </a:p>
          <a:p>
            <a:pPr eaLnBrk="1" hangingPunct="1"/>
            <a:r>
              <a:rPr lang="en-US" altLang="en-US" dirty="0"/>
              <a:t>The best we can do is when the second correction term reaches machine epsilon relative accuracy comparing to the function value, so</a:t>
            </a:r>
          </a:p>
        </p:txBody>
      </p:sp>
      <p:graphicFrame>
        <p:nvGraphicFramePr>
          <p:cNvPr id="13316" name="Object 4">
            <a:extLst>
              <a:ext uri="{FF2B5EF4-FFF2-40B4-BE49-F238E27FC236}">
                <a16:creationId xmlns:a16="http://schemas.microsoft.com/office/drawing/2014/main" id="{2FD6734D-D772-4457-B237-650352211AA9}"/>
              </a:ext>
            </a:extLst>
          </p:cNvPr>
          <p:cNvGraphicFramePr>
            <a:graphicFrameLocks noChangeAspect="1"/>
          </p:cNvGraphicFramePr>
          <p:nvPr/>
        </p:nvGraphicFramePr>
        <p:xfrm>
          <a:off x="838200" y="2667000"/>
          <a:ext cx="5029200" cy="1090613"/>
        </p:xfrm>
        <a:graphic>
          <a:graphicData uri="http://schemas.openxmlformats.org/presentationml/2006/ole">
            <mc:AlternateContent xmlns:mc="http://schemas.openxmlformats.org/markup-compatibility/2006">
              <mc:Choice xmlns:v="urn:schemas-microsoft-com:vml" Requires="v">
                <p:oleObj spid="_x0000_s13356" name="Equation" r:id="rId4" imgW="1815312" imgH="393529" progId="Equation.DSMT4">
                  <p:embed/>
                </p:oleObj>
              </mc:Choice>
              <mc:Fallback>
                <p:oleObj name="Equation" r:id="rId4" imgW="1815312" imgH="393529"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667000"/>
                        <a:ext cx="5029200"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5">
            <a:extLst>
              <a:ext uri="{FF2B5EF4-FFF2-40B4-BE49-F238E27FC236}">
                <a16:creationId xmlns:a16="http://schemas.microsoft.com/office/drawing/2014/main" id="{87A6D236-7536-4E90-B289-76FF0CCCE7D7}"/>
              </a:ext>
            </a:extLst>
          </p:cNvPr>
          <p:cNvGraphicFramePr>
            <a:graphicFrameLocks noChangeAspect="1"/>
          </p:cNvGraphicFramePr>
          <p:nvPr>
            <p:extLst>
              <p:ext uri="{D42A27DB-BD31-4B8C-83A1-F6EECF244321}">
                <p14:modId xmlns:p14="http://schemas.microsoft.com/office/powerpoint/2010/main" val="261425225"/>
              </p:ext>
            </p:extLst>
          </p:nvPr>
        </p:nvGraphicFramePr>
        <p:xfrm>
          <a:off x="4437063" y="5334000"/>
          <a:ext cx="3698875" cy="1255713"/>
        </p:xfrm>
        <a:graphic>
          <a:graphicData uri="http://schemas.openxmlformats.org/presentationml/2006/ole">
            <mc:AlternateContent xmlns:mc="http://schemas.openxmlformats.org/markup-compatibility/2006">
              <mc:Choice xmlns:v="urn:schemas-microsoft-com:vml" Requires="v">
                <p:oleObj spid="_x0000_s13357" name="Equation" r:id="rId6" imgW="1384200" imgH="469800" progId="Equation.DSMT4">
                  <p:embed/>
                </p:oleObj>
              </mc:Choice>
              <mc:Fallback>
                <p:oleObj name="Equation" r:id="rId6" imgW="1384200" imgH="469800" progId="Equation.DSMT4">
                  <p:embed/>
                  <p:pic>
                    <p:nvPicPr>
                      <p:cNvPr id="0" name="Object 5"/>
                      <p:cNvPicPr>
                        <a:picLocks noChangeAspect="1" noChangeArrowheads="1"/>
                      </p:cNvPicPr>
                      <p:nvPr/>
                    </p:nvPicPr>
                    <p:blipFill>
                      <a:blip r:embed="rId7"/>
                      <a:srcRect/>
                      <a:stretch>
                        <a:fillRect/>
                      </a:stretch>
                    </p:blipFill>
                    <p:spPr bwMode="auto">
                      <a:xfrm>
                        <a:off x="4437063" y="5334000"/>
                        <a:ext cx="3698875"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3D983CB-126E-4B7C-B6A4-E2C774AC8E02}"/>
              </a:ext>
            </a:extLst>
          </p:cNvPr>
          <p:cNvSpPr>
            <a:spLocks noGrp="1" noChangeArrowheads="1"/>
          </p:cNvSpPr>
          <p:nvPr>
            <p:ph type="title"/>
          </p:nvPr>
        </p:nvSpPr>
        <p:spPr/>
        <p:txBody>
          <a:bodyPr/>
          <a:lstStyle/>
          <a:p>
            <a:pPr eaLnBrk="1" hangingPunct="1"/>
            <a:r>
              <a:rPr lang="en-US" altLang="en-US"/>
              <a:t>Golden Section Search</a:t>
            </a:r>
          </a:p>
        </p:txBody>
      </p:sp>
      <p:sp>
        <p:nvSpPr>
          <p:cNvPr id="15363" name="Rectangle 3">
            <a:extLst>
              <a:ext uri="{FF2B5EF4-FFF2-40B4-BE49-F238E27FC236}">
                <a16:creationId xmlns:a16="http://schemas.microsoft.com/office/drawing/2014/main" id="{A38C0959-B270-426F-B319-18D25F1A3920}"/>
              </a:ext>
            </a:extLst>
          </p:cNvPr>
          <p:cNvSpPr>
            <a:spLocks noGrp="1" noChangeArrowheads="1"/>
          </p:cNvSpPr>
          <p:nvPr>
            <p:ph type="body" idx="1"/>
          </p:nvPr>
        </p:nvSpPr>
        <p:spPr>
          <a:xfrm>
            <a:off x="457200" y="2941638"/>
            <a:ext cx="8153400" cy="3687762"/>
          </a:xfrm>
        </p:spPr>
        <p:txBody>
          <a:bodyPr/>
          <a:lstStyle/>
          <a:p>
            <a:pPr eaLnBrk="1" hangingPunct="1"/>
            <a:r>
              <a:rPr lang="en-US" altLang="en-US" dirty="0"/>
              <a:t>Choose </a:t>
            </a:r>
            <a:r>
              <a:rPr lang="en-US" altLang="en-US" i="1" dirty="0"/>
              <a:t>x</a:t>
            </a:r>
            <a:r>
              <a:rPr lang="en-US" altLang="en-US" dirty="0"/>
              <a:t> such that the ratio of intervals [</a:t>
            </a:r>
            <a:r>
              <a:rPr lang="en-US" altLang="en-US" i="1" dirty="0" err="1"/>
              <a:t>a</a:t>
            </a:r>
            <a:r>
              <a:rPr lang="en-US" altLang="en-US" dirty="0" err="1"/>
              <a:t>,</a:t>
            </a:r>
            <a:r>
              <a:rPr lang="en-US" altLang="en-US" i="1" dirty="0" err="1"/>
              <a:t>b</a:t>
            </a:r>
            <a:r>
              <a:rPr lang="en-US" altLang="en-US" dirty="0"/>
              <a:t>] to [</a:t>
            </a:r>
            <a:r>
              <a:rPr lang="en-US" altLang="en-US" i="1" dirty="0" err="1"/>
              <a:t>b</a:t>
            </a:r>
            <a:r>
              <a:rPr lang="en-US" altLang="en-US" dirty="0" err="1"/>
              <a:t>,</a:t>
            </a:r>
            <a:r>
              <a:rPr lang="en-US" altLang="en-US" i="1" dirty="0" err="1"/>
              <a:t>c</a:t>
            </a:r>
            <a:r>
              <a:rPr lang="en-US" altLang="en-US" dirty="0"/>
              <a:t>]  is the same as [</a:t>
            </a:r>
            <a:r>
              <a:rPr lang="en-US" altLang="en-US" i="1" dirty="0" err="1"/>
              <a:t>a</a:t>
            </a:r>
            <a:r>
              <a:rPr lang="en-US" altLang="en-US" dirty="0" err="1"/>
              <a:t>,</a:t>
            </a:r>
            <a:r>
              <a:rPr lang="en-US" altLang="en-US" i="1" dirty="0" err="1"/>
              <a:t>x</a:t>
            </a:r>
            <a:r>
              <a:rPr lang="en-US" altLang="en-US" dirty="0"/>
              <a:t>] to [</a:t>
            </a:r>
            <a:r>
              <a:rPr lang="en-US" altLang="en-US" i="1" dirty="0" err="1"/>
              <a:t>x,b</a:t>
            </a:r>
            <a:r>
              <a:rPr lang="en-US" altLang="en-US" dirty="0"/>
              <a:t>]. Remove [</a:t>
            </a:r>
            <a:r>
              <a:rPr lang="en-US" altLang="en-US" i="1" dirty="0" err="1"/>
              <a:t>a</a:t>
            </a:r>
            <a:r>
              <a:rPr lang="en-US" altLang="en-US" dirty="0" err="1"/>
              <a:t>,</a:t>
            </a:r>
            <a:r>
              <a:rPr lang="en-US" altLang="en-US" i="1" dirty="0" err="1"/>
              <a:t>x</a:t>
            </a:r>
            <a:r>
              <a:rPr lang="en-US" altLang="en-US" dirty="0"/>
              <a:t>] if f[</a:t>
            </a:r>
            <a:r>
              <a:rPr lang="en-US" altLang="en-US" i="1" dirty="0"/>
              <a:t>x</a:t>
            </a:r>
            <a:r>
              <a:rPr lang="en-US" altLang="en-US" dirty="0"/>
              <a:t>] &gt; f[</a:t>
            </a:r>
            <a:r>
              <a:rPr lang="en-US" altLang="en-US" i="1" dirty="0"/>
              <a:t>b</a:t>
            </a:r>
            <a:r>
              <a:rPr lang="en-US" altLang="en-US" dirty="0"/>
              <a:t>], or remove [</a:t>
            </a:r>
            <a:r>
              <a:rPr lang="en-US" altLang="en-US" i="1" dirty="0" err="1"/>
              <a:t>b</a:t>
            </a:r>
            <a:r>
              <a:rPr lang="en-US" altLang="en-US" dirty="0" err="1"/>
              <a:t>,</a:t>
            </a:r>
            <a:r>
              <a:rPr lang="en-US" altLang="en-US" i="1" dirty="0" err="1"/>
              <a:t>c</a:t>
            </a:r>
            <a:r>
              <a:rPr lang="en-US" altLang="en-US" dirty="0"/>
              <a:t>] if f[</a:t>
            </a:r>
            <a:r>
              <a:rPr lang="en-US" altLang="en-US" i="1" dirty="0"/>
              <a:t>x</a:t>
            </a:r>
            <a:r>
              <a:rPr lang="en-US" altLang="en-US" dirty="0"/>
              <a:t>] &lt; f[</a:t>
            </a:r>
            <a:r>
              <a:rPr lang="en-US" altLang="en-US" i="1" dirty="0"/>
              <a:t>b</a:t>
            </a:r>
            <a:r>
              <a:rPr lang="en-US" altLang="en-US" dirty="0"/>
              <a:t>].</a:t>
            </a:r>
          </a:p>
          <a:p>
            <a:pPr eaLnBrk="1" hangingPunct="1"/>
            <a:r>
              <a:rPr lang="en-US" altLang="en-US" dirty="0"/>
              <a:t>The asymptotic limit of the ratio is the Golden mean  </a:t>
            </a:r>
          </a:p>
        </p:txBody>
      </p:sp>
      <p:sp>
        <p:nvSpPr>
          <p:cNvPr id="15364" name="Line 4">
            <a:extLst>
              <a:ext uri="{FF2B5EF4-FFF2-40B4-BE49-F238E27FC236}">
                <a16:creationId xmlns:a16="http://schemas.microsoft.com/office/drawing/2014/main" id="{4114BCB1-996F-4119-8F93-144CB83A7B96}"/>
              </a:ext>
            </a:extLst>
          </p:cNvPr>
          <p:cNvSpPr>
            <a:spLocks noChangeShapeType="1"/>
          </p:cNvSpPr>
          <p:nvPr/>
        </p:nvSpPr>
        <p:spPr bwMode="auto">
          <a:xfrm>
            <a:off x="2133600" y="1905000"/>
            <a:ext cx="4267200"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Oval 5">
            <a:extLst>
              <a:ext uri="{FF2B5EF4-FFF2-40B4-BE49-F238E27FC236}">
                <a16:creationId xmlns:a16="http://schemas.microsoft.com/office/drawing/2014/main" id="{75F8A64B-EC88-4861-83BF-A6041A6601F4}"/>
              </a:ext>
            </a:extLst>
          </p:cNvPr>
          <p:cNvSpPr>
            <a:spLocks noChangeArrowheads="1"/>
          </p:cNvSpPr>
          <p:nvPr/>
        </p:nvSpPr>
        <p:spPr bwMode="auto">
          <a:xfrm>
            <a:off x="4800600" y="1846263"/>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6" name="Text Box 6">
            <a:extLst>
              <a:ext uri="{FF2B5EF4-FFF2-40B4-BE49-F238E27FC236}">
                <a16:creationId xmlns:a16="http://schemas.microsoft.com/office/drawing/2014/main" id="{597A6B6E-D5C6-445D-A658-0F4B63E90ED8}"/>
              </a:ext>
            </a:extLst>
          </p:cNvPr>
          <p:cNvSpPr txBox="1">
            <a:spLocks noChangeArrowheads="1"/>
          </p:cNvSpPr>
          <p:nvPr/>
        </p:nvSpPr>
        <p:spPr bwMode="auto">
          <a:xfrm>
            <a:off x="1981200" y="1981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a</a:t>
            </a:r>
          </a:p>
        </p:txBody>
      </p:sp>
      <p:sp>
        <p:nvSpPr>
          <p:cNvPr id="15367" name="Text Box 7">
            <a:extLst>
              <a:ext uri="{FF2B5EF4-FFF2-40B4-BE49-F238E27FC236}">
                <a16:creationId xmlns:a16="http://schemas.microsoft.com/office/drawing/2014/main" id="{7620C297-D1E9-41D9-B12D-4A5FC75CB96D}"/>
              </a:ext>
            </a:extLst>
          </p:cNvPr>
          <p:cNvSpPr txBox="1">
            <a:spLocks noChangeArrowheads="1"/>
          </p:cNvSpPr>
          <p:nvPr/>
        </p:nvSpPr>
        <p:spPr bwMode="auto">
          <a:xfrm>
            <a:off x="4724400" y="1981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b</a:t>
            </a:r>
          </a:p>
        </p:txBody>
      </p:sp>
      <p:sp>
        <p:nvSpPr>
          <p:cNvPr id="15368" name="Text Box 8">
            <a:extLst>
              <a:ext uri="{FF2B5EF4-FFF2-40B4-BE49-F238E27FC236}">
                <a16:creationId xmlns:a16="http://schemas.microsoft.com/office/drawing/2014/main" id="{C7DD7ADE-7B6C-44C5-8D05-525DF37B0CAE}"/>
              </a:ext>
            </a:extLst>
          </p:cNvPr>
          <p:cNvSpPr txBox="1">
            <a:spLocks noChangeArrowheads="1"/>
          </p:cNvSpPr>
          <p:nvPr/>
        </p:nvSpPr>
        <p:spPr bwMode="auto">
          <a:xfrm>
            <a:off x="6248400" y="1919288"/>
            <a:ext cx="304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c</a:t>
            </a:r>
          </a:p>
        </p:txBody>
      </p:sp>
      <p:sp>
        <p:nvSpPr>
          <p:cNvPr id="15369" name="Line 11">
            <a:extLst>
              <a:ext uri="{FF2B5EF4-FFF2-40B4-BE49-F238E27FC236}">
                <a16:creationId xmlns:a16="http://schemas.microsoft.com/office/drawing/2014/main" id="{BD7C3470-87AC-4483-9826-CD0F35B8FF42}"/>
              </a:ext>
            </a:extLst>
          </p:cNvPr>
          <p:cNvSpPr>
            <a:spLocks noChangeShapeType="1"/>
          </p:cNvSpPr>
          <p:nvPr/>
        </p:nvSpPr>
        <p:spPr bwMode="auto">
          <a:xfrm>
            <a:off x="3733800" y="1752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Text Box 12">
            <a:extLst>
              <a:ext uri="{FF2B5EF4-FFF2-40B4-BE49-F238E27FC236}">
                <a16:creationId xmlns:a16="http://schemas.microsoft.com/office/drawing/2014/main" id="{220EB642-CD62-4DA6-9499-F37D54451AF9}"/>
              </a:ext>
            </a:extLst>
          </p:cNvPr>
          <p:cNvSpPr txBox="1">
            <a:spLocks noChangeArrowheads="1"/>
          </p:cNvSpPr>
          <p:nvPr/>
        </p:nvSpPr>
        <p:spPr bwMode="auto">
          <a:xfrm>
            <a:off x="3581400" y="1447800"/>
            <a:ext cx="30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x</a:t>
            </a:r>
          </a:p>
        </p:txBody>
      </p:sp>
      <p:graphicFrame>
        <p:nvGraphicFramePr>
          <p:cNvPr id="15371" name="Object 13">
            <a:extLst>
              <a:ext uri="{FF2B5EF4-FFF2-40B4-BE49-F238E27FC236}">
                <a16:creationId xmlns:a16="http://schemas.microsoft.com/office/drawing/2014/main" id="{54C09E52-34AA-469D-995A-2A9017AC4100}"/>
              </a:ext>
            </a:extLst>
          </p:cNvPr>
          <p:cNvGraphicFramePr>
            <a:graphicFrameLocks noChangeAspect="1"/>
          </p:cNvGraphicFramePr>
          <p:nvPr/>
        </p:nvGraphicFramePr>
        <p:xfrm>
          <a:off x="3505200" y="5486400"/>
          <a:ext cx="2362200" cy="944563"/>
        </p:xfrm>
        <a:graphic>
          <a:graphicData uri="http://schemas.openxmlformats.org/presentationml/2006/ole">
            <mc:AlternateContent xmlns:mc="http://schemas.openxmlformats.org/markup-compatibility/2006">
              <mc:Choice xmlns:v="urn:schemas-microsoft-com:vml" Requires="v">
                <p:oleObj spid="_x0000_s15391" name="Equation" r:id="rId4" imgW="1079032" imgH="431613" progId="Equation.DSMT4">
                  <p:embed/>
                </p:oleObj>
              </mc:Choice>
              <mc:Fallback>
                <p:oleObj name="Equation" r:id="rId4" imgW="1079032" imgH="431613"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486400"/>
                        <a:ext cx="23622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a:extLst>
              <a:ext uri="{FF2B5EF4-FFF2-40B4-BE49-F238E27FC236}">
                <a16:creationId xmlns:a16="http://schemas.microsoft.com/office/drawing/2014/main" id="{1D28387A-A45A-403A-9157-5BC7486ED56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371600" y="15875"/>
            <a:ext cx="5715000" cy="2270125"/>
          </a:xfrm>
          <a:noFill/>
        </p:spPr>
      </p:pic>
      <p:pic>
        <p:nvPicPr>
          <p:cNvPr id="17411" name="Picture 6">
            <a:extLst>
              <a:ext uri="{FF2B5EF4-FFF2-40B4-BE49-F238E27FC236}">
                <a16:creationId xmlns:a16="http://schemas.microsoft.com/office/drawing/2014/main" id="{25892AB7-FC3E-42F7-A5C1-54FA75F4786A}"/>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1371600" y="2282825"/>
            <a:ext cx="6172200" cy="4651375"/>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A7B5E80-92AC-4490-BD33-FE76EE73F7C0}"/>
              </a:ext>
            </a:extLst>
          </p:cNvPr>
          <p:cNvSpPr>
            <a:spLocks noGrp="1" noChangeArrowheads="1"/>
          </p:cNvSpPr>
          <p:nvPr>
            <p:ph type="title"/>
          </p:nvPr>
        </p:nvSpPr>
        <p:spPr/>
        <p:txBody>
          <a:bodyPr/>
          <a:lstStyle/>
          <a:p>
            <a:pPr eaLnBrk="1" hangingPunct="1"/>
            <a:r>
              <a:rPr lang="en-US" altLang="en-US" sz="4000"/>
              <a:t>Parabolic Interpolation &amp;</a:t>
            </a:r>
            <a:br>
              <a:rPr lang="en-US" altLang="en-US" sz="4000"/>
            </a:br>
            <a:r>
              <a:rPr lang="en-US" altLang="en-US" sz="4000"/>
              <a:t> Brent’s Method</a:t>
            </a:r>
          </a:p>
        </p:txBody>
      </p:sp>
      <p:pic>
        <p:nvPicPr>
          <p:cNvPr id="19459" name="Picture 4">
            <a:extLst>
              <a:ext uri="{FF2B5EF4-FFF2-40B4-BE49-F238E27FC236}">
                <a16:creationId xmlns:a16="http://schemas.microsoft.com/office/drawing/2014/main" id="{17CFEBB7-BEBB-473B-867F-F83DE251BAC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138113" y="2255838"/>
            <a:ext cx="6415087" cy="4525962"/>
          </a:xfrm>
          <a:noFill/>
        </p:spPr>
      </p:pic>
      <p:graphicFrame>
        <p:nvGraphicFramePr>
          <p:cNvPr id="19460" name="Object 6">
            <a:extLst>
              <a:ext uri="{FF2B5EF4-FFF2-40B4-BE49-F238E27FC236}">
                <a16:creationId xmlns:a16="http://schemas.microsoft.com/office/drawing/2014/main" id="{00E502AE-720B-4266-A08E-817709243BDE}"/>
              </a:ext>
            </a:extLst>
          </p:cNvPr>
          <p:cNvGraphicFramePr>
            <a:graphicFrameLocks noChangeAspect="1"/>
          </p:cNvGraphicFramePr>
          <p:nvPr>
            <p:extLst>
              <p:ext uri="{D42A27DB-BD31-4B8C-83A1-F6EECF244321}">
                <p14:modId xmlns:p14="http://schemas.microsoft.com/office/powerpoint/2010/main" val="89101358"/>
              </p:ext>
            </p:extLst>
          </p:nvPr>
        </p:nvGraphicFramePr>
        <p:xfrm>
          <a:off x="838200" y="1524000"/>
          <a:ext cx="4876800" cy="708025"/>
        </p:xfrm>
        <a:graphic>
          <a:graphicData uri="http://schemas.openxmlformats.org/presentationml/2006/ole">
            <mc:AlternateContent xmlns:mc="http://schemas.openxmlformats.org/markup-compatibility/2006">
              <mc:Choice xmlns:v="urn:schemas-microsoft-com:vml" Requires="v">
                <p:oleObj spid="_x0000_s19481" name="Equation" r:id="rId5" imgW="3327120" imgH="482400" progId="Equation.DSMT4">
                  <p:embed/>
                </p:oleObj>
              </mc:Choice>
              <mc:Fallback>
                <p:oleObj name="Equation" r:id="rId5" imgW="3327120" imgH="482400" progId="Equation.DSMT4">
                  <p:embed/>
                  <p:pic>
                    <p:nvPicPr>
                      <p:cNvPr id="0" name="Object 6"/>
                      <p:cNvPicPr>
                        <a:picLocks noChangeAspect="1" noChangeArrowheads="1"/>
                      </p:cNvPicPr>
                      <p:nvPr/>
                    </p:nvPicPr>
                    <p:blipFill>
                      <a:blip r:embed="rId6"/>
                      <a:srcRect/>
                      <a:stretch>
                        <a:fillRect/>
                      </a:stretch>
                    </p:blipFill>
                    <p:spPr bwMode="auto">
                      <a:xfrm>
                        <a:off x="838200" y="1524000"/>
                        <a:ext cx="48768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 Box 7">
            <a:extLst>
              <a:ext uri="{FF2B5EF4-FFF2-40B4-BE49-F238E27FC236}">
                <a16:creationId xmlns:a16="http://schemas.microsoft.com/office/drawing/2014/main" id="{480F9F9D-5D6C-467A-A895-3B64DC35F2AE}"/>
              </a:ext>
            </a:extLst>
          </p:cNvPr>
          <p:cNvSpPr txBox="1">
            <a:spLocks noChangeArrowheads="1"/>
          </p:cNvSpPr>
          <p:nvPr/>
        </p:nvSpPr>
        <p:spPr bwMode="auto">
          <a:xfrm>
            <a:off x="6553200" y="1600200"/>
            <a:ext cx="20574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Brent’s method combines parabolic interpolation with Golden section search, with some complicated bookkeeping.  See NR, page 404-405 for details.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2289</TotalTime>
  <Words>2710</Words>
  <Application>Microsoft Office PowerPoint</Application>
  <PresentationFormat>On-screen Show (4:3)</PresentationFormat>
  <Paragraphs>205</Paragraphs>
  <Slides>26</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Courier New</vt:lpstr>
      <vt:lpstr>Symbol</vt:lpstr>
      <vt:lpstr>Times New Roman</vt:lpstr>
      <vt:lpstr>Default Design</vt:lpstr>
      <vt:lpstr>Equation</vt:lpstr>
      <vt:lpstr>Chapter 10   Minimization or Maximization of Functions</vt:lpstr>
      <vt:lpstr>Optimization Problems</vt:lpstr>
      <vt:lpstr>General Consideration</vt:lpstr>
      <vt:lpstr>Local &amp; Global Extremum</vt:lpstr>
      <vt:lpstr>Bracketing and Search in 1D</vt:lpstr>
      <vt:lpstr>How accurate can we locate a minimum?</vt:lpstr>
      <vt:lpstr>Golden Section Search</vt:lpstr>
      <vt:lpstr>PowerPoint Presentation</vt:lpstr>
      <vt:lpstr>Parabolic Interpolation &amp;  Brent’s Method</vt:lpstr>
      <vt:lpstr>Minimization as a root-finding problem</vt:lpstr>
      <vt:lpstr>Deriving Newton Iteration</vt:lpstr>
      <vt:lpstr>Convergence in Newton Iteration</vt:lpstr>
      <vt:lpstr>Strategy in Higher Dimensions</vt:lpstr>
      <vt:lpstr>Local Properties near Minimum</vt:lpstr>
      <vt:lpstr>Search along Coordinate Directions</vt:lpstr>
      <vt:lpstr>Steepest Descent</vt:lpstr>
      <vt:lpstr>Conjugate Condition</vt:lpstr>
      <vt:lpstr>Conjugate Gradient Method</vt:lpstr>
      <vt:lpstr>Conjugate Gradient Algorithm</vt:lpstr>
      <vt:lpstr>The Conjugate Gradient C Program</vt:lpstr>
      <vt:lpstr>CG, a Python implementation</vt:lpstr>
      <vt:lpstr>TensorFlow implementation of CG</vt:lpstr>
      <vt:lpstr>Simulated Annealing</vt:lpstr>
      <vt:lpstr>Traveling Salesman Problem</vt:lpstr>
      <vt:lpstr>Reading Materials</vt:lpstr>
      <vt:lpstr>Problem set 7 (due 28 Oct 2024)</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10, optimization</dc:title>
  <dc:subject>Numerical Recipes</dc:subject>
  <dc:creator>Wang Jian-Sheng</dc:creator>
  <cp:lastModifiedBy>Wang Jian-Sheng</cp:lastModifiedBy>
  <cp:revision>96</cp:revision>
  <dcterms:created xsi:type="dcterms:W3CDTF">2004-07-22T06:03:45Z</dcterms:created>
  <dcterms:modified xsi:type="dcterms:W3CDTF">2024-10-11T06:29:35Z</dcterms:modified>
</cp:coreProperties>
</file>