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15" r:id="rId3"/>
    <p:sldId id="316" r:id="rId4"/>
    <p:sldId id="326" r:id="rId5"/>
    <p:sldId id="317" r:id="rId6"/>
    <p:sldId id="318" r:id="rId7"/>
    <p:sldId id="319" r:id="rId8"/>
    <p:sldId id="320" r:id="rId9"/>
    <p:sldId id="321" r:id="rId10"/>
    <p:sldId id="339" r:id="rId11"/>
    <p:sldId id="322" r:id="rId12"/>
    <p:sldId id="323" r:id="rId13"/>
    <p:sldId id="324" r:id="rId14"/>
    <p:sldId id="325" r:id="rId15"/>
    <p:sldId id="327" r:id="rId16"/>
    <p:sldId id="328" r:id="rId17"/>
    <p:sldId id="329" r:id="rId18"/>
    <p:sldId id="332" r:id="rId19"/>
    <p:sldId id="333" r:id="rId20"/>
    <p:sldId id="334" r:id="rId21"/>
    <p:sldId id="335" r:id="rId22"/>
    <p:sldId id="337" r:id="rId23"/>
    <p:sldId id="336" r:id="rId24"/>
    <p:sldId id="338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869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982781C5-089A-47AA-841B-75561E770A6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7CB81EA0-9074-4148-ADE4-CAB121646F7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D394A2B-D11F-478D-922B-E577B55917C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1558636B-962E-474C-A499-E4E8551B182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F18D2827-64E7-45AF-A1E0-5069B868A62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0599" name="Rectangle 7">
            <a:extLst>
              <a:ext uri="{FF2B5EF4-FFF2-40B4-BE49-F238E27FC236}">
                <a16:creationId xmlns:a16="http://schemas.microsoft.com/office/drawing/2014/main" id="{FFEBDC8F-0380-481B-A0C4-5338D65D8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1DA1D39-D3A5-47A5-80C6-BD6237246B6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C6C12659-556D-4425-B02C-97517AEB6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7E6803-5CEC-45CB-BC6D-159BCE93AEC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1F29A3A4-D421-40F0-A607-51C1AF5EA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23BCEA3D-49BC-4411-8926-4006E838D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Three things to provide (</a:t>
            </a:r>
            <a:r>
              <a:rPr lang="en-US" altLang="en-US" dirty="0" err="1"/>
              <a:t>i</a:t>
            </a:r>
            <a:r>
              <a:rPr lang="en-US" altLang="en-US" dirty="0"/>
              <a:t>) estimate of the fitting parameters, (ii) errors on them, (iii) a statistical measure of goodness-of-fit.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Dividing by N-1 rather than N is called “unbiased” estimate, why?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1D39-D3A5-47A5-80C6-BD6237246B6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0294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the more elaborate </a:t>
            </a:r>
            <a:r>
              <a:rPr lang="en-US" dirty="0" err="1"/>
              <a:t>Baysian</a:t>
            </a:r>
            <a:r>
              <a:rPr lang="en-US" dirty="0"/>
              <a:t> analysis which we will not go into.</a:t>
            </a:r>
          </a:p>
          <a:p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1D39-D3A5-47A5-80C6-BD6237246B6E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756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872B13BB-8E29-45C5-B015-CE66C57B5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EE6260-E72B-488E-8616-956425FEBDD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D4E8DB9-7FAC-40F8-964C-BD585DA795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F42AA33-789E-4836-9D10-CD92E1B85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v is the number of sum of gaussian random variables. </a:t>
            </a:r>
            <a:r>
              <a:rPr lang="en-US" altLang="en-US" dirty="0">
                <a:sym typeface="Symbol" panose="05050102010706020507" pitchFamily="18" charset="2"/>
              </a:rPr>
              <a:t>2 is the sum of gaussian squared.    Q value is also called P value?? in other statistic literature.</a:t>
            </a:r>
          </a:p>
          <a:p>
            <a:pPr eaLnBrk="1" hangingPunct="1"/>
            <a:endParaRPr lang="el-GR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the LASSO method add extra 1-norm term.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1D39-D3A5-47A5-80C6-BD6237246B6E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277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C5EC0FFB-0763-436C-9345-897A18A1C2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41F852-BBCD-46BD-9AA6-B0FEE2C7AE5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EE53668-81A0-42A5-9537-DAF13F0809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093B4EBF-3639-4C58-B111-B5E6D2D82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The singular values are the square root of the eigenvalues of AA</a:t>
            </a:r>
            <a:r>
              <a:rPr lang="en-US" altLang="en-US">
                <a:cs typeface="Arial" panose="020B0604020202020204" pitchFamily="34" charset="0"/>
              </a:rPr>
              <a:t>† or A†A.  Dagger † denotes conjugate transpose.  For real matrix A, † becomes transpose </a:t>
            </a:r>
            <a:r>
              <a:rPr lang="en-US" altLang="en-US" baseline="30000">
                <a:cs typeface="Arial" panose="020B0604020202020204" pitchFamily="34" charset="0"/>
              </a:rPr>
              <a:t>T</a:t>
            </a:r>
            <a:r>
              <a:rPr lang="en-US" altLang="en-US">
                <a:cs typeface="Arial" panose="020B0604020202020204" pitchFamily="34" charset="0"/>
              </a:rPr>
              <a:t>.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98B08400-162E-497D-8128-E5B645935C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754ACF-0E57-4105-BFB5-B9FF0E0B98BE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2F39F40-640F-4B86-8CB2-D5E7574D2B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157CEC3E-0097-4651-A2D8-7ABAA2C2B2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U(j), V(j) are j-th column of U and V.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156D225F-069F-4D5E-B23D-A2FF731301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DE3F59-D183-4AA6-B4FE-8F4E77C9FD7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2A95A973-9BB2-4DE1-B380-7C14682A54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BC6F6E41-0DC2-40CF-A33E-1E0805CA67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y(x,a)  is the fitting function.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0C2170-2F38-423A-A13C-E10AD773AF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6AB6FA-A5A1-496A-B68C-7ACEE11774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1AB31C6-1048-4060-B0C6-6FCD313174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E3B43B-A1CF-4625-BA82-F651F2E5D1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72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8A70C6-BB28-4D96-BCB9-94E2AFC6CF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26C208-AFF1-480B-B46A-1C4DFD331E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8FEA79-3EBD-4383-9F39-CFD131DA7F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0C9824-63FE-45D8-98EA-28A03D733C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46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912130-5ECA-43DF-A9F2-D9EFC1BA2D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F8AB87-97F9-402E-9025-96F7F8C7AD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AB968E-1EA2-437E-BC62-DDE3A99411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1DB6B0-85E6-465B-868A-C10436BC2A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087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8CFDB1-3D11-44F2-AA1B-F8B9849ABC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953B31-50B7-4CA0-86E7-1C83E924B3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CC20C-FB13-413D-B9DE-409576CA4D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53663-7C23-4D8D-8EBC-4071D156AC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92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8F9B92-66C9-4E97-B9E8-3F1D51ED4E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7EEFE7-E2E1-41C0-BA55-CD5FD6F9F6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88FA4A-A24A-4BBE-9EF5-77355B231D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46A1B0-ADDB-4CB8-89B0-FCC99F04FF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62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9CE86D-D643-44EF-A939-DF1CDB504C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F50DC2-43E0-4B47-A03B-79F5E7B108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587A58-8A79-41DA-A2A3-6898CE6B78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F0F0B9-8101-43F5-A03E-97ABCC7769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712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E544B-BBE6-4D84-AA91-E173CF86AF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0EA447-89ED-403F-A53B-DCADEED5C7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202494-7D14-4BE9-B718-E86CA08258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338050-AB18-4C2D-B54C-4F499CC7A3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889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D935592-5287-4EA4-8473-51EB51678B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4AA9795-8CA9-4ABC-9BBE-0F57E883AA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338FCEC-E7F7-40A7-86C4-657C8031E1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F69BBC-4965-4F62-85E8-E4BC471761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25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8B1EFE5-F494-4BC9-8F6F-1C1EDEF480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4836BFC-BBA4-4F54-98E2-DA97AAF982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43F8FB9-A352-4328-BEB4-BE49DB94DD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E6B90-EFAB-4594-956C-CBE668A766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38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367F0B4-0C90-4033-8D1D-D2C8C561A0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192D54A-7F16-4A74-9E3D-167FE7BB9E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02E11F7-DD3A-4A84-BAE5-EB10E4F898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FC8B74-78CE-4812-90FD-5E896B9A63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463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0CA1CD-C223-49AB-B57B-BBEC78B8C3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AB5229-212D-4B3F-A04A-481851EFBE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C3BD54-B129-431A-A383-0A6B9A7E7D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AD7F3-3119-4797-A0B1-A99E7D81F4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188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BDA6A-B919-4AC5-A54C-703E910423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63F4A-A9BB-40F6-8B58-AEBC0691FC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CFF8A0-41CD-4526-ACCA-CB0852BDC4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4E0BC0-FB39-42E0-8636-59E3FFCDC3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83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7460757-2583-4CDB-870D-390902EBF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EFECE49-1C93-4539-916B-23ADF5A1A1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53E9617-5EF5-498D-AF34-A2F2B0B1770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5E853C6-975B-470D-ADA9-9C894544872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2D62AA0-F0F9-4A8E-9689-541EF2554A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18AB539-7DA3-4B5F-AC5D-930264943C7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B035E6F-122C-4634-841F-9A5D5C57C46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4000"/>
              <a:t>Chapter 15 </a:t>
            </a:r>
            <a:br>
              <a:rPr lang="en-US" altLang="en-US" sz="4000"/>
            </a:br>
            <a:br>
              <a:rPr lang="en-US" altLang="en-US" sz="4000"/>
            </a:br>
            <a:r>
              <a:rPr lang="en-US" altLang="en-US" sz="4000"/>
              <a:t>Modeling of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C6B0A78-0237-4410-BD92-7C159F4C3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Linear Regression Model</a:t>
            </a:r>
          </a:p>
        </p:txBody>
      </p:sp>
      <p:sp>
        <p:nvSpPr>
          <p:cNvPr id="14339" name="Line 3">
            <a:extLst>
              <a:ext uri="{FF2B5EF4-FFF2-40B4-BE49-F238E27FC236}">
                <a16:creationId xmlns:a16="http://schemas.microsoft.com/office/drawing/2014/main" id="{43824E32-6E05-4E67-9C5C-21563ACE6A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1676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Line 4">
            <a:extLst>
              <a:ext uri="{FF2B5EF4-FFF2-40B4-BE49-F238E27FC236}">
                <a16:creationId xmlns:a16="http://schemas.microsoft.com/office/drawing/2014/main" id="{6A9DB09B-33F7-4410-AD4D-B37DB98AF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7150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865909DE-DF36-4CED-AE7A-2EABC19EF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867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537E73C2-DBF4-4446-ACF5-112C76A24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6764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y</a:t>
            </a:r>
          </a:p>
        </p:txBody>
      </p:sp>
      <p:sp>
        <p:nvSpPr>
          <p:cNvPr id="14343" name="Oval 7">
            <a:extLst>
              <a:ext uri="{FF2B5EF4-FFF2-40B4-BE49-F238E27FC236}">
                <a16:creationId xmlns:a16="http://schemas.microsoft.com/office/drawing/2014/main" id="{0DC2414D-175B-4407-A778-A6EA3FF97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029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4" name="Oval 8">
            <a:extLst>
              <a:ext uri="{FF2B5EF4-FFF2-40B4-BE49-F238E27FC236}">
                <a16:creationId xmlns:a16="http://schemas.microsoft.com/office/drawing/2014/main" id="{DA38E542-A1F7-4E28-A85E-7EF5D4267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4345" name="Oval 9">
            <a:extLst>
              <a:ext uri="{FF2B5EF4-FFF2-40B4-BE49-F238E27FC236}">
                <a16:creationId xmlns:a16="http://schemas.microsoft.com/office/drawing/2014/main" id="{F6DCB70C-B030-46FB-AFD5-ADB9AE703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/>
          </a:p>
        </p:txBody>
      </p:sp>
      <p:sp>
        <p:nvSpPr>
          <p:cNvPr id="14346" name="Oval 10">
            <a:extLst>
              <a:ext uri="{FF2B5EF4-FFF2-40B4-BE49-F238E27FC236}">
                <a16:creationId xmlns:a16="http://schemas.microsoft.com/office/drawing/2014/main" id="{F2FE64F5-3D27-4150-8FC3-DE2D39E23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/>
          </a:p>
        </p:txBody>
      </p:sp>
      <p:sp>
        <p:nvSpPr>
          <p:cNvPr id="14347" name="Oval 11">
            <a:extLst>
              <a:ext uri="{FF2B5EF4-FFF2-40B4-BE49-F238E27FC236}">
                <a16:creationId xmlns:a16="http://schemas.microsoft.com/office/drawing/2014/main" id="{85D3011A-1B78-4489-B357-881D82B9A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Line 12">
            <a:extLst>
              <a:ext uri="{FF2B5EF4-FFF2-40B4-BE49-F238E27FC236}">
                <a16:creationId xmlns:a16="http://schemas.microsoft.com/office/drawing/2014/main" id="{F42B2490-1A78-4BCE-AA96-331A6A23C1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2209800" cy="2895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Text Box 13">
            <a:extLst>
              <a:ext uri="{FF2B5EF4-FFF2-40B4-BE49-F238E27FC236}">
                <a16:creationId xmlns:a16="http://schemas.microsoft.com/office/drawing/2014/main" id="{FB6A0438-EA60-486F-98A3-308DB4FB3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2672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fitting to </a:t>
            </a:r>
            <a:r>
              <a:rPr lang="en-US" altLang="en-US" i="1"/>
              <a:t>y</a:t>
            </a:r>
            <a:r>
              <a:rPr lang="en-US" altLang="en-US"/>
              <a:t>=</a:t>
            </a:r>
            <a:r>
              <a:rPr lang="en-US" altLang="en-US" i="1"/>
              <a:t>a</a:t>
            </a:r>
            <a:r>
              <a:rPr lang="en-US" altLang="en-US"/>
              <a:t>+</a:t>
            </a:r>
            <a:r>
              <a:rPr lang="en-US" altLang="en-US" i="1"/>
              <a:t>bx</a:t>
            </a:r>
          </a:p>
        </p:txBody>
      </p:sp>
      <p:sp>
        <p:nvSpPr>
          <p:cNvPr id="14350" name="Line 14">
            <a:extLst>
              <a:ext uri="{FF2B5EF4-FFF2-40B4-BE49-F238E27FC236}">
                <a16:creationId xmlns:a16="http://schemas.microsoft.com/office/drawing/2014/main" id="{FC3AD9A0-B316-4AD9-8BF1-787CDE28B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7750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1" name="Line 15">
            <a:extLst>
              <a:ext uri="{FF2B5EF4-FFF2-40B4-BE49-F238E27FC236}">
                <a16:creationId xmlns:a16="http://schemas.microsoft.com/office/drawing/2014/main" id="{CFB74A06-547B-4687-93B9-1EA543A71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9671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A235A014-C611-45A3-B337-6B482160F7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8425" y="379571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Text Box 17">
            <a:extLst>
              <a:ext uri="{FF2B5EF4-FFF2-40B4-BE49-F238E27FC236}">
                <a16:creationId xmlns:a16="http://schemas.microsoft.com/office/drawing/2014/main" id="{BAAB76AE-C946-4FBD-A908-287FA4B85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643313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>
                <a:cs typeface="Arial" panose="020B0604020202020204" pitchFamily="34" charset="0"/>
              </a:rPr>
              <a:t>ε</a:t>
            </a:r>
          </a:p>
        </p:txBody>
      </p:sp>
      <p:sp>
        <p:nvSpPr>
          <p:cNvPr id="14354" name="Text Box 18">
            <a:extLst>
              <a:ext uri="{FF2B5EF4-FFF2-40B4-BE49-F238E27FC236}">
                <a16:creationId xmlns:a16="http://schemas.microsoft.com/office/drawing/2014/main" id="{EAA6D63F-52DA-4979-823B-3DF4CD40B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736725"/>
            <a:ext cx="20574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Data do not follow exactly the straight line.  The basic assumption in linear regression (least squares fit) is that the deviations </a:t>
            </a:r>
            <a:r>
              <a:rPr lang="el-GR" altLang="en-US" sz="2000" dirty="0">
                <a:cs typeface="Arial" panose="020B0604020202020204" pitchFamily="34" charset="0"/>
              </a:rPr>
              <a:t>ε</a:t>
            </a:r>
            <a:r>
              <a:rPr lang="en-US" altLang="en-US" sz="2000" dirty="0">
                <a:cs typeface="Arial" panose="020B0604020202020204" pitchFamily="34" charset="0"/>
              </a:rPr>
              <a:t> are independent gaussian random noise.</a:t>
            </a:r>
            <a:endParaRPr lang="el-GR" altLang="en-US" sz="2000" dirty="0">
              <a:cs typeface="Arial" panose="020B0604020202020204" pitchFamily="34" charset="0"/>
            </a:endParaRPr>
          </a:p>
        </p:txBody>
      </p:sp>
      <p:sp>
        <p:nvSpPr>
          <p:cNvPr id="14355" name="Text Box 19">
            <a:extLst>
              <a:ext uri="{FF2B5EF4-FFF2-40B4-BE49-F238E27FC236}">
                <a16:creationId xmlns:a16="http://schemas.microsoft.com/office/drawing/2014/main" id="{9A0E1BE4-F9BD-4510-B4B8-E0EA2DF92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6002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Error in </a:t>
            </a:r>
            <a:r>
              <a:rPr lang="en-US" altLang="en-US" i="1"/>
              <a:t>y</a:t>
            </a:r>
            <a:r>
              <a:rPr lang="en-US" altLang="en-US"/>
              <a:t>, but no error in </a:t>
            </a:r>
            <a:r>
              <a:rPr lang="en-US" altLang="en-US" i="1"/>
              <a:t>x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B08651E-0D7F-41A6-8F41-3072BD512B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 of Straight Line Fit</a:t>
            </a:r>
          </a:p>
        </p:txBody>
      </p:sp>
      <p:graphicFrame>
        <p:nvGraphicFramePr>
          <p:cNvPr id="15363" name="Object 4">
            <a:extLst>
              <a:ext uri="{FF2B5EF4-FFF2-40B4-BE49-F238E27FC236}">
                <a16:creationId xmlns:a16="http://schemas.microsoft.com/office/drawing/2014/main" id="{6BC609F5-6FEB-4399-8882-A316FDFC65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295400"/>
          <a:ext cx="5943600" cy="529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3" imgW="2565400" imgH="2286000" progId="Equation.DSMT4">
                  <p:embed/>
                </p:oleObj>
              </mc:Choice>
              <mc:Fallback>
                <p:oleObj name="Equation" r:id="rId3" imgW="2565400" imgH="2286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95400"/>
                        <a:ext cx="5943600" cy="529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83891EE-8300-4667-B9F3-F9A9185B0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Error Propagation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5E7DADF-91AD-4648-A599-6AD0EF5A58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Let  </a:t>
            </a:r>
            <a:r>
              <a:rPr lang="en-US" altLang="en-US" i="1" dirty="0"/>
              <a:t>z</a:t>
            </a:r>
            <a:r>
              <a:rPr lang="en-US" altLang="en-US" dirty="0"/>
              <a:t> =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y</a:t>
            </a:r>
            <a:r>
              <a:rPr lang="en-US" altLang="en-US" baseline="-25000" dirty="0"/>
              <a:t>1</a:t>
            </a:r>
            <a:r>
              <a:rPr lang="en-US" altLang="en-US" dirty="0"/>
              <a:t>,</a:t>
            </a:r>
            <a:r>
              <a:rPr lang="en-US" altLang="en-US" i="1" dirty="0"/>
              <a:t>y</a:t>
            </a:r>
            <a:r>
              <a:rPr lang="en-US" altLang="en-US" baseline="-25000" dirty="0"/>
              <a:t>2</a:t>
            </a:r>
            <a:r>
              <a:rPr lang="en-US" altLang="en-US" dirty="0"/>
              <a:t>,…,</a:t>
            </a:r>
            <a:r>
              <a:rPr lang="en-US" altLang="en-US" i="1" dirty="0" err="1"/>
              <a:t>y</a:t>
            </a:r>
            <a:r>
              <a:rPr lang="en-US" altLang="en-US" baseline="-25000" dirty="0" err="1"/>
              <a:t>N</a:t>
            </a:r>
            <a:r>
              <a:rPr lang="en-US" altLang="en-US" dirty="0"/>
              <a:t>) be a function of independent random variables </a:t>
            </a:r>
            <a:r>
              <a:rPr lang="en-US" altLang="en-US" i="1" dirty="0" err="1"/>
              <a:t>y</a:t>
            </a:r>
            <a:r>
              <a:rPr lang="en-US" altLang="en-US" baseline="-25000" dirty="0" err="1"/>
              <a:t>i</a:t>
            </a:r>
            <a:r>
              <a:rPr lang="en-US" altLang="en-US" dirty="0"/>
              <a:t>.  Assuming the variances are small, we have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Variance of </a:t>
            </a:r>
            <a:r>
              <a:rPr lang="en-US" altLang="en-US" i="1" dirty="0"/>
              <a:t>z</a:t>
            </a:r>
            <a:r>
              <a:rPr lang="en-US" altLang="en-US" dirty="0"/>
              <a:t> is related to variances of </a:t>
            </a:r>
            <a:r>
              <a:rPr lang="en-US" altLang="en-US" i="1" dirty="0" err="1"/>
              <a:t>y</a:t>
            </a:r>
            <a:r>
              <a:rPr lang="en-US" altLang="en-US" baseline="-25000" dirty="0" err="1"/>
              <a:t>i</a:t>
            </a:r>
            <a:r>
              <a:rPr lang="en-US" altLang="en-US" dirty="0"/>
              <a:t> by</a:t>
            </a:r>
          </a:p>
          <a:p>
            <a:pPr eaLnBrk="1" hangingPunct="1"/>
            <a:endParaRPr lang="en-US" altLang="en-US" dirty="0"/>
          </a:p>
        </p:txBody>
      </p:sp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3355E06F-53A5-4BC0-8488-C364E8C2CF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276600"/>
          <a:ext cx="40386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Equation" r:id="rId3" imgW="1498600" imgH="508000" progId="Equation.DSMT4">
                  <p:embed/>
                </p:oleObj>
              </mc:Choice>
              <mc:Fallback>
                <p:oleObj name="Equation" r:id="rId3" imgW="1498600" imgH="50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76600"/>
                        <a:ext cx="403860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14827A83-E607-43A2-BCA5-C339AD818A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5394325"/>
          <a:ext cx="26670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Equation" r:id="rId5" imgW="1168400" imgH="508000" progId="Equation.DSMT4">
                  <p:embed/>
                </p:oleObj>
              </mc:Choice>
              <mc:Fallback>
                <p:oleObj name="Equation" r:id="rId5" imgW="1168400" imgH="50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394325"/>
                        <a:ext cx="266700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211158C-8E49-43CE-B411-9AA6E1932C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Error Estimates on </a:t>
            </a:r>
            <a:r>
              <a:rPr lang="en-US" altLang="en-US" i="1"/>
              <a:t>a</a:t>
            </a:r>
            <a:r>
              <a:rPr lang="en-US" altLang="en-US"/>
              <a:t> and </a:t>
            </a:r>
            <a:r>
              <a:rPr lang="en-US" altLang="en-US" i="1"/>
              <a:t>b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F841A10-DF99-453B-8306-527CF37D2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Using error propagation formula, viewing </a:t>
            </a:r>
            <a:r>
              <a:rPr lang="en-US" altLang="en-US" i="1"/>
              <a:t>a</a:t>
            </a:r>
            <a:r>
              <a:rPr lang="en-US" altLang="en-US"/>
              <a:t> as a function of </a:t>
            </a:r>
            <a:r>
              <a:rPr lang="en-US" altLang="en-US" i="1"/>
              <a:t>y</a:t>
            </a:r>
            <a:r>
              <a:rPr lang="en-US" altLang="en-US" i="1" baseline="-25000"/>
              <a:t>i</a:t>
            </a:r>
            <a:r>
              <a:rPr lang="en-US" altLang="en-US"/>
              <a:t>, we have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Thus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Similarly </a:t>
            </a:r>
          </a:p>
          <a:p>
            <a:pPr eaLnBrk="1" hangingPunct="1">
              <a:lnSpc>
                <a:spcPct val="90000"/>
              </a:lnSpc>
            </a:pPr>
            <a:endParaRPr lang="en-US" altLang="en-US" i="1"/>
          </a:p>
        </p:txBody>
      </p:sp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id="{90BE6BED-64DA-47F0-9E88-9A4BC6FF24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667000"/>
          <a:ext cx="25146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6" name="Equation" r:id="rId3" imgW="1002865" imgH="431613" progId="Equation.DSMT4">
                  <p:embed/>
                </p:oleObj>
              </mc:Choice>
              <mc:Fallback>
                <p:oleObj name="Equation" r:id="rId3" imgW="1002865" imgH="43161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67000"/>
                        <a:ext cx="251460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B7D4AD19-E163-47D2-AE74-E4AFB5908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733800"/>
          <a:ext cx="44958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7" name="Equation" r:id="rId5" imgW="1917700" imgH="508000" progId="Equation.DSMT4">
                  <p:embed/>
                </p:oleObj>
              </mc:Choice>
              <mc:Fallback>
                <p:oleObj name="Equation" r:id="rId5" imgW="1917700" imgH="50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733800"/>
                        <a:ext cx="4495800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>
            <a:extLst>
              <a:ext uri="{FF2B5EF4-FFF2-40B4-BE49-F238E27FC236}">
                <a16:creationId xmlns:a16="http://schemas.microsoft.com/office/drawing/2014/main" id="{08F8F53F-A0C4-4853-9E7E-4335CBCFE6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5141913"/>
          <a:ext cx="121920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8" name="Equation" r:id="rId7" imgW="495085" imgH="393529" progId="Equation.DSMT4">
                  <p:embed/>
                </p:oleObj>
              </mc:Choice>
              <mc:Fallback>
                <p:oleObj name="Equation" r:id="rId7" imgW="495085" imgH="39352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141913"/>
                        <a:ext cx="121920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A9930B4-A8C4-4FB0-AA14-52097E058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if error in </a:t>
            </a:r>
            <a:r>
              <a:rPr lang="en-US" altLang="en-US" i="1"/>
              <a:t>y</a:t>
            </a:r>
            <a:r>
              <a:rPr lang="en-US" altLang="en-US" baseline="-25000"/>
              <a:t>i</a:t>
            </a:r>
            <a:r>
              <a:rPr lang="en-US" altLang="en-US"/>
              <a:t> is unknown?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FC6F5AE-6866-4A4D-8A92-861418096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goodness-of-fit </a:t>
            </a:r>
            <a:r>
              <a:rPr lang="en-US" altLang="en-US" i="1"/>
              <a:t>Q</a:t>
            </a:r>
            <a:r>
              <a:rPr lang="en-US" altLang="en-US"/>
              <a:t> can no longer be computed</a:t>
            </a:r>
          </a:p>
          <a:p>
            <a:pPr eaLnBrk="1" hangingPunct="1"/>
            <a:r>
              <a:rPr lang="en-US" altLang="en-US"/>
              <a:t>Assuming all data have same </a:t>
            </a:r>
            <a:r>
              <a:rPr lang="el-GR" altLang="en-US"/>
              <a:t>σ</a:t>
            </a:r>
            <a:r>
              <a:rPr lang="en-US" altLang="en-US"/>
              <a:t>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Error in </a:t>
            </a:r>
            <a:r>
              <a:rPr lang="en-US" altLang="en-US" i="1"/>
              <a:t>a</a:t>
            </a:r>
            <a:r>
              <a:rPr lang="en-US" altLang="en-US"/>
              <a:t> and </a:t>
            </a:r>
            <a:r>
              <a:rPr lang="en-US" altLang="en-US" i="1"/>
              <a:t>b</a:t>
            </a:r>
            <a:r>
              <a:rPr lang="en-US" altLang="en-US"/>
              <a:t> can still be estimated, using </a:t>
            </a:r>
            <a:r>
              <a:rPr lang="el-GR" altLang="en-US"/>
              <a:t>σ</a:t>
            </a:r>
            <a:r>
              <a:rPr lang="en-US" altLang="en-US" baseline="-25000"/>
              <a:t>i</a:t>
            </a:r>
            <a:r>
              <a:rPr lang="en-US" altLang="en-US"/>
              <a:t>=</a:t>
            </a:r>
            <a:r>
              <a:rPr lang="el-GR" altLang="en-US"/>
              <a:t>σ</a:t>
            </a:r>
            <a:r>
              <a:rPr lang="en-US" altLang="en-US"/>
              <a:t>  (but less reliably)</a:t>
            </a:r>
          </a:p>
        </p:txBody>
      </p:sp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id="{4798D44B-25AF-492E-A6E6-DA64A8E966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238500"/>
          <a:ext cx="4114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3" imgW="1866900" imgH="431800" progId="Equation.DSMT4">
                  <p:embed/>
                </p:oleObj>
              </mc:Choice>
              <mc:Fallback>
                <p:oleObj name="Equation" r:id="rId3" imgW="18669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38500"/>
                        <a:ext cx="4114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5">
            <a:extLst>
              <a:ext uri="{FF2B5EF4-FFF2-40B4-BE49-F238E27FC236}">
                <a16:creationId xmlns:a16="http://schemas.microsoft.com/office/drawing/2014/main" id="{FC217F6D-1933-41E1-BEA4-1930A3B9A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429000"/>
            <a:ext cx="3352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M</a:t>
            </a:r>
            <a:r>
              <a:rPr lang="en-US" altLang="en-US"/>
              <a:t> is number of basis functions, </a:t>
            </a:r>
            <a:r>
              <a:rPr lang="en-US" altLang="en-US" i="1"/>
              <a:t>M</a:t>
            </a:r>
            <a:r>
              <a:rPr lang="en-US" altLang="en-US"/>
              <a:t>=2 for straight line fit.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67E880D-DA3F-47B7-8066-C363272C64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General Linear Least-Squares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FD0A488-5EBC-4BD9-8A4E-99DD9F8AA5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Fit to a linear combination of arbitrary functions: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E.g., polynomial fit </a:t>
            </a:r>
            <a:r>
              <a:rPr lang="en-US" altLang="en-US" i="1"/>
              <a:t>X</a:t>
            </a:r>
            <a:r>
              <a:rPr lang="en-US" altLang="en-US" baseline="-25000"/>
              <a:t>k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)=</a:t>
            </a:r>
            <a:r>
              <a:rPr lang="en-US" altLang="en-US" i="1"/>
              <a:t>x</a:t>
            </a:r>
            <a:r>
              <a:rPr lang="en-US" altLang="en-US" baseline="30000"/>
              <a:t>k-1</a:t>
            </a:r>
            <a:r>
              <a:rPr lang="en-US" altLang="en-US"/>
              <a:t>, or harmonic series </a:t>
            </a:r>
            <a:r>
              <a:rPr lang="en-US" altLang="en-US" i="1"/>
              <a:t>X</a:t>
            </a:r>
            <a:r>
              <a:rPr lang="en-US" altLang="en-US" baseline="-25000"/>
              <a:t>k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)=sin(</a:t>
            </a:r>
            <a:r>
              <a:rPr lang="en-US" altLang="en-US" i="1"/>
              <a:t>kx</a:t>
            </a:r>
            <a:r>
              <a:rPr lang="en-US" altLang="en-US"/>
              <a:t>), etc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The basis functions </a:t>
            </a:r>
            <a:r>
              <a:rPr lang="en-US" altLang="en-US" i="1"/>
              <a:t>X</a:t>
            </a:r>
            <a:r>
              <a:rPr lang="en-US" altLang="en-US" baseline="-25000"/>
              <a:t>k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can be nonlinear </a:t>
            </a:r>
          </a:p>
          <a:p>
            <a:pPr eaLnBrk="1" hangingPunct="1"/>
            <a:endParaRPr lang="en-US" altLang="en-US"/>
          </a:p>
        </p:txBody>
      </p:sp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ED2BFB1A-C347-43BB-A0DA-453785C375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632075"/>
          <a:ext cx="27432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3" imgW="1155700" imgH="431800" progId="Equation.DSMT4">
                  <p:embed/>
                </p:oleObj>
              </mc:Choice>
              <mc:Fallback>
                <p:oleObj name="Equation" r:id="rId3" imgW="11557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32075"/>
                        <a:ext cx="27432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FF17AEE-5822-4FFC-A478-FD5D1423CB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Merit Function &amp; Design Matrix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56E39FC-5EED-4FB9-A151-B8BD91F9C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Find </a:t>
            </a:r>
            <a:r>
              <a:rPr lang="en-US" altLang="en-US" i="1">
                <a:latin typeface="Times New Roman" panose="02020603050405020304" pitchFamily="18" charset="0"/>
              </a:rPr>
              <a:t>a</a:t>
            </a:r>
            <a:r>
              <a:rPr lang="en-US" altLang="en-US" i="1" baseline="-25000">
                <a:latin typeface="Times New Roman" panose="02020603050405020304" pitchFamily="18" charset="0"/>
              </a:rPr>
              <a:t>k</a:t>
            </a:r>
            <a:r>
              <a:rPr lang="en-US" altLang="en-US"/>
              <a:t> that minimize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Define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The problem can be stated as </a:t>
            </a:r>
          </a:p>
          <a:p>
            <a:pPr eaLnBrk="1" hangingPunct="1"/>
            <a:endParaRPr lang="en-US" altLang="en-US"/>
          </a:p>
        </p:txBody>
      </p:sp>
      <p:graphicFrame>
        <p:nvGraphicFramePr>
          <p:cNvPr id="20484" name="Object 4">
            <a:extLst>
              <a:ext uri="{FF2B5EF4-FFF2-40B4-BE49-F238E27FC236}">
                <a16:creationId xmlns:a16="http://schemas.microsoft.com/office/drawing/2014/main" id="{8D112050-BBDC-4C1A-B6B8-896DD7F294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133600"/>
          <a:ext cx="37338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9" name="Equation" r:id="rId4" imgW="1905000" imgH="609600" progId="Equation.DSMT4">
                  <p:embed/>
                </p:oleObj>
              </mc:Choice>
              <mc:Fallback>
                <p:oleObj name="Equation" r:id="rId4" imgW="1905000" imgH="60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33600"/>
                        <a:ext cx="37338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>
            <a:extLst>
              <a:ext uri="{FF2B5EF4-FFF2-40B4-BE49-F238E27FC236}">
                <a16:creationId xmlns:a16="http://schemas.microsoft.com/office/drawing/2014/main" id="{777E61D0-64A6-4E60-B16E-F0EC439026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962400"/>
          <a:ext cx="27432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0" name="Equation" r:id="rId6" imgW="1409700" imgH="457200" progId="Equation.DSMT4">
                  <p:embed/>
                </p:oleObj>
              </mc:Choice>
              <mc:Fallback>
                <p:oleObj name="Equation" r:id="rId6" imgW="14097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62400"/>
                        <a:ext cx="27432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>
            <a:extLst>
              <a:ext uri="{FF2B5EF4-FFF2-40B4-BE49-F238E27FC236}">
                <a16:creationId xmlns:a16="http://schemas.microsoft.com/office/drawing/2014/main" id="{8681BE51-C4AD-48BB-AE1B-F32C09FF4E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108429"/>
              </p:ext>
            </p:extLst>
          </p:nvPr>
        </p:nvGraphicFramePr>
        <p:xfrm>
          <a:off x="1981200" y="5834063"/>
          <a:ext cx="231775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1" name="Equation" r:id="rId8" imgW="952200" imgH="241200" progId="Equation.DSMT4">
                  <p:embed/>
                </p:oleObj>
              </mc:Choice>
              <mc:Fallback>
                <p:oleObj name="Equation" r:id="rId8" imgW="95220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834063"/>
                        <a:ext cx="231775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>
            <a:extLst>
              <a:ext uri="{FF2B5EF4-FFF2-40B4-BE49-F238E27FC236}">
                <a16:creationId xmlns:a16="http://schemas.microsoft.com/office/drawing/2014/main" id="{6FDCC0B7-A901-49A9-AE9B-7B54C2F753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00900" y="3048000"/>
          <a:ext cx="13335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2" name="Equation" r:id="rId10" imgW="609600" imgH="939800" progId="Equation.DSMT4">
                  <p:embed/>
                </p:oleObj>
              </mc:Choice>
              <mc:Fallback>
                <p:oleObj name="Equation" r:id="rId10" imgW="609600" imgH="939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3048000"/>
                        <a:ext cx="13335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8">
            <a:extLst>
              <a:ext uri="{FF2B5EF4-FFF2-40B4-BE49-F238E27FC236}">
                <a16:creationId xmlns:a16="http://schemas.microsoft.com/office/drawing/2014/main" id="{07D12B73-E2C3-438D-A87D-14AD6642E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505200"/>
            <a:ext cx="1981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Let </a:t>
            </a:r>
            <a:r>
              <a:rPr lang="en-US" altLang="en-US" sz="2400" i="1">
                <a:latin typeface="Times New Roman" panose="02020603050405020304" pitchFamily="18" charset="0"/>
              </a:rPr>
              <a:t>a</a:t>
            </a:r>
            <a:r>
              <a:rPr lang="en-US" altLang="en-US" sz="2000"/>
              <a:t> be a column vector: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CBC1751-1D1A-4D31-B4F9-BAEC865CF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Normal Equation &amp; Covariance</a:t>
            </a:r>
            <a:endParaRPr lang="en-US" altLang="en-US" i="1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B9E4CC2-5DB1-47C5-98D4-279F818F2B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solution to min ||</a:t>
            </a:r>
            <a:r>
              <a:rPr lang="en-US" altLang="en-US" i="1" dirty="0"/>
              <a:t>b</a:t>
            </a:r>
            <a:r>
              <a:rPr lang="en-US" altLang="en-US" dirty="0"/>
              <a:t>-</a:t>
            </a:r>
            <a:r>
              <a:rPr lang="en-US" altLang="en-US" i="1" dirty="0"/>
              <a:t>Aa</a:t>
            </a:r>
            <a:r>
              <a:rPr lang="en-US" altLang="en-US" dirty="0"/>
              <a:t>||</a:t>
            </a:r>
            <a:r>
              <a:rPr lang="en-US" altLang="en-US" baseline="30000" dirty="0"/>
              <a:t>2</a:t>
            </a:r>
            <a:r>
              <a:rPr lang="en-US" altLang="en-US" dirty="0"/>
              <a:t> is </a:t>
            </a:r>
            <a:r>
              <a:rPr lang="en-US" altLang="en-US" i="1" dirty="0" err="1"/>
              <a:t>A</a:t>
            </a:r>
            <a:r>
              <a:rPr lang="en-US" altLang="en-US" baseline="30000" dirty="0" err="1"/>
              <a:t>T</a:t>
            </a:r>
            <a:r>
              <a:rPr lang="en-US" altLang="en-US" i="1" dirty="0" err="1"/>
              <a:t>Aa</a:t>
            </a:r>
            <a:r>
              <a:rPr lang="en-US" altLang="en-US" dirty="0"/>
              <a:t>=</a:t>
            </a:r>
            <a:r>
              <a:rPr lang="en-US" altLang="en-US" i="1" dirty="0" err="1"/>
              <a:t>A</a:t>
            </a:r>
            <a:r>
              <a:rPr lang="en-US" altLang="en-US" baseline="30000" dirty="0" err="1"/>
              <a:t>T</a:t>
            </a:r>
            <a:r>
              <a:rPr lang="en-US" altLang="en-US" i="1" dirty="0" err="1"/>
              <a:t>b</a:t>
            </a:r>
            <a:endParaRPr lang="en-US" altLang="en-US" dirty="0"/>
          </a:p>
          <a:p>
            <a:pPr eaLnBrk="1" hangingPunct="1"/>
            <a:r>
              <a:rPr lang="en-US" altLang="en-US" dirty="0"/>
              <a:t>Let </a:t>
            </a:r>
            <a:r>
              <a:rPr lang="en-US" altLang="en-US" i="1" dirty="0"/>
              <a:t>C</a:t>
            </a:r>
            <a:r>
              <a:rPr lang="en-US" altLang="en-US" dirty="0"/>
              <a:t> = (</a:t>
            </a:r>
            <a:r>
              <a:rPr lang="en-US" altLang="en-US" i="1" dirty="0"/>
              <a:t>A</a:t>
            </a:r>
            <a:r>
              <a:rPr lang="en-US" altLang="en-US" baseline="30000" dirty="0"/>
              <a:t>T</a:t>
            </a:r>
            <a:r>
              <a:rPr lang="en-US" altLang="en-US" i="1" dirty="0"/>
              <a:t>A</a:t>
            </a:r>
            <a:r>
              <a:rPr lang="en-US" altLang="en-US" dirty="0"/>
              <a:t>)</a:t>
            </a:r>
            <a:r>
              <a:rPr lang="en-US" altLang="en-US" baseline="30000" dirty="0"/>
              <a:t>-1</a:t>
            </a:r>
            <a:r>
              <a:rPr lang="en-US" altLang="en-US" dirty="0"/>
              <a:t>, then </a:t>
            </a:r>
            <a:r>
              <a:rPr lang="en-US" altLang="en-US" i="1" dirty="0"/>
              <a:t>a</a:t>
            </a:r>
            <a:r>
              <a:rPr lang="en-US" altLang="en-US" dirty="0"/>
              <a:t> = </a:t>
            </a:r>
            <a:r>
              <a:rPr lang="en-US" altLang="en-US" i="1" dirty="0" err="1"/>
              <a:t>CA</a:t>
            </a:r>
            <a:r>
              <a:rPr lang="en-US" altLang="en-US" baseline="30000" dirty="0" err="1"/>
              <a:t>T</a:t>
            </a:r>
            <a:r>
              <a:rPr lang="en-US" altLang="en-US" i="1" dirty="0" err="1"/>
              <a:t>b</a:t>
            </a:r>
            <a:endParaRPr lang="en-US" altLang="en-US" i="1" dirty="0"/>
          </a:p>
          <a:p>
            <a:pPr eaLnBrk="1" hangingPunct="1"/>
            <a:r>
              <a:rPr lang="en-US" altLang="en-US" dirty="0"/>
              <a:t>We can view data </a:t>
            </a:r>
            <a:r>
              <a:rPr lang="en-US" altLang="en-US" i="1" dirty="0" err="1"/>
              <a:t>y</a:t>
            </a:r>
            <a:r>
              <a:rPr lang="en-US" altLang="en-US" baseline="-25000" dirty="0" err="1"/>
              <a:t>i</a:t>
            </a:r>
            <a:r>
              <a:rPr lang="en-US" altLang="en-US" dirty="0"/>
              <a:t> as a random variable due to random error, </a:t>
            </a:r>
            <a:r>
              <a:rPr lang="en-US" altLang="en-US" i="1" dirty="0" err="1"/>
              <a:t>y</a:t>
            </a:r>
            <a:r>
              <a:rPr lang="en-US" altLang="en-US" baseline="-25000" dirty="0" err="1"/>
              <a:t>i</a:t>
            </a:r>
            <a:r>
              <a:rPr lang="en-US" altLang="en-US" dirty="0"/>
              <a:t>=y(x)+</a:t>
            </a:r>
            <a:r>
              <a:rPr lang="el-GR" altLang="en-US" dirty="0">
                <a:cs typeface="Arial" panose="020B0604020202020204" pitchFamily="34" charset="0"/>
              </a:rPr>
              <a:t>ε</a:t>
            </a:r>
            <a:r>
              <a:rPr lang="en-US" altLang="en-US" baseline="-25000" dirty="0" err="1">
                <a:cs typeface="Arial" panose="020B0604020202020204" pitchFamily="34" charset="0"/>
              </a:rPr>
              <a:t>i</a:t>
            </a:r>
            <a:r>
              <a:rPr lang="en-US" altLang="en-US" dirty="0">
                <a:cs typeface="Arial" panose="020B0604020202020204" pitchFamily="34" charset="0"/>
              </a:rPr>
              <a:t>.  &lt;</a:t>
            </a:r>
            <a:r>
              <a:rPr lang="el-GR" altLang="en-US" dirty="0">
                <a:cs typeface="Arial" panose="020B0604020202020204" pitchFamily="34" charset="0"/>
              </a:rPr>
              <a:t>ε</a:t>
            </a:r>
            <a:r>
              <a:rPr lang="en-US" altLang="en-US" baseline="-25000" dirty="0" err="1">
                <a:cs typeface="Arial" panose="020B0604020202020204" pitchFamily="34" charset="0"/>
              </a:rPr>
              <a:t>i</a:t>
            </a:r>
            <a:r>
              <a:rPr lang="en-US" altLang="en-US" dirty="0">
                <a:cs typeface="Arial" panose="020B0604020202020204" pitchFamily="34" charset="0"/>
              </a:rPr>
              <a:t>&gt;=0, &lt;</a:t>
            </a:r>
            <a:r>
              <a:rPr lang="el-GR" altLang="en-US" dirty="0">
                <a:cs typeface="Arial" panose="020B0604020202020204" pitchFamily="34" charset="0"/>
              </a:rPr>
              <a:t>ε</a:t>
            </a:r>
            <a:r>
              <a:rPr lang="en-US" altLang="en-US" baseline="-25000" dirty="0" err="1">
                <a:cs typeface="Arial" panose="020B0604020202020204" pitchFamily="34" charset="0"/>
              </a:rPr>
              <a:t>i</a:t>
            </a:r>
            <a:r>
              <a:rPr lang="el-GR" altLang="en-US" dirty="0">
                <a:cs typeface="Arial" panose="020B0604020202020204" pitchFamily="34" charset="0"/>
              </a:rPr>
              <a:t>ε</a:t>
            </a:r>
            <a:r>
              <a:rPr lang="en-US" altLang="en-US" baseline="-25000" dirty="0">
                <a:cs typeface="Arial" panose="020B0604020202020204" pitchFamily="34" charset="0"/>
              </a:rPr>
              <a:t>j</a:t>
            </a:r>
            <a:r>
              <a:rPr lang="en-US" altLang="en-US" dirty="0">
                <a:cs typeface="Arial" panose="020B0604020202020204" pitchFamily="34" charset="0"/>
              </a:rPr>
              <a:t>&gt;=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altLang="en-US" baseline="-25000" dirty="0">
                <a:cs typeface="Arial" panose="020B0604020202020204" pitchFamily="34" charset="0"/>
              </a:rPr>
              <a:t>i</a:t>
            </a:r>
            <a:r>
              <a:rPr lang="en-US" altLang="en-US" baseline="30000" dirty="0">
                <a:cs typeface="Arial" panose="020B0604020202020204" pitchFamily="34" charset="0"/>
              </a:rPr>
              <a:t>2</a:t>
            </a:r>
            <a:r>
              <a:rPr lang="en-US" altLang="en-US" baseline="-25000" dirty="0">
                <a:cs typeface="Arial" panose="020B0604020202020204" pitchFamily="34" charset="0"/>
              </a:rPr>
              <a:t>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en-US" baseline="-25000" dirty="0" err="1">
                <a:cs typeface="Arial" panose="020B0604020202020204" pitchFamily="34" charset="0"/>
                <a:sym typeface="Symbol" panose="05050102010706020507" pitchFamily="18" charset="2"/>
              </a:rPr>
              <a:t>ij</a:t>
            </a:r>
            <a:r>
              <a:rPr lang="en-US" altLang="en-US" dirty="0">
                <a:cs typeface="Arial" panose="020B0604020202020204" pitchFamily="34" charset="0"/>
              </a:rPr>
              <a:t>.  Thus </a:t>
            </a:r>
            <a:r>
              <a:rPr lang="en-US" altLang="en-US" i="1" dirty="0">
                <a:cs typeface="Arial" panose="020B0604020202020204" pitchFamily="34" charset="0"/>
              </a:rPr>
              <a:t>a</a:t>
            </a:r>
            <a:r>
              <a:rPr lang="en-US" altLang="en-US" dirty="0">
                <a:cs typeface="Arial" panose="020B0604020202020204" pitchFamily="34" charset="0"/>
              </a:rPr>
              <a:t> is also a random variable.</a:t>
            </a:r>
            <a:r>
              <a:rPr lang="en-US" altLang="en-US" dirty="0"/>
              <a:t> Covariance of </a:t>
            </a:r>
            <a:r>
              <a:rPr lang="en-US" altLang="en-US" i="1" dirty="0"/>
              <a:t>a</a:t>
            </a:r>
            <a:r>
              <a:rPr lang="en-US" altLang="en-US" dirty="0"/>
              <a:t> is precisely </a:t>
            </a:r>
            <a:r>
              <a:rPr lang="en-US" altLang="en-US" i="1" dirty="0"/>
              <a:t>C</a:t>
            </a:r>
          </a:p>
          <a:p>
            <a:pPr eaLnBrk="1" hangingPunct="1"/>
            <a:r>
              <a:rPr lang="en-US" altLang="en-US" dirty="0"/>
              <a:t>&lt;</a:t>
            </a:r>
            <a:r>
              <a:rPr lang="en-US" altLang="en-US" i="1" dirty="0" err="1"/>
              <a:t>aa</a:t>
            </a:r>
            <a:r>
              <a:rPr lang="en-US" altLang="en-US" baseline="30000" dirty="0" err="1"/>
              <a:t>T</a:t>
            </a:r>
            <a:r>
              <a:rPr lang="en-US" altLang="en-US" dirty="0"/>
              <a:t>&gt;-&lt;</a:t>
            </a:r>
            <a:r>
              <a:rPr lang="en-US" altLang="en-US" i="1" dirty="0"/>
              <a:t>a</a:t>
            </a:r>
            <a:r>
              <a:rPr lang="en-US" altLang="en-US" dirty="0"/>
              <a:t>&gt;&lt;</a:t>
            </a:r>
            <a:r>
              <a:rPr lang="en-US" altLang="en-US" i="1" dirty="0" err="1"/>
              <a:t>a</a:t>
            </a:r>
            <a:r>
              <a:rPr lang="en-US" altLang="en-US" baseline="30000" dirty="0" err="1"/>
              <a:t>T</a:t>
            </a:r>
            <a:r>
              <a:rPr lang="en-US" altLang="en-US" dirty="0"/>
              <a:t>&gt; = </a:t>
            </a:r>
            <a:r>
              <a:rPr lang="en-US" altLang="en-US" i="1" dirty="0"/>
              <a:t>C</a:t>
            </a:r>
          </a:p>
          <a:p>
            <a:pPr eaLnBrk="1" hangingPunct="1"/>
            <a:r>
              <a:rPr lang="en-US" altLang="en-US" dirty="0"/>
              <a:t>Estimate of the fitting coefficient</a:t>
            </a:r>
            <a:r>
              <a:rPr lang="en-US" altLang="en-US" baseline="-25000" dirty="0"/>
              <a:t> </a:t>
            </a:r>
            <a:r>
              <a:rPr lang="en-US" altLang="en-US" dirty="0"/>
              <a:t>is </a:t>
            </a:r>
          </a:p>
        </p:txBody>
      </p:sp>
      <p:graphicFrame>
        <p:nvGraphicFramePr>
          <p:cNvPr id="21508" name="Object 4">
            <a:extLst>
              <a:ext uri="{FF2B5EF4-FFF2-40B4-BE49-F238E27FC236}">
                <a16:creationId xmlns:a16="http://schemas.microsoft.com/office/drawing/2014/main" id="{BCDE9195-DF83-4D81-B6FB-14E3762A05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019800"/>
          <a:ext cx="35052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Equation" r:id="rId3" imgW="1307532" imgH="304668" progId="Equation.DSMT4">
                  <p:embed/>
                </p:oleObj>
              </mc:Choice>
              <mc:Fallback>
                <p:oleObj name="Equation" r:id="rId3" imgW="1307532" imgH="30466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019800"/>
                        <a:ext cx="35052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FEF0D41-8087-498A-A192-A4916D9C0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Singular Value Decomposition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D41B6FC-CB12-4ACB-A4F4-81A84593DF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can factor arbitrary complex matrix as  </a:t>
            </a:r>
          </a:p>
          <a:p>
            <a:pPr eaLnBrk="1" hangingPunct="1">
              <a:buFontTx/>
              <a:buNone/>
            </a:pPr>
            <a:r>
              <a:rPr lang="en-US" altLang="en-US"/>
              <a:t>	A = U</a:t>
            </a:r>
            <a:r>
              <a:rPr lang="el-GR" altLang="en-US">
                <a:cs typeface="Arial" panose="020B0604020202020204" pitchFamily="34" charset="0"/>
              </a:rPr>
              <a:t>Σ</a:t>
            </a:r>
            <a:r>
              <a:rPr lang="en-US" altLang="en-US">
                <a:cs typeface="Arial" panose="020B0604020202020204" pitchFamily="34" charset="0"/>
              </a:rPr>
              <a:t>V</a:t>
            </a:r>
            <a:r>
              <a:rPr lang="en-US" altLang="en-US" baseline="30000">
                <a:cs typeface="Arial" panose="020B0604020202020204" pitchFamily="34" charset="0"/>
              </a:rPr>
              <a:t>†</a:t>
            </a:r>
          </a:p>
          <a:p>
            <a:pPr eaLnBrk="1" hangingPunct="1">
              <a:buFontTx/>
              <a:buNone/>
            </a:pPr>
            <a:endParaRPr lang="el-GR" altLang="en-US">
              <a:cs typeface="Arial" panose="020B0604020202020204" pitchFamily="34" charset="0"/>
            </a:endParaRPr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45355D5A-8F4F-4AAF-9F7B-61A5CD7CEC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810583"/>
              </p:ext>
            </p:extLst>
          </p:nvPr>
        </p:nvGraphicFramePr>
        <p:xfrm>
          <a:off x="355600" y="2894013"/>
          <a:ext cx="8432800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Equation" r:id="rId4" imgW="4330440" imgH="939600" progId="Equation.DSMT4">
                  <p:embed/>
                </p:oleObj>
              </mc:Choice>
              <mc:Fallback>
                <p:oleObj name="Equation" r:id="rId4" imgW="4330440" imgH="93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2894013"/>
                        <a:ext cx="8432800" cy="183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>
            <a:extLst>
              <a:ext uri="{FF2B5EF4-FFF2-40B4-BE49-F238E27FC236}">
                <a16:creationId xmlns:a16="http://schemas.microsoft.com/office/drawing/2014/main" id="{29BF25E8-4CE0-414C-9B82-EF290FF7D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6718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N</a:t>
            </a:r>
            <a:r>
              <a:rPr lang="en-US" altLang="en-US">
                <a:sym typeface="Symbol" panose="05050102010706020507" pitchFamily="18" charset="2"/>
              </a:rPr>
              <a:t>M</a:t>
            </a:r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5B8FDB5C-B969-4914-9E50-FAC7E2CF6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6718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N</a:t>
            </a:r>
            <a:r>
              <a:rPr lang="en-US" altLang="en-US">
                <a:sym typeface="Symbol" panose="05050102010706020507" pitchFamily="18" charset="2"/>
              </a:rPr>
              <a:t>N</a:t>
            </a:r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6FB8D47B-C879-46E3-AF1E-0877AF88B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4290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N</a:t>
            </a:r>
            <a:r>
              <a:rPr lang="en-US" altLang="en-US">
                <a:sym typeface="Symbol" panose="05050102010706020507" pitchFamily="18" charset="2"/>
              </a:rPr>
              <a:t>M</a:t>
            </a:r>
          </a:p>
        </p:txBody>
      </p:sp>
      <p:sp>
        <p:nvSpPr>
          <p:cNvPr id="22536" name="Text Box 8">
            <a:extLst>
              <a:ext uri="{FF2B5EF4-FFF2-40B4-BE49-F238E27FC236}">
                <a16:creationId xmlns:a16="http://schemas.microsoft.com/office/drawing/2014/main" id="{AC12EC85-6CE3-4E99-839F-40076358B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5814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M</a:t>
            </a:r>
            <a:r>
              <a:rPr lang="en-US" altLang="en-US">
                <a:sym typeface="Symbol" panose="05050102010706020507" pitchFamily="18" charset="2"/>
              </a:rPr>
              <a:t>M</a:t>
            </a:r>
          </a:p>
        </p:txBody>
      </p:sp>
      <p:sp>
        <p:nvSpPr>
          <p:cNvPr id="22537" name="Text Box 9">
            <a:extLst>
              <a:ext uri="{FF2B5EF4-FFF2-40B4-BE49-F238E27FC236}">
                <a16:creationId xmlns:a16="http://schemas.microsoft.com/office/drawing/2014/main" id="{B11517FF-571D-4996-A492-6E67441E7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165725"/>
            <a:ext cx="58674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U and V are unitary, i.e.,  UU</a:t>
            </a:r>
            <a:r>
              <a:rPr lang="en-US" altLang="en-US" sz="2000" baseline="30000">
                <a:cs typeface="Arial" panose="020B0604020202020204" pitchFamily="34" charset="0"/>
              </a:rPr>
              <a:t>†</a:t>
            </a:r>
            <a:r>
              <a:rPr lang="en-US" altLang="en-US" sz="2000"/>
              <a:t>=1,  VV</a:t>
            </a:r>
            <a:r>
              <a:rPr lang="en-US" altLang="en-US" sz="2000" baseline="30000">
                <a:cs typeface="Arial" panose="020B0604020202020204" pitchFamily="34" charset="0"/>
              </a:rPr>
              <a:t>†</a:t>
            </a:r>
            <a:r>
              <a:rPr lang="en-US" altLang="en-US" sz="2000"/>
              <a:t>=1</a:t>
            </a:r>
          </a:p>
          <a:p>
            <a:pPr eaLnBrk="1" hangingPunct="1">
              <a:spcBef>
                <a:spcPct val="50000"/>
              </a:spcBef>
            </a:pPr>
            <a:r>
              <a:rPr lang="el-GR" altLang="en-US" sz="2000">
                <a:cs typeface="Arial" panose="020B0604020202020204" pitchFamily="34" charset="0"/>
              </a:rPr>
              <a:t>Σ</a:t>
            </a:r>
            <a:r>
              <a:rPr lang="en-US" altLang="en-US" sz="2000">
                <a:cs typeface="Arial" panose="020B0604020202020204" pitchFamily="34" charset="0"/>
              </a:rPr>
              <a:t> is diagonal (but need not square), real and positive, </a:t>
            </a:r>
            <a:r>
              <a:rPr lang="en-US" altLang="en-US" sz="2000" i="1">
                <a:latin typeface="Times New Roman" panose="02020603050405020304" pitchFamily="18" charset="0"/>
                <a:cs typeface="Arial" panose="020B0604020202020204" pitchFamily="34" charset="0"/>
              </a:rPr>
              <a:t>w</a:t>
            </a:r>
            <a:r>
              <a:rPr lang="en-US" altLang="en-US" sz="2000" baseline="-25000">
                <a:cs typeface="Arial" panose="020B0604020202020204" pitchFamily="34" charset="0"/>
              </a:rPr>
              <a:t>j</a:t>
            </a:r>
            <a:r>
              <a:rPr lang="en-US" altLang="en-US" sz="2000">
                <a:cs typeface="Arial" panose="020B0604020202020204" pitchFamily="34" charset="0"/>
              </a:rPr>
              <a:t> ≥ 0.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1649CA5-81A6-47C1-BCE1-5BC7DD23D0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Solve Least-Squares by SVD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F36FC69-ECFA-43D5-840A-3F20EA6B79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From normal equation, we have</a:t>
            </a:r>
          </a:p>
          <a:p>
            <a:pPr eaLnBrk="1" hangingPunct="1"/>
            <a:endParaRPr lang="en-US" altLang="en-US"/>
          </a:p>
        </p:txBody>
      </p:sp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FBBD0B3C-5A08-4F25-9F18-35094A77F7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0725" y="2362200"/>
          <a:ext cx="7321550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8" name="Equation" r:id="rId4" imgW="3556000" imgH="1397000" progId="Equation.DSMT4">
                  <p:embed/>
                </p:oleObj>
              </mc:Choice>
              <mc:Fallback>
                <p:oleObj name="Equation" r:id="rId4" imgW="3556000" imgH="1397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2362200"/>
                        <a:ext cx="7321550" cy="287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>
            <a:extLst>
              <a:ext uri="{FF2B5EF4-FFF2-40B4-BE49-F238E27FC236}">
                <a16:creationId xmlns:a16="http://schemas.microsoft.com/office/drawing/2014/main" id="{AE7E0781-4E3D-4D75-BC54-A1FB398612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5238" y="5410200"/>
          <a:ext cx="360997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9" name="Equation" r:id="rId6" imgW="1727200" imgH="508000" progId="Equation.DSMT4">
                  <p:embed/>
                </p:oleObj>
              </mc:Choice>
              <mc:Fallback>
                <p:oleObj name="Equation" r:id="rId6" imgW="1727200" imgH="50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5410200"/>
                        <a:ext cx="3609975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6">
            <a:extLst>
              <a:ext uri="{FF2B5EF4-FFF2-40B4-BE49-F238E27FC236}">
                <a16:creationId xmlns:a16="http://schemas.microsoft.com/office/drawing/2014/main" id="{E8E28A6A-F88B-4E23-A268-BF8CDBE29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791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Or</a:t>
            </a: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1E4A733B-9A94-4952-971D-A630CBB8B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562600"/>
            <a:ext cx="3200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Omitting terms with very small </a:t>
            </a:r>
            <a:r>
              <a:rPr lang="en-US" altLang="en-US" i="1" dirty="0">
                <a:latin typeface="Times New Roman" panose="02020603050405020304" pitchFamily="18" charset="0"/>
              </a:rPr>
              <a:t>w</a:t>
            </a:r>
            <a:r>
              <a:rPr lang="en-US" altLang="en-US" dirty="0"/>
              <a:t> gives a robust method.</a:t>
            </a:r>
          </a:p>
        </p:txBody>
      </p:sp>
      <p:graphicFrame>
        <p:nvGraphicFramePr>
          <p:cNvPr id="24584" name="Object 8">
            <a:extLst>
              <a:ext uri="{FF2B5EF4-FFF2-40B4-BE49-F238E27FC236}">
                <a16:creationId xmlns:a16="http://schemas.microsoft.com/office/drawing/2014/main" id="{6EAE8C8E-272A-44E5-906B-581296D85B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2438400"/>
          <a:ext cx="16002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0" name="Equation" r:id="rId8" imgW="1002865" imgH="482391" progId="Equation.DSMT4">
                  <p:embed/>
                </p:oleObj>
              </mc:Choice>
              <mc:Fallback>
                <p:oleObj name="Equation" r:id="rId8" imgW="1002865" imgH="48239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438400"/>
                        <a:ext cx="16002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EE92E5D-8BAB-4F3A-AF15-3D0E78D17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Statistics of Data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D348DC1-7B24-4A40-9E58-4BFCF03F8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Mean (or average):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Variance: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Median:  a value </a:t>
            </a:r>
            <a:r>
              <a:rPr lang="en-US" altLang="en-US" i="1" dirty="0" err="1">
                <a:latin typeface="Times New Roman" panose="02020603050405020304" pitchFamily="18" charset="0"/>
              </a:rPr>
              <a:t>x</a:t>
            </a:r>
            <a:r>
              <a:rPr lang="en-US" altLang="en-US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en-US" dirty="0"/>
              <a:t> such that half of the data are bigger and half of the data are smaller than it.</a:t>
            </a:r>
          </a:p>
        </p:txBody>
      </p:sp>
      <p:graphicFrame>
        <p:nvGraphicFramePr>
          <p:cNvPr id="5124" name="Object 4">
            <a:extLst>
              <a:ext uri="{FF2B5EF4-FFF2-40B4-BE49-F238E27FC236}">
                <a16:creationId xmlns:a16="http://schemas.microsoft.com/office/drawing/2014/main" id="{501167D1-8C71-42FA-991E-D52A2E0611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377950"/>
          <a:ext cx="19812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4" imgW="774364" imgH="444307" progId="Equation.DSMT4">
                  <p:embed/>
                </p:oleObj>
              </mc:Choice>
              <mc:Fallback>
                <p:oleObj name="Equation" r:id="rId4" imgW="774364" imgH="44430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377950"/>
                        <a:ext cx="19812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>
            <a:extLst>
              <a:ext uri="{FF2B5EF4-FFF2-40B4-BE49-F238E27FC236}">
                <a16:creationId xmlns:a16="http://schemas.microsoft.com/office/drawing/2014/main" id="{44849A04-B4AD-42BD-B857-1822E4469E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2590800"/>
          <a:ext cx="594360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6" imgW="2476500" imgH="444500" progId="Equation.DSMT4">
                  <p:embed/>
                </p:oleObj>
              </mc:Choice>
              <mc:Fallback>
                <p:oleObj name="Equation" r:id="rId6" imgW="2476500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590800"/>
                        <a:ext cx="5943600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26" name="Text Box 6">
                <a:extLst>
                  <a:ext uri="{FF2B5EF4-FFF2-40B4-BE49-F238E27FC236}">
                    <a16:creationId xmlns:a16="http://schemas.microsoft.com/office/drawing/2014/main" id="{7142F8B5-E2DB-44B0-B3C2-3FE2C26FA9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200" y="5783537"/>
                <a:ext cx="3657600" cy="685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l-GR" altLang="en-US" dirty="0"/>
                  <a:t>σ</a:t>
                </a:r>
                <a:r>
                  <a:rPr lang="en-US" altLang="en-US" dirty="0"/>
                  <a:t> is called standard deviation.  Error estimate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el-GR" altLang="en-US" dirty="0"/>
              </a:p>
            </p:txBody>
          </p:sp>
        </mc:Choice>
        <mc:Fallback xmlns="">
          <p:sp>
            <p:nvSpPr>
              <p:cNvPr id="5126" name="Text Box 6">
                <a:extLst>
                  <a:ext uri="{FF2B5EF4-FFF2-40B4-BE49-F238E27FC236}">
                    <a16:creationId xmlns:a16="http://schemas.microsoft.com/office/drawing/2014/main" id="{7142F8B5-E2DB-44B0-B3C2-3FE2C26FA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5783537"/>
                <a:ext cx="3657600" cy="685252"/>
              </a:xfrm>
              <a:prstGeom prst="rect">
                <a:avLst/>
              </a:prstGeom>
              <a:blipFill>
                <a:blip r:embed="rId8"/>
                <a:stretch>
                  <a:fillRect l="-1500" t="-5357" b="-125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82CA13D-6376-4FA8-81F0-0DBEDC4B3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Nonlinear Models </a:t>
            </a:r>
            <a:r>
              <a:rPr lang="en-US" altLang="en-US" i="1"/>
              <a:t>y</a:t>
            </a:r>
            <a:r>
              <a:rPr lang="en-US" altLang="en-US"/>
              <a:t>=</a:t>
            </a:r>
            <a:r>
              <a:rPr lang="en-US" altLang="en-US" i="1"/>
              <a:t>y</a:t>
            </a:r>
            <a:r>
              <a:rPr lang="en-US" altLang="en-US"/>
              <a:t>(x; </a:t>
            </a:r>
            <a:r>
              <a:rPr lang="en-US" altLang="en-US" b="1"/>
              <a:t>a</a:t>
            </a:r>
            <a:r>
              <a:rPr lang="en-US" altLang="en-US"/>
              <a:t>)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8C9DA89-48BD-4E0C-8B27-BC35AE341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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is a nonlinear function of </a:t>
            </a:r>
            <a:r>
              <a:rPr lang="en-US" altLang="en-US" b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.  Close to a minimum, we have (Taylor expansion)</a:t>
            </a:r>
          </a:p>
          <a:p>
            <a:pPr eaLnBrk="1" hangingPunct="1"/>
            <a:endParaRPr lang="en-US" altLang="en-US" b="1" i="1" dirty="0">
              <a:sym typeface="Symbol" panose="05050102010706020507" pitchFamily="18" charset="2"/>
            </a:endParaRPr>
          </a:p>
        </p:txBody>
      </p:sp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6624F522-B2E5-44EC-AF6D-F52254B432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941638"/>
          <a:ext cx="7548562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Equation" r:id="rId3" imgW="3670300" imgH="1524000" progId="Equation.DSMT4">
                  <p:embed/>
                </p:oleObj>
              </mc:Choice>
              <mc:Fallback>
                <p:oleObj name="Equation" r:id="rId3" imgW="3670300" imgH="152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941638"/>
                        <a:ext cx="7548562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86254EC-608D-4DB7-A023-1D207EB6A0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 Methods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0F45BF6-7D66-4EF0-85BC-AC6FC17974D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/>
            <a:r>
              <a:rPr lang="en-US" altLang="en-US" sz="2800"/>
              <a:t>Know gradient only, Steepest descent:</a:t>
            </a:r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Know both gradient and Hessian matrix:</a:t>
            </a:r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Define</a:t>
            </a:r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8C783C84-3063-46FD-A096-AA92B591F2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286000"/>
          <a:ext cx="50292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8" name="Equation" r:id="rId4" imgW="2006600" imgH="241300" progId="Equation.DSMT4">
                  <p:embed/>
                </p:oleObj>
              </mc:Choice>
              <mc:Fallback>
                <p:oleObj name="Equation" r:id="rId4" imgW="20066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6000"/>
                        <a:ext cx="50292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>
            <a:extLst>
              <a:ext uri="{FF2B5EF4-FFF2-40B4-BE49-F238E27FC236}">
                <a16:creationId xmlns:a16="http://schemas.microsoft.com/office/drawing/2014/main" id="{21428F0C-9CAB-4454-A6CC-6BDE1EE570DC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355725" y="3886200"/>
          <a:ext cx="42068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9" name="Equation" r:id="rId6" imgW="1651000" imgH="241300" progId="Equation.DSMT4">
                  <p:embed/>
                </p:oleObj>
              </mc:Choice>
              <mc:Fallback>
                <p:oleObj name="Equation" r:id="rId6" imgW="16510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3886200"/>
                        <a:ext cx="4206875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7">
            <a:extLst>
              <a:ext uri="{FF2B5EF4-FFF2-40B4-BE49-F238E27FC236}">
                <a16:creationId xmlns:a16="http://schemas.microsoft.com/office/drawing/2014/main" id="{8672F86E-D4A7-4F64-849E-0B31339528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5076825"/>
          <a:ext cx="60960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0" name="Equation" r:id="rId8" imgW="2882900" imgH="482600" progId="Equation.DSMT4">
                  <p:embed/>
                </p:oleObj>
              </mc:Choice>
              <mc:Fallback>
                <p:oleObj name="Equation" r:id="rId8" imgW="2882900" imgH="482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076825"/>
                        <a:ext cx="60960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ADA239F-6334-4EF0-A819-77D20E5C1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Levenberg-Marquardt Method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6CA839D-02EF-409C-896F-1CFA5E426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Smoothly interpolate between the two methods by a control parameter </a:t>
            </a:r>
            <a:r>
              <a:rPr lang="en-US" altLang="en-US">
                <a:sym typeface="Symbol" panose="05050102010706020507" pitchFamily="18" charset="2"/>
              </a:rPr>
              <a:t>.  =0, use more precise Hessian;  very large, use steepest descent.</a:t>
            </a:r>
          </a:p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Define new matrix </a:t>
            </a:r>
            <a:r>
              <a:rPr lang="en-US" altLang="en-US" b="1">
                <a:cs typeface="Arial" panose="020B0604020202020204" pitchFamily="34" charset="0"/>
                <a:sym typeface="Symbol" panose="05050102010706020507" pitchFamily="18" charset="2"/>
              </a:rPr>
              <a:t>A'</a:t>
            </a:r>
            <a:r>
              <a:rPr lang="en-US" altLang="en-US">
                <a:sym typeface="Symbol" panose="05050102010706020507" pitchFamily="18" charset="2"/>
              </a:rPr>
              <a:t> with elements:</a:t>
            </a:r>
          </a:p>
          <a:p>
            <a:pPr eaLnBrk="1" hangingPunct="1"/>
            <a:endParaRPr lang="en-US" altLang="en-US">
              <a:sym typeface="Symbol" panose="05050102010706020507" pitchFamily="18" charset="2"/>
            </a:endParaRPr>
          </a:p>
        </p:txBody>
      </p:sp>
      <p:graphicFrame>
        <p:nvGraphicFramePr>
          <p:cNvPr id="29700" name="Object 4">
            <a:extLst>
              <a:ext uri="{FF2B5EF4-FFF2-40B4-BE49-F238E27FC236}">
                <a16:creationId xmlns:a16="http://schemas.microsoft.com/office/drawing/2014/main" id="{72ACC064-9C05-4F30-B56C-3FE8040362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343400"/>
          <a:ext cx="43434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Equation" r:id="rId3" imgW="1701800" imgH="482600" progId="Equation.DSMT4">
                  <p:embed/>
                </p:oleObj>
              </mc:Choice>
              <mc:Fallback>
                <p:oleObj name="Equation" r:id="rId3" imgW="17018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43400"/>
                        <a:ext cx="43434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9684C5B-8D49-41AB-BD8E-84F0E7543D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Levenberg-Marquardt Algorithm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DE5052F-AAB1-4DB3-8311-332D0E1EC4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Start with an initial guess of </a:t>
            </a:r>
            <a:r>
              <a:rPr lang="en-US" altLang="en-US" b="1"/>
              <a:t>a</a:t>
            </a:r>
          </a:p>
          <a:p>
            <a:pPr eaLnBrk="1" hangingPunct="1"/>
            <a:r>
              <a:rPr lang="en-US" altLang="en-US"/>
              <a:t>Compute </a:t>
            </a:r>
            <a:r>
              <a:rPr lang="en-US" altLang="en-US">
                <a:sym typeface="Symbol" panose="05050102010706020507" pitchFamily="18" charset="2"/>
              </a:rPr>
              <a:t></a:t>
            </a:r>
            <a:r>
              <a:rPr lang="en-US" altLang="en-US" baseline="30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b="1"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Pick a modest value for , say =0.001</a:t>
            </a:r>
          </a:p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†) Solve </a:t>
            </a:r>
            <a:r>
              <a:rPr lang="en-US" altLang="en-US" b="1">
                <a:cs typeface="Arial" panose="020B0604020202020204" pitchFamily="34" charset="0"/>
                <a:sym typeface="Symbol" panose="05050102010706020507" pitchFamily="18" charset="2"/>
              </a:rPr>
              <a:t>A'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en-US" b="1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el-GR" altLang="en-US" b="1">
                <a:cs typeface="Arial" panose="020B0604020202020204" pitchFamily="34" charset="0"/>
                <a:sym typeface="Symbol" panose="05050102010706020507" pitchFamily="18" charset="2"/>
              </a:rPr>
              <a:t>β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, evaluate </a:t>
            </a:r>
            <a:r>
              <a:rPr lang="en-US" altLang="en-US">
                <a:sym typeface="Symbol" panose="05050102010706020507" pitchFamily="18" charset="2"/>
              </a:rPr>
              <a:t></a:t>
            </a:r>
            <a:r>
              <a:rPr lang="en-US" altLang="en-US" baseline="30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b="1"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+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en-US" b="1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If </a:t>
            </a:r>
            <a:r>
              <a:rPr lang="en-US" altLang="en-US" baseline="30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 increase, increase  by a factor of 10 and go back to (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†)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If </a:t>
            </a:r>
            <a:r>
              <a:rPr lang="en-US" altLang="en-US">
                <a:sym typeface="Symbol" panose="05050102010706020507" pitchFamily="18" charset="2"/>
              </a:rPr>
              <a:t></a:t>
            </a:r>
            <a:r>
              <a:rPr lang="en-US" altLang="en-US" baseline="30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 decrease, decrease  by a factor of 10, update </a:t>
            </a:r>
            <a:r>
              <a:rPr lang="en-US" altLang="en-US" b="1"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>
                <a:sym typeface="Wingdings" panose="05000000000000000000" pitchFamily="2" charset="2"/>
              </a:rPr>
              <a:t> </a:t>
            </a:r>
            <a:r>
              <a:rPr lang="en-US" altLang="en-US" b="1">
                <a:sym typeface="Wingdings" panose="05000000000000000000" pitchFamily="2" charset="2"/>
              </a:rPr>
              <a:t>a</a:t>
            </a:r>
            <a:r>
              <a:rPr lang="en-US" altLang="en-US">
                <a:sym typeface="Wingdings" panose="05000000000000000000" pitchFamily="2" charset="2"/>
              </a:rPr>
              <a:t>+ 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en-US" b="1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, and go back to (†)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1828FB8-352E-4FAF-BA4C-4C649FA0A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Problem Set 9 (7 Nov 2024)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7" name="Rectangle 3">
                <a:extLst>
                  <a:ext uri="{FF2B5EF4-FFF2-40B4-BE49-F238E27FC236}">
                    <a16:creationId xmlns:a16="http://schemas.microsoft.com/office/drawing/2014/main" id="{692DAAC1-BC5C-4F7F-A4C1-5C48F843531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4525963"/>
              </a:xfrm>
            </p:spPr>
            <p:txBody>
              <a:bodyPr/>
              <a:lstStyle/>
              <a:p>
                <a:pPr marL="609600" indent="-609600" eaLnBrk="1" hangingPunct="1">
                  <a:buFontTx/>
                  <a:buAutoNum type="arabicPeriod"/>
                </a:pPr>
                <a:r>
                  <a:rPr lang="en-US" altLang="en-US" sz="2800" dirty="0"/>
                  <a:t>If we apply the Levenberg-Marquardt method for a linear least-square problem, what are </a:t>
                </a:r>
                <a:r>
                  <a:rPr lang="en-US" altLang="en-US" sz="2800" b="1" dirty="0"/>
                  <a:t>A</a:t>
                </a:r>
                <a:r>
                  <a:rPr lang="en-US" altLang="en-US" sz="2800" b="1" dirty="0">
                    <a:cs typeface="Arial" panose="020B0604020202020204" pitchFamily="34" charset="0"/>
                  </a:rPr>
                  <a:t>’</a:t>
                </a:r>
                <a:r>
                  <a:rPr lang="en-US" altLang="en-US" sz="2800" dirty="0">
                    <a:cs typeface="Arial" panose="020B0604020202020204" pitchFamily="34" charset="0"/>
                  </a:rPr>
                  <a:t> and </a:t>
                </a:r>
                <a:r>
                  <a:rPr lang="el-GR" altLang="en-US" sz="2800" dirty="0">
                    <a:cs typeface="Arial" panose="020B0604020202020204" pitchFamily="34" charset="0"/>
                  </a:rPr>
                  <a:t>β</a:t>
                </a:r>
                <a:r>
                  <a:rPr lang="en-US" altLang="en-US" sz="2800" dirty="0">
                    <a:cs typeface="Arial" panose="020B0604020202020204" pitchFamily="34" charset="0"/>
                  </a:rPr>
                  <a:t>?  How many iterations are needed for convergence with a judicious choice of starting condition?</a:t>
                </a:r>
                <a:r>
                  <a:rPr lang="en-US" altLang="en-US" sz="2800" dirty="0"/>
                  <a:t> </a:t>
                </a:r>
              </a:p>
              <a:p>
                <a:pPr marL="609600" indent="-609600" eaLnBrk="1" hangingPunct="1">
                  <a:buFontTx/>
                  <a:buAutoNum type="arabicPeriod"/>
                </a:pPr>
                <a:r>
                  <a:rPr lang="en-US" altLang="en-US" sz="2800" dirty="0"/>
                  <a:t>Radiative decay data can be fitted to the sum of two exponentials,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en-US" sz="2800" dirty="0"/>
                  <a:t>. Apply the Levenberg-Marquardt method for nonlinear least-squares fit implemented in </a:t>
                </a:r>
                <a:r>
                  <a:rPr lang="en-US" altLang="en-US" sz="2800" dirty="0" err="1"/>
                  <a:t>scipy</a:t>
                </a:r>
                <a:r>
                  <a:rPr lang="en-US" altLang="en-US" sz="2800" dirty="0"/>
                  <a:t>  </a:t>
                </a:r>
                <a:r>
                  <a:rPr lang="en-US" altLang="en-US" sz="28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optimize.curve_fit</a:t>
                </a:r>
                <a:r>
                  <a:rPr lang="en-US" altLang="en-US" sz="2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(f, x, y, …, method=’</a:t>
                </a:r>
                <a:r>
                  <a:rPr lang="en-US" altLang="en-US" sz="28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lm</a:t>
                </a:r>
                <a:r>
                  <a:rPr lang="en-US" altLang="en-US" sz="2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’)</a:t>
                </a:r>
                <a:r>
                  <a:rPr lang="en-US" altLang="en-US" sz="2800" dirty="0"/>
                  <a:t>. Use the data file </a:t>
                </a:r>
                <a:r>
                  <a:rPr lang="en-US" altLang="en-US" sz="2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nfit.dat</a:t>
                </a:r>
                <a:r>
                  <a:rPr lang="en-US" altLang="en-US" sz="2800" dirty="0"/>
                  <a:t> posted, to determine the fitting parameters.</a:t>
                </a:r>
              </a:p>
              <a:p>
                <a:pPr marL="609600" indent="-609600" eaLnBrk="1" hangingPunct="1">
                  <a:buFontTx/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31747" name="Rectangle 3">
                <a:extLst>
                  <a:ext uri="{FF2B5EF4-FFF2-40B4-BE49-F238E27FC236}">
                    <a16:creationId xmlns:a16="http://schemas.microsoft.com/office/drawing/2014/main" id="{692DAAC1-BC5C-4F7F-A4C1-5C48F84353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4525963"/>
              </a:xfrm>
              <a:blipFill>
                <a:blip r:embed="rId2"/>
                <a:stretch>
                  <a:fillRect l="-1333" t="-1482" r="-2148" b="-210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AF8B22D-68A1-4674-86F5-D3801EA315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/>
              <a:t>Higher Moments</a:t>
            </a:r>
          </a:p>
        </p:txBody>
      </p:sp>
      <p:graphicFrame>
        <p:nvGraphicFramePr>
          <p:cNvPr id="6147" name="Object 4">
            <a:extLst>
              <a:ext uri="{FF2B5EF4-FFF2-40B4-BE49-F238E27FC236}">
                <a16:creationId xmlns:a16="http://schemas.microsoft.com/office/drawing/2014/main" id="{007254E5-9D1A-4794-9C6F-45AF8EB1C3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232275"/>
          <a:ext cx="5181600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3" imgW="2438400" imgH="1092200" progId="Equation.DSMT4">
                  <p:embed/>
                </p:oleObj>
              </mc:Choice>
              <mc:Fallback>
                <p:oleObj name="Equation" r:id="rId3" imgW="2438400" imgH="1092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232275"/>
                        <a:ext cx="5181600" cy="232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8" name="Picture 6">
            <a:extLst>
              <a:ext uri="{FF2B5EF4-FFF2-40B4-BE49-F238E27FC236}">
                <a16:creationId xmlns:a16="http://schemas.microsoft.com/office/drawing/2014/main" id="{8A9B3531-7A93-4764-BFA0-52DE476E3E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914400"/>
            <a:ext cx="7467600" cy="3208338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B79D93C-591C-4AF5-916E-F62080BD9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Gaussian Distribution</a:t>
            </a:r>
          </a:p>
        </p:txBody>
      </p:sp>
      <p:pic>
        <p:nvPicPr>
          <p:cNvPr id="7171" name="Picture 7" descr="Gaussian">
            <a:extLst>
              <a:ext uri="{FF2B5EF4-FFF2-40B4-BE49-F238E27FC236}">
                <a16:creationId xmlns:a16="http://schemas.microsoft.com/office/drawing/2014/main" id="{0BB7EEAA-2EA5-46A3-B410-ACFE4EEEA6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905000"/>
            <a:ext cx="3514725" cy="3352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7172" name="Object 9">
            <a:extLst>
              <a:ext uri="{FF2B5EF4-FFF2-40B4-BE49-F238E27FC236}">
                <a16:creationId xmlns:a16="http://schemas.microsoft.com/office/drawing/2014/main" id="{2CDCAAC5-D719-434A-8734-AAE0DE9FCC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64050" y="1782763"/>
          <a:ext cx="3948113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4" imgW="1663700" imgH="482600" progId="Equation.DSMT4">
                  <p:embed/>
                </p:oleObj>
              </mc:Choice>
              <mc:Fallback>
                <p:oleObj name="Equation" r:id="rId4" imgW="1663700" imgH="482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1782763"/>
                        <a:ext cx="3948113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1">
            <a:extLst>
              <a:ext uri="{FF2B5EF4-FFF2-40B4-BE49-F238E27FC236}">
                <a16:creationId xmlns:a16="http://schemas.microsoft.com/office/drawing/2014/main" id="{0A2D6C8A-6243-494A-ADA0-D4306CBFE1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9875" y="3429000"/>
          <a:ext cx="150812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6" imgW="800100" imgH="889000" progId="Equation.DSMT4">
                  <p:embed/>
                </p:oleObj>
              </mc:Choice>
              <mc:Fallback>
                <p:oleObj name="Equation" r:id="rId6" imgW="800100" imgH="889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75" y="3429000"/>
                        <a:ext cx="1508125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5CAF592-41BF-41D9-9C00-4363881C0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Least Squares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1FB2B0F-AE11-4AAC-A070-4D6C6D97E9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Given </a:t>
            </a:r>
            <a:r>
              <a:rPr lang="en-US" altLang="en-US" i="1" dirty="0"/>
              <a:t>N</a:t>
            </a:r>
            <a:r>
              <a:rPr lang="en-US" altLang="en-US" dirty="0"/>
              <a:t> data points (</a:t>
            </a:r>
            <a:r>
              <a:rPr lang="en-US" altLang="en-US" i="1" dirty="0" err="1"/>
              <a:t>x</a:t>
            </a:r>
            <a:r>
              <a:rPr lang="en-US" altLang="en-US" baseline="-25000" dirty="0" err="1"/>
              <a:t>i</a:t>
            </a:r>
            <a:r>
              <a:rPr lang="en-US" altLang="en-US" dirty="0" err="1"/>
              <a:t>,</a:t>
            </a:r>
            <a:r>
              <a:rPr lang="en-US" altLang="en-US" i="1" dirty="0" err="1"/>
              <a:t>y</a:t>
            </a:r>
            <a:r>
              <a:rPr lang="en-US" altLang="en-US" baseline="-25000" dirty="0" err="1"/>
              <a:t>i</a:t>
            </a:r>
            <a:r>
              <a:rPr lang="en-US" altLang="en-US" dirty="0"/>
              <a:t>), </a:t>
            </a:r>
            <a:r>
              <a:rPr lang="en-US" altLang="en-US" dirty="0" err="1"/>
              <a:t>i</a:t>
            </a:r>
            <a:r>
              <a:rPr lang="en-US" altLang="en-US" dirty="0"/>
              <a:t> = 1, …, </a:t>
            </a:r>
            <a:r>
              <a:rPr lang="en-US" altLang="en-US" i="1" dirty="0"/>
              <a:t>N</a:t>
            </a:r>
            <a:r>
              <a:rPr lang="en-US" altLang="en-US" dirty="0"/>
              <a:t>, find the fitting parameters </a:t>
            </a:r>
            <a:r>
              <a:rPr lang="en-US" altLang="en-US" i="1" dirty="0" err="1"/>
              <a:t>a</a:t>
            </a:r>
            <a:r>
              <a:rPr lang="en-US" altLang="en-US" baseline="-25000" dirty="0" err="1"/>
              <a:t>j</a:t>
            </a:r>
            <a:r>
              <a:rPr lang="en-US" altLang="en-US" dirty="0"/>
              <a:t>, j = 1, 2, …, </a:t>
            </a:r>
            <a:r>
              <a:rPr lang="en-US" altLang="en-US" i="1" dirty="0"/>
              <a:t>M</a:t>
            </a:r>
            <a:r>
              <a:rPr lang="en-US" altLang="en-US" dirty="0"/>
              <a:t> of a function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i="1" dirty="0">
                <a:latin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  <a:r>
              <a:rPr lang="en-US" altLang="en-US" i="1" dirty="0">
                <a:latin typeface="Times New Roman" panose="02020603050405020304" pitchFamily="18" charset="0"/>
              </a:rPr>
              <a:t> = y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</a:rPr>
              <a:t>x; a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i="1" dirty="0">
                <a:latin typeface="Times New Roman" panose="02020603050405020304" pitchFamily="18" charset="0"/>
              </a:rPr>
              <a:t>,a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i="1" dirty="0">
                <a:latin typeface="Times New Roman" panose="02020603050405020304" pitchFamily="18" charset="0"/>
              </a:rPr>
              <a:t>,…,</a:t>
            </a:r>
            <a:r>
              <a:rPr lang="en-US" altLang="en-US" i="1" dirty="0" err="1">
                <a:latin typeface="Times New Roman" panose="02020603050405020304" pitchFamily="18" charset="0"/>
              </a:rPr>
              <a:t>a</a:t>
            </a:r>
            <a:r>
              <a:rPr lang="en-US" altLang="en-US" i="1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such that</a:t>
            </a:r>
          </a:p>
          <a:p>
            <a:pPr eaLnBrk="1" hangingPunct="1"/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/>
              <a:t>	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is minimized over the parameters </a:t>
            </a:r>
            <a:r>
              <a:rPr lang="en-US" altLang="en-US" i="1" dirty="0" err="1"/>
              <a:t>a</a:t>
            </a:r>
            <a:r>
              <a:rPr lang="en-US" altLang="en-US" baseline="-25000" dirty="0" err="1"/>
              <a:t>j</a:t>
            </a:r>
            <a:r>
              <a:rPr lang="en-US" altLang="en-US" dirty="0"/>
              <a:t>.</a:t>
            </a:r>
          </a:p>
        </p:txBody>
      </p:sp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73E5764D-0226-4C39-BE10-A9DD2D626D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267200"/>
          <a:ext cx="426720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3" imgW="1574800" imgH="431800" progId="Equation.DSMT4">
                  <p:embed/>
                </p:oleObj>
              </mc:Choice>
              <mc:Fallback>
                <p:oleObj name="Equation" r:id="rId3" imgW="15748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267200"/>
                        <a:ext cx="4267200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24DB358-E503-4050-A220-E4960FDB0A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Least Squares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8889A81-6381-49AD-9BCD-A752CC960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648200"/>
          </a:xfrm>
        </p:spPr>
        <p:txBody>
          <a:bodyPr/>
          <a:lstStyle/>
          <a:p>
            <a:pPr eaLnBrk="1" hangingPunct="1"/>
            <a:r>
              <a:rPr lang="en-US" altLang="en-US" dirty="0"/>
              <a:t>Given the parameters, what is the probability that the observed data occurred?</a:t>
            </a:r>
          </a:p>
          <a:p>
            <a:pPr eaLnBrk="1" hangingPunct="1"/>
            <a:r>
              <a:rPr lang="en-US" altLang="en-US" dirty="0"/>
              <a:t>Assuming independent, Gaussian distribution, that is:</a:t>
            </a:r>
          </a:p>
          <a:p>
            <a:pPr eaLnBrk="1" hangingPunct="1"/>
            <a:endParaRPr lang="en-US" altLang="en-US" dirty="0"/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DA95D2CE-BDB5-419F-AC86-FEA1223452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349750"/>
          <a:ext cx="54102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4" imgW="2311400" imgH="584200" progId="Equation.DSMT4">
                  <p:embed/>
                </p:oleObj>
              </mc:Choice>
              <mc:Fallback>
                <p:oleObj name="Equation" r:id="rId4" imgW="2311400" imgH="584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349750"/>
                        <a:ext cx="54102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6365516-EF69-4408-92C3-B3D241CFA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Chi-Square Fitting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978691D-ED0F-42EC-A0B9-90A44A17C84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001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Minimize the quantity: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If each term is an independent Gaussian, </a:t>
            </a:r>
            <a:r>
              <a:rPr lang="en-US" altLang="en-US" sz="2800" dirty="0">
                <a:sym typeface="Symbol" panose="05050102010706020507" pitchFamily="18" charset="2"/>
              </a:rPr>
              <a:t></a:t>
            </a:r>
            <a:r>
              <a:rPr lang="en-US" altLang="en-US" sz="2800" baseline="30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follows the so-called </a:t>
            </a:r>
            <a:r>
              <a:rPr lang="en-US" altLang="en-US" sz="2800" baseline="30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distribution.  Given the value </a:t>
            </a:r>
            <a:r>
              <a:rPr lang="en-US" altLang="en-US" sz="2800" baseline="30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above, we can compute </a:t>
            </a:r>
            <a:r>
              <a:rPr lang="en-US" altLang="en-US" sz="2800" i="1" dirty="0">
                <a:sym typeface="Symbol" panose="05050102010706020507" pitchFamily="18" charset="2"/>
              </a:rPr>
              <a:t>Q</a:t>
            </a:r>
            <a:r>
              <a:rPr lang="en-US" altLang="en-US" sz="2800" dirty="0">
                <a:sym typeface="Symbol" panose="05050102010706020507" pitchFamily="18" charset="2"/>
              </a:rPr>
              <a:t> = Prob(random variable chi</a:t>
            </a:r>
            <a:r>
              <a:rPr lang="en-US" altLang="en-US" sz="2800" baseline="30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&gt; </a:t>
            </a:r>
            <a:r>
              <a:rPr lang="en-US" altLang="en-US" sz="2800" baseline="30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If </a:t>
            </a:r>
            <a:r>
              <a:rPr lang="en-US" altLang="en-US" sz="2800" i="1" dirty="0">
                <a:sym typeface="Symbol" panose="05050102010706020507" pitchFamily="18" charset="2"/>
              </a:rPr>
              <a:t>Q</a:t>
            </a:r>
            <a:r>
              <a:rPr lang="en-US" altLang="en-US" sz="2800" dirty="0">
                <a:sym typeface="Symbol" panose="05050102010706020507" pitchFamily="18" charset="2"/>
              </a:rPr>
              <a:t> &lt; 0.001 or </a:t>
            </a:r>
            <a:r>
              <a:rPr lang="en-US" altLang="en-US" sz="2800" i="1" dirty="0">
                <a:sym typeface="Symbol" panose="05050102010706020507" pitchFamily="18" charset="2"/>
              </a:rPr>
              <a:t>Q</a:t>
            </a:r>
            <a:r>
              <a:rPr lang="en-US" altLang="en-US" sz="2800" dirty="0">
                <a:sym typeface="Symbol" panose="05050102010706020507" pitchFamily="18" charset="2"/>
              </a:rPr>
              <a:t> &gt; .999, the model may be rejected. </a:t>
            </a:r>
          </a:p>
        </p:txBody>
      </p:sp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409619A3-5327-47A5-93E4-06562636844A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838200" y="2057400"/>
          <a:ext cx="5181600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3" imgW="1955800" imgH="508000" progId="Equation.DSMT4">
                  <p:embed/>
                </p:oleObj>
              </mc:Choice>
              <mc:Fallback>
                <p:oleObj name="Equation" r:id="rId3" imgW="1955800" imgH="50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57400"/>
                        <a:ext cx="5181600" cy="134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0E54D1B-CF3D-45F6-AB8B-AE828516F2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Meaning of Goodness-of-Fit Q</a:t>
            </a:r>
          </a:p>
        </p:txBody>
      </p:sp>
      <p:sp>
        <p:nvSpPr>
          <p:cNvPr id="11267" name="Line 5">
            <a:extLst>
              <a:ext uri="{FF2B5EF4-FFF2-40B4-BE49-F238E27FC236}">
                <a16:creationId xmlns:a16="http://schemas.microsoft.com/office/drawing/2014/main" id="{D70E0AEC-CDA0-4CE3-83C8-39113B39AF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19050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" name="Line 6">
            <a:extLst>
              <a:ext uri="{FF2B5EF4-FFF2-40B4-BE49-F238E27FC236}">
                <a16:creationId xmlns:a16="http://schemas.microsoft.com/office/drawing/2014/main" id="{7218FC3E-107B-48F3-B2D9-3F3B7BD669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51816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Freeform 7">
            <a:extLst>
              <a:ext uri="{FF2B5EF4-FFF2-40B4-BE49-F238E27FC236}">
                <a16:creationId xmlns:a16="http://schemas.microsoft.com/office/drawing/2014/main" id="{1CE07FE9-CCDF-4A2C-BCE3-AFF8C71C9DF0}"/>
              </a:ext>
            </a:extLst>
          </p:cNvPr>
          <p:cNvSpPr>
            <a:spLocks/>
          </p:cNvSpPr>
          <p:nvPr/>
        </p:nvSpPr>
        <p:spPr bwMode="auto">
          <a:xfrm>
            <a:off x="685800" y="3060700"/>
            <a:ext cx="4876800" cy="2120900"/>
          </a:xfrm>
          <a:custGeom>
            <a:avLst/>
            <a:gdLst>
              <a:gd name="T0" fmla="*/ 0 w 3072"/>
              <a:gd name="T1" fmla="*/ 2120900 h 1336"/>
              <a:gd name="T2" fmla="*/ 304800 w 3072"/>
              <a:gd name="T3" fmla="*/ 1892300 h 1336"/>
              <a:gd name="T4" fmla="*/ 533400 w 3072"/>
              <a:gd name="T5" fmla="*/ 1358900 h 1336"/>
              <a:gd name="T6" fmla="*/ 838200 w 3072"/>
              <a:gd name="T7" fmla="*/ 292100 h 1336"/>
              <a:gd name="T8" fmla="*/ 1295400 w 3072"/>
              <a:gd name="T9" fmla="*/ 63500 h 1336"/>
              <a:gd name="T10" fmla="*/ 1981200 w 3072"/>
              <a:gd name="T11" fmla="*/ 673100 h 1336"/>
              <a:gd name="T12" fmla="*/ 2590800 w 3072"/>
              <a:gd name="T13" fmla="*/ 1206500 h 1336"/>
              <a:gd name="T14" fmla="*/ 3505200 w 3072"/>
              <a:gd name="T15" fmla="*/ 1816100 h 1336"/>
              <a:gd name="T16" fmla="*/ 4343400 w 3072"/>
              <a:gd name="T17" fmla="*/ 2044700 h 1336"/>
              <a:gd name="T18" fmla="*/ 4876800 w 3072"/>
              <a:gd name="T19" fmla="*/ 2120900 h 13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072" h="1336">
                <a:moveTo>
                  <a:pt x="0" y="1336"/>
                </a:moveTo>
                <a:cubicBezTo>
                  <a:pt x="68" y="1304"/>
                  <a:pt x="136" y="1272"/>
                  <a:pt x="192" y="1192"/>
                </a:cubicBezTo>
                <a:cubicBezTo>
                  <a:pt x="248" y="1112"/>
                  <a:pt x="280" y="1024"/>
                  <a:pt x="336" y="856"/>
                </a:cubicBezTo>
                <a:cubicBezTo>
                  <a:pt x="392" y="688"/>
                  <a:pt x="448" y="320"/>
                  <a:pt x="528" y="184"/>
                </a:cubicBezTo>
                <a:cubicBezTo>
                  <a:pt x="608" y="48"/>
                  <a:pt x="696" y="0"/>
                  <a:pt x="816" y="40"/>
                </a:cubicBezTo>
                <a:cubicBezTo>
                  <a:pt x="936" y="80"/>
                  <a:pt x="1112" y="304"/>
                  <a:pt x="1248" y="424"/>
                </a:cubicBezTo>
                <a:cubicBezTo>
                  <a:pt x="1384" y="544"/>
                  <a:pt x="1472" y="640"/>
                  <a:pt x="1632" y="760"/>
                </a:cubicBezTo>
                <a:cubicBezTo>
                  <a:pt x="1792" y="880"/>
                  <a:pt x="2024" y="1056"/>
                  <a:pt x="2208" y="1144"/>
                </a:cubicBezTo>
                <a:cubicBezTo>
                  <a:pt x="2392" y="1232"/>
                  <a:pt x="2592" y="1256"/>
                  <a:pt x="2736" y="1288"/>
                </a:cubicBezTo>
                <a:cubicBezTo>
                  <a:pt x="2880" y="1320"/>
                  <a:pt x="2976" y="1328"/>
                  <a:pt x="3072" y="1336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Text Box 8">
            <a:extLst>
              <a:ext uri="{FF2B5EF4-FFF2-40B4-BE49-F238E27FC236}">
                <a16:creationId xmlns:a16="http://schemas.microsoft.com/office/drawing/2014/main" id="{ECCF5479-20FB-4835-9778-AD128D439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334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anose="05050102010706020507" pitchFamily="18" charset="2"/>
              </a:rPr>
              <a:t></a:t>
            </a:r>
            <a:r>
              <a:rPr lang="en-US" altLang="en-US" baseline="30000">
                <a:sym typeface="Symbol" panose="05050102010706020507" pitchFamily="18" charset="2"/>
              </a:rPr>
              <a:t>2</a:t>
            </a:r>
            <a:endParaRPr lang="en-US" altLang="en-US">
              <a:sym typeface="Symbol" panose="05050102010706020507" pitchFamily="18" charset="2"/>
            </a:endParaRPr>
          </a:p>
        </p:txBody>
      </p:sp>
      <p:graphicFrame>
        <p:nvGraphicFramePr>
          <p:cNvPr id="11271" name="Object 10">
            <a:extLst>
              <a:ext uri="{FF2B5EF4-FFF2-40B4-BE49-F238E27FC236}">
                <a16:creationId xmlns:a16="http://schemas.microsoft.com/office/drawing/2014/main" id="{BE6B35D0-9112-4C44-8B0C-809B778F0B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828800"/>
          <a:ext cx="3733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4" imgW="1676400" imgH="279400" progId="Equation.DSMT4">
                  <p:embed/>
                </p:oleObj>
              </mc:Choice>
              <mc:Fallback>
                <p:oleObj name="Equation" r:id="rId4" imgW="1676400" imgH="279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828800"/>
                        <a:ext cx="3733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Line 11">
            <a:extLst>
              <a:ext uri="{FF2B5EF4-FFF2-40B4-BE49-F238E27FC236}">
                <a16:creationId xmlns:a16="http://schemas.microsoft.com/office/drawing/2014/main" id="{542F3C9E-CF29-4EE6-8222-C7EE04C20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124200"/>
            <a:ext cx="0" cy="2057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Text Box 12">
            <a:extLst>
              <a:ext uri="{FF2B5EF4-FFF2-40B4-BE49-F238E27FC236}">
                <a16:creationId xmlns:a16="http://schemas.microsoft.com/office/drawing/2014/main" id="{CF7A51D4-A682-4936-8C02-00CC39E6A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276600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Observed value of </a:t>
            </a:r>
            <a:r>
              <a:rPr lang="en-US" altLang="en-US">
                <a:sym typeface="Symbol" panose="05050102010706020507" pitchFamily="18" charset="2"/>
              </a:rPr>
              <a:t></a:t>
            </a:r>
            <a:r>
              <a:rPr lang="en-US" altLang="en-US" baseline="30000">
                <a:sym typeface="Symbol" panose="05050102010706020507" pitchFamily="18" charset="2"/>
              </a:rPr>
              <a:t>2</a:t>
            </a:r>
            <a:endParaRPr lang="en-US" altLang="en-US">
              <a:sym typeface="Symbol" panose="05050102010706020507" pitchFamily="18" charset="2"/>
            </a:endParaRPr>
          </a:p>
        </p:txBody>
      </p:sp>
      <p:sp>
        <p:nvSpPr>
          <p:cNvPr id="11274" name="Text Box 30">
            <a:extLst>
              <a:ext uri="{FF2B5EF4-FFF2-40B4-BE49-F238E27FC236}">
                <a16:creationId xmlns:a16="http://schemas.microsoft.com/office/drawing/2014/main" id="{DDC0C5C1-D472-4176-B015-696E838DA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8768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Area = Q</a:t>
            </a:r>
          </a:p>
        </p:txBody>
      </p:sp>
      <p:sp>
        <p:nvSpPr>
          <p:cNvPr id="11275" name="Text Box 31">
            <a:extLst>
              <a:ext uri="{FF2B5EF4-FFF2-40B4-BE49-F238E27FC236}">
                <a16:creationId xmlns:a16="http://schemas.microsoft.com/office/drawing/2014/main" id="{CFBF8370-05C7-4E61-B8D5-A6EDCEC9C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752600"/>
            <a:ext cx="2895600" cy="393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If the statistic </a:t>
            </a:r>
            <a:r>
              <a:rPr lang="en-US" altLang="en-US" dirty="0">
                <a:sym typeface="Symbol" panose="05050102010706020507" pitchFamily="18" charset="2"/>
              </a:rPr>
              <a:t>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indeed follows this distribution, the probability that the chi-square value is the currently computed value 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or greater, equals the hashed area Q.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sym typeface="Symbol" panose="05050102010706020507" pitchFamily="18" charset="2"/>
              </a:rPr>
              <a:t>It is quite unlikely if Q is very small or very close to 1.  If so, we reject the model.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sym typeface="Symbol" panose="05050102010706020507" pitchFamily="18" charset="2"/>
              </a:rPr>
              <a:t>Number of degrees of freedom  =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– </a:t>
            </a:r>
            <a:r>
              <a:rPr lang="en-US" altLang="en-US" i="1" dirty="0">
                <a:sym typeface="Symbol" panose="05050102010706020507" pitchFamily="18" charset="2"/>
              </a:rPr>
              <a:t>M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1276" name="Line 35">
            <a:extLst>
              <a:ext uri="{FF2B5EF4-FFF2-40B4-BE49-F238E27FC236}">
                <a16:creationId xmlns:a16="http://schemas.microsoft.com/office/drawing/2014/main" id="{3A5A5C3B-578C-40F7-9E24-989595D9EA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4419600"/>
            <a:ext cx="76200" cy="76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Line 36">
            <a:extLst>
              <a:ext uri="{FF2B5EF4-FFF2-40B4-BE49-F238E27FC236}">
                <a16:creationId xmlns:a16="http://schemas.microsoft.com/office/drawing/2014/main" id="{AC5C24F8-2717-442B-A27C-E88BAE40CA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4495800"/>
            <a:ext cx="22860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Line 37">
            <a:extLst>
              <a:ext uri="{FF2B5EF4-FFF2-40B4-BE49-F238E27FC236}">
                <a16:creationId xmlns:a16="http://schemas.microsoft.com/office/drawing/2014/main" id="{39DB51A2-3F4D-4FC3-B4D1-629F2F0283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4572000"/>
            <a:ext cx="304800" cy="304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Line 39">
            <a:extLst>
              <a:ext uri="{FF2B5EF4-FFF2-40B4-BE49-F238E27FC236}">
                <a16:creationId xmlns:a16="http://schemas.microsoft.com/office/drawing/2014/main" id="{73982A76-2CEE-4C5E-BC4D-01AB04EA3E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4648200"/>
            <a:ext cx="381000" cy="381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Line 40">
            <a:extLst>
              <a:ext uri="{FF2B5EF4-FFF2-40B4-BE49-F238E27FC236}">
                <a16:creationId xmlns:a16="http://schemas.microsoft.com/office/drawing/2014/main" id="{4C74F755-869C-43E6-82DF-191536711F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4724400"/>
            <a:ext cx="457200" cy="457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Line 42">
            <a:extLst>
              <a:ext uri="{FF2B5EF4-FFF2-40B4-BE49-F238E27FC236}">
                <a16:creationId xmlns:a16="http://schemas.microsoft.com/office/drawing/2014/main" id="{DF20D00C-971B-4208-94AC-8A1C715CC5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4800600"/>
            <a:ext cx="381000" cy="381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Line 43">
            <a:extLst>
              <a:ext uri="{FF2B5EF4-FFF2-40B4-BE49-F238E27FC236}">
                <a16:creationId xmlns:a16="http://schemas.microsoft.com/office/drawing/2014/main" id="{C0EB9F07-D21E-46C2-8A6F-F50C9ABE42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4876800"/>
            <a:ext cx="304800" cy="304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Line 44">
            <a:extLst>
              <a:ext uri="{FF2B5EF4-FFF2-40B4-BE49-F238E27FC236}">
                <a16:creationId xmlns:a16="http://schemas.microsoft.com/office/drawing/2014/main" id="{4B4985DA-AE22-4A13-AEAC-080AECD600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953000"/>
            <a:ext cx="22860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Line 45">
            <a:extLst>
              <a:ext uri="{FF2B5EF4-FFF2-40B4-BE49-F238E27FC236}">
                <a16:creationId xmlns:a16="http://schemas.microsoft.com/office/drawing/2014/main" id="{21365191-B7A5-4586-AF08-2C74F7600E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953000"/>
            <a:ext cx="22860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5" name="Line 48">
            <a:extLst>
              <a:ext uri="{FF2B5EF4-FFF2-40B4-BE49-F238E27FC236}">
                <a16:creationId xmlns:a16="http://schemas.microsoft.com/office/drawing/2014/main" id="{02946E1D-9700-403F-AEE5-039AAFEF18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5029200"/>
            <a:ext cx="152400" cy="152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6" name="Line 49">
            <a:extLst>
              <a:ext uri="{FF2B5EF4-FFF2-40B4-BE49-F238E27FC236}">
                <a16:creationId xmlns:a16="http://schemas.microsoft.com/office/drawing/2014/main" id="{D621FAE8-54DD-43F5-A197-8855917497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5029200"/>
            <a:ext cx="152400" cy="152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7" name="Line 50">
            <a:extLst>
              <a:ext uri="{FF2B5EF4-FFF2-40B4-BE49-F238E27FC236}">
                <a16:creationId xmlns:a16="http://schemas.microsoft.com/office/drawing/2014/main" id="{7FDD3B89-34E3-4D11-9452-33DFA94BA3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5105400"/>
            <a:ext cx="76200" cy="76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8" name="Line 51">
            <a:extLst>
              <a:ext uri="{FF2B5EF4-FFF2-40B4-BE49-F238E27FC236}">
                <a16:creationId xmlns:a16="http://schemas.microsoft.com/office/drawing/2014/main" id="{B0C3B3BD-2C33-467F-AD98-D671E9737A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5105400"/>
            <a:ext cx="76200" cy="76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9" name="Text Box 52">
            <a:extLst>
              <a:ext uri="{FF2B5EF4-FFF2-40B4-BE49-F238E27FC236}">
                <a16:creationId xmlns:a16="http://schemas.microsoft.com/office/drawing/2014/main" id="{E9F88C75-6493-40FA-9145-EADF046C6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2578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085A94E-AB90-43E2-ADB2-37ED6001D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Fitting to Straight Line</a:t>
            </a:r>
            <a:br>
              <a:rPr lang="en-US" altLang="en-US" sz="4000"/>
            </a:br>
            <a:r>
              <a:rPr lang="en-US" altLang="en-US" sz="4000"/>
              <a:t>(with known error bars)</a:t>
            </a:r>
          </a:p>
        </p:txBody>
      </p:sp>
      <p:sp>
        <p:nvSpPr>
          <p:cNvPr id="13315" name="Line 5">
            <a:extLst>
              <a:ext uri="{FF2B5EF4-FFF2-40B4-BE49-F238E27FC236}">
                <a16:creationId xmlns:a16="http://schemas.microsoft.com/office/drawing/2014/main" id="{FE3AB859-784B-4C8A-8D3D-10E29035E9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19050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" name="Line 6">
            <a:extLst>
              <a:ext uri="{FF2B5EF4-FFF2-40B4-BE49-F238E27FC236}">
                <a16:creationId xmlns:a16="http://schemas.microsoft.com/office/drawing/2014/main" id="{3AA8AC2F-2FB1-4578-B4A5-BD93CDC23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59436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Text Box 7">
            <a:extLst>
              <a:ext uri="{FF2B5EF4-FFF2-40B4-BE49-F238E27FC236}">
                <a16:creationId xmlns:a16="http://schemas.microsoft.com/office/drawing/2014/main" id="{BD71B977-3BE9-47B7-A081-F7A6E847D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096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13318" name="Text Box 8">
            <a:extLst>
              <a:ext uri="{FF2B5EF4-FFF2-40B4-BE49-F238E27FC236}">
                <a16:creationId xmlns:a16="http://schemas.microsoft.com/office/drawing/2014/main" id="{1021A659-2B1A-49E9-B7DB-E4EC9D256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050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y</a:t>
            </a:r>
          </a:p>
        </p:txBody>
      </p:sp>
      <p:sp>
        <p:nvSpPr>
          <p:cNvPr id="13319" name="Oval 9">
            <a:extLst>
              <a:ext uri="{FF2B5EF4-FFF2-40B4-BE49-F238E27FC236}">
                <a16:creationId xmlns:a16="http://schemas.microsoft.com/office/drawing/2014/main" id="{AACC0D2B-BC53-46B9-B936-C57D45EAA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257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0" name="Oval 10">
            <a:extLst>
              <a:ext uri="{FF2B5EF4-FFF2-40B4-BE49-F238E27FC236}">
                <a16:creationId xmlns:a16="http://schemas.microsoft.com/office/drawing/2014/main" id="{4AB24C31-E0FC-4CD5-A8E1-1899C3C74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321" name="Oval 11">
            <a:extLst>
              <a:ext uri="{FF2B5EF4-FFF2-40B4-BE49-F238E27FC236}">
                <a16:creationId xmlns:a16="http://schemas.microsoft.com/office/drawing/2014/main" id="{A6CCB4C2-4124-487F-8B69-CA871E5AD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/>
          </a:p>
        </p:txBody>
      </p:sp>
      <p:sp>
        <p:nvSpPr>
          <p:cNvPr id="13322" name="Oval 12">
            <a:extLst>
              <a:ext uri="{FF2B5EF4-FFF2-40B4-BE49-F238E27FC236}">
                <a16:creationId xmlns:a16="http://schemas.microsoft.com/office/drawing/2014/main" id="{22AAB5FB-4898-4DAB-9C0E-3A445B81F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/>
          </a:p>
        </p:txBody>
      </p:sp>
      <p:sp>
        <p:nvSpPr>
          <p:cNvPr id="13323" name="Oval 13">
            <a:extLst>
              <a:ext uri="{FF2B5EF4-FFF2-40B4-BE49-F238E27FC236}">
                <a16:creationId xmlns:a16="http://schemas.microsoft.com/office/drawing/2014/main" id="{D1950A1C-ED0A-4E32-8EDA-3D31E0C7E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4" name="Line 17">
            <a:extLst>
              <a:ext uri="{FF2B5EF4-FFF2-40B4-BE49-F238E27FC236}">
                <a16:creationId xmlns:a16="http://schemas.microsoft.com/office/drawing/2014/main" id="{1D63725A-4C6D-4474-9807-4189C3A732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7925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Line 18">
            <a:extLst>
              <a:ext uri="{FF2B5EF4-FFF2-40B4-BE49-F238E27FC236}">
                <a16:creationId xmlns:a16="http://schemas.microsoft.com/office/drawing/2014/main" id="{4CFB7DBA-F178-498C-8B13-08CAD884FD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955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Line 19">
            <a:extLst>
              <a:ext uri="{FF2B5EF4-FFF2-40B4-BE49-F238E27FC236}">
                <a16:creationId xmlns:a16="http://schemas.microsoft.com/office/drawing/2014/main" id="{625083F5-638F-443A-A6D8-B3E8C74A2A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9300" y="365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Line 20">
            <a:extLst>
              <a:ext uri="{FF2B5EF4-FFF2-40B4-BE49-F238E27FC236}">
                <a16:creationId xmlns:a16="http://schemas.microsoft.com/office/drawing/2014/main" id="{BAD4E1AA-C264-4527-BD11-5BD94DF1B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8125" y="3352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21">
            <a:extLst>
              <a:ext uri="{FF2B5EF4-FFF2-40B4-BE49-F238E27FC236}">
                <a16:creationId xmlns:a16="http://schemas.microsoft.com/office/drawing/2014/main" id="{AD691B29-5C6E-4764-ADE9-23B7362760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37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22">
            <a:extLst>
              <a:ext uri="{FF2B5EF4-FFF2-40B4-BE49-F238E27FC236}">
                <a16:creationId xmlns:a16="http://schemas.microsoft.com/office/drawing/2014/main" id="{AE89807C-92C0-4F52-928E-77FF3B0014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2667000"/>
            <a:ext cx="2209800" cy="2895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Text Box 23">
            <a:extLst>
              <a:ext uri="{FF2B5EF4-FFF2-40B4-BE49-F238E27FC236}">
                <a16:creationId xmlns:a16="http://schemas.microsoft.com/office/drawing/2014/main" id="{9818A53F-1B9D-4CED-AB17-F9EE0DC95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958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fitting to </a:t>
            </a:r>
            <a:r>
              <a:rPr lang="en-US" altLang="en-US" i="1"/>
              <a:t>y</a:t>
            </a:r>
            <a:r>
              <a:rPr lang="en-US" altLang="en-US"/>
              <a:t>=</a:t>
            </a:r>
            <a:r>
              <a:rPr lang="en-US" altLang="en-US" i="1"/>
              <a:t>a</a:t>
            </a:r>
            <a:r>
              <a:rPr lang="en-US" altLang="en-US"/>
              <a:t>+</a:t>
            </a:r>
            <a:r>
              <a:rPr lang="en-US" altLang="en-US" i="1"/>
              <a:t>bx</a:t>
            </a:r>
          </a:p>
        </p:txBody>
      </p:sp>
      <p:sp>
        <p:nvSpPr>
          <p:cNvPr id="13331" name="Text Box 24">
            <a:extLst>
              <a:ext uri="{FF2B5EF4-FFF2-40B4-BE49-F238E27FC236}">
                <a16:creationId xmlns:a16="http://schemas.microsoft.com/office/drawing/2014/main" id="{11F86FDE-3067-40A3-AB13-6128E1DBC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7526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Given (</a:t>
            </a:r>
            <a:r>
              <a:rPr lang="en-US" altLang="en-US" i="1"/>
              <a:t>x</a:t>
            </a:r>
            <a:r>
              <a:rPr lang="en-US" altLang="en-US" baseline="-25000"/>
              <a:t>i</a:t>
            </a:r>
            <a:r>
              <a:rPr lang="en-US" altLang="en-US"/>
              <a:t>, </a:t>
            </a:r>
            <a:r>
              <a:rPr lang="en-US" altLang="en-US" i="1"/>
              <a:t>y</a:t>
            </a:r>
            <a:r>
              <a:rPr lang="en-US" altLang="en-US" baseline="-25000"/>
              <a:t>i</a:t>
            </a:r>
            <a:r>
              <a:rPr lang="en-US" altLang="en-US">
                <a:cs typeface="Arial" panose="020B0604020202020204" pitchFamily="34" charset="0"/>
              </a:rPr>
              <a:t>±</a:t>
            </a:r>
            <a:r>
              <a:rPr lang="el-GR" altLang="en-US">
                <a:cs typeface="Arial" panose="020B0604020202020204" pitchFamily="34" charset="0"/>
              </a:rPr>
              <a:t>σ</a:t>
            </a:r>
            <a:r>
              <a:rPr lang="en-US" altLang="en-US" baseline="-25000">
                <a:cs typeface="Arial" panose="020B0604020202020204" pitchFamily="34" charset="0"/>
              </a:rPr>
              <a:t>i</a:t>
            </a:r>
            <a:r>
              <a:rPr lang="en-US" altLang="en-US">
                <a:cs typeface="Arial" panose="020B0604020202020204" pitchFamily="34" charset="0"/>
              </a:rPr>
              <a:t>)</a:t>
            </a:r>
            <a:endParaRPr lang="el-GR" altLang="en-US">
              <a:cs typeface="Arial" panose="020B0604020202020204" pitchFamily="34" charset="0"/>
            </a:endParaRPr>
          </a:p>
        </p:txBody>
      </p:sp>
      <p:sp>
        <p:nvSpPr>
          <p:cNvPr id="13332" name="Text Box 25">
            <a:extLst>
              <a:ext uri="{FF2B5EF4-FFF2-40B4-BE49-F238E27FC236}">
                <a16:creationId xmlns:a16="http://schemas.microsoft.com/office/drawing/2014/main" id="{80D8C7C5-0F04-4578-BE85-F0FEA2E72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3124200" cy="462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Find interception </a:t>
            </a:r>
            <a:r>
              <a:rPr lang="en-US" altLang="en-US" i="1" dirty="0"/>
              <a:t>a</a:t>
            </a:r>
            <a:r>
              <a:rPr lang="en-US" altLang="en-US" dirty="0"/>
              <a:t> and slope </a:t>
            </a:r>
            <a:r>
              <a:rPr lang="en-US" altLang="en-US" i="1" dirty="0"/>
              <a:t>b</a:t>
            </a:r>
            <a:r>
              <a:rPr lang="en-US" altLang="en-US" dirty="0"/>
              <a:t> such that </a:t>
            </a:r>
          </a:p>
          <a:p>
            <a:pPr eaLnBrk="1" hangingPunct="1">
              <a:spcBef>
                <a:spcPct val="50000"/>
              </a:spcBef>
            </a:pPr>
            <a:endParaRPr lang="en-US" altLang="en-US" dirty="0"/>
          </a:p>
          <a:p>
            <a:pPr eaLnBrk="1" hangingPunct="1">
              <a:spcBef>
                <a:spcPct val="50000"/>
              </a:spcBef>
            </a:pPr>
            <a:endParaRPr lang="en-US" altLang="en-US" dirty="0"/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the chi-square merit function is minimized.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Goodness-of-fit is </a:t>
            </a:r>
            <a:r>
              <a:rPr lang="en-US" altLang="en-US" i="1" dirty="0"/>
              <a:t>Q</a:t>
            </a:r>
            <a:r>
              <a:rPr lang="en-US" altLang="en-US" dirty="0"/>
              <a:t>=</a:t>
            </a:r>
            <a:r>
              <a:rPr lang="en-US" altLang="en-US" dirty="0" err="1"/>
              <a:t>gammq</a:t>
            </a:r>
            <a:r>
              <a:rPr lang="en-US" altLang="en-US" dirty="0"/>
              <a:t>((</a:t>
            </a:r>
            <a:r>
              <a:rPr lang="en-US" altLang="en-US" i="1" dirty="0"/>
              <a:t>N</a:t>
            </a:r>
            <a:r>
              <a:rPr lang="en-US" altLang="en-US" dirty="0"/>
              <a:t>-2)/2, </a:t>
            </a:r>
            <a:r>
              <a:rPr lang="en-US" altLang="en-US" dirty="0">
                <a:sym typeface="Symbol" panose="05050102010706020507" pitchFamily="18" charset="2"/>
              </a:rPr>
              <a:t>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/2).  If </a:t>
            </a:r>
            <a:r>
              <a:rPr lang="en-US" altLang="en-US" i="1" dirty="0">
                <a:sym typeface="Symbol" panose="05050102010706020507" pitchFamily="18" charset="2"/>
              </a:rPr>
              <a:t>Q </a:t>
            </a:r>
            <a:r>
              <a:rPr lang="en-US" altLang="en-US" dirty="0">
                <a:sym typeface="Symbol" panose="05050102010706020507" pitchFamily="18" charset="2"/>
              </a:rPr>
              <a:t>&gt; 0.1, the fitting is good; if </a:t>
            </a:r>
            <a:r>
              <a:rPr lang="en-US" altLang="en-US" i="1" dirty="0">
                <a:sym typeface="Symbol" panose="05050102010706020507" pitchFamily="18" charset="2"/>
              </a:rPr>
              <a:t>Q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≈ 0.001, may be OK, but if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&lt; 0.001, the fitting is questionable.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If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&gt; 0.999, the fitting is too good to be true.</a:t>
            </a:r>
          </a:p>
        </p:txBody>
      </p:sp>
      <p:graphicFrame>
        <p:nvGraphicFramePr>
          <p:cNvPr id="13333" name="Object 26">
            <a:extLst>
              <a:ext uri="{FF2B5EF4-FFF2-40B4-BE49-F238E27FC236}">
                <a16:creationId xmlns:a16="http://schemas.microsoft.com/office/drawing/2014/main" id="{B4233ACB-098D-4D9D-AB58-5966FD11CE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2438400"/>
          <a:ext cx="29718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Equation" r:id="rId3" imgW="1765300" imgH="508000" progId="Equation.DSMT4">
                  <p:embed/>
                </p:oleObj>
              </mc:Choice>
              <mc:Fallback>
                <p:oleObj name="Equation" r:id="rId3" imgW="1765300" imgH="5080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438400"/>
                        <a:ext cx="297180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</TotalTime>
  <Words>1266</Words>
  <Application>Microsoft Office PowerPoint</Application>
  <PresentationFormat>On-screen Show (4:3)</PresentationFormat>
  <Paragraphs>148</Paragraphs>
  <Slides>24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Cambria Math</vt:lpstr>
      <vt:lpstr>Courier New</vt:lpstr>
      <vt:lpstr>Symbol</vt:lpstr>
      <vt:lpstr>Times New Roman</vt:lpstr>
      <vt:lpstr>Wingdings</vt:lpstr>
      <vt:lpstr>Default Design</vt:lpstr>
      <vt:lpstr>Equation</vt:lpstr>
      <vt:lpstr>Chapter 15   Modeling of Data</vt:lpstr>
      <vt:lpstr>Statistics of Data</vt:lpstr>
      <vt:lpstr>Higher Moments</vt:lpstr>
      <vt:lpstr>Gaussian Distribution</vt:lpstr>
      <vt:lpstr>Least Squares</vt:lpstr>
      <vt:lpstr>Why Least Squares</vt:lpstr>
      <vt:lpstr>Chi-Square Fitting</vt:lpstr>
      <vt:lpstr>Meaning of Goodness-of-Fit Q</vt:lpstr>
      <vt:lpstr>Fitting to Straight Line (with known error bars)</vt:lpstr>
      <vt:lpstr>Linear Regression Model</vt:lpstr>
      <vt:lpstr>Solution of Straight Line Fit</vt:lpstr>
      <vt:lpstr>Error Propagation</vt:lpstr>
      <vt:lpstr>Error Estimates on a and b</vt:lpstr>
      <vt:lpstr>What if error in yi is unknown?</vt:lpstr>
      <vt:lpstr>General Linear Least-Squares</vt:lpstr>
      <vt:lpstr>Merit Function &amp; Design Matrix</vt:lpstr>
      <vt:lpstr>Normal Equation &amp; Covariance</vt:lpstr>
      <vt:lpstr>Singular Value Decomposition</vt:lpstr>
      <vt:lpstr>Solve Least-Squares by SVD</vt:lpstr>
      <vt:lpstr>Nonlinear Models y=y(x; a)</vt:lpstr>
      <vt:lpstr>Solution Methods</vt:lpstr>
      <vt:lpstr>Levenberg-Marquardt Method</vt:lpstr>
      <vt:lpstr>Levenberg-Marquardt Algorithm</vt:lpstr>
      <vt:lpstr>Problem Set 9 (7 Nov 2024)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15,  Modeling of Data</dc:title>
  <dc:subject>Numerical Recipes</dc:subject>
  <dc:creator>Wang Jian-Sheng</dc:creator>
  <cp:lastModifiedBy>Wang Jian-Sheng</cp:lastModifiedBy>
  <cp:revision>128</cp:revision>
  <dcterms:created xsi:type="dcterms:W3CDTF">2004-07-22T06:03:45Z</dcterms:created>
  <dcterms:modified xsi:type="dcterms:W3CDTF">2024-10-28T06:40:33Z</dcterms:modified>
</cp:coreProperties>
</file>