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10/14/23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10/14/23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5A61-36A0-B339-CBB6-7B7E56679E81}"/>
              </a:ext>
            </a:extLst>
          </p:cNvPr>
          <p:cNvSpPr>
            <a:spLocks noGrp="1"/>
          </p:cNvSpPr>
          <p:nvPr>
            <p:ph type="ctrTitle"/>
          </p:nvPr>
        </p:nvSpPr>
        <p:spPr/>
        <p:txBody>
          <a:bodyPr/>
          <a:lstStyle/>
          <a:p>
            <a:r>
              <a:rPr lang="en-US" b="0" i="0" dirty="0">
                <a:solidFill>
                  <a:srgbClr val="D1D5DB"/>
                </a:solidFill>
                <a:effectLst/>
                <a:latin typeface="Söhne"/>
              </a:rPr>
              <a:t>Waterfall vs. Agile</a:t>
            </a:r>
            <a:endParaRPr lang="en-US" dirty="0"/>
          </a:p>
        </p:txBody>
      </p:sp>
      <p:sp>
        <p:nvSpPr>
          <p:cNvPr id="3" name="Subtitle 2">
            <a:extLst>
              <a:ext uri="{FF2B5EF4-FFF2-40B4-BE49-F238E27FC236}">
                <a16:creationId xmlns:a16="http://schemas.microsoft.com/office/drawing/2014/main" id="{841D57F7-21B9-76BB-1B39-DEC31F47C88E}"/>
              </a:ext>
            </a:extLst>
          </p:cNvPr>
          <p:cNvSpPr>
            <a:spLocks noGrp="1"/>
          </p:cNvSpPr>
          <p:nvPr>
            <p:ph type="subTitle" idx="1"/>
          </p:nvPr>
        </p:nvSpPr>
        <p:spPr/>
        <p:txBody>
          <a:bodyPr/>
          <a:lstStyle/>
          <a:p>
            <a:r>
              <a:rPr lang="en-US" b="0" i="0" dirty="0">
                <a:solidFill>
                  <a:srgbClr val="D1D5DB"/>
                </a:solidFill>
                <a:effectLst/>
                <a:latin typeface="Söhne"/>
              </a:rPr>
              <a:t>Choosing the Right Software Development Approach</a:t>
            </a:r>
            <a:endParaRPr lang="en-US" dirty="0"/>
          </a:p>
        </p:txBody>
      </p:sp>
    </p:spTree>
    <p:extLst>
      <p:ext uri="{BB962C8B-B14F-4D97-AF65-F5344CB8AC3E}">
        <p14:creationId xmlns:p14="http://schemas.microsoft.com/office/powerpoint/2010/main" val="282551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712A-20CE-A6F2-0E1A-DF9DD1947030}"/>
              </a:ext>
            </a:extLst>
          </p:cNvPr>
          <p:cNvSpPr>
            <a:spLocks noGrp="1"/>
          </p:cNvSpPr>
          <p:nvPr>
            <p:ph type="title"/>
          </p:nvPr>
        </p:nvSpPr>
        <p:spPr/>
        <p:txBody>
          <a:bodyPr/>
          <a:lstStyle/>
          <a:p>
            <a:r>
              <a:rPr lang="en-US" b="1" dirty="0"/>
              <a:t>Why Agile?</a:t>
            </a:r>
          </a:p>
        </p:txBody>
      </p:sp>
      <p:sp>
        <p:nvSpPr>
          <p:cNvPr id="3" name="Text Placeholder 2">
            <a:extLst>
              <a:ext uri="{FF2B5EF4-FFF2-40B4-BE49-F238E27FC236}">
                <a16:creationId xmlns:a16="http://schemas.microsoft.com/office/drawing/2014/main" id="{050F09E1-DD81-5C53-17BA-EC63C357B6B6}"/>
              </a:ext>
            </a:extLst>
          </p:cNvPr>
          <p:cNvSpPr>
            <a:spLocks noGrp="1"/>
          </p:cNvSpPr>
          <p:nvPr>
            <p:ph type="body" sz="half" idx="2"/>
          </p:nvPr>
        </p:nvSpPr>
        <p:spPr>
          <a:xfrm>
            <a:off x="1154953" y="2438400"/>
            <a:ext cx="8825659" cy="2362200"/>
          </a:xfrm>
        </p:spPr>
        <p:txBody>
          <a:bodyPr>
            <a:normAutofit lnSpcReduction="10000"/>
          </a:bodyPr>
          <a:lstStyle/>
          <a:p>
            <a:r>
              <a:rPr lang="en-US"/>
              <a:t>The choice between the Waterfall and Agile methodologies is a critical decision in software development. It determines how a project will be managed, developed, and ultimately delivered to stakeholders. The significance of selecting the appropriate approach cannot be overstated, as it directly impacts a project's success, and customer satisfaction. Factors that should be carefully considered include project complexity, uncertainty, and stakeholder expectations. Making an informed choice based on these factors is essential for aligning the development process with the project's unique needs and objectives.</a:t>
            </a:r>
            <a:endParaRPr lang="en-US" dirty="0"/>
          </a:p>
        </p:txBody>
      </p:sp>
    </p:spTree>
    <p:extLst>
      <p:ext uri="{BB962C8B-B14F-4D97-AF65-F5344CB8AC3E}">
        <p14:creationId xmlns:p14="http://schemas.microsoft.com/office/powerpoint/2010/main" val="258495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2804-C2EA-37C7-1733-3A4789C21040}"/>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A88D7B89-EB15-926E-F642-0E0F9CBF89D4}"/>
              </a:ext>
            </a:extLst>
          </p:cNvPr>
          <p:cNvSpPr>
            <a:spLocks noGrp="1"/>
          </p:cNvSpPr>
          <p:nvPr>
            <p:ph type="body" idx="1"/>
          </p:nvPr>
        </p:nvSpPr>
        <p:spPr/>
        <p:txBody>
          <a:bodyPr/>
          <a:lstStyle/>
          <a:p>
            <a:r>
              <a:rPr lang="en-US" dirty="0"/>
              <a:t>Roles on a Scrum-Agile Team</a:t>
            </a:r>
          </a:p>
        </p:txBody>
      </p:sp>
      <p:sp>
        <p:nvSpPr>
          <p:cNvPr id="4" name="Text Placeholder 3">
            <a:extLst>
              <a:ext uri="{FF2B5EF4-FFF2-40B4-BE49-F238E27FC236}">
                <a16:creationId xmlns:a16="http://schemas.microsoft.com/office/drawing/2014/main" id="{6DE62081-BA2A-ED76-4C70-839F5F5A633C}"/>
              </a:ext>
            </a:extLst>
          </p:cNvPr>
          <p:cNvSpPr>
            <a:spLocks noGrp="1"/>
          </p:cNvSpPr>
          <p:nvPr>
            <p:ph type="body" sz="half" idx="15"/>
          </p:nvPr>
        </p:nvSpPr>
        <p:spPr/>
        <p:txBody>
          <a:bodyPr/>
          <a:lstStyle/>
          <a:p>
            <a:r>
              <a:rPr lang="en-US" dirty="0"/>
              <a:t>Identifying each role and describing its importance.</a:t>
            </a:r>
          </a:p>
        </p:txBody>
      </p:sp>
      <p:sp>
        <p:nvSpPr>
          <p:cNvPr id="5" name="Text Placeholder 4">
            <a:extLst>
              <a:ext uri="{FF2B5EF4-FFF2-40B4-BE49-F238E27FC236}">
                <a16:creationId xmlns:a16="http://schemas.microsoft.com/office/drawing/2014/main" id="{A29A2B23-F76F-B7F2-FE2A-5AD1972CE4E7}"/>
              </a:ext>
            </a:extLst>
          </p:cNvPr>
          <p:cNvSpPr>
            <a:spLocks noGrp="1"/>
          </p:cNvSpPr>
          <p:nvPr>
            <p:ph type="body" sz="quarter" idx="3"/>
          </p:nvPr>
        </p:nvSpPr>
        <p:spPr/>
        <p:txBody>
          <a:bodyPr/>
          <a:lstStyle/>
          <a:p>
            <a:r>
              <a:rPr lang="en-US" dirty="0"/>
              <a:t>SDLC Phases</a:t>
            </a:r>
          </a:p>
        </p:txBody>
      </p:sp>
      <p:sp>
        <p:nvSpPr>
          <p:cNvPr id="6" name="Text Placeholder 5">
            <a:extLst>
              <a:ext uri="{FF2B5EF4-FFF2-40B4-BE49-F238E27FC236}">
                <a16:creationId xmlns:a16="http://schemas.microsoft.com/office/drawing/2014/main" id="{448F3D4F-A64C-9586-E680-47F28018A870}"/>
              </a:ext>
            </a:extLst>
          </p:cNvPr>
          <p:cNvSpPr>
            <a:spLocks noGrp="1"/>
          </p:cNvSpPr>
          <p:nvPr>
            <p:ph type="body" sz="half" idx="16"/>
          </p:nvPr>
        </p:nvSpPr>
        <p:spPr/>
        <p:txBody>
          <a:bodyPr/>
          <a:lstStyle/>
          <a:p>
            <a:r>
              <a:rPr lang="en-US" dirty="0"/>
              <a:t>Explaining these phases, and how they work in an Agile approach.</a:t>
            </a:r>
          </a:p>
        </p:txBody>
      </p:sp>
      <p:sp>
        <p:nvSpPr>
          <p:cNvPr id="7" name="Text Placeholder 6">
            <a:extLst>
              <a:ext uri="{FF2B5EF4-FFF2-40B4-BE49-F238E27FC236}">
                <a16:creationId xmlns:a16="http://schemas.microsoft.com/office/drawing/2014/main" id="{03756865-F035-B4AC-1A50-9E5C058CE025}"/>
              </a:ext>
            </a:extLst>
          </p:cNvPr>
          <p:cNvSpPr>
            <a:spLocks noGrp="1"/>
          </p:cNvSpPr>
          <p:nvPr>
            <p:ph type="body" sz="quarter" idx="13"/>
          </p:nvPr>
        </p:nvSpPr>
        <p:spPr/>
        <p:txBody>
          <a:bodyPr/>
          <a:lstStyle/>
          <a:p>
            <a:r>
              <a:rPr lang="en-US" dirty="0"/>
              <a:t>Differences between Waterfall and Agile</a:t>
            </a:r>
          </a:p>
        </p:txBody>
      </p:sp>
      <p:sp>
        <p:nvSpPr>
          <p:cNvPr id="8" name="Text Placeholder 7">
            <a:extLst>
              <a:ext uri="{FF2B5EF4-FFF2-40B4-BE49-F238E27FC236}">
                <a16:creationId xmlns:a16="http://schemas.microsoft.com/office/drawing/2014/main" id="{FCE042FB-1C9A-8A98-5421-6230CC6C026D}"/>
              </a:ext>
            </a:extLst>
          </p:cNvPr>
          <p:cNvSpPr>
            <a:spLocks noGrp="1"/>
          </p:cNvSpPr>
          <p:nvPr>
            <p:ph type="body" sz="half" idx="17"/>
          </p:nvPr>
        </p:nvSpPr>
        <p:spPr/>
        <p:txBody>
          <a:bodyPr/>
          <a:lstStyle/>
          <a:p>
            <a:r>
              <a:rPr lang="en-US" dirty="0"/>
              <a:t>Describing how the process would be different with a Waterfall development approach. Differences in problem solving.</a:t>
            </a:r>
          </a:p>
        </p:txBody>
      </p:sp>
    </p:spTree>
    <p:extLst>
      <p:ext uri="{BB962C8B-B14F-4D97-AF65-F5344CB8AC3E}">
        <p14:creationId xmlns:p14="http://schemas.microsoft.com/office/powerpoint/2010/main" val="3545036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268E96-0561-EB25-A2DE-7E46BB98724B}"/>
              </a:ext>
            </a:extLst>
          </p:cNvPr>
          <p:cNvSpPr txBox="1"/>
          <p:nvPr/>
        </p:nvSpPr>
        <p:spPr>
          <a:xfrm>
            <a:off x="722184" y="234778"/>
            <a:ext cx="6098058" cy="461665"/>
          </a:xfrm>
          <a:prstGeom prst="rect">
            <a:avLst/>
          </a:prstGeom>
          <a:noFill/>
        </p:spPr>
        <p:txBody>
          <a:bodyPr wrap="square">
            <a:spAutoFit/>
          </a:bodyPr>
          <a:lstStyle/>
          <a:p>
            <a:r>
              <a:rPr lang="en-US" sz="2400" b="1" dirty="0"/>
              <a:t>Scrum-Agile Roles</a:t>
            </a:r>
          </a:p>
        </p:txBody>
      </p:sp>
      <p:sp>
        <p:nvSpPr>
          <p:cNvPr id="7" name="TextBox 6">
            <a:extLst>
              <a:ext uri="{FF2B5EF4-FFF2-40B4-BE49-F238E27FC236}">
                <a16:creationId xmlns:a16="http://schemas.microsoft.com/office/drawing/2014/main" id="{A35CE5AC-6831-9220-0641-7A47225C579F}"/>
              </a:ext>
            </a:extLst>
          </p:cNvPr>
          <p:cNvSpPr txBox="1"/>
          <p:nvPr/>
        </p:nvSpPr>
        <p:spPr>
          <a:xfrm>
            <a:off x="722184" y="1083365"/>
            <a:ext cx="1885453" cy="369332"/>
          </a:xfrm>
          <a:prstGeom prst="rect">
            <a:avLst/>
          </a:prstGeom>
          <a:noFill/>
        </p:spPr>
        <p:txBody>
          <a:bodyPr wrap="none" rtlCol="0">
            <a:spAutoFit/>
          </a:bodyPr>
          <a:lstStyle/>
          <a:p>
            <a:r>
              <a:rPr lang="en-US" dirty="0"/>
              <a:t>Product Owner</a:t>
            </a:r>
          </a:p>
        </p:txBody>
      </p:sp>
      <p:sp>
        <p:nvSpPr>
          <p:cNvPr id="8" name="TextBox 7">
            <a:extLst>
              <a:ext uri="{FF2B5EF4-FFF2-40B4-BE49-F238E27FC236}">
                <a16:creationId xmlns:a16="http://schemas.microsoft.com/office/drawing/2014/main" id="{CD2606DB-7118-270A-634B-5649914D5644}"/>
              </a:ext>
            </a:extLst>
          </p:cNvPr>
          <p:cNvSpPr txBox="1"/>
          <p:nvPr/>
        </p:nvSpPr>
        <p:spPr>
          <a:xfrm>
            <a:off x="722184" y="1452697"/>
            <a:ext cx="3565400" cy="1323439"/>
          </a:xfrm>
          <a:prstGeom prst="rect">
            <a:avLst/>
          </a:prstGeom>
          <a:noFill/>
        </p:spPr>
        <p:txBody>
          <a:bodyPr wrap="none" rtlCol="0">
            <a:spAutoFit/>
          </a:bodyPr>
          <a:lstStyle/>
          <a:p>
            <a:r>
              <a:rPr lang="en-US" sz="1000" dirty="0"/>
              <a:t>The Product Owner (PO) is responsible for defining </a:t>
            </a:r>
          </a:p>
          <a:p>
            <a:r>
              <a:rPr lang="en-US" sz="1000" dirty="0"/>
              <a:t>and prioritizing the product backlog, which is a list </a:t>
            </a:r>
          </a:p>
          <a:p>
            <a:r>
              <a:rPr lang="en-US" sz="1000" dirty="0"/>
              <a:t>of features, user stories, and tasks that need to be </a:t>
            </a:r>
          </a:p>
          <a:p>
            <a:r>
              <a:rPr lang="en-US" sz="1000" dirty="0"/>
              <a:t>completed. The PO represents the interests of </a:t>
            </a:r>
          </a:p>
          <a:p>
            <a:r>
              <a:rPr lang="en-US" sz="1000" dirty="0"/>
              <a:t>stakeholders and ensures that the development team </a:t>
            </a:r>
          </a:p>
          <a:p>
            <a:r>
              <a:rPr lang="en-US" sz="1000" dirty="0"/>
              <a:t>is working on the most valuable features first. Their </a:t>
            </a:r>
          </a:p>
          <a:p>
            <a:r>
              <a:rPr lang="en-US" sz="1000" dirty="0"/>
              <a:t>decisions directly impact the product's success </a:t>
            </a:r>
          </a:p>
          <a:p>
            <a:r>
              <a:rPr lang="en-US" sz="1000" dirty="0"/>
              <a:t>and alignment with business goals.</a:t>
            </a:r>
          </a:p>
        </p:txBody>
      </p:sp>
      <p:sp>
        <p:nvSpPr>
          <p:cNvPr id="9" name="TextBox 8">
            <a:extLst>
              <a:ext uri="{FF2B5EF4-FFF2-40B4-BE49-F238E27FC236}">
                <a16:creationId xmlns:a16="http://schemas.microsoft.com/office/drawing/2014/main" id="{228D2D1B-3A4F-3901-0134-794053525E66}"/>
              </a:ext>
            </a:extLst>
          </p:cNvPr>
          <p:cNvSpPr txBox="1"/>
          <p:nvPr/>
        </p:nvSpPr>
        <p:spPr>
          <a:xfrm>
            <a:off x="5247851" y="1083365"/>
            <a:ext cx="1696298" cy="369332"/>
          </a:xfrm>
          <a:prstGeom prst="rect">
            <a:avLst/>
          </a:prstGeom>
          <a:noFill/>
        </p:spPr>
        <p:txBody>
          <a:bodyPr wrap="none" rtlCol="0">
            <a:spAutoFit/>
          </a:bodyPr>
          <a:lstStyle/>
          <a:p>
            <a:r>
              <a:rPr lang="en-US" dirty="0"/>
              <a:t>Scrum Master</a:t>
            </a:r>
          </a:p>
        </p:txBody>
      </p:sp>
      <p:sp>
        <p:nvSpPr>
          <p:cNvPr id="10" name="TextBox 9">
            <a:extLst>
              <a:ext uri="{FF2B5EF4-FFF2-40B4-BE49-F238E27FC236}">
                <a16:creationId xmlns:a16="http://schemas.microsoft.com/office/drawing/2014/main" id="{2846E8BC-94AE-9FFD-1F7D-B1C14FC3208F}"/>
              </a:ext>
            </a:extLst>
          </p:cNvPr>
          <p:cNvSpPr txBox="1"/>
          <p:nvPr/>
        </p:nvSpPr>
        <p:spPr>
          <a:xfrm>
            <a:off x="5247851" y="1449430"/>
            <a:ext cx="3882794" cy="1169551"/>
          </a:xfrm>
          <a:prstGeom prst="rect">
            <a:avLst/>
          </a:prstGeom>
          <a:noFill/>
        </p:spPr>
        <p:txBody>
          <a:bodyPr wrap="none" rtlCol="0">
            <a:spAutoFit/>
          </a:bodyPr>
          <a:lstStyle/>
          <a:p>
            <a:r>
              <a:rPr lang="en-US" sz="1000" dirty="0"/>
              <a:t>The Scrum Master is a servant-leader who facilitates </a:t>
            </a:r>
          </a:p>
          <a:p>
            <a:r>
              <a:rPr lang="en-US" sz="1000" dirty="0"/>
              <a:t>the Scrum process and ensures that the team follows </a:t>
            </a:r>
          </a:p>
          <a:p>
            <a:r>
              <a:rPr lang="en-US" sz="1000" dirty="0"/>
              <a:t>Scrum principles and practices. They remove impediments, </a:t>
            </a:r>
          </a:p>
          <a:p>
            <a:r>
              <a:rPr lang="en-US" sz="1000" dirty="0"/>
              <a:t>promote a culture of continuous improvement, and help </a:t>
            </a:r>
          </a:p>
          <a:p>
            <a:r>
              <a:rPr lang="en-US" sz="1000" dirty="0"/>
              <a:t>the team self-organize. The Scrum Master plays a </a:t>
            </a:r>
          </a:p>
          <a:p>
            <a:r>
              <a:rPr lang="en-US" sz="1000" dirty="0"/>
              <a:t>critical role in fostering collaboration, communication, </a:t>
            </a:r>
          </a:p>
          <a:p>
            <a:r>
              <a:rPr lang="en-US" sz="1000" dirty="0"/>
              <a:t>and agility within the team.</a:t>
            </a:r>
          </a:p>
        </p:txBody>
      </p:sp>
      <p:sp>
        <p:nvSpPr>
          <p:cNvPr id="11" name="TextBox 10">
            <a:extLst>
              <a:ext uri="{FF2B5EF4-FFF2-40B4-BE49-F238E27FC236}">
                <a16:creationId xmlns:a16="http://schemas.microsoft.com/office/drawing/2014/main" id="{319870EB-69F3-8256-E5B0-004F48106198}"/>
              </a:ext>
            </a:extLst>
          </p:cNvPr>
          <p:cNvSpPr txBox="1"/>
          <p:nvPr/>
        </p:nvSpPr>
        <p:spPr>
          <a:xfrm>
            <a:off x="765914" y="3059668"/>
            <a:ext cx="1359668" cy="369332"/>
          </a:xfrm>
          <a:prstGeom prst="rect">
            <a:avLst/>
          </a:prstGeom>
          <a:noFill/>
        </p:spPr>
        <p:txBody>
          <a:bodyPr wrap="none" rtlCol="0">
            <a:spAutoFit/>
          </a:bodyPr>
          <a:lstStyle/>
          <a:p>
            <a:r>
              <a:rPr lang="en-US" dirty="0"/>
              <a:t>Developer</a:t>
            </a:r>
          </a:p>
        </p:txBody>
      </p:sp>
      <p:sp>
        <p:nvSpPr>
          <p:cNvPr id="12" name="TextBox 11">
            <a:extLst>
              <a:ext uri="{FF2B5EF4-FFF2-40B4-BE49-F238E27FC236}">
                <a16:creationId xmlns:a16="http://schemas.microsoft.com/office/drawing/2014/main" id="{15720C78-2732-A721-E3BE-829D0530E42B}"/>
              </a:ext>
            </a:extLst>
          </p:cNvPr>
          <p:cNvSpPr txBox="1"/>
          <p:nvPr/>
        </p:nvSpPr>
        <p:spPr>
          <a:xfrm>
            <a:off x="5307783" y="3059668"/>
            <a:ext cx="821059" cy="369332"/>
          </a:xfrm>
          <a:prstGeom prst="rect">
            <a:avLst/>
          </a:prstGeom>
          <a:noFill/>
        </p:spPr>
        <p:txBody>
          <a:bodyPr wrap="none" rtlCol="0">
            <a:spAutoFit/>
          </a:bodyPr>
          <a:lstStyle/>
          <a:p>
            <a:r>
              <a:rPr lang="en-US" dirty="0"/>
              <a:t>Tester</a:t>
            </a:r>
          </a:p>
        </p:txBody>
      </p:sp>
      <p:sp>
        <p:nvSpPr>
          <p:cNvPr id="14" name="TextBox 13">
            <a:extLst>
              <a:ext uri="{FF2B5EF4-FFF2-40B4-BE49-F238E27FC236}">
                <a16:creationId xmlns:a16="http://schemas.microsoft.com/office/drawing/2014/main" id="{3E2EE949-6E32-3CAB-CEF8-BA31D0C234EB}"/>
              </a:ext>
            </a:extLst>
          </p:cNvPr>
          <p:cNvSpPr txBox="1"/>
          <p:nvPr/>
        </p:nvSpPr>
        <p:spPr>
          <a:xfrm>
            <a:off x="765914" y="3424297"/>
            <a:ext cx="3637534" cy="1785104"/>
          </a:xfrm>
          <a:prstGeom prst="rect">
            <a:avLst/>
          </a:prstGeom>
          <a:noFill/>
        </p:spPr>
        <p:txBody>
          <a:bodyPr wrap="none" rtlCol="0">
            <a:spAutoFit/>
          </a:bodyPr>
          <a:lstStyle/>
          <a:p>
            <a:r>
              <a:rPr lang="en-US" sz="1000" dirty="0"/>
              <a:t>A developer on a Scrum team plays a pivotal role </a:t>
            </a:r>
          </a:p>
          <a:p>
            <a:r>
              <a:rPr lang="en-US" sz="1000" dirty="0"/>
              <a:t>in turning product requirements into tangible software </a:t>
            </a:r>
          </a:p>
          <a:p>
            <a:r>
              <a:rPr lang="en-US" sz="1000" dirty="0"/>
              <a:t>solutions. They are responsible for designing, </a:t>
            </a:r>
          </a:p>
          <a:p>
            <a:r>
              <a:rPr lang="en-US" sz="1000" dirty="0"/>
              <a:t>coding, and testing the features and functionality </a:t>
            </a:r>
          </a:p>
          <a:p>
            <a:r>
              <a:rPr lang="en-US" sz="1000" dirty="0"/>
              <a:t>outlined in the product backlog. Developers </a:t>
            </a:r>
          </a:p>
          <a:p>
            <a:r>
              <a:rPr lang="en-US" sz="1000" dirty="0"/>
              <a:t>collaborate closely with other team members, such </a:t>
            </a:r>
          </a:p>
          <a:p>
            <a:r>
              <a:rPr lang="en-US" sz="1000" dirty="0"/>
              <a:t>as the Product Owner and Scrum Master, to ensure </a:t>
            </a:r>
          </a:p>
          <a:p>
            <a:r>
              <a:rPr lang="en-US" sz="1000" dirty="0"/>
              <a:t>a shared understanding of requirements and priorities. </a:t>
            </a:r>
          </a:p>
          <a:p>
            <a:r>
              <a:rPr lang="en-US" sz="1000" dirty="0"/>
              <a:t>They work within time-boxed iterations known as </a:t>
            </a:r>
          </a:p>
          <a:p>
            <a:r>
              <a:rPr lang="en-US" sz="1000" dirty="0"/>
              <a:t>Sprints, with a focus on delivering a potentially </a:t>
            </a:r>
          </a:p>
          <a:p>
            <a:r>
              <a:rPr lang="en-US" sz="1000" dirty="0"/>
              <a:t>shippable product increment at the end of each Sprint.</a:t>
            </a:r>
          </a:p>
        </p:txBody>
      </p:sp>
      <p:sp>
        <p:nvSpPr>
          <p:cNvPr id="15" name="TextBox 14">
            <a:extLst>
              <a:ext uri="{FF2B5EF4-FFF2-40B4-BE49-F238E27FC236}">
                <a16:creationId xmlns:a16="http://schemas.microsoft.com/office/drawing/2014/main" id="{FF2A0D46-7FAC-0986-4CA5-AFD46ECCD358}"/>
              </a:ext>
            </a:extLst>
          </p:cNvPr>
          <p:cNvSpPr txBox="1"/>
          <p:nvPr/>
        </p:nvSpPr>
        <p:spPr>
          <a:xfrm>
            <a:off x="5307783" y="3424297"/>
            <a:ext cx="3826689" cy="1631216"/>
          </a:xfrm>
          <a:prstGeom prst="rect">
            <a:avLst/>
          </a:prstGeom>
          <a:noFill/>
        </p:spPr>
        <p:txBody>
          <a:bodyPr wrap="none" rtlCol="0">
            <a:spAutoFit/>
          </a:bodyPr>
          <a:lstStyle/>
          <a:p>
            <a:r>
              <a:rPr lang="en-US" sz="1000" dirty="0"/>
              <a:t>A tester on a Scrum team plays a critical role in ensuring </a:t>
            </a:r>
          </a:p>
          <a:p>
            <a:r>
              <a:rPr lang="en-US" sz="1000" dirty="0"/>
              <a:t>the quality of the software product. They are responsible </a:t>
            </a:r>
          </a:p>
          <a:p>
            <a:r>
              <a:rPr lang="en-US" sz="1000" dirty="0"/>
              <a:t>for designing and executing tests to identify defects and </a:t>
            </a:r>
          </a:p>
          <a:p>
            <a:r>
              <a:rPr lang="en-US" sz="1000" dirty="0"/>
              <a:t>verify that the software meets the acceptance criteria </a:t>
            </a:r>
          </a:p>
          <a:p>
            <a:r>
              <a:rPr lang="en-US" sz="1000" dirty="0"/>
              <a:t>defined in user stories. Testers work collaboratively with </a:t>
            </a:r>
          </a:p>
          <a:p>
            <a:r>
              <a:rPr lang="en-US" sz="1000" dirty="0"/>
              <a:t>developers and the Product Owner to understand the </a:t>
            </a:r>
          </a:p>
          <a:p>
            <a:r>
              <a:rPr lang="en-US" sz="1000" dirty="0"/>
              <a:t>requirements and acceptance criteria for each user story. </a:t>
            </a:r>
          </a:p>
          <a:p>
            <a:r>
              <a:rPr lang="en-US" sz="1000" dirty="0"/>
              <a:t>They contribute to the creation of automated test </a:t>
            </a:r>
          </a:p>
          <a:p>
            <a:r>
              <a:rPr lang="en-US" sz="1000" dirty="0"/>
              <a:t>scripts for regression testing, helping to maintain software </a:t>
            </a:r>
          </a:p>
          <a:p>
            <a:r>
              <a:rPr lang="en-US" sz="1000" dirty="0"/>
              <a:t>stability as new features are added.</a:t>
            </a:r>
          </a:p>
        </p:txBody>
      </p:sp>
    </p:spTree>
    <p:extLst>
      <p:ext uri="{BB962C8B-B14F-4D97-AF65-F5344CB8AC3E}">
        <p14:creationId xmlns:p14="http://schemas.microsoft.com/office/powerpoint/2010/main" val="151862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9436-304D-26D2-556D-1CE4E83C320E}"/>
              </a:ext>
            </a:extLst>
          </p:cNvPr>
          <p:cNvSpPr>
            <a:spLocks noGrp="1"/>
          </p:cNvSpPr>
          <p:nvPr>
            <p:ph type="title"/>
          </p:nvPr>
        </p:nvSpPr>
        <p:spPr/>
        <p:txBody>
          <a:bodyPr/>
          <a:lstStyle/>
          <a:p>
            <a:r>
              <a:rPr lang="en-US" dirty="0"/>
              <a:t>Phases of SDLC</a:t>
            </a:r>
          </a:p>
        </p:txBody>
      </p:sp>
      <p:sp>
        <p:nvSpPr>
          <p:cNvPr id="3" name="Text Placeholder 2">
            <a:extLst>
              <a:ext uri="{FF2B5EF4-FFF2-40B4-BE49-F238E27FC236}">
                <a16:creationId xmlns:a16="http://schemas.microsoft.com/office/drawing/2014/main" id="{BF7B6CCE-9435-7374-6F90-0CFA0AB712B2}"/>
              </a:ext>
            </a:extLst>
          </p:cNvPr>
          <p:cNvSpPr>
            <a:spLocks noGrp="1"/>
          </p:cNvSpPr>
          <p:nvPr>
            <p:ph type="body" idx="1"/>
          </p:nvPr>
        </p:nvSpPr>
        <p:spPr/>
        <p:txBody>
          <a:bodyPr/>
          <a:lstStyle/>
          <a:p>
            <a:r>
              <a:rPr lang="en-US" sz="2000" dirty="0"/>
              <a:t>Requirements gathering and analysis</a:t>
            </a:r>
          </a:p>
        </p:txBody>
      </p:sp>
      <p:sp>
        <p:nvSpPr>
          <p:cNvPr id="4" name="Text Placeholder 3">
            <a:extLst>
              <a:ext uri="{FF2B5EF4-FFF2-40B4-BE49-F238E27FC236}">
                <a16:creationId xmlns:a16="http://schemas.microsoft.com/office/drawing/2014/main" id="{8E9BE3FD-FDF4-D77B-4E3F-288653A23766}"/>
              </a:ext>
            </a:extLst>
          </p:cNvPr>
          <p:cNvSpPr>
            <a:spLocks noGrp="1"/>
          </p:cNvSpPr>
          <p:nvPr>
            <p:ph type="body" sz="half" idx="15"/>
          </p:nvPr>
        </p:nvSpPr>
        <p:spPr/>
        <p:txBody>
          <a:bodyPr/>
          <a:lstStyle/>
          <a:p>
            <a:r>
              <a:rPr lang="en-US" dirty="0"/>
              <a:t>This phase involves creating and maintaining a prioritized product backlog, often consisting of user stories. Agile teams prioritize and refine requirements iteratively throughout the project.</a:t>
            </a:r>
          </a:p>
        </p:txBody>
      </p:sp>
      <p:sp>
        <p:nvSpPr>
          <p:cNvPr id="5" name="Text Placeholder 4">
            <a:extLst>
              <a:ext uri="{FF2B5EF4-FFF2-40B4-BE49-F238E27FC236}">
                <a16:creationId xmlns:a16="http://schemas.microsoft.com/office/drawing/2014/main" id="{A920B502-9D1F-2B3D-39DF-8AEB3A46593F}"/>
              </a:ext>
            </a:extLst>
          </p:cNvPr>
          <p:cNvSpPr>
            <a:spLocks noGrp="1"/>
          </p:cNvSpPr>
          <p:nvPr>
            <p:ph type="body" sz="quarter" idx="3"/>
          </p:nvPr>
        </p:nvSpPr>
        <p:spPr/>
        <p:txBody>
          <a:bodyPr/>
          <a:lstStyle/>
          <a:p>
            <a:r>
              <a:rPr lang="en-US" dirty="0"/>
              <a:t>Planning</a:t>
            </a:r>
          </a:p>
        </p:txBody>
      </p:sp>
      <p:sp>
        <p:nvSpPr>
          <p:cNvPr id="6" name="Text Placeholder 5">
            <a:extLst>
              <a:ext uri="{FF2B5EF4-FFF2-40B4-BE49-F238E27FC236}">
                <a16:creationId xmlns:a16="http://schemas.microsoft.com/office/drawing/2014/main" id="{BA9A7094-3553-8D72-7764-57F31EA14362}"/>
              </a:ext>
            </a:extLst>
          </p:cNvPr>
          <p:cNvSpPr>
            <a:spLocks noGrp="1"/>
          </p:cNvSpPr>
          <p:nvPr>
            <p:ph type="body" sz="half" idx="16"/>
          </p:nvPr>
        </p:nvSpPr>
        <p:spPr/>
        <p:txBody>
          <a:bodyPr/>
          <a:lstStyle/>
          <a:p>
            <a:r>
              <a:rPr lang="en-US" dirty="0"/>
              <a:t>Agile planning is an ongoing process, usually done at the beginning of each sprint or iteration. The team collaboratively plans what to work on, considering the priorities from the backlog.</a:t>
            </a:r>
          </a:p>
        </p:txBody>
      </p:sp>
      <p:sp>
        <p:nvSpPr>
          <p:cNvPr id="7" name="Text Placeholder 6">
            <a:extLst>
              <a:ext uri="{FF2B5EF4-FFF2-40B4-BE49-F238E27FC236}">
                <a16:creationId xmlns:a16="http://schemas.microsoft.com/office/drawing/2014/main" id="{6E3823ED-E6D8-8438-FE70-329C50BE67D0}"/>
              </a:ext>
            </a:extLst>
          </p:cNvPr>
          <p:cNvSpPr>
            <a:spLocks noGrp="1"/>
          </p:cNvSpPr>
          <p:nvPr>
            <p:ph type="body" sz="quarter" idx="13"/>
          </p:nvPr>
        </p:nvSpPr>
        <p:spPr/>
        <p:txBody>
          <a:bodyPr/>
          <a:lstStyle/>
          <a:p>
            <a:r>
              <a:rPr lang="en-US" dirty="0"/>
              <a:t>Design</a:t>
            </a:r>
          </a:p>
        </p:txBody>
      </p:sp>
      <p:sp>
        <p:nvSpPr>
          <p:cNvPr id="8" name="Text Placeholder 7">
            <a:extLst>
              <a:ext uri="{FF2B5EF4-FFF2-40B4-BE49-F238E27FC236}">
                <a16:creationId xmlns:a16="http://schemas.microsoft.com/office/drawing/2014/main" id="{97C382E3-03A0-ECAB-2348-247D44AF48D3}"/>
              </a:ext>
            </a:extLst>
          </p:cNvPr>
          <p:cNvSpPr>
            <a:spLocks noGrp="1"/>
          </p:cNvSpPr>
          <p:nvPr>
            <p:ph type="body" sz="half" idx="17"/>
          </p:nvPr>
        </p:nvSpPr>
        <p:spPr/>
        <p:txBody>
          <a:bodyPr/>
          <a:lstStyle/>
          <a:p>
            <a:r>
              <a:rPr lang="en-US" dirty="0"/>
              <a:t>Instead of designing the entire system upfront, agile approaches favor just-in-time design. Design activities occur iteratively and in smaller increments. The focus is on designing just enough to complete the work in the upcoming sprint, allowing flexibility to adapt to changing requirements.</a:t>
            </a:r>
          </a:p>
        </p:txBody>
      </p:sp>
    </p:spTree>
    <p:extLst>
      <p:ext uri="{BB962C8B-B14F-4D97-AF65-F5344CB8AC3E}">
        <p14:creationId xmlns:p14="http://schemas.microsoft.com/office/powerpoint/2010/main" val="43768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9436-304D-26D2-556D-1CE4E83C320E}"/>
              </a:ext>
            </a:extLst>
          </p:cNvPr>
          <p:cNvSpPr>
            <a:spLocks noGrp="1"/>
          </p:cNvSpPr>
          <p:nvPr>
            <p:ph type="title"/>
          </p:nvPr>
        </p:nvSpPr>
        <p:spPr/>
        <p:txBody>
          <a:bodyPr/>
          <a:lstStyle/>
          <a:p>
            <a:r>
              <a:rPr lang="en-US" dirty="0"/>
              <a:t>Phases of SDLC continued</a:t>
            </a:r>
          </a:p>
        </p:txBody>
      </p:sp>
      <p:sp>
        <p:nvSpPr>
          <p:cNvPr id="3" name="Text Placeholder 2">
            <a:extLst>
              <a:ext uri="{FF2B5EF4-FFF2-40B4-BE49-F238E27FC236}">
                <a16:creationId xmlns:a16="http://schemas.microsoft.com/office/drawing/2014/main" id="{BF7B6CCE-9435-7374-6F90-0CFA0AB712B2}"/>
              </a:ext>
            </a:extLst>
          </p:cNvPr>
          <p:cNvSpPr>
            <a:spLocks noGrp="1"/>
          </p:cNvSpPr>
          <p:nvPr>
            <p:ph type="body" idx="1"/>
          </p:nvPr>
        </p:nvSpPr>
        <p:spPr/>
        <p:txBody>
          <a:bodyPr/>
          <a:lstStyle/>
          <a:p>
            <a:r>
              <a:rPr lang="en-US" sz="2000" dirty="0"/>
              <a:t>Implementation and coding	</a:t>
            </a:r>
          </a:p>
        </p:txBody>
      </p:sp>
      <p:sp>
        <p:nvSpPr>
          <p:cNvPr id="4" name="Text Placeholder 3">
            <a:extLst>
              <a:ext uri="{FF2B5EF4-FFF2-40B4-BE49-F238E27FC236}">
                <a16:creationId xmlns:a16="http://schemas.microsoft.com/office/drawing/2014/main" id="{8E9BE3FD-FDF4-D77B-4E3F-288653A23766}"/>
              </a:ext>
            </a:extLst>
          </p:cNvPr>
          <p:cNvSpPr>
            <a:spLocks noGrp="1"/>
          </p:cNvSpPr>
          <p:nvPr>
            <p:ph type="body" sz="half" idx="15"/>
          </p:nvPr>
        </p:nvSpPr>
        <p:spPr/>
        <p:txBody>
          <a:bodyPr/>
          <a:lstStyle/>
          <a:p>
            <a:r>
              <a:rPr lang="en-US" dirty="0"/>
              <a:t>Agile teams implement and code in short iterations (sprints). They build and test small increments of functionality, ensuring that code is maintainable and potentially shippable at the end of each sprint. This approach fosters continuous integration and feedback.</a:t>
            </a:r>
          </a:p>
        </p:txBody>
      </p:sp>
      <p:sp>
        <p:nvSpPr>
          <p:cNvPr id="5" name="Text Placeholder 4">
            <a:extLst>
              <a:ext uri="{FF2B5EF4-FFF2-40B4-BE49-F238E27FC236}">
                <a16:creationId xmlns:a16="http://schemas.microsoft.com/office/drawing/2014/main" id="{A920B502-9D1F-2B3D-39DF-8AEB3A46593F}"/>
              </a:ext>
            </a:extLst>
          </p:cNvPr>
          <p:cNvSpPr>
            <a:spLocks noGrp="1"/>
          </p:cNvSpPr>
          <p:nvPr>
            <p:ph type="body" sz="quarter" idx="3"/>
          </p:nvPr>
        </p:nvSpPr>
        <p:spPr/>
        <p:txBody>
          <a:bodyPr/>
          <a:lstStyle/>
          <a:p>
            <a:r>
              <a:rPr lang="en-US" dirty="0"/>
              <a:t>Testing</a:t>
            </a:r>
          </a:p>
        </p:txBody>
      </p:sp>
      <p:sp>
        <p:nvSpPr>
          <p:cNvPr id="6" name="Text Placeholder 5">
            <a:extLst>
              <a:ext uri="{FF2B5EF4-FFF2-40B4-BE49-F238E27FC236}">
                <a16:creationId xmlns:a16="http://schemas.microsoft.com/office/drawing/2014/main" id="{BA9A7094-3553-8D72-7764-57F31EA14362}"/>
              </a:ext>
            </a:extLst>
          </p:cNvPr>
          <p:cNvSpPr>
            <a:spLocks noGrp="1"/>
          </p:cNvSpPr>
          <p:nvPr>
            <p:ph type="body" sz="half" idx="16"/>
          </p:nvPr>
        </p:nvSpPr>
        <p:spPr/>
        <p:txBody>
          <a:bodyPr/>
          <a:lstStyle/>
          <a:p>
            <a:r>
              <a:rPr lang="en-US" dirty="0"/>
              <a:t>Testing is integrated into every stage of development. In Agile, testing is not a separate phase but rather a continuous activity. Automated tests are essential for regression testing, ensuring that new features don't break existing functionality.</a:t>
            </a:r>
          </a:p>
        </p:txBody>
      </p:sp>
      <p:sp>
        <p:nvSpPr>
          <p:cNvPr id="7" name="Text Placeholder 6">
            <a:extLst>
              <a:ext uri="{FF2B5EF4-FFF2-40B4-BE49-F238E27FC236}">
                <a16:creationId xmlns:a16="http://schemas.microsoft.com/office/drawing/2014/main" id="{6E3823ED-E6D8-8438-FE70-329C50BE67D0}"/>
              </a:ext>
            </a:extLst>
          </p:cNvPr>
          <p:cNvSpPr>
            <a:spLocks noGrp="1"/>
          </p:cNvSpPr>
          <p:nvPr>
            <p:ph type="body" sz="quarter" idx="13"/>
          </p:nvPr>
        </p:nvSpPr>
        <p:spPr/>
        <p:txBody>
          <a:bodyPr/>
          <a:lstStyle/>
          <a:p>
            <a:r>
              <a:rPr lang="en-US" dirty="0"/>
              <a:t>Design</a:t>
            </a:r>
          </a:p>
        </p:txBody>
      </p:sp>
      <p:sp>
        <p:nvSpPr>
          <p:cNvPr id="8" name="Text Placeholder 7">
            <a:extLst>
              <a:ext uri="{FF2B5EF4-FFF2-40B4-BE49-F238E27FC236}">
                <a16:creationId xmlns:a16="http://schemas.microsoft.com/office/drawing/2014/main" id="{97C382E3-03A0-ECAB-2348-247D44AF48D3}"/>
              </a:ext>
            </a:extLst>
          </p:cNvPr>
          <p:cNvSpPr>
            <a:spLocks noGrp="1"/>
          </p:cNvSpPr>
          <p:nvPr>
            <p:ph type="body" sz="half" idx="17"/>
          </p:nvPr>
        </p:nvSpPr>
        <p:spPr/>
        <p:txBody>
          <a:bodyPr/>
          <a:lstStyle/>
          <a:p>
            <a:r>
              <a:rPr lang="en-US" dirty="0"/>
              <a:t>Agile promotes the delivery of working software frequently, allowing for continuous deployment or frequent releases. This phase occurs at the end of each sprint, ensuring that a potentially shippable product increment is delivered to stakeholders regularly.</a:t>
            </a:r>
          </a:p>
        </p:txBody>
      </p:sp>
    </p:spTree>
    <p:extLst>
      <p:ext uri="{BB962C8B-B14F-4D97-AF65-F5344CB8AC3E}">
        <p14:creationId xmlns:p14="http://schemas.microsoft.com/office/powerpoint/2010/main" val="326192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9436-304D-26D2-556D-1CE4E83C320E}"/>
              </a:ext>
            </a:extLst>
          </p:cNvPr>
          <p:cNvSpPr>
            <a:spLocks noGrp="1"/>
          </p:cNvSpPr>
          <p:nvPr>
            <p:ph type="title"/>
          </p:nvPr>
        </p:nvSpPr>
        <p:spPr/>
        <p:txBody>
          <a:bodyPr/>
          <a:lstStyle/>
          <a:p>
            <a:r>
              <a:rPr lang="en-US" dirty="0"/>
              <a:t>Phases of SDLC continued</a:t>
            </a:r>
          </a:p>
        </p:txBody>
      </p:sp>
      <p:sp>
        <p:nvSpPr>
          <p:cNvPr id="3" name="Text Placeholder 2">
            <a:extLst>
              <a:ext uri="{FF2B5EF4-FFF2-40B4-BE49-F238E27FC236}">
                <a16:creationId xmlns:a16="http://schemas.microsoft.com/office/drawing/2014/main" id="{BF7B6CCE-9435-7374-6F90-0CFA0AB712B2}"/>
              </a:ext>
            </a:extLst>
          </p:cNvPr>
          <p:cNvSpPr>
            <a:spLocks noGrp="1"/>
          </p:cNvSpPr>
          <p:nvPr>
            <p:ph type="body" idx="1"/>
          </p:nvPr>
        </p:nvSpPr>
        <p:spPr/>
        <p:txBody>
          <a:bodyPr/>
          <a:lstStyle/>
          <a:p>
            <a:r>
              <a:rPr lang="en-US" sz="2000" dirty="0"/>
              <a:t>Feedback</a:t>
            </a:r>
          </a:p>
        </p:txBody>
      </p:sp>
      <p:sp>
        <p:nvSpPr>
          <p:cNvPr id="4" name="Text Placeholder 3">
            <a:extLst>
              <a:ext uri="{FF2B5EF4-FFF2-40B4-BE49-F238E27FC236}">
                <a16:creationId xmlns:a16="http://schemas.microsoft.com/office/drawing/2014/main" id="{8E9BE3FD-FDF4-D77B-4E3F-288653A23766}"/>
              </a:ext>
            </a:extLst>
          </p:cNvPr>
          <p:cNvSpPr>
            <a:spLocks noGrp="1"/>
          </p:cNvSpPr>
          <p:nvPr>
            <p:ph type="body" sz="half" idx="15"/>
          </p:nvPr>
        </p:nvSpPr>
        <p:spPr/>
        <p:txBody>
          <a:bodyPr/>
          <a:lstStyle/>
          <a:p>
            <a:r>
              <a:rPr lang="en-US" dirty="0"/>
              <a:t>Agile teams collect feedback from stakeholders and end-users continuously. This feedback loop is used to make adjustments to the product backlog and the software itself. Monitoring and feedback help in adapting to changing market conditions and customer needs.</a:t>
            </a:r>
          </a:p>
        </p:txBody>
      </p:sp>
      <p:sp>
        <p:nvSpPr>
          <p:cNvPr id="5" name="Text Placeholder 4">
            <a:extLst>
              <a:ext uri="{FF2B5EF4-FFF2-40B4-BE49-F238E27FC236}">
                <a16:creationId xmlns:a16="http://schemas.microsoft.com/office/drawing/2014/main" id="{A920B502-9D1F-2B3D-39DF-8AEB3A46593F}"/>
              </a:ext>
            </a:extLst>
          </p:cNvPr>
          <p:cNvSpPr>
            <a:spLocks noGrp="1"/>
          </p:cNvSpPr>
          <p:nvPr>
            <p:ph type="body" sz="quarter" idx="3"/>
          </p:nvPr>
        </p:nvSpPr>
        <p:spPr/>
        <p:txBody>
          <a:bodyPr/>
          <a:lstStyle/>
          <a:p>
            <a:r>
              <a:rPr lang="en-US" dirty="0"/>
              <a:t>Maintenance and Support</a:t>
            </a:r>
          </a:p>
        </p:txBody>
      </p:sp>
      <p:sp>
        <p:nvSpPr>
          <p:cNvPr id="6" name="Text Placeholder 5">
            <a:extLst>
              <a:ext uri="{FF2B5EF4-FFF2-40B4-BE49-F238E27FC236}">
                <a16:creationId xmlns:a16="http://schemas.microsoft.com/office/drawing/2014/main" id="{BA9A7094-3553-8D72-7764-57F31EA14362}"/>
              </a:ext>
            </a:extLst>
          </p:cNvPr>
          <p:cNvSpPr>
            <a:spLocks noGrp="1"/>
          </p:cNvSpPr>
          <p:nvPr>
            <p:ph type="body" sz="half" idx="16"/>
          </p:nvPr>
        </p:nvSpPr>
        <p:spPr/>
        <p:txBody>
          <a:bodyPr/>
          <a:lstStyle/>
          <a:p>
            <a:r>
              <a:rPr lang="en-US" dirty="0"/>
              <a:t>Agile doesn't end with deployment. Ongoing maintenance and support are integral parts of Agile. Teams continue to enhance the product based on feedback and evolving requirements. This phase ensures the product remains relevant and valuable over time.</a:t>
            </a:r>
          </a:p>
        </p:txBody>
      </p:sp>
      <p:sp>
        <p:nvSpPr>
          <p:cNvPr id="7" name="Text Placeholder 6">
            <a:extLst>
              <a:ext uri="{FF2B5EF4-FFF2-40B4-BE49-F238E27FC236}">
                <a16:creationId xmlns:a16="http://schemas.microsoft.com/office/drawing/2014/main" id="{6E3823ED-E6D8-8438-FE70-329C50BE67D0}"/>
              </a:ext>
            </a:extLst>
          </p:cNvPr>
          <p:cNvSpPr>
            <a:spLocks noGrp="1"/>
          </p:cNvSpPr>
          <p:nvPr>
            <p:ph type="body" sz="quarter" idx="13"/>
          </p:nvPr>
        </p:nvSpPr>
        <p:spPr/>
        <p:txBody>
          <a:bodyPr/>
          <a:lstStyle/>
          <a:p>
            <a:endParaRPr lang="en-US" dirty="0"/>
          </a:p>
        </p:txBody>
      </p:sp>
      <p:sp>
        <p:nvSpPr>
          <p:cNvPr id="8" name="Text Placeholder 7">
            <a:extLst>
              <a:ext uri="{FF2B5EF4-FFF2-40B4-BE49-F238E27FC236}">
                <a16:creationId xmlns:a16="http://schemas.microsoft.com/office/drawing/2014/main" id="{97C382E3-03A0-ECAB-2348-247D44AF48D3}"/>
              </a:ext>
            </a:extLst>
          </p:cNvPr>
          <p:cNvSpPr>
            <a:spLocks noGrp="1"/>
          </p:cNvSpPr>
          <p:nvPr>
            <p:ph type="body" sz="half" idx="17"/>
          </p:nvPr>
        </p:nvSpPr>
        <p:spPr/>
        <p:txBody>
          <a:bodyPr/>
          <a:lstStyle/>
          <a:p>
            <a:endParaRPr lang="en-US" dirty="0"/>
          </a:p>
        </p:txBody>
      </p:sp>
    </p:spTree>
    <p:extLst>
      <p:ext uri="{BB962C8B-B14F-4D97-AF65-F5344CB8AC3E}">
        <p14:creationId xmlns:p14="http://schemas.microsoft.com/office/powerpoint/2010/main" val="404909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412D97-D3C8-DB15-456E-35094EB7F96D}"/>
              </a:ext>
            </a:extLst>
          </p:cNvPr>
          <p:cNvSpPr txBox="1"/>
          <p:nvPr/>
        </p:nvSpPr>
        <p:spPr>
          <a:xfrm>
            <a:off x="4984292" y="308113"/>
            <a:ext cx="559770" cy="461665"/>
          </a:xfrm>
          <a:prstGeom prst="rect">
            <a:avLst/>
          </a:prstGeom>
          <a:noFill/>
        </p:spPr>
        <p:txBody>
          <a:bodyPr wrap="none" rtlCol="0">
            <a:spAutoFit/>
          </a:bodyPr>
          <a:lstStyle/>
          <a:p>
            <a:pPr algn="ctr"/>
            <a:r>
              <a:rPr lang="en-US" sz="2400" b="1" dirty="0"/>
              <a:t>VS</a:t>
            </a:r>
          </a:p>
        </p:txBody>
      </p:sp>
      <p:sp>
        <p:nvSpPr>
          <p:cNvPr id="5" name="TextBox 4">
            <a:extLst>
              <a:ext uri="{FF2B5EF4-FFF2-40B4-BE49-F238E27FC236}">
                <a16:creationId xmlns:a16="http://schemas.microsoft.com/office/drawing/2014/main" id="{6C710D35-484F-C05B-0BF2-431B18D4EEA2}"/>
              </a:ext>
            </a:extLst>
          </p:cNvPr>
          <p:cNvSpPr txBox="1"/>
          <p:nvPr/>
        </p:nvSpPr>
        <p:spPr>
          <a:xfrm>
            <a:off x="974034" y="308113"/>
            <a:ext cx="1491114" cy="461665"/>
          </a:xfrm>
          <a:prstGeom prst="rect">
            <a:avLst/>
          </a:prstGeom>
          <a:noFill/>
        </p:spPr>
        <p:txBody>
          <a:bodyPr wrap="none" rtlCol="0">
            <a:spAutoFit/>
          </a:bodyPr>
          <a:lstStyle/>
          <a:p>
            <a:r>
              <a:rPr lang="en-US" sz="2400" b="1" dirty="0"/>
              <a:t>Waterfall</a:t>
            </a:r>
          </a:p>
        </p:txBody>
      </p:sp>
      <p:sp>
        <p:nvSpPr>
          <p:cNvPr id="6" name="TextBox 5">
            <a:extLst>
              <a:ext uri="{FF2B5EF4-FFF2-40B4-BE49-F238E27FC236}">
                <a16:creationId xmlns:a16="http://schemas.microsoft.com/office/drawing/2014/main" id="{F0358043-7803-16C5-4FF1-95CDD94E9ECC}"/>
              </a:ext>
            </a:extLst>
          </p:cNvPr>
          <p:cNvSpPr txBox="1"/>
          <p:nvPr/>
        </p:nvSpPr>
        <p:spPr>
          <a:xfrm>
            <a:off x="8370982" y="308113"/>
            <a:ext cx="960519" cy="461665"/>
          </a:xfrm>
          <a:prstGeom prst="rect">
            <a:avLst/>
          </a:prstGeom>
          <a:noFill/>
        </p:spPr>
        <p:txBody>
          <a:bodyPr wrap="none" rtlCol="0">
            <a:spAutoFit/>
          </a:bodyPr>
          <a:lstStyle/>
          <a:p>
            <a:r>
              <a:rPr lang="en-US" sz="2400" b="1" dirty="0"/>
              <a:t>Agile</a:t>
            </a:r>
          </a:p>
        </p:txBody>
      </p:sp>
      <p:sp>
        <p:nvSpPr>
          <p:cNvPr id="7" name="TextBox 6">
            <a:extLst>
              <a:ext uri="{FF2B5EF4-FFF2-40B4-BE49-F238E27FC236}">
                <a16:creationId xmlns:a16="http://schemas.microsoft.com/office/drawing/2014/main" id="{ED1B7C1F-8BF4-FA57-F9B0-C3179EEFF317}"/>
              </a:ext>
            </a:extLst>
          </p:cNvPr>
          <p:cNvSpPr txBox="1"/>
          <p:nvPr/>
        </p:nvSpPr>
        <p:spPr>
          <a:xfrm>
            <a:off x="974034" y="1282148"/>
            <a:ext cx="2904962" cy="369332"/>
          </a:xfrm>
          <a:prstGeom prst="rect">
            <a:avLst/>
          </a:prstGeom>
          <a:noFill/>
        </p:spPr>
        <p:txBody>
          <a:bodyPr wrap="none" rtlCol="0">
            <a:spAutoFit/>
          </a:bodyPr>
          <a:lstStyle/>
          <a:p>
            <a:r>
              <a:rPr lang="en-US" dirty="0"/>
              <a:t>Changing Requirements</a:t>
            </a:r>
          </a:p>
        </p:txBody>
      </p:sp>
      <p:sp>
        <p:nvSpPr>
          <p:cNvPr id="8" name="TextBox 7">
            <a:extLst>
              <a:ext uri="{FF2B5EF4-FFF2-40B4-BE49-F238E27FC236}">
                <a16:creationId xmlns:a16="http://schemas.microsoft.com/office/drawing/2014/main" id="{6D5EDD55-AFB4-DFDC-F6E5-F6DB91080383}"/>
              </a:ext>
            </a:extLst>
          </p:cNvPr>
          <p:cNvSpPr txBox="1"/>
          <p:nvPr/>
        </p:nvSpPr>
        <p:spPr>
          <a:xfrm>
            <a:off x="974034" y="2256708"/>
            <a:ext cx="979755" cy="369332"/>
          </a:xfrm>
          <a:prstGeom prst="rect">
            <a:avLst/>
          </a:prstGeom>
          <a:noFill/>
        </p:spPr>
        <p:txBody>
          <a:bodyPr wrap="none" rtlCol="0">
            <a:spAutoFit/>
          </a:bodyPr>
          <a:lstStyle/>
          <a:p>
            <a:r>
              <a:rPr lang="en-US" dirty="0"/>
              <a:t>Rigidity</a:t>
            </a:r>
          </a:p>
        </p:txBody>
      </p:sp>
      <p:sp>
        <p:nvSpPr>
          <p:cNvPr id="9" name="TextBox 8">
            <a:extLst>
              <a:ext uri="{FF2B5EF4-FFF2-40B4-BE49-F238E27FC236}">
                <a16:creationId xmlns:a16="http://schemas.microsoft.com/office/drawing/2014/main" id="{F3342FDC-45FE-DF99-7295-5A4A60C05F74}"/>
              </a:ext>
            </a:extLst>
          </p:cNvPr>
          <p:cNvSpPr txBox="1"/>
          <p:nvPr/>
        </p:nvSpPr>
        <p:spPr>
          <a:xfrm>
            <a:off x="974034" y="2611967"/>
            <a:ext cx="3382657"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Changing requirements in Waterfall is complex </a:t>
            </a:r>
          </a:p>
          <a:p>
            <a:r>
              <a:rPr lang="en-US" sz="1000" dirty="0"/>
              <a:t>and costly. It may require extensive documentation</a:t>
            </a:r>
          </a:p>
          <a:p>
            <a:r>
              <a:rPr lang="en-US" sz="1000" dirty="0"/>
              <a:t>revisions and project plan adjustments.</a:t>
            </a:r>
          </a:p>
        </p:txBody>
      </p:sp>
      <p:sp>
        <p:nvSpPr>
          <p:cNvPr id="10" name="TextBox 9">
            <a:extLst>
              <a:ext uri="{FF2B5EF4-FFF2-40B4-BE49-F238E27FC236}">
                <a16:creationId xmlns:a16="http://schemas.microsoft.com/office/drawing/2014/main" id="{6B757319-56E8-246F-DC9F-3DF3B051879F}"/>
              </a:ext>
            </a:extLst>
          </p:cNvPr>
          <p:cNvSpPr txBox="1"/>
          <p:nvPr/>
        </p:nvSpPr>
        <p:spPr>
          <a:xfrm>
            <a:off x="974034" y="3228667"/>
            <a:ext cx="2204450" cy="369332"/>
          </a:xfrm>
          <a:prstGeom prst="rect">
            <a:avLst/>
          </a:prstGeom>
          <a:noFill/>
        </p:spPr>
        <p:txBody>
          <a:bodyPr wrap="none" rtlCol="0">
            <a:spAutoFit/>
          </a:bodyPr>
          <a:lstStyle/>
          <a:p>
            <a:r>
              <a:rPr lang="en-US" dirty="0"/>
              <a:t>Limited Feedback</a:t>
            </a:r>
          </a:p>
        </p:txBody>
      </p:sp>
      <p:sp>
        <p:nvSpPr>
          <p:cNvPr id="11" name="TextBox 10">
            <a:extLst>
              <a:ext uri="{FF2B5EF4-FFF2-40B4-BE49-F238E27FC236}">
                <a16:creationId xmlns:a16="http://schemas.microsoft.com/office/drawing/2014/main" id="{DA793B42-7FE1-3123-738B-DFBFB0643759}"/>
              </a:ext>
            </a:extLst>
          </p:cNvPr>
          <p:cNvSpPr txBox="1"/>
          <p:nvPr/>
        </p:nvSpPr>
        <p:spPr>
          <a:xfrm>
            <a:off x="974034" y="3558030"/>
            <a:ext cx="3698448"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Customer feedback is often not solicited until the </a:t>
            </a:r>
          </a:p>
          <a:p>
            <a:r>
              <a:rPr lang="en-US" sz="1000" dirty="0"/>
              <a:t>end of the project, which means that changes might </a:t>
            </a:r>
          </a:p>
          <a:p>
            <a:r>
              <a:rPr lang="en-US" sz="1000" dirty="0"/>
              <a:t>not be discovered until late in the development process.</a:t>
            </a:r>
          </a:p>
        </p:txBody>
      </p:sp>
      <p:sp>
        <p:nvSpPr>
          <p:cNvPr id="12" name="TextBox 11">
            <a:extLst>
              <a:ext uri="{FF2B5EF4-FFF2-40B4-BE49-F238E27FC236}">
                <a16:creationId xmlns:a16="http://schemas.microsoft.com/office/drawing/2014/main" id="{C533CCAF-2CE9-950D-3221-007D556E15D7}"/>
              </a:ext>
            </a:extLst>
          </p:cNvPr>
          <p:cNvSpPr txBox="1"/>
          <p:nvPr/>
        </p:nvSpPr>
        <p:spPr>
          <a:xfrm>
            <a:off x="974034" y="4112028"/>
            <a:ext cx="3278462" cy="369332"/>
          </a:xfrm>
          <a:prstGeom prst="rect">
            <a:avLst/>
          </a:prstGeom>
          <a:noFill/>
        </p:spPr>
        <p:txBody>
          <a:bodyPr wrap="none" rtlCol="0">
            <a:spAutoFit/>
          </a:bodyPr>
          <a:lstStyle/>
          <a:p>
            <a:r>
              <a:rPr lang="en-US" dirty="0"/>
              <a:t>Protracted Change Process</a:t>
            </a:r>
          </a:p>
        </p:txBody>
      </p:sp>
      <p:sp>
        <p:nvSpPr>
          <p:cNvPr id="13" name="TextBox 12">
            <a:extLst>
              <a:ext uri="{FF2B5EF4-FFF2-40B4-BE49-F238E27FC236}">
                <a16:creationId xmlns:a16="http://schemas.microsoft.com/office/drawing/2014/main" id="{BB4CF31A-4BCB-F67B-10B5-3F3457D91896}"/>
              </a:ext>
            </a:extLst>
          </p:cNvPr>
          <p:cNvSpPr txBox="1"/>
          <p:nvPr/>
        </p:nvSpPr>
        <p:spPr>
          <a:xfrm>
            <a:off x="1037159" y="4481360"/>
            <a:ext cx="3542958"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If changes are necessary, they can lead to project </a:t>
            </a:r>
          </a:p>
          <a:p>
            <a:r>
              <a:rPr lang="en-US" sz="1000" dirty="0"/>
              <a:t>delays, increased costs, and even a restart of the </a:t>
            </a:r>
          </a:p>
          <a:p>
            <a:r>
              <a:rPr lang="en-US" sz="1000" dirty="0"/>
              <a:t>project in extreme cases.</a:t>
            </a:r>
          </a:p>
        </p:txBody>
      </p:sp>
      <p:sp>
        <p:nvSpPr>
          <p:cNvPr id="14" name="TextBox 13">
            <a:extLst>
              <a:ext uri="{FF2B5EF4-FFF2-40B4-BE49-F238E27FC236}">
                <a16:creationId xmlns:a16="http://schemas.microsoft.com/office/drawing/2014/main" id="{C6FECFDE-9D39-2D5B-359A-E2F38CA936CF}"/>
              </a:ext>
            </a:extLst>
          </p:cNvPr>
          <p:cNvSpPr txBox="1"/>
          <p:nvPr/>
        </p:nvSpPr>
        <p:spPr>
          <a:xfrm>
            <a:off x="1051779" y="1642319"/>
            <a:ext cx="3025187"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In a Waterfall approach, requirements are </a:t>
            </a:r>
          </a:p>
          <a:p>
            <a:r>
              <a:rPr lang="en-US" sz="1000" dirty="0"/>
              <a:t>typically fixed at the beginning of the project </a:t>
            </a:r>
          </a:p>
          <a:p>
            <a:r>
              <a:rPr lang="en-US" sz="1000" dirty="0"/>
              <a:t>and documented in detail.</a:t>
            </a:r>
          </a:p>
        </p:txBody>
      </p:sp>
      <p:sp>
        <p:nvSpPr>
          <p:cNvPr id="15" name="TextBox 14">
            <a:extLst>
              <a:ext uri="{FF2B5EF4-FFF2-40B4-BE49-F238E27FC236}">
                <a16:creationId xmlns:a16="http://schemas.microsoft.com/office/drawing/2014/main" id="{D9A9086B-3F2E-DBCD-EE2B-477641BBF899}"/>
              </a:ext>
            </a:extLst>
          </p:cNvPr>
          <p:cNvSpPr txBox="1"/>
          <p:nvPr/>
        </p:nvSpPr>
        <p:spPr>
          <a:xfrm>
            <a:off x="6638798" y="1282148"/>
            <a:ext cx="2904962" cy="369332"/>
          </a:xfrm>
          <a:prstGeom prst="rect">
            <a:avLst/>
          </a:prstGeom>
          <a:noFill/>
        </p:spPr>
        <p:txBody>
          <a:bodyPr wrap="none" rtlCol="0">
            <a:spAutoFit/>
          </a:bodyPr>
          <a:lstStyle/>
          <a:p>
            <a:r>
              <a:rPr lang="en-US" dirty="0"/>
              <a:t>Changing Requirements</a:t>
            </a:r>
          </a:p>
        </p:txBody>
      </p:sp>
      <p:sp>
        <p:nvSpPr>
          <p:cNvPr id="16" name="TextBox 15">
            <a:extLst>
              <a:ext uri="{FF2B5EF4-FFF2-40B4-BE49-F238E27FC236}">
                <a16:creationId xmlns:a16="http://schemas.microsoft.com/office/drawing/2014/main" id="{0784438E-F0D4-585E-D843-CF483A0036A3}"/>
              </a:ext>
            </a:extLst>
          </p:cNvPr>
          <p:cNvSpPr txBox="1"/>
          <p:nvPr/>
        </p:nvSpPr>
        <p:spPr>
          <a:xfrm>
            <a:off x="6638798" y="1642319"/>
            <a:ext cx="3744936" cy="400110"/>
          </a:xfrm>
          <a:prstGeom prst="rect">
            <a:avLst/>
          </a:prstGeom>
          <a:noFill/>
        </p:spPr>
        <p:txBody>
          <a:bodyPr wrap="none" rtlCol="0">
            <a:spAutoFit/>
          </a:bodyPr>
          <a:lstStyle/>
          <a:p>
            <a:pPr marL="171450" indent="-171450">
              <a:buFont typeface="Arial" panose="020B0604020202020204" pitchFamily="34" charset="0"/>
              <a:buChar char="•"/>
            </a:pPr>
            <a:r>
              <a:rPr lang="en-US" sz="1000" dirty="0"/>
              <a:t>In Agile, when a customer or stakeholder requests </a:t>
            </a:r>
          </a:p>
          <a:p>
            <a:r>
              <a:rPr lang="en-US" sz="1000" dirty="0"/>
              <a:t>a change in requirements, the impact is assessed quickly.</a:t>
            </a:r>
          </a:p>
        </p:txBody>
      </p:sp>
      <p:sp>
        <p:nvSpPr>
          <p:cNvPr id="17" name="TextBox 16">
            <a:extLst>
              <a:ext uri="{FF2B5EF4-FFF2-40B4-BE49-F238E27FC236}">
                <a16:creationId xmlns:a16="http://schemas.microsoft.com/office/drawing/2014/main" id="{873AB1F5-3101-B04D-01BF-36F5780450B4}"/>
              </a:ext>
            </a:extLst>
          </p:cNvPr>
          <p:cNvSpPr txBox="1"/>
          <p:nvPr/>
        </p:nvSpPr>
        <p:spPr>
          <a:xfrm>
            <a:off x="6638798" y="2196317"/>
            <a:ext cx="1149674" cy="369332"/>
          </a:xfrm>
          <a:prstGeom prst="rect">
            <a:avLst/>
          </a:prstGeom>
          <a:noFill/>
        </p:spPr>
        <p:txBody>
          <a:bodyPr wrap="none" rtlCol="0">
            <a:spAutoFit/>
          </a:bodyPr>
          <a:lstStyle/>
          <a:p>
            <a:r>
              <a:rPr lang="en-US" dirty="0"/>
              <a:t>Flexibility</a:t>
            </a:r>
          </a:p>
        </p:txBody>
      </p:sp>
      <p:sp>
        <p:nvSpPr>
          <p:cNvPr id="18" name="TextBox 17">
            <a:extLst>
              <a:ext uri="{FF2B5EF4-FFF2-40B4-BE49-F238E27FC236}">
                <a16:creationId xmlns:a16="http://schemas.microsoft.com/office/drawing/2014/main" id="{4FAA013A-1097-E1EE-8BF8-26D5CC31C55A}"/>
              </a:ext>
            </a:extLst>
          </p:cNvPr>
          <p:cNvSpPr txBox="1"/>
          <p:nvPr/>
        </p:nvSpPr>
        <p:spPr>
          <a:xfrm>
            <a:off x="6638798" y="2561992"/>
            <a:ext cx="3416320"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The Agile team can adjust the product backlog, </a:t>
            </a:r>
          </a:p>
          <a:p>
            <a:r>
              <a:rPr lang="en-US" sz="1000" dirty="0"/>
              <a:t>prioritize the new requirements, and make changes </a:t>
            </a:r>
          </a:p>
          <a:p>
            <a:r>
              <a:rPr lang="en-US" sz="1000" dirty="0"/>
              <a:t>during the next sprint planning meeting.</a:t>
            </a:r>
          </a:p>
        </p:txBody>
      </p:sp>
      <p:sp>
        <p:nvSpPr>
          <p:cNvPr id="19" name="TextBox 18">
            <a:extLst>
              <a:ext uri="{FF2B5EF4-FFF2-40B4-BE49-F238E27FC236}">
                <a16:creationId xmlns:a16="http://schemas.microsoft.com/office/drawing/2014/main" id="{94424ADF-57A0-CBFA-A256-196BE036C9AF}"/>
              </a:ext>
            </a:extLst>
          </p:cNvPr>
          <p:cNvSpPr txBox="1"/>
          <p:nvPr/>
        </p:nvSpPr>
        <p:spPr>
          <a:xfrm>
            <a:off x="6638798" y="3165965"/>
            <a:ext cx="2667718" cy="369332"/>
          </a:xfrm>
          <a:prstGeom prst="rect">
            <a:avLst/>
          </a:prstGeom>
          <a:noFill/>
        </p:spPr>
        <p:txBody>
          <a:bodyPr wrap="none" rtlCol="0">
            <a:spAutoFit/>
          </a:bodyPr>
          <a:lstStyle/>
          <a:p>
            <a:r>
              <a:rPr lang="en-US" dirty="0"/>
              <a:t>Continuous Feedback</a:t>
            </a:r>
          </a:p>
        </p:txBody>
      </p:sp>
      <p:sp>
        <p:nvSpPr>
          <p:cNvPr id="20" name="TextBox 19">
            <a:extLst>
              <a:ext uri="{FF2B5EF4-FFF2-40B4-BE49-F238E27FC236}">
                <a16:creationId xmlns:a16="http://schemas.microsoft.com/office/drawing/2014/main" id="{9A0A5CC8-6F5C-A4DA-105A-5B294A67EE84}"/>
              </a:ext>
            </a:extLst>
          </p:cNvPr>
          <p:cNvSpPr txBox="1"/>
          <p:nvPr/>
        </p:nvSpPr>
        <p:spPr>
          <a:xfrm>
            <a:off x="6638798" y="3481665"/>
            <a:ext cx="3276859"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Agile encourages regular customer feedback, </a:t>
            </a:r>
          </a:p>
          <a:p>
            <a:r>
              <a:rPr lang="en-US" sz="1000" dirty="0"/>
              <a:t>so changes can be incorporated incrementally </a:t>
            </a:r>
          </a:p>
          <a:p>
            <a:r>
              <a:rPr lang="en-US" sz="1000" dirty="0"/>
              <a:t>based on the evolving needs of the users.</a:t>
            </a:r>
          </a:p>
        </p:txBody>
      </p:sp>
      <p:sp>
        <p:nvSpPr>
          <p:cNvPr id="21" name="TextBox 20">
            <a:extLst>
              <a:ext uri="{FF2B5EF4-FFF2-40B4-BE49-F238E27FC236}">
                <a16:creationId xmlns:a16="http://schemas.microsoft.com/office/drawing/2014/main" id="{889A9559-E069-EAE5-2EB7-04BB6D2757C4}"/>
              </a:ext>
            </a:extLst>
          </p:cNvPr>
          <p:cNvSpPr txBox="1"/>
          <p:nvPr/>
        </p:nvSpPr>
        <p:spPr>
          <a:xfrm>
            <a:off x="6638798" y="4112028"/>
            <a:ext cx="1976823" cy="369332"/>
          </a:xfrm>
          <a:prstGeom prst="rect">
            <a:avLst/>
          </a:prstGeom>
          <a:noFill/>
        </p:spPr>
        <p:txBody>
          <a:bodyPr wrap="none" rtlCol="0">
            <a:spAutoFit/>
          </a:bodyPr>
          <a:lstStyle/>
          <a:p>
            <a:r>
              <a:rPr lang="en-US" dirty="0"/>
              <a:t>Rapid Response</a:t>
            </a:r>
          </a:p>
        </p:txBody>
      </p:sp>
      <p:sp>
        <p:nvSpPr>
          <p:cNvPr id="22" name="TextBox 21">
            <a:extLst>
              <a:ext uri="{FF2B5EF4-FFF2-40B4-BE49-F238E27FC236}">
                <a16:creationId xmlns:a16="http://schemas.microsoft.com/office/drawing/2014/main" id="{EA87A9F6-0148-6BFE-8D22-722E0045B423}"/>
              </a:ext>
            </a:extLst>
          </p:cNvPr>
          <p:cNvSpPr txBox="1"/>
          <p:nvPr/>
        </p:nvSpPr>
        <p:spPr>
          <a:xfrm>
            <a:off x="6638798" y="4471470"/>
            <a:ext cx="4588115" cy="400110"/>
          </a:xfrm>
          <a:prstGeom prst="rect">
            <a:avLst/>
          </a:prstGeom>
          <a:noFill/>
        </p:spPr>
        <p:txBody>
          <a:bodyPr wrap="none" rtlCol="0">
            <a:spAutoFit/>
          </a:bodyPr>
          <a:lstStyle/>
          <a:p>
            <a:pPr marL="171450" indent="-171450">
              <a:buFont typeface="Arial" panose="020B0604020202020204" pitchFamily="34" charset="0"/>
              <a:buChar char="•"/>
            </a:pPr>
            <a:r>
              <a:rPr lang="en-US" sz="1000" dirty="0"/>
              <a:t>Agile teams can adapt quickly to changing circumstances, </a:t>
            </a:r>
          </a:p>
          <a:p>
            <a:r>
              <a:rPr lang="en-US" sz="1000" dirty="0"/>
              <a:t>ensuring that the product remains aligned with customer expectations.</a:t>
            </a:r>
          </a:p>
        </p:txBody>
      </p:sp>
    </p:spTree>
    <p:extLst>
      <p:ext uri="{BB962C8B-B14F-4D97-AF65-F5344CB8AC3E}">
        <p14:creationId xmlns:p14="http://schemas.microsoft.com/office/powerpoint/2010/main" val="208310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E6E-8C60-68BE-8C2D-DE40952D594F}"/>
              </a:ext>
            </a:extLst>
          </p:cNvPr>
          <p:cNvSpPr>
            <a:spLocks noGrp="1"/>
          </p:cNvSpPr>
          <p:nvPr>
            <p:ph type="title"/>
          </p:nvPr>
        </p:nvSpPr>
        <p:spPr/>
        <p:txBody>
          <a:bodyPr/>
          <a:lstStyle/>
          <a:p>
            <a:r>
              <a:rPr lang="en-US" dirty="0"/>
              <a:t>Making The Choice</a:t>
            </a:r>
          </a:p>
        </p:txBody>
      </p:sp>
      <p:sp>
        <p:nvSpPr>
          <p:cNvPr id="3" name="Text Placeholder 2">
            <a:extLst>
              <a:ext uri="{FF2B5EF4-FFF2-40B4-BE49-F238E27FC236}">
                <a16:creationId xmlns:a16="http://schemas.microsoft.com/office/drawing/2014/main" id="{3DBD5449-DD84-7B7E-B323-B6F0426D6B03}"/>
              </a:ext>
            </a:extLst>
          </p:cNvPr>
          <p:cNvSpPr>
            <a:spLocks noGrp="1"/>
          </p:cNvSpPr>
          <p:nvPr>
            <p:ph type="body" idx="1"/>
          </p:nvPr>
        </p:nvSpPr>
        <p:spPr/>
        <p:txBody>
          <a:bodyPr/>
          <a:lstStyle/>
          <a:p>
            <a:r>
              <a:rPr lang="en-US" dirty="0"/>
              <a:t>Change Management</a:t>
            </a:r>
          </a:p>
        </p:txBody>
      </p:sp>
      <p:sp>
        <p:nvSpPr>
          <p:cNvPr id="4" name="Text Placeholder 3">
            <a:extLst>
              <a:ext uri="{FF2B5EF4-FFF2-40B4-BE49-F238E27FC236}">
                <a16:creationId xmlns:a16="http://schemas.microsoft.com/office/drawing/2014/main" id="{79D7889C-BB1B-F860-67DE-4707AF351C8F}"/>
              </a:ext>
            </a:extLst>
          </p:cNvPr>
          <p:cNvSpPr>
            <a:spLocks noGrp="1"/>
          </p:cNvSpPr>
          <p:nvPr>
            <p:ph type="body" sz="half" idx="15"/>
          </p:nvPr>
        </p:nvSpPr>
        <p:spPr/>
        <p:txBody>
          <a:bodyPr/>
          <a:lstStyle/>
          <a:p>
            <a:r>
              <a:rPr lang="en-US" dirty="0"/>
              <a:t>Waterfall: Resistant to changes in requirements once the project has started. Changes can be costly and disruptive.</a:t>
            </a:r>
          </a:p>
          <a:p>
            <a:r>
              <a:rPr lang="en-US" dirty="0"/>
              <a:t>Agile: Embraces change and provides a structured approach to accommodating changing requirements during development.</a:t>
            </a:r>
          </a:p>
          <a:p>
            <a:endParaRPr lang="en-US" dirty="0"/>
          </a:p>
        </p:txBody>
      </p:sp>
      <p:sp>
        <p:nvSpPr>
          <p:cNvPr id="5" name="Text Placeholder 4">
            <a:extLst>
              <a:ext uri="{FF2B5EF4-FFF2-40B4-BE49-F238E27FC236}">
                <a16:creationId xmlns:a16="http://schemas.microsoft.com/office/drawing/2014/main" id="{4BDFDF6D-7A6F-F3FD-F66A-3B7E7379F89E}"/>
              </a:ext>
            </a:extLst>
          </p:cNvPr>
          <p:cNvSpPr>
            <a:spLocks noGrp="1"/>
          </p:cNvSpPr>
          <p:nvPr>
            <p:ph type="body" sz="quarter" idx="3"/>
          </p:nvPr>
        </p:nvSpPr>
        <p:spPr/>
        <p:txBody>
          <a:bodyPr/>
          <a:lstStyle/>
          <a:p>
            <a:r>
              <a:rPr lang="en-US" dirty="0"/>
              <a:t>Stakeholder Expectations</a:t>
            </a:r>
          </a:p>
        </p:txBody>
      </p:sp>
      <p:sp>
        <p:nvSpPr>
          <p:cNvPr id="6" name="Text Placeholder 5">
            <a:extLst>
              <a:ext uri="{FF2B5EF4-FFF2-40B4-BE49-F238E27FC236}">
                <a16:creationId xmlns:a16="http://schemas.microsoft.com/office/drawing/2014/main" id="{0F53E8FA-A5AE-1BC7-8C71-4A17E619063B}"/>
              </a:ext>
            </a:extLst>
          </p:cNvPr>
          <p:cNvSpPr>
            <a:spLocks noGrp="1"/>
          </p:cNvSpPr>
          <p:nvPr>
            <p:ph type="body" sz="half" idx="16"/>
          </p:nvPr>
        </p:nvSpPr>
        <p:spPr/>
        <p:txBody>
          <a:bodyPr/>
          <a:lstStyle/>
          <a:p>
            <a:r>
              <a:rPr lang="en-US" dirty="0"/>
              <a:t>Waterfall: Well-suited for projects where stakeholders prefer a clear, fixed plan and predictability in project delivery.</a:t>
            </a:r>
          </a:p>
          <a:p>
            <a:r>
              <a:rPr lang="en-US" dirty="0"/>
              <a:t>Agile: Ideal for projects where stakeholders value flexibility, collaboration, and the ability to adapt to changing business needs.</a:t>
            </a:r>
          </a:p>
          <a:p>
            <a:endParaRPr lang="en-US" dirty="0"/>
          </a:p>
        </p:txBody>
      </p:sp>
      <p:sp>
        <p:nvSpPr>
          <p:cNvPr id="7" name="Text Placeholder 6">
            <a:extLst>
              <a:ext uri="{FF2B5EF4-FFF2-40B4-BE49-F238E27FC236}">
                <a16:creationId xmlns:a16="http://schemas.microsoft.com/office/drawing/2014/main" id="{984F5DDF-C723-2515-4B1F-7F54DB4B8E2A}"/>
              </a:ext>
            </a:extLst>
          </p:cNvPr>
          <p:cNvSpPr>
            <a:spLocks noGrp="1"/>
          </p:cNvSpPr>
          <p:nvPr>
            <p:ph type="body" sz="quarter" idx="13"/>
          </p:nvPr>
        </p:nvSpPr>
        <p:spPr/>
        <p:txBody>
          <a:bodyPr/>
          <a:lstStyle/>
          <a:p>
            <a:r>
              <a:rPr lang="en-US" dirty="0"/>
              <a:t>Customer involvement</a:t>
            </a:r>
          </a:p>
        </p:txBody>
      </p:sp>
      <p:sp>
        <p:nvSpPr>
          <p:cNvPr id="8" name="Text Placeholder 7">
            <a:extLst>
              <a:ext uri="{FF2B5EF4-FFF2-40B4-BE49-F238E27FC236}">
                <a16:creationId xmlns:a16="http://schemas.microsoft.com/office/drawing/2014/main" id="{09224ABF-60C6-88D6-F560-6B9938B15397}"/>
              </a:ext>
            </a:extLst>
          </p:cNvPr>
          <p:cNvSpPr>
            <a:spLocks noGrp="1"/>
          </p:cNvSpPr>
          <p:nvPr>
            <p:ph type="body" sz="half" idx="17"/>
          </p:nvPr>
        </p:nvSpPr>
        <p:spPr/>
        <p:txBody>
          <a:bodyPr/>
          <a:lstStyle/>
          <a:p>
            <a:r>
              <a:rPr lang="en-US" dirty="0"/>
              <a:t>Waterfall: Customer involvement mainly occurs at the beginning and end of the project. Feedback is limited until the final product is delivered.</a:t>
            </a:r>
          </a:p>
          <a:p>
            <a:r>
              <a:rPr lang="en-US" dirty="0"/>
              <a:t>Agile: Encourages continuous customer involvement and feedback throughout the development process, promoting a closer relationship with stakeholders.</a:t>
            </a:r>
          </a:p>
          <a:p>
            <a:endParaRPr lang="en-US" dirty="0"/>
          </a:p>
        </p:txBody>
      </p:sp>
    </p:spTree>
    <p:extLst>
      <p:ext uri="{BB962C8B-B14F-4D97-AF65-F5344CB8AC3E}">
        <p14:creationId xmlns:p14="http://schemas.microsoft.com/office/powerpoint/2010/main" val="275926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167</TotalTime>
  <Words>1145</Words>
  <Application>Microsoft Macintosh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Söhne</vt:lpstr>
      <vt:lpstr>Wingdings 3</vt:lpstr>
      <vt:lpstr>Ion</vt:lpstr>
      <vt:lpstr>Waterfall vs. Agile</vt:lpstr>
      <vt:lpstr>Why Agile?</vt:lpstr>
      <vt:lpstr>Agenda</vt:lpstr>
      <vt:lpstr>PowerPoint Presentation</vt:lpstr>
      <vt:lpstr>Phases of SDLC</vt:lpstr>
      <vt:lpstr>Phases of SDLC continued</vt:lpstr>
      <vt:lpstr>Phases of SDLC continued</vt:lpstr>
      <vt:lpstr>PowerPoint Presentation</vt:lpstr>
      <vt:lpstr>Making The Choice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vs. Agile</dc:title>
  <dc:creator>Mark Secoquian</dc:creator>
  <cp:lastModifiedBy>Mark Secoquian</cp:lastModifiedBy>
  <cp:revision>1</cp:revision>
  <dcterms:created xsi:type="dcterms:W3CDTF">2023-10-14T21:40:31Z</dcterms:created>
  <dcterms:modified xsi:type="dcterms:W3CDTF">2023-10-15T00:28:03Z</dcterms:modified>
</cp:coreProperties>
</file>