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72" r:id="rId3"/>
    <p:sldId id="273" r:id="rId4"/>
    <p:sldId id="276" r:id="rId5"/>
    <p:sldId id="274" r:id="rId6"/>
    <p:sldId id="277" r:id="rId7"/>
    <p:sldId id="279" r:id="rId8"/>
    <p:sldId id="280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33" autoAdjust="0"/>
    <p:restoredTop sz="94660"/>
  </p:normalViewPr>
  <p:slideViewPr>
    <p:cSldViewPr snapToGrid="0">
      <p:cViewPr varScale="1">
        <p:scale>
          <a:sx n="66" d="100"/>
          <a:sy n="66" d="100"/>
        </p:scale>
        <p:origin x="-795" y="-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5A9AD0-059D-42E2-B3C0-8739D8F0B484}" type="datetimeFigureOut">
              <a:rPr lang="zh-CN" altLang="en-US" smtClean="0"/>
              <a:t>2015/11/23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ED523D-F17E-4FBF-BC85-44C1FA2507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09734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D523D-F17E-4FBF-BC85-44C1FA25078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1139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ACFB4-6ACC-48F5-9C2B-26466B72532F}" type="datetimeFigureOut">
              <a:rPr lang="zh-CN" altLang="en-US" smtClean="0"/>
              <a:t>2015/11/23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B9944-CA02-49C0-A5AD-5C62EB42A0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7901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ACFB4-6ACC-48F5-9C2B-26466B72532F}" type="datetimeFigureOut">
              <a:rPr lang="zh-CN" altLang="en-US" smtClean="0"/>
              <a:t>2015/11/23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B9944-CA02-49C0-A5AD-5C62EB42A0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3798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ACFB4-6ACC-48F5-9C2B-26466B72532F}" type="datetimeFigureOut">
              <a:rPr lang="zh-CN" altLang="en-US" smtClean="0"/>
              <a:t>2015/11/23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B9944-CA02-49C0-A5AD-5C62EB42A0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4207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ACFB4-6ACC-48F5-9C2B-26466B72532F}" type="datetimeFigureOut">
              <a:rPr lang="zh-CN" altLang="en-US" smtClean="0"/>
              <a:t>2015/11/23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B9944-CA02-49C0-A5AD-5C62EB42A0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223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ACFB4-6ACC-48F5-9C2B-26466B72532F}" type="datetimeFigureOut">
              <a:rPr lang="zh-CN" altLang="en-US" smtClean="0"/>
              <a:t>2015/11/23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B9944-CA02-49C0-A5AD-5C62EB42A0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3189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ACFB4-6ACC-48F5-9C2B-26466B72532F}" type="datetimeFigureOut">
              <a:rPr lang="zh-CN" altLang="en-US" smtClean="0"/>
              <a:t>2015/11/23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B9944-CA02-49C0-A5AD-5C62EB42A0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5443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ACFB4-6ACC-48F5-9C2B-26466B72532F}" type="datetimeFigureOut">
              <a:rPr lang="zh-CN" altLang="en-US" smtClean="0"/>
              <a:t>2015/11/23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B9944-CA02-49C0-A5AD-5C62EB42A0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36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ACFB4-6ACC-48F5-9C2B-26466B72532F}" type="datetimeFigureOut">
              <a:rPr lang="zh-CN" altLang="en-US" smtClean="0"/>
              <a:t>2015/11/23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B9944-CA02-49C0-A5AD-5C62EB42A0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6013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ACFB4-6ACC-48F5-9C2B-26466B72532F}" type="datetimeFigureOut">
              <a:rPr lang="zh-CN" altLang="en-US" smtClean="0"/>
              <a:t>2015/11/23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B9944-CA02-49C0-A5AD-5C62EB42A0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8931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ACFB4-6ACC-48F5-9C2B-26466B72532F}" type="datetimeFigureOut">
              <a:rPr lang="zh-CN" altLang="en-US" smtClean="0"/>
              <a:t>2015/11/23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B9944-CA02-49C0-A5AD-5C62EB42A0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1526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ACFB4-6ACC-48F5-9C2B-26466B72532F}" type="datetimeFigureOut">
              <a:rPr lang="zh-CN" altLang="en-US" smtClean="0"/>
              <a:t>2015/11/23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B9944-CA02-49C0-A5AD-5C62EB42A0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1446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EACFB4-6ACC-48F5-9C2B-26466B72532F}" type="datetimeFigureOut">
              <a:rPr lang="zh-CN" altLang="en-US" smtClean="0"/>
              <a:t>2015/11/23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AB9944-CA02-49C0-A5AD-5C62EB42A0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9013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58836" y="5495452"/>
            <a:ext cx="8833163" cy="1362547"/>
          </a:xfr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pPr marL="457200" lvl="1" algn="l" rtl="0">
              <a:lnSpc>
                <a:spcPct val="90000"/>
              </a:lnSpc>
              <a:spcBef>
                <a:spcPts val="500"/>
              </a:spcBef>
            </a:pPr>
            <a:r>
              <a:rPr lang="zh-CN" altLang="en-US" sz="2000" kern="1200" dirty="0" smtClean="0">
                <a:solidFill>
                  <a:schemeClr val="tx1"/>
                </a:solidFill>
                <a:latin typeface="+mn-lt"/>
                <a:ea typeface="SimHei" pitchFamily="49" charset="-122"/>
                <a:cs typeface="+mn-cs"/>
              </a:rPr>
              <a:t>第</a:t>
            </a:r>
            <a:r>
              <a:rPr lang="zh-CN" altLang="en-US" sz="2000" kern="1200" dirty="0">
                <a:solidFill>
                  <a:schemeClr val="tx1"/>
                </a:solidFill>
                <a:latin typeface="+mn-lt"/>
                <a:ea typeface="SimHei" pitchFamily="49" charset="-122"/>
                <a:cs typeface="+mn-cs"/>
              </a:rPr>
              <a:t>一组，纯静态</a:t>
            </a:r>
            <a:r>
              <a:rPr lang="zh-CN" altLang="en-US" sz="2000" kern="1200" dirty="0" smtClean="0">
                <a:solidFill>
                  <a:schemeClr val="tx1"/>
                </a:solidFill>
                <a:latin typeface="+mn-lt"/>
                <a:ea typeface="SimHei" pitchFamily="49" charset="-122"/>
                <a:cs typeface="+mn-cs"/>
              </a:rPr>
              <a:t>；新</a:t>
            </a:r>
            <a:r>
              <a:rPr lang="zh-CN" altLang="en-US" sz="2000" kern="1200" dirty="0">
                <a:solidFill>
                  <a:schemeClr val="tx1"/>
                </a:solidFill>
                <a:latin typeface="+mn-lt"/>
                <a:ea typeface="SimHei" pitchFamily="49" charset="-122"/>
                <a:cs typeface="+mn-cs"/>
              </a:rPr>
              <a:t>旧用户设置一</a:t>
            </a:r>
            <a:r>
              <a:rPr lang="zh-CN" altLang="en-US" sz="2000" kern="1200" dirty="0" smtClean="0">
                <a:solidFill>
                  <a:schemeClr val="tx1"/>
                </a:solidFill>
                <a:latin typeface="+mn-lt"/>
                <a:ea typeface="SimHei" pitchFamily="49" charset="-122"/>
                <a:cs typeface="+mn-cs"/>
              </a:rPr>
              <a:t>样；每</a:t>
            </a:r>
            <a:r>
              <a:rPr lang="zh-CN" altLang="en-US" sz="2000" kern="1200" dirty="0">
                <a:solidFill>
                  <a:schemeClr val="tx1"/>
                </a:solidFill>
                <a:latin typeface="+mn-lt"/>
                <a:ea typeface="SimHei" pitchFamily="49" charset="-122"/>
                <a:cs typeface="+mn-cs"/>
              </a:rPr>
              <a:t>个用户</a:t>
            </a:r>
            <a:r>
              <a:rPr lang="en-US" altLang="zh-CN" sz="2000" kern="1200" dirty="0">
                <a:solidFill>
                  <a:schemeClr val="tx1"/>
                </a:solidFill>
                <a:latin typeface="+mn-lt"/>
                <a:ea typeface="SimHei" pitchFamily="49" charset="-122"/>
                <a:cs typeface="+mn-cs"/>
              </a:rPr>
              <a:t>CCA</a:t>
            </a:r>
            <a:r>
              <a:rPr lang="zh-CN" altLang="en-US" sz="2000" kern="1200" dirty="0">
                <a:solidFill>
                  <a:schemeClr val="tx1"/>
                </a:solidFill>
                <a:latin typeface="+mn-lt"/>
                <a:ea typeface="SimHei" pitchFamily="49" charset="-122"/>
                <a:cs typeface="+mn-cs"/>
              </a:rPr>
              <a:t>从</a:t>
            </a:r>
            <a:r>
              <a:rPr lang="en-US" altLang="zh-CN" sz="2000" kern="1200" dirty="0">
                <a:solidFill>
                  <a:schemeClr val="tx1"/>
                </a:solidFill>
                <a:latin typeface="+mn-lt"/>
                <a:ea typeface="SimHei" pitchFamily="49" charset="-122"/>
                <a:cs typeface="+mn-cs"/>
              </a:rPr>
              <a:t>-90 </a:t>
            </a:r>
            <a:r>
              <a:rPr lang="zh-CN" altLang="en-US" sz="2000" kern="1200" dirty="0" smtClean="0">
                <a:solidFill>
                  <a:schemeClr val="tx1"/>
                </a:solidFill>
                <a:latin typeface="+mn-lt"/>
                <a:ea typeface="SimHei" pitchFamily="49" charset="-122"/>
                <a:cs typeface="+mn-cs"/>
              </a:rPr>
              <a:t>到</a:t>
            </a:r>
            <a:r>
              <a:rPr lang="en-US" altLang="zh-CN" sz="2000" kern="1200" dirty="0">
                <a:solidFill>
                  <a:schemeClr val="tx1"/>
                </a:solidFill>
                <a:latin typeface="+mn-lt"/>
                <a:ea typeface="SimHei" pitchFamily="49" charset="-122"/>
                <a:cs typeface="+mn-cs"/>
              </a:rPr>
              <a:t>-40 </a:t>
            </a:r>
            <a:r>
              <a:rPr lang="en-US" altLang="zh-CN" sz="2000" kern="1200" dirty="0" err="1">
                <a:solidFill>
                  <a:schemeClr val="tx1"/>
                </a:solidFill>
                <a:latin typeface="+mn-lt"/>
                <a:ea typeface="SimHei" pitchFamily="49" charset="-122"/>
                <a:cs typeface="+mn-cs"/>
              </a:rPr>
              <a:t>dBm</a:t>
            </a:r>
            <a:r>
              <a:rPr lang="zh-CN" altLang="en-US" sz="2000" kern="1200" dirty="0" smtClean="0">
                <a:solidFill>
                  <a:schemeClr val="tx1"/>
                </a:solidFill>
                <a:latin typeface="+mn-lt"/>
                <a:ea typeface="SimHei" pitchFamily="49" charset="-122"/>
                <a:cs typeface="+mn-cs"/>
              </a:rPr>
              <a:t>；新</a:t>
            </a:r>
            <a:r>
              <a:rPr lang="zh-CN" altLang="en-US" sz="2000" kern="1200" dirty="0">
                <a:solidFill>
                  <a:schemeClr val="tx1"/>
                </a:solidFill>
                <a:latin typeface="+mn-lt"/>
                <a:ea typeface="SimHei" pitchFamily="49" charset="-122"/>
                <a:cs typeface="+mn-cs"/>
              </a:rPr>
              <a:t>用户</a:t>
            </a:r>
            <a:r>
              <a:rPr lang="en-US" altLang="zh-CN" sz="2000" kern="1200" dirty="0" smtClean="0">
                <a:solidFill>
                  <a:schemeClr val="tx1"/>
                </a:solidFill>
                <a:latin typeface="+mn-lt"/>
                <a:ea typeface="SimHei" pitchFamily="49" charset="-122"/>
                <a:cs typeface="+mn-cs"/>
              </a:rPr>
              <a:t>CCA = </a:t>
            </a:r>
            <a:r>
              <a:rPr lang="zh-CN" altLang="en-US" sz="2000" kern="1200" dirty="0" smtClean="0">
                <a:solidFill>
                  <a:schemeClr val="tx1"/>
                </a:solidFill>
                <a:latin typeface="+mn-lt"/>
                <a:ea typeface="SimHei" pitchFamily="49" charset="-122"/>
                <a:cs typeface="+mn-cs"/>
              </a:rPr>
              <a:t>旧用</a:t>
            </a:r>
            <a:r>
              <a:rPr lang="zh-CN" altLang="en-US" sz="2000" kern="1200" dirty="0">
                <a:solidFill>
                  <a:schemeClr val="tx1"/>
                </a:solidFill>
                <a:latin typeface="+mn-lt"/>
                <a:ea typeface="SimHei" pitchFamily="49" charset="-122"/>
                <a:cs typeface="+mn-cs"/>
              </a:rPr>
              <a:t>户</a:t>
            </a:r>
            <a:r>
              <a:rPr lang="en-US" altLang="zh-CN" sz="2000" kern="1200" dirty="0" smtClean="0">
                <a:solidFill>
                  <a:schemeClr val="tx1"/>
                </a:solidFill>
                <a:latin typeface="+mn-lt"/>
                <a:ea typeface="SimHei" pitchFamily="49" charset="-122"/>
                <a:cs typeface="+mn-cs"/>
              </a:rPr>
              <a:t>CCA</a:t>
            </a:r>
            <a:r>
              <a:rPr lang="zh-CN" altLang="en-US" sz="2000" kern="1200" dirty="0" smtClean="0">
                <a:solidFill>
                  <a:schemeClr val="tx1"/>
                </a:solidFill>
                <a:latin typeface="+mn-lt"/>
                <a:ea typeface="SimHei" pitchFamily="49" charset="-122"/>
                <a:cs typeface="+mn-cs"/>
              </a:rPr>
              <a:t>；每</a:t>
            </a:r>
            <a:r>
              <a:rPr lang="zh-CN" altLang="en-US" sz="2000" kern="1200" dirty="0">
                <a:solidFill>
                  <a:schemeClr val="tx1"/>
                </a:solidFill>
                <a:latin typeface="+mn-lt"/>
                <a:ea typeface="SimHei" pitchFamily="49" charset="-122"/>
                <a:cs typeface="+mn-cs"/>
              </a:rPr>
              <a:t>个用户</a:t>
            </a:r>
            <a:r>
              <a:rPr lang="en-US" altLang="zh-CN" sz="2000" kern="1200" dirty="0">
                <a:solidFill>
                  <a:schemeClr val="tx1"/>
                </a:solidFill>
                <a:latin typeface="+mn-lt"/>
                <a:ea typeface="SimHei" pitchFamily="49" charset="-122"/>
                <a:cs typeface="+mn-cs"/>
              </a:rPr>
              <a:t>TXP</a:t>
            </a:r>
            <a:r>
              <a:rPr lang="zh-CN" altLang="en-US" sz="2000" kern="1200" dirty="0">
                <a:solidFill>
                  <a:schemeClr val="tx1"/>
                </a:solidFill>
                <a:latin typeface="+mn-lt"/>
                <a:ea typeface="SimHei" pitchFamily="49" charset="-122"/>
                <a:cs typeface="+mn-cs"/>
              </a:rPr>
              <a:t>从</a:t>
            </a:r>
            <a:r>
              <a:rPr lang="en-US" altLang="zh-CN" sz="2000" kern="1200" dirty="0">
                <a:solidFill>
                  <a:schemeClr val="tx1"/>
                </a:solidFill>
                <a:latin typeface="+mn-lt"/>
                <a:ea typeface="SimHei" pitchFamily="49" charset="-122"/>
                <a:cs typeface="+mn-cs"/>
              </a:rPr>
              <a:t>3 </a:t>
            </a:r>
            <a:r>
              <a:rPr lang="zh-CN" altLang="en-US" sz="2000" kern="1200" dirty="0" smtClean="0">
                <a:solidFill>
                  <a:schemeClr val="tx1"/>
                </a:solidFill>
                <a:latin typeface="+mn-lt"/>
                <a:ea typeface="SimHei" pitchFamily="49" charset="-122"/>
                <a:cs typeface="+mn-cs"/>
              </a:rPr>
              <a:t>到</a:t>
            </a:r>
            <a:r>
              <a:rPr lang="en-US" altLang="zh-CN" sz="2000" kern="1200" dirty="0">
                <a:solidFill>
                  <a:schemeClr val="tx1"/>
                </a:solidFill>
                <a:latin typeface="+mn-lt"/>
                <a:ea typeface="SimHei" pitchFamily="49" charset="-122"/>
                <a:cs typeface="+mn-cs"/>
              </a:rPr>
              <a:t>40 </a:t>
            </a:r>
            <a:r>
              <a:rPr lang="en-US" altLang="zh-CN" sz="2000" kern="1200" dirty="0" err="1" smtClean="0">
                <a:solidFill>
                  <a:schemeClr val="tx1"/>
                </a:solidFill>
                <a:latin typeface="+mn-lt"/>
                <a:ea typeface="SimHei" pitchFamily="49" charset="-122"/>
                <a:cs typeface="+mn-cs"/>
              </a:rPr>
              <a:t>dBm</a:t>
            </a:r>
            <a:r>
              <a:rPr lang="zh-CN" altLang="en-US" sz="2000" kern="1200" dirty="0" smtClean="0">
                <a:solidFill>
                  <a:schemeClr val="tx1"/>
                </a:solidFill>
                <a:latin typeface="+mn-lt"/>
                <a:ea typeface="SimHei" pitchFamily="49" charset="-122"/>
                <a:cs typeface="+mn-cs"/>
              </a:rPr>
              <a:t>；</a:t>
            </a:r>
            <a:r>
              <a:rPr lang="en-US" altLang="zh-CN" sz="2000" kern="1200" dirty="0" smtClean="0">
                <a:solidFill>
                  <a:schemeClr val="tx1"/>
                </a:solidFill>
                <a:latin typeface="+mn-lt"/>
                <a:ea typeface="SimHei" pitchFamily="49" charset="-122"/>
                <a:cs typeface="+mn-cs"/>
              </a:rPr>
              <a:t/>
            </a:r>
            <a:br>
              <a:rPr lang="en-US" altLang="zh-CN" sz="2000" kern="1200" dirty="0" smtClean="0">
                <a:solidFill>
                  <a:schemeClr val="tx1"/>
                </a:solidFill>
                <a:latin typeface="+mn-lt"/>
                <a:ea typeface="SimHei" pitchFamily="49" charset="-122"/>
                <a:cs typeface="+mn-cs"/>
              </a:rPr>
            </a:br>
            <a:r>
              <a:rPr lang="en-US" altLang="zh-CN" sz="2000" kern="1200" dirty="0">
                <a:solidFill>
                  <a:schemeClr val="tx1"/>
                </a:solidFill>
                <a:latin typeface="+mn-lt"/>
                <a:ea typeface="SimHei" pitchFamily="49" charset="-122"/>
                <a:cs typeface="+mn-cs"/>
              </a:rPr>
              <a:t/>
            </a:r>
            <a:br>
              <a:rPr lang="en-US" altLang="zh-CN" sz="2000" kern="1200" dirty="0">
                <a:solidFill>
                  <a:schemeClr val="tx1"/>
                </a:solidFill>
                <a:latin typeface="+mn-lt"/>
                <a:ea typeface="SimHei" pitchFamily="49" charset="-122"/>
                <a:cs typeface="+mn-cs"/>
              </a:rPr>
            </a:br>
            <a:endParaRPr lang="zh-CN" altLang="en-US" sz="2000" kern="1200" dirty="0">
              <a:solidFill>
                <a:schemeClr val="tx1"/>
              </a:solidFill>
              <a:latin typeface="+mn-lt"/>
              <a:ea typeface="SimHei" pitchFamily="49" charset="-122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" y="0"/>
            <a:ext cx="3358836" cy="6858000"/>
          </a:xfr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endParaRPr lang="en-US" altLang="zh-CN" sz="1800" dirty="0" smtClean="0">
              <a:latin typeface="SimHei" pitchFamily="49" charset="-122"/>
              <a:ea typeface="SimHei" pitchFamily="49" charset="-122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 sz="1800" dirty="0">
              <a:latin typeface="SimHei" pitchFamily="49" charset="-122"/>
              <a:ea typeface="SimHei" pitchFamily="49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1800" dirty="0" smtClean="0">
                <a:latin typeface="SimHei" pitchFamily="49" charset="-122"/>
                <a:ea typeface="SimHei" pitchFamily="49" charset="-122"/>
              </a:rPr>
              <a:t>随</a:t>
            </a:r>
            <a:r>
              <a:rPr lang="zh-CN" altLang="en-US" sz="1800" dirty="0">
                <a:latin typeface="SimHei" pitchFamily="49" charset="-122"/>
                <a:ea typeface="SimHei" pitchFamily="49" charset="-122"/>
              </a:rPr>
              <a:t>着</a:t>
            </a:r>
            <a:r>
              <a:rPr lang="en-US" altLang="zh-CN" sz="1800" dirty="0">
                <a:latin typeface="SimHei" pitchFamily="49" charset="-122"/>
                <a:ea typeface="SimHei" pitchFamily="49" charset="-122"/>
              </a:rPr>
              <a:t>CCA level</a:t>
            </a:r>
            <a:r>
              <a:rPr lang="zh-CN" altLang="en-US" sz="1800" dirty="0">
                <a:latin typeface="SimHei" pitchFamily="49" charset="-122"/>
                <a:ea typeface="SimHei" pitchFamily="49" charset="-122"/>
              </a:rPr>
              <a:t>增加，吞吐量</a:t>
            </a:r>
            <a:endParaRPr lang="en-US" altLang="zh-CN" sz="1800" dirty="0">
              <a:latin typeface="SimHei" pitchFamily="49" charset="-122"/>
              <a:ea typeface="SimHei" pitchFamily="49" charset="-122"/>
            </a:endParaRPr>
          </a:p>
          <a:p>
            <a:pPr marL="800100" lvl="1" indent="-342900">
              <a:buFont typeface="+mj-ea"/>
              <a:buAutoNum type="circleNumDbPlain"/>
            </a:pPr>
            <a:r>
              <a:rPr lang="zh-CN" altLang="en-US" sz="1800" dirty="0">
                <a:latin typeface="SimHei" pitchFamily="49" charset="-122"/>
                <a:ea typeface="SimHei" pitchFamily="49" charset="-122"/>
              </a:rPr>
              <a:t>初始，增加</a:t>
            </a:r>
            <a:endParaRPr lang="en-US" altLang="zh-CN" sz="1800" dirty="0">
              <a:latin typeface="SimHei" pitchFamily="49" charset="-122"/>
              <a:ea typeface="SimHei" pitchFamily="49" charset="-122"/>
            </a:endParaRPr>
          </a:p>
          <a:p>
            <a:pPr marL="800100" lvl="1" indent="-342900">
              <a:buFont typeface="+mj-lt"/>
              <a:buAutoNum type="circleNumDbPlain"/>
            </a:pPr>
            <a:r>
              <a:rPr lang="zh-CN" altLang="en-US" sz="1800" dirty="0">
                <a:latin typeface="SimHei" pitchFamily="49" charset="-122"/>
                <a:ea typeface="SimHei" pitchFamily="49" charset="-122"/>
              </a:rPr>
              <a:t>随后，饱</a:t>
            </a:r>
            <a:r>
              <a:rPr lang="zh-CN" altLang="en-US" sz="1800" dirty="0" smtClean="0">
                <a:latin typeface="SimHei" pitchFamily="49" charset="-122"/>
                <a:ea typeface="SimHei" pitchFamily="49" charset="-122"/>
              </a:rPr>
              <a:t>和</a:t>
            </a:r>
            <a:endParaRPr lang="en-US" altLang="zh-CN" sz="1800" dirty="0">
              <a:latin typeface="SimHei" pitchFamily="49" charset="-122"/>
              <a:ea typeface="SimHei" pitchFamily="49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1800" dirty="0">
                <a:latin typeface="SimHei" pitchFamily="49" charset="-122"/>
                <a:ea typeface="SimHei" pitchFamily="49" charset="-122"/>
              </a:rPr>
              <a:t>随着</a:t>
            </a:r>
            <a:r>
              <a:rPr lang="en-US" altLang="zh-CN" sz="1800" dirty="0">
                <a:latin typeface="SimHei" pitchFamily="49" charset="-122"/>
                <a:ea typeface="SimHei" pitchFamily="49" charset="-122"/>
              </a:rPr>
              <a:t>TXP level</a:t>
            </a:r>
            <a:r>
              <a:rPr lang="zh-CN" altLang="en-US" sz="1800" dirty="0">
                <a:latin typeface="SimHei" pitchFamily="49" charset="-122"/>
                <a:ea typeface="SimHei" pitchFamily="49" charset="-122"/>
              </a:rPr>
              <a:t>增加，吞吐量</a:t>
            </a:r>
            <a:endParaRPr lang="en-US" altLang="zh-CN" sz="1800" dirty="0">
              <a:latin typeface="SimHei" pitchFamily="49" charset="-122"/>
              <a:ea typeface="SimHei" pitchFamily="49" charset="-122"/>
            </a:endParaRPr>
          </a:p>
          <a:p>
            <a:pPr marL="800100" lvl="1" indent="-342900">
              <a:buFont typeface="+mj-ea"/>
              <a:buAutoNum type="circleNumDbPlain"/>
            </a:pPr>
            <a:r>
              <a:rPr lang="zh-CN" altLang="en-US" sz="1800" dirty="0">
                <a:latin typeface="SimHei" pitchFamily="49" charset="-122"/>
                <a:ea typeface="SimHei" pitchFamily="49" charset="-122"/>
              </a:rPr>
              <a:t>初始，增加</a:t>
            </a:r>
            <a:endParaRPr lang="en-US" altLang="zh-CN" sz="1800" dirty="0">
              <a:latin typeface="SimHei" pitchFamily="49" charset="-122"/>
              <a:ea typeface="SimHei" pitchFamily="49" charset="-122"/>
            </a:endParaRPr>
          </a:p>
          <a:p>
            <a:pPr marL="800100" lvl="1" indent="-342900">
              <a:buFont typeface="+mj-lt"/>
              <a:buAutoNum type="circleNumDbPlain"/>
            </a:pPr>
            <a:r>
              <a:rPr lang="zh-CN" altLang="en-US" sz="1800" dirty="0">
                <a:latin typeface="SimHei" pitchFamily="49" charset="-122"/>
                <a:ea typeface="SimHei" pitchFamily="49" charset="-122"/>
              </a:rPr>
              <a:t>随后，降低</a:t>
            </a:r>
            <a:endParaRPr lang="en-US" altLang="zh-CN" sz="1800" dirty="0">
              <a:latin typeface="SimHei" pitchFamily="49" charset="-122"/>
              <a:ea typeface="SimHei" pitchFamily="49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1800" dirty="0">
                <a:latin typeface="SimHei" pitchFamily="49" charset="-122"/>
                <a:ea typeface="SimHei" pitchFamily="49" charset="-122"/>
              </a:rPr>
              <a:t>新用户和旧用户性能基本一致</a:t>
            </a:r>
            <a:endParaRPr lang="en-US" altLang="zh-CN" sz="1800" dirty="0">
              <a:latin typeface="SimHei" pitchFamily="49" charset="-122"/>
              <a:ea typeface="SimHei" pitchFamily="49" charset="-122"/>
            </a:endParaRPr>
          </a:p>
          <a:p>
            <a:endParaRPr lang="zh-CN" altLang="en-US" dirty="0"/>
          </a:p>
        </p:txBody>
      </p:sp>
      <p:pic>
        <p:nvPicPr>
          <p:cNvPr id="7" name="图片占位符 6"/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-693" r="-289"/>
          <a:stretch/>
        </p:blipFill>
        <p:spPr>
          <a:xfrm>
            <a:off x="3302662" y="0"/>
            <a:ext cx="9053466" cy="5495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094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占位符 6"/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-734" t="-5918" r="-1" b="-5918"/>
          <a:stretch/>
        </p:blipFill>
        <p:spPr>
          <a:xfrm>
            <a:off x="2986268" y="-280657"/>
            <a:ext cx="9205732" cy="5631255"/>
          </a:xfrm>
          <a:prstGeom prst="rect">
            <a:avLst/>
          </a:prstGeom>
        </p:spPr>
      </p:pic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" y="0"/>
            <a:ext cx="3090440" cy="6858000"/>
          </a:xfr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endParaRPr lang="en-US" altLang="zh-CN" sz="2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随着</a:t>
            </a:r>
            <a:r>
              <a: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CCA Margin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增加，吞吐量：</a:t>
            </a:r>
            <a:endParaRPr lang="en-US" altLang="zh-CN" sz="2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800100" lvl="1" indent="-342900">
              <a:buFont typeface="+mj-ea"/>
              <a:buAutoNum type="circleNumDbPlain"/>
            </a:pP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初始，降低；</a:t>
            </a:r>
            <a:endParaRPr lang="en-US" altLang="zh-CN" sz="1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800100" lvl="1" indent="-342900">
              <a:buFont typeface="+mj-ea"/>
              <a:buAutoNum type="circleNumDbPlain"/>
            </a:pP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随后，饱</a:t>
            </a:r>
            <a:r>
              <a:rPr lang="zh-CN" altLang="en-US" sz="1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；</a:t>
            </a:r>
            <a:endParaRPr lang="en-US" altLang="zh-CN" sz="1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000" dirty="0" smtClean="0">
                <a:latin typeface="SimHei" pitchFamily="49" charset="-122"/>
                <a:ea typeface="SimHei" pitchFamily="49" charset="-122"/>
              </a:rPr>
              <a:t>随着</a:t>
            </a:r>
            <a:r>
              <a:rPr lang="en-US" altLang="zh-CN" sz="2000" dirty="0">
                <a:latin typeface="SimHei" pitchFamily="49" charset="-122"/>
                <a:ea typeface="SimHei" pitchFamily="49" charset="-122"/>
              </a:rPr>
              <a:t>TXP level</a:t>
            </a:r>
            <a:r>
              <a:rPr lang="zh-CN" altLang="en-US" sz="2000" dirty="0">
                <a:latin typeface="SimHei" pitchFamily="49" charset="-122"/>
                <a:ea typeface="SimHei" pitchFamily="49" charset="-122"/>
              </a:rPr>
              <a:t>增加，</a:t>
            </a:r>
            <a:r>
              <a:rPr lang="zh-CN" altLang="en-US" sz="2000" dirty="0" smtClean="0">
                <a:latin typeface="SimHei" pitchFamily="49" charset="-122"/>
                <a:ea typeface="SimHei" pitchFamily="49" charset="-122"/>
              </a:rPr>
              <a:t>吞吐量</a:t>
            </a:r>
            <a:endParaRPr lang="en-US" altLang="zh-CN" sz="2000" dirty="0" smtClean="0">
              <a:latin typeface="SimHei" pitchFamily="49" charset="-122"/>
              <a:ea typeface="SimHei" pitchFamily="49" charset="-122"/>
            </a:endParaRPr>
          </a:p>
          <a:p>
            <a:pPr marL="800100" lvl="1" indent="-342900">
              <a:buFont typeface="+mj-ea"/>
              <a:buAutoNum type="circleNumDbPlain"/>
            </a:pPr>
            <a:r>
              <a:rPr lang="zh-CN" altLang="en-US" sz="1800" dirty="0">
                <a:latin typeface="SimHei" pitchFamily="49" charset="-122"/>
                <a:ea typeface="SimHei" pitchFamily="49" charset="-122"/>
              </a:rPr>
              <a:t>初始，</a:t>
            </a:r>
            <a:r>
              <a:rPr lang="zh-CN" altLang="en-US" sz="1800" dirty="0" smtClean="0">
                <a:latin typeface="SimHei" pitchFamily="49" charset="-122"/>
                <a:ea typeface="SimHei" pitchFamily="49" charset="-122"/>
              </a:rPr>
              <a:t>增加</a:t>
            </a:r>
            <a:r>
              <a:rPr lang="zh-CN" altLang="en-US" sz="1800" dirty="0">
                <a:latin typeface="SimHei" pitchFamily="49" charset="-122"/>
                <a:ea typeface="SimHei" pitchFamily="49" charset="-122"/>
              </a:rPr>
              <a:t>；</a:t>
            </a:r>
            <a:endParaRPr lang="en-US" altLang="zh-CN" sz="1800" dirty="0">
              <a:latin typeface="SimHei" pitchFamily="49" charset="-122"/>
              <a:ea typeface="SimHei" pitchFamily="49" charset="-122"/>
            </a:endParaRPr>
          </a:p>
          <a:p>
            <a:pPr marL="800100" lvl="1" indent="-342900">
              <a:buFont typeface="+mj-lt"/>
              <a:buAutoNum type="circleNumDbPlain"/>
            </a:pPr>
            <a:r>
              <a:rPr lang="zh-CN" altLang="en-US" sz="1800" dirty="0">
                <a:latin typeface="SimHei" pitchFamily="49" charset="-122"/>
                <a:ea typeface="SimHei" pitchFamily="49" charset="-122"/>
              </a:rPr>
              <a:t>随后，</a:t>
            </a:r>
            <a:r>
              <a:rPr lang="zh-CN" altLang="en-US" sz="1800" dirty="0" smtClean="0">
                <a:latin typeface="SimHei" pitchFamily="49" charset="-122"/>
                <a:ea typeface="SimHei" pitchFamily="49" charset="-122"/>
              </a:rPr>
              <a:t>降低。</a:t>
            </a:r>
            <a:endParaRPr lang="en-US" altLang="zh-CN" sz="1800" dirty="0" smtClean="0">
              <a:latin typeface="SimHei" pitchFamily="49" charset="-122"/>
              <a:ea typeface="SimHei" pitchFamily="49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000" dirty="0">
                <a:latin typeface="SimHei" pitchFamily="49" charset="-122"/>
                <a:ea typeface="SimHei" pitchFamily="49" charset="-122"/>
              </a:rPr>
              <a:t>新用户和旧用户性能基本</a:t>
            </a:r>
            <a:r>
              <a:rPr lang="zh-CN" altLang="en-US" sz="2000" dirty="0" smtClean="0">
                <a:latin typeface="SimHei" pitchFamily="49" charset="-122"/>
                <a:ea typeface="SimHei" pitchFamily="49" charset="-122"/>
              </a:rPr>
              <a:t>一致</a:t>
            </a:r>
            <a:endParaRPr lang="en-US" altLang="zh-CN" sz="2000" dirty="0">
              <a:latin typeface="SimHei" pitchFamily="49" charset="-122"/>
              <a:ea typeface="SimHei" pitchFamily="49" charset="-122"/>
            </a:endParaRPr>
          </a:p>
          <a:p>
            <a:pPr lvl="1"/>
            <a:endParaRPr lang="en-US" altLang="zh-CN" dirty="0" smtClean="0"/>
          </a:p>
          <a:p>
            <a:pPr marL="800100" lvl="1" indent="-342900">
              <a:buFont typeface="+mj-ea"/>
              <a:buAutoNum type="circleNumDbPlain"/>
            </a:pP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88800" y="5042780"/>
            <a:ext cx="9117600" cy="1815220"/>
          </a:xfr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r>
              <a:rPr lang="zh-CN" altLang="en-US" sz="2000" dirty="0" smtClean="0">
                <a:latin typeface="+mn-lt"/>
                <a:ea typeface="黑体" panose="02010609060101010101" pitchFamily="49" charset="-122"/>
              </a:rPr>
              <a:t>第二组，纯动态，新旧用户设置一样；每个用户</a:t>
            </a:r>
            <a:r>
              <a:rPr lang="en-US" altLang="zh-CN" sz="2000" dirty="0" smtClean="0">
                <a:latin typeface="+mn-lt"/>
                <a:ea typeface="黑体" panose="02010609060101010101" pitchFamily="49" charset="-122"/>
              </a:rPr>
              <a:t>CCA Margin</a:t>
            </a:r>
            <a:r>
              <a:rPr lang="zh-CN" altLang="en-US" sz="2000" dirty="0" smtClean="0">
                <a:latin typeface="+mn-lt"/>
                <a:ea typeface="黑体" panose="02010609060101010101" pitchFamily="49" charset="-122"/>
              </a:rPr>
              <a:t>从</a:t>
            </a:r>
            <a:r>
              <a:rPr lang="en-US" altLang="zh-CN" sz="2000" dirty="0" smtClean="0">
                <a:latin typeface="+mn-lt"/>
                <a:ea typeface="黑体" panose="02010609060101010101" pitchFamily="49" charset="-122"/>
              </a:rPr>
              <a:t>0</a:t>
            </a:r>
            <a:r>
              <a:rPr lang="zh-CN" altLang="en-US" sz="2000" dirty="0" smtClean="0">
                <a:latin typeface="+mn-lt"/>
                <a:ea typeface="黑体" panose="02010609060101010101" pitchFamily="49" charset="-122"/>
              </a:rPr>
              <a:t>到</a:t>
            </a:r>
            <a:r>
              <a:rPr lang="en-US" altLang="zh-CN" sz="2000" dirty="0" smtClean="0">
                <a:latin typeface="+mn-lt"/>
                <a:ea typeface="黑体" panose="02010609060101010101" pitchFamily="49" charset="-122"/>
              </a:rPr>
              <a:t>50dB</a:t>
            </a:r>
            <a:r>
              <a:rPr lang="zh-CN" altLang="en-US" sz="2000" dirty="0" smtClean="0">
                <a:latin typeface="+mn-lt"/>
                <a:ea typeface="黑体" panose="02010609060101010101" pitchFamily="49" charset="-122"/>
              </a:rPr>
              <a:t>；新用户</a:t>
            </a:r>
            <a:r>
              <a:rPr lang="en-US" altLang="zh-CN" sz="2000" dirty="0" smtClean="0">
                <a:latin typeface="+mn-lt"/>
                <a:ea typeface="黑体" panose="02010609060101010101" pitchFamily="49" charset="-122"/>
              </a:rPr>
              <a:t>CCA margin = </a:t>
            </a:r>
            <a:r>
              <a:rPr lang="zh-CN" altLang="en-US" sz="2000" dirty="0" smtClean="0">
                <a:latin typeface="+mn-lt"/>
                <a:ea typeface="黑体" panose="02010609060101010101" pitchFamily="49" charset="-122"/>
              </a:rPr>
              <a:t>旧用户</a:t>
            </a:r>
            <a:r>
              <a:rPr lang="en-US" altLang="zh-CN" sz="2000" dirty="0" smtClean="0">
                <a:latin typeface="+mn-lt"/>
                <a:ea typeface="黑体" panose="02010609060101010101" pitchFamily="49" charset="-122"/>
              </a:rPr>
              <a:t>CCA margin</a:t>
            </a:r>
            <a:r>
              <a:rPr lang="zh-CN" altLang="en-US" sz="2000" dirty="0" smtClean="0">
                <a:latin typeface="+mn-lt"/>
                <a:ea typeface="黑体" panose="02010609060101010101" pitchFamily="49" charset="-122"/>
              </a:rPr>
              <a:t>；每个用户的</a:t>
            </a:r>
            <a:r>
              <a:rPr lang="en-US" altLang="zh-CN" sz="2000" dirty="0" smtClean="0">
                <a:latin typeface="+mn-lt"/>
                <a:ea typeface="黑体" panose="02010609060101010101" pitchFamily="49" charset="-122"/>
              </a:rPr>
              <a:t>TXP</a:t>
            </a:r>
            <a:r>
              <a:rPr lang="zh-CN" altLang="en-US" sz="2000" dirty="0" smtClean="0">
                <a:latin typeface="+mn-lt"/>
                <a:ea typeface="黑体" panose="02010609060101010101" pitchFamily="49" charset="-122"/>
              </a:rPr>
              <a:t>从</a:t>
            </a:r>
            <a:r>
              <a:rPr lang="en-US" altLang="zh-CN" sz="2000" dirty="0" smtClean="0">
                <a:latin typeface="+mn-lt"/>
                <a:ea typeface="黑体" panose="02010609060101010101" pitchFamily="49" charset="-122"/>
              </a:rPr>
              <a:t>3</a:t>
            </a:r>
            <a:r>
              <a:rPr lang="zh-CN" altLang="en-US" sz="2000" dirty="0" smtClean="0">
                <a:latin typeface="+mn-lt"/>
                <a:ea typeface="黑体" panose="02010609060101010101" pitchFamily="49" charset="-122"/>
              </a:rPr>
              <a:t>到</a:t>
            </a:r>
            <a:r>
              <a:rPr lang="en-US" altLang="zh-CN" sz="2000" dirty="0" smtClean="0">
                <a:latin typeface="+mn-lt"/>
                <a:ea typeface="黑体" panose="02010609060101010101" pitchFamily="49" charset="-122"/>
              </a:rPr>
              <a:t>40dBm</a:t>
            </a:r>
            <a:r>
              <a:rPr lang="zh-CN" altLang="en-US" sz="2000" dirty="0" smtClean="0">
                <a:latin typeface="+mn-lt"/>
                <a:ea typeface="黑体" panose="02010609060101010101" pitchFamily="49" charset="-122"/>
              </a:rPr>
              <a:t>。</a:t>
            </a:r>
            <a:r>
              <a:rPr lang="en-US" altLang="zh-CN" sz="2000" dirty="0" smtClean="0">
                <a:latin typeface="+mn-lt"/>
                <a:ea typeface="黑体" panose="02010609060101010101" pitchFamily="49" charset="-122"/>
              </a:rPr>
              <a:t/>
            </a:r>
            <a:br>
              <a:rPr lang="en-US" altLang="zh-CN" sz="2000" dirty="0" smtClean="0">
                <a:latin typeface="+mn-lt"/>
                <a:ea typeface="黑体" panose="02010609060101010101" pitchFamily="49" charset="-122"/>
              </a:rPr>
            </a:br>
            <a:r>
              <a:rPr lang="en-US" altLang="zh-CN" sz="2000" dirty="0">
                <a:latin typeface="+mn-lt"/>
                <a:ea typeface="黑体" panose="02010609060101010101" pitchFamily="49" charset="-122"/>
              </a:rPr>
              <a:t/>
            </a:r>
            <a:br>
              <a:rPr lang="en-US" altLang="zh-CN" sz="2000" dirty="0">
                <a:latin typeface="+mn-lt"/>
                <a:ea typeface="黑体" panose="02010609060101010101" pitchFamily="49" charset="-122"/>
              </a:rPr>
            </a:br>
            <a:r>
              <a:rPr lang="en-US" altLang="zh-CN" sz="2000" dirty="0" smtClean="0">
                <a:latin typeface="+mn-lt"/>
                <a:ea typeface="黑体" panose="02010609060101010101" pitchFamily="49" charset="-122"/>
              </a:rPr>
              <a:t/>
            </a:r>
            <a:br>
              <a:rPr lang="en-US" altLang="zh-CN" sz="2000" dirty="0" smtClean="0">
                <a:latin typeface="+mn-lt"/>
                <a:ea typeface="黑体" panose="02010609060101010101" pitchFamily="49" charset="-122"/>
              </a:rPr>
            </a:br>
            <a:r>
              <a:rPr lang="en-US" altLang="zh-CN" sz="2000" dirty="0">
                <a:latin typeface="+mn-lt"/>
                <a:ea typeface="黑体" panose="02010609060101010101" pitchFamily="49" charset="-122"/>
              </a:rPr>
              <a:t>	</a:t>
            </a:r>
            <a:endParaRPr lang="zh-CN" altLang="en-US" sz="2000" dirty="0">
              <a:latin typeface="+mn-lt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25400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35274" y="5572799"/>
            <a:ext cx="9356725" cy="1285199"/>
          </a:xfr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57200" lvl="1" algn="l" rtl="0">
              <a:lnSpc>
                <a:spcPct val="90000"/>
              </a:lnSpc>
              <a:spcBef>
                <a:spcPts val="500"/>
              </a:spcBef>
            </a:pPr>
            <a:r>
              <a:rPr lang="zh-CN" altLang="en-US" sz="2000" dirty="0" smtClean="0">
                <a:latin typeface="SimHei" pitchFamily="49" charset="-122"/>
                <a:ea typeface="SimHei" pitchFamily="49" charset="-122"/>
              </a:rPr>
              <a:t>第</a:t>
            </a:r>
            <a:r>
              <a:rPr lang="zh-CN" altLang="en-US" sz="2000" dirty="0">
                <a:latin typeface="SimHei" pitchFamily="49" charset="-122"/>
                <a:ea typeface="SimHei" pitchFamily="49" charset="-122"/>
              </a:rPr>
              <a:t>三组，</a:t>
            </a:r>
            <a:r>
              <a:rPr lang="zh-CN" altLang="en-US" sz="2000" dirty="0" smtClean="0">
                <a:latin typeface="SimHei" pitchFamily="49" charset="-122"/>
                <a:ea typeface="SimHei" pitchFamily="49" charset="-122"/>
              </a:rPr>
              <a:t>纯静态，新</a:t>
            </a:r>
            <a:r>
              <a:rPr lang="zh-CN" altLang="en-US" sz="2000" dirty="0">
                <a:latin typeface="SimHei" pitchFamily="49" charset="-122"/>
                <a:ea typeface="SimHei" pitchFamily="49" charset="-122"/>
              </a:rPr>
              <a:t>旧用户设置不一样</a:t>
            </a:r>
            <a:r>
              <a:rPr lang="zh-CN" altLang="en-US" sz="2000" dirty="0" smtClean="0">
                <a:latin typeface="SimHei" pitchFamily="49" charset="-122"/>
                <a:ea typeface="SimHei" pitchFamily="49" charset="-122"/>
              </a:rPr>
              <a:t>；每</a:t>
            </a:r>
            <a:r>
              <a:rPr lang="zh-CN" altLang="en-US" sz="2000" dirty="0">
                <a:latin typeface="SimHei" pitchFamily="49" charset="-122"/>
                <a:ea typeface="SimHei" pitchFamily="49" charset="-122"/>
              </a:rPr>
              <a:t>个用户的</a:t>
            </a:r>
            <a:r>
              <a:rPr lang="en-US" altLang="zh-CN" sz="2000" dirty="0">
                <a:latin typeface="SimHei" pitchFamily="49" charset="-122"/>
                <a:ea typeface="SimHei" pitchFamily="49" charset="-122"/>
              </a:rPr>
              <a:t>CCA</a:t>
            </a:r>
            <a:r>
              <a:rPr lang="zh-CN" altLang="en-US" sz="2000" dirty="0">
                <a:latin typeface="SimHei" pitchFamily="49" charset="-122"/>
                <a:ea typeface="SimHei" pitchFamily="49" charset="-122"/>
              </a:rPr>
              <a:t>从</a:t>
            </a:r>
            <a:r>
              <a:rPr lang="en-US" altLang="zh-CN" sz="2000" dirty="0">
                <a:latin typeface="SimHei" pitchFamily="49" charset="-122"/>
                <a:ea typeface="SimHei" pitchFamily="49" charset="-122"/>
              </a:rPr>
              <a:t>-</a:t>
            </a:r>
            <a:r>
              <a:rPr lang="en-US" altLang="zh-CN" sz="2000" dirty="0" smtClean="0">
                <a:latin typeface="SimHei" pitchFamily="49" charset="-122"/>
                <a:ea typeface="SimHei" pitchFamily="49" charset="-122"/>
              </a:rPr>
              <a:t>90</a:t>
            </a:r>
            <a:r>
              <a:rPr lang="zh-CN" altLang="en-US" sz="2000" dirty="0" smtClean="0">
                <a:latin typeface="SimHei" pitchFamily="49" charset="-122"/>
                <a:ea typeface="SimHei" pitchFamily="49" charset="-122"/>
              </a:rPr>
              <a:t>到</a:t>
            </a:r>
            <a:r>
              <a:rPr lang="en-US" altLang="zh-CN" sz="2000" dirty="0">
                <a:latin typeface="SimHei" pitchFamily="49" charset="-122"/>
                <a:ea typeface="SimHei" pitchFamily="49" charset="-122"/>
              </a:rPr>
              <a:t>-40dBm</a:t>
            </a:r>
            <a:r>
              <a:rPr lang="zh-CN" altLang="en-US" sz="2000" dirty="0">
                <a:latin typeface="SimHei" pitchFamily="49" charset="-122"/>
                <a:ea typeface="SimHei" pitchFamily="49" charset="-122"/>
              </a:rPr>
              <a:t>变化，新用户</a:t>
            </a:r>
            <a:r>
              <a:rPr lang="en-US" altLang="zh-CN" sz="2000" dirty="0" smtClean="0">
                <a:latin typeface="SimHei" pitchFamily="49" charset="-122"/>
                <a:ea typeface="SimHei" pitchFamily="49" charset="-122"/>
              </a:rPr>
              <a:t>CCA = </a:t>
            </a:r>
            <a:r>
              <a:rPr lang="zh-CN" altLang="en-US" sz="2000" dirty="0" smtClean="0">
                <a:latin typeface="SimHei" pitchFamily="49" charset="-122"/>
                <a:ea typeface="SimHei" pitchFamily="49" charset="-122"/>
              </a:rPr>
              <a:t>旧</a:t>
            </a:r>
            <a:r>
              <a:rPr lang="zh-CN" altLang="en-US" sz="2000" dirty="0">
                <a:latin typeface="SimHei" pitchFamily="49" charset="-122"/>
                <a:ea typeface="SimHei" pitchFamily="49" charset="-122"/>
              </a:rPr>
              <a:t>用户</a:t>
            </a:r>
            <a:r>
              <a:rPr lang="en-US" altLang="zh-CN" sz="2000" dirty="0">
                <a:latin typeface="SimHei" pitchFamily="49" charset="-122"/>
                <a:ea typeface="SimHei" pitchFamily="49" charset="-122"/>
              </a:rPr>
              <a:t>CCA+10</a:t>
            </a:r>
            <a:r>
              <a:rPr lang="zh-CN" altLang="en-US" sz="2000" dirty="0" smtClean="0">
                <a:latin typeface="SimHei" pitchFamily="49" charset="-122"/>
                <a:ea typeface="SimHei" pitchFamily="49" charset="-122"/>
              </a:rPr>
              <a:t>；每</a:t>
            </a:r>
            <a:r>
              <a:rPr lang="zh-CN" altLang="en-US" sz="2000" dirty="0">
                <a:latin typeface="SimHei" pitchFamily="49" charset="-122"/>
                <a:ea typeface="SimHei" pitchFamily="49" charset="-122"/>
              </a:rPr>
              <a:t>个用户的</a:t>
            </a:r>
            <a:r>
              <a:rPr lang="en-US" altLang="zh-CN" sz="2000" dirty="0">
                <a:latin typeface="SimHei" pitchFamily="49" charset="-122"/>
                <a:ea typeface="SimHei" pitchFamily="49" charset="-122"/>
              </a:rPr>
              <a:t>TXP</a:t>
            </a:r>
            <a:r>
              <a:rPr lang="zh-CN" altLang="en-US" sz="2000" dirty="0">
                <a:latin typeface="SimHei" pitchFamily="49" charset="-122"/>
                <a:ea typeface="SimHei" pitchFamily="49" charset="-122"/>
              </a:rPr>
              <a:t>从</a:t>
            </a:r>
            <a:r>
              <a:rPr lang="en-US" altLang="zh-CN" sz="2000" dirty="0" smtClean="0">
                <a:latin typeface="SimHei" pitchFamily="49" charset="-122"/>
                <a:ea typeface="SimHei" pitchFamily="49" charset="-122"/>
              </a:rPr>
              <a:t>3</a:t>
            </a:r>
            <a:r>
              <a:rPr lang="zh-CN" altLang="en-US" sz="2000" dirty="0" smtClean="0">
                <a:latin typeface="SimHei" pitchFamily="49" charset="-122"/>
                <a:ea typeface="SimHei" pitchFamily="49" charset="-122"/>
              </a:rPr>
              <a:t>到</a:t>
            </a:r>
            <a:r>
              <a:rPr lang="en-US" altLang="zh-CN" sz="2000" dirty="0">
                <a:latin typeface="SimHei" pitchFamily="49" charset="-122"/>
                <a:ea typeface="SimHei" pitchFamily="49" charset="-122"/>
              </a:rPr>
              <a:t>40dBm</a:t>
            </a:r>
            <a:r>
              <a:rPr lang="zh-CN" altLang="en-US" sz="2000" dirty="0">
                <a:latin typeface="SimHei" pitchFamily="49" charset="-122"/>
                <a:ea typeface="SimHei" pitchFamily="49" charset="-122"/>
              </a:rPr>
              <a:t>变化</a:t>
            </a:r>
            <a:r>
              <a:rPr lang="zh-CN" altLang="en-US" sz="2000" dirty="0" smtClean="0">
                <a:latin typeface="SimHei" pitchFamily="49" charset="-122"/>
                <a:ea typeface="SimHei" pitchFamily="49" charset="-122"/>
              </a:rPr>
              <a:t>。</a:t>
            </a:r>
            <a:r>
              <a:rPr lang="en-US" altLang="zh-CN" sz="2000" dirty="0" smtClean="0">
                <a:latin typeface="SimHei" pitchFamily="49" charset="-122"/>
                <a:ea typeface="SimHei" pitchFamily="49" charset="-122"/>
              </a:rPr>
              <a:t/>
            </a:r>
            <a:br>
              <a:rPr lang="en-US" altLang="zh-CN" sz="2000" dirty="0" smtClean="0">
                <a:latin typeface="SimHei" pitchFamily="49" charset="-122"/>
                <a:ea typeface="SimHei" pitchFamily="49" charset="-122"/>
              </a:rPr>
            </a:br>
            <a:r>
              <a:rPr lang="en-US" altLang="zh-CN" sz="2000" dirty="0">
                <a:latin typeface="SimHei" pitchFamily="49" charset="-122"/>
                <a:ea typeface="SimHei" pitchFamily="49" charset="-122"/>
              </a:rPr>
              <a:t/>
            </a:r>
            <a:br>
              <a:rPr lang="en-US" altLang="zh-CN" sz="2000" dirty="0">
                <a:latin typeface="SimHei" pitchFamily="49" charset="-122"/>
                <a:ea typeface="SimHei" pitchFamily="49" charset="-122"/>
              </a:rPr>
            </a:br>
            <a:endParaRPr lang="zh-CN" altLang="en-US" sz="2000" dirty="0">
              <a:latin typeface="SimHei" pitchFamily="49" charset="-122"/>
              <a:ea typeface="SimHei" pitchFamily="49" charset="-122"/>
            </a:endParaRPr>
          </a:p>
        </p:txBody>
      </p:sp>
      <p:pic>
        <p:nvPicPr>
          <p:cNvPr id="6" name="图片占位符 5"/>
          <p:cNvPicPr>
            <a:picLocks noGrp="1" noChangeAspect="1"/>
          </p:cNvPicPr>
          <p:nvPr>
            <p:ph type="pic" idx="1"/>
          </p:nvPr>
        </p:nvPicPr>
        <p:blipFill>
          <a:blip r:embed="rId3"/>
          <a:srcRect l="1279" r="1279"/>
          <a:stretch>
            <a:fillRect/>
          </a:stretch>
        </p:blipFill>
        <p:spPr>
          <a:xfrm>
            <a:off x="2835275" y="0"/>
            <a:ext cx="9356725" cy="5562600"/>
          </a:xfrm>
          <a:prstGeom prst="rect">
            <a:avLst/>
          </a:prstGeom>
        </p:spPr>
      </p:pic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0" y="0"/>
            <a:ext cx="2835919" cy="6857999"/>
          </a:xfr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>
              <a:buFont typeface="+mj-lt"/>
              <a:buAutoNum type="ea1JpnChsDbPeriod"/>
            </a:pPr>
            <a:endParaRPr lang="en-US" altLang="zh-CN" sz="1800" dirty="0" smtClean="0">
              <a:latin typeface="Calibri" pitchFamily="34" charset="0"/>
              <a:ea typeface="SimHei" pitchFamily="49" charset="-122"/>
            </a:endParaRPr>
          </a:p>
          <a:p>
            <a:pPr marL="342900" indent="-342900">
              <a:buFont typeface="+mj-lt"/>
              <a:buAutoNum type="ea1JpnChsDbPeriod"/>
            </a:pPr>
            <a:endParaRPr lang="en-US" altLang="zh-CN" sz="1800" dirty="0">
              <a:latin typeface="Calibri" pitchFamily="34" charset="0"/>
              <a:ea typeface="SimHei" pitchFamily="49" charset="-122"/>
            </a:endParaRPr>
          </a:p>
          <a:p>
            <a:pPr marL="342900" indent="-342900">
              <a:buFont typeface="+mj-lt"/>
              <a:buAutoNum type="ea1JpnChsDbPeriod"/>
            </a:pPr>
            <a:r>
              <a:rPr lang="zh-CN" altLang="en-US" sz="1800" dirty="0" smtClean="0">
                <a:latin typeface="Calibri" pitchFamily="34" charset="0"/>
                <a:ea typeface="SimHei" pitchFamily="49" charset="-122"/>
              </a:rPr>
              <a:t>随</a:t>
            </a:r>
            <a:r>
              <a:rPr lang="zh-CN" altLang="en-US" sz="1800" dirty="0" smtClean="0">
                <a:latin typeface="Calibri" pitchFamily="34" charset="0"/>
                <a:ea typeface="SimHei" pitchFamily="49" charset="-122"/>
              </a:rPr>
              <a:t>着</a:t>
            </a:r>
            <a:r>
              <a:rPr lang="en-US" altLang="zh-CN" sz="1800" dirty="0">
                <a:latin typeface="Calibri" pitchFamily="34" charset="0"/>
                <a:ea typeface="SimHei" pitchFamily="49" charset="-122"/>
              </a:rPr>
              <a:t>CCA level</a:t>
            </a:r>
            <a:r>
              <a:rPr lang="zh-CN" altLang="en-US" sz="1800" dirty="0">
                <a:latin typeface="Calibri" pitchFamily="34" charset="0"/>
                <a:ea typeface="SimHei" pitchFamily="49" charset="-122"/>
              </a:rPr>
              <a:t>增加，吞吐量</a:t>
            </a:r>
            <a:endParaRPr lang="en-US" altLang="zh-CN" sz="1800" dirty="0">
              <a:latin typeface="Calibri" pitchFamily="34" charset="0"/>
              <a:ea typeface="SimHei" pitchFamily="49" charset="-122"/>
            </a:endParaRPr>
          </a:p>
          <a:p>
            <a:pPr marL="800100" lvl="1" indent="-342900">
              <a:buFont typeface="+mj-ea"/>
              <a:buAutoNum type="circleNumDbPlain"/>
            </a:pPr>
            <a:r>
              <a:rPr lang="zh-CN" altLang="en-US" sz="1800" dirty="0">
                <a:latin typeface="Calibri" pitchFamily="34" charset="0"/>
                <a:ea typeface="SimHei" pitchFamily="49" charset="-122"/>
              </a:rPr>
              <a:t>初始，增加</a:t>
            </a:r>
            <a:endParaRPr lang="en-US" altLang="zh-CN" sz="1800" dirty="0">
              <a:latin typeface="Calibri" pitchFamily="34" charset="0"/>
              <a:ea typeface="SimHei" pitchFamily="49" charset="-122"/>
            </a:endParaRPr>
          </a:p>
          <a:p>
            <a:pPr marL="800100" lvl="1" indent="-342900">
              <a:buFont typeface="+mj-lt"/>
              <a:buAutoNum type="circleNumDbPlain"/>
            </a:pPr>
            <a:r>
              <a:rPr lang="zh-CN" altLang="en-US" sz="1800" dirty="0">
                <a:latin typeface="Calibri" pitchFamily="34" charset="0"/>
                <a:ea typeface="SimHei" pitchFamily="49" charset="-122"/>
              </a:rPr>
              <a:t>随后，饱</a:t>
            </a:r>
            <a:r>
              <a:rPr lang="zh-CN" altLang="en-US" sz="1800" dirty="0" smtClean="0">
                <a:latin typeface="Calibri" pitchFamily="34" charset="0"/>
                <a:ea typeface="SimHei" pitchFamily="49" charset="-122"/>
              </a:rPr>
              <a:t>和</a:t>
            </a:r>
            <a:endParaRPr lang="en-US" altLang="zh-CN" sz="1800" dirty="0">
              <a:latin typeface="Calibri" pitchFamily="34" charset="0"/>
              <a:ea typeface="SimHei" pitchFamily="49" charset="-122"/>
            </a:endParaRPr>
          </a:p>
          <a:p>
            <a:pPr marL="342900" indent="-342900">
              <a:buFont typeface="+mj-lt"/>
              <a:buAutoNum type="ea1JpnChsDbPeriod"/>
            </a:pPr>
            <a:r>
              <a:rPr lang="zh-CN" altLang="en-US" sz="1800" dirty="0">
                <a:latin typeface="Calibri" pitchFamily="34" charset="0"/>
                <a:ea typeface="SimHei" pitchFamily="49" charset="-122"/>
              </a:rPr>
              <a:t>随着</a:t>
            </a:r>
            <a:r>
              <a:rPr lang="en-US" altLang="zh-CN" sz="1800" dirty="0">
                <a:latin typeface="Calibri" pitchFamily="34" charset="0"/>
                <a:ea typeface="SimHei" pitchFamily="49" charset="-122"/>
              </a:rPr>
              <a:t>TXP level</a:t>
            </a:r>
            <a:r>
              <a:rPr lang="zh-CN" altLang="en-US" sz="1800" dirty="0">
                <a:latin typeface="Calibri" pitchFamily="34" charset="0"/>
                <a:ea typeface="SimHei" pitchFamily="49" charset="-122"/>
              </a:rPr>
              <a:t>增加，吞吐量</a:t>
            </a:r>
            <a:endParaRPr lang="en-US" altLang="zh-CN" sz="1800" dirty="0">
              <a:latin typeface="Calibri" pitchFamily="34" charset="0"/>
              <a:ea typeface="SimHei" pitchFamily="49" charset="-122"/>
            </a:endParaRPr>
          </a:p>
          <a:p>
            <a:pPr marL="800100" lvl="1" indent="-342900">
              <a:buFont typeface="+mj-ea"/>
              <a:buAutoNum type="circleNumDbPlain"/>
            </a:pPr>
            <a:r>
              <a:rPr lang="zh-CN" altLang="en-US" sz="1800" dirty="0">
                <a:latin typeface="Calibri" pitchFamily="34" charset="0"/>
                <a:ea typeface="SimHei" pitchFamily="49" charset="-122"/>
              </a:rPr>
              <a:t>初始，增加</a:t>
            </a:r>
            <a:endParaRPr lang="en-US" altLang="zh-CN" sz="1800" dirty="0">
              <a:latin typeface="Calibri" pitchFamily="34" charset="0"/>
              <a:ea typeface="SimHei" pitchFamily="49" charset="-122"/>
            </a:endParaRPr>
          </a:p>
          <a:p>
            <a:pPr marL="800100" lvl="1" indent="-342900">
              <a:buFont typeface="+mj-lt"/>
              <a:buAutoNum type="circleNumDbPlain"/>
            </a:pPr>
            <a:r>
              <a:rPr lang="zh-CN" altLang="en-US" sz="1800" dirty="0">
                <a:latin typeface="Calibri" pitchFamily="34" charset="0"/>
                <a:ea typeface="SimHei" pitchFamily="49" charset="-122"/>
              </a:rPr>
              <a:t>随后，降低</a:t>
            </a:r>
            <a:endParaRPr lang="en-US" altLang="zh-CN" sz="1800" dirty="0">
              <a:latin typeface="Calibri" pitchFamily="34" charset="0"/>
              <a:ea typeface="SimHei" pitchFamily="49" charset="-122"/>
            </a:endParaRPr>
          </a:p>
          <a:p>
            <a:pPr marL="342900" indent="-342900">
              <a:buFont typeface="+mj-lt"/>
              <a:buAutoNum type="ea1JpnChsDbPeriod"/>
            </a:pPr>
            <a:r>
              <a:rPr lang="zh-CN" altLang="en-US" sz="1800" dirty="0" smtClean="0">
                <a:latin typeface="Calibri" pitchFamily="34" charset="0"/>
                <a:ea typeface="SimHei" pitchFamily="49" charset="-122"/>
              </a:rPr>
              <a:t>新旧</a:t>
            </a:r>
            <a:r>
              <a:rPr lang="zh-CN" altLang="en-US" sz="1800" dirty="0">
                <a:latin typeface="Calibri" pitchFamily="34" charset="0"/>
                <a:ea typeface="SimHei" pitchFamily="49" charset="-122"/>
              </a:rPr>
              <a:t>用户</a:t>
            </a:r>
            <a:r>
              <a:rPr lang="zh-CN" altLang="en-US" sz="1800" dirty="0" smtClean="0">
                <a:latin typeface="Calibri" pitchFamily="34" charset="0"/>
                <a:ea typeface="SimHei" pitchFamily="49" charset="-122"/>
              </a:rPr>
              <a:t>性能不一</a:t>
            </a:r>
            <a:r>
              <a:rPr lang="zh-CN" altLang="en-US" sz="1800" dirty="0" smtClean="0">
                <a:latin typeface="Calibri" pitchFamily="34" charset="0"/>
                <a:ea typeface="SimHei" pitchFamily="49" charset="-122"/>
              </a:rPr>
              <a:t>致</a:t>
            </a:r>
            <a:endParaRPr lang="en-US" altLang="zh-CN" sz="1800" dirty="0" smtClean="0">
              <a:latin typeface="Calibri" pitchFamily="34" charset="0"/>
              <a:ea typeface="SimHei" pitchFamily="49" charset="-122"/>
            </a:endParaRPr>
          </a:p>
          <a:p>
            <a:endParaRPr lang="zh-CN" altLang="en-US" sz="18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400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占位符 6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846" r="846"/>
          <a:stretch>
            <a:fillRect/>
          </a:stretch>
        </p:blipFill>
        <p:spPr>
          <a:xfrm>
            <a:off x="2835275" y="0"/>
            <a:ext cx="9356725" cy="5547360"/>
          </a:xfrm>
          <a:prstGeom prst="rect">
            <a:avLst/>
          </a:prstGeom>
        </p:spPr>
      </p:pic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0" y="0"/>
            <a:ext cx="2835919" cy="6857999"/>
          </a:xfr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pPr marL="0" lvl="1" indent="-400050">
              <a:buFont typeface="+mj-ea"/>
              <a:buAutoNum type="ea1JpnChsDbPeriod"/>
            </a:pPr>
            <a:endParaRPr lang="en-US" altLang="zh-CN" sz="1800" dirty="0" smtClean="0">
              <a:latin typeface="SimHei" pitchFamily="49" charset="-122"/>
              <a:ea typeface="SimHei" pitchFamily="49" charset="-122"/>
            </a:endParaRPr>
          </a:p>
          <a:p>
            <a:pPr marL="0" lvl="1" indent="-400050">
              <a:buFont typeface="+mj-ea"/>
              <a:buAutoNum type="ea1JpnChsDbPeriod"/>
            </a:pPr>
            <a:endParaRPr lang="en-US" altLang="zh-CN" sz="1800" dirty="0">
              <a:latin typeface="SimHei" pitchFamily="49" charset="-122"/>
              <a:ea typeface="SimHei" pitchFamily="49" charset="-122"/>
            </a:endParaRPr>
          </a:p>
          <a:p>
            <a:pPr marL="0" lvl="1" indent="-400050">
              <a:buFont typeface="+mj-ea"/>
              <a:buAutoNum type="ea1JpnChsDbPeriod"/>
            </a:pPr>
            <a:r>
              <a:rPr lang="zh-CN" altLang="en-US" sz="1800" dirty="0" smtClean="0">
                <a:latin typeface="SimHei" pitchFamily="49" charset="-122"/>
                <a:ea typeface="SimHei" pitchFamily="49" charset="-122"/>
              </a:rPr>
              <a:t>新旧用户吞吐量绝对差值</a:t>
            </a:r>
            <a:endParaRPr lang="en-US" altLang="zh-CN" sz="1800" dirty="0" smtClean="0">
              <a:latin typeface="SimHei" pitchFamily="49" charset="-122"/>
              <a:ea typeface="SimHei" pitchFamily="49" charset="-122"/>
            </a:endParaRPr>
          </a:p>
          <a:p>
            <a:pPr marL="444600" lvl="2" indent="-228600">
              <a:buFont typeface="+mj-lt"/>
              <a:buAutoNum type="arabicPeriod"/>
            </a:pPr>
            <a:r>
              <a:rPr lang="zh-CN" altLang="en-US" sz="1800" dirty="0" smtClean="0">
                <a:latin typeface="SimHei" pitchFamily="49" charset="-122"/>
                <a:ea typeface="SimHei" pitchFamily="49" charset="-122"/>
              </a:rPr>
              <a:t>（待确认）当</a:t>
            </a:r>
            <a:r>
              <a:rPr lang="en-US" altLang="zh-CN" sz="1800" dirty="0" smtClean="0">
                <a:latin typeface="SimHei" pitchFamily="49" charset="-122"/>
                <a:ea typeface="SimHei" pitchFamily="49" charset="-122"/>
              </a:rPr>
              <a:t>CCA level</a:t>
            </a:r>
            <a:r>
              <a:rPr lang="zh-CN" altLang="en-US" sz="1800" dirty="0" smtClean="0">
                <a:latin typeface="SimHei" pitchFamily="49" charset="-122"/>
                <a:ea typeface="SimHei" pitchFamily="49" charset="-122"/>
              </a:rPr>
              <a:t>和</a:t>
            </a:r>
            <a:r>
              <a:rPr lang="en-US" altLang="zh-CN" sz="1800" dirty="0" smtClean="0">
                <a:latin typeface="SimHei" pitchFamily="49" charset="-122"/>
                <a:ea typeface="SimHei" pitchFamily="49" charset="-122"/>
              </a:rPr>
              <a:t>TXP level</a:t>
            </a:r>
            <a:r>
              <a:rPr lang="zh-CN" altLang="en-US" sz="1800" dirty="0" smtClean="0">
                <a:latin typeface="SimHei" pitchFamily="49" charset="-122"/>
                <a:ea typeface="SimHei" pitchFamily="49" charset="-122"/>
              </a:rPr>
              <a:t>之间满足一定线性关系时，绝对差值最大</a:t>
            </a:r>
            <a:endParaRPr lang="en-US" altLang="zh-CN" sz="1800" dirty="0" smtClean="0">
              <a:latin typeface="SimHei" pitchFamily="49" charset="-122"/>
              <a:ea typeface="SimHei" pitchFamily="49" charset="-122"/>
            </a:endParaRPr>
          </a:p>
          <a:p>
            <a:pPr marL="0" lvl="1" indent="-400050">
              <a:buFont typeface="+mj-ea"/>
              <a:buAutoNum type="ea1JpnChsDbPeriod"/>
            </a:pPr>
            <a:r>
              <a:rPr lang="zh-CN" altLang="en-US" sz="1800" dirty="0" smtClean="0">
                <a:latin typeface="SimHei" pitchFamily="49" charset="-122"/>
                <a:ea typeface="SimHei" pitchFamily="49" charset="-122"/>
              </a:rPr>
              <a:t>新旧用户吞吐量相对差值</a:t>
            </a:r>
            <a:endParaRPr lang="en-US" altLang="zh-CN" sz="1800" dirty="0" smtClean="0">
              <a:latin typeface="SimHei" pitchFamily="49" charset="-122"/>
              <a:ea typeface="SimHei" pitchFamily="49" charset="-122"/>
            </a:endParaRPr>
          </a:p>
          <a:p>
            <a:pPr marL="444600" lvl="2" indent="-228600">
              <a:buFont typeface="+mj-lt"/>
              <a:buAutoNum type="arabicPeriod"/>
            </a:pPr>
            <a:r>
              <a:rPr lang="zh-CN" altLang="en-US" sz="1800" dirty="0" smtClean="0">
                <a:latin typeface="SimHei" pitchFamily="49" charset="-122"/>
                <a:ea typeface="SimHei" pitchFamily="49" charset="-122"/>
              </a:rPr>
              <a:t>当旧用户</a:t>
            </a:r>
            <a:r>
              <a:rPr lang="en-US" altLang="zh-CN" sz="1800" dirty="0" smtClean="0">
                <a:latin typeface="SimHei" pitchFamily="49" charset="-122"/>
                <a:ea typeface="SimHei" pitchFamily="49" charset="-122"/>
              </a:rPr>
              <a:t>CCA</a:t>
            </a:r>
            <a:r>
              <a:rPr lang="zh-CN" altLang="en-US" sz="1800" dirty="0" smtClean="0">
                <a:latin typeface="SimHei" pitchFamily="49" charset="-122"/>
                <a:ea typeface="SimHei" pitchFamily="49" charset="-122"/>
              </a:rPr>
              <a:t>最低，</a:t>
            </a:r>
            <a:r>
              <a:rPr lang="en-US" altLang="zh-CN" sz="1800" dirty="0" smtClean="0">
                <a:latin typeface="SimHei" pitchFamily="49" charset="-122"/>
                <a:ea typeface="SimHei" pitchFamily="49" charset="-122"/>
              </a:rPr>
              <a:t>TXP level</a:t>
            </a:r>
            <a:r>
              <a:rPr lang="zh-CN" altLang="en-US" sz="1800" dirty="0" smtClean="0">
                <a:latin typeface="SimHei" pitchFamily="49" charset="-122"/>
                <a:ea typeface="SimHei" pitchFamily="49" charset="-122"/>
              </a:rPr>
              <a:t>最高时，</a:t>
            </a:r>
            <a:r>
              <a:rPr lang="zh-CN" altLang="en-US" sz="1800" dirty="0" smtClean="0">
                <a:latin typeface="SimHei" pitchFamily="49" charset="-122"/>
                <a:ea typeface="SimHei" pitchFamily="49" charset="-122"/>
              </a:rPr>
              <a:t>相对差值最大</a:t>
            </a:r>
            <a:endParaRPr lang="en-US" altLang="zh-CN" sz="1800" dirty="0" smtClean="0">
              <a:latin typeface="SimHei" pitchFamily="49" charset="-122"/>
              <a:ea typeface="SimHei" pitchFamily="49" charset="-122"/>
            </a:endParaRPr>
          </a:p>
          <a:p>
            <a:pPr marL="444600" lvl="2" indent="-228600">
              <a:buFont typeface="+mj-lt"/>
              <a:buAutoNum type="arabicPeriod"/>
            </a:pPr>
            <a:r>
              <a:rPr lang="zh-CN" altLang="en-US" sz="1800" dirty="0">
                <a:latin typeface="SimHei" pitchFamily="49" charset="-122"/>
                <a:ea typeface="SimHei" pitchFamily="49" charset="-122"/>
              </a:rPr>
              <a:t>反</a:t>
            </a:r>
            <a:r>
              <a:rPr lang="zh-CN" altLang="en-US" sz="1800" dirty="0" smtClean="0">
                <a:latin typeface="SimHei" pitchFamily="49" charset="-122"/>
                <a:ea typeface="SimHei" pitchFamily="49" charset="-122"/>
              </a:rPr>
              <a:t>之，当旧用户</a:t>
            </a:r>
            <a:r>
              <a:rPr lang="en-US" altLang="zh-CN" sz="1800" dirty="0" smtClean="0">
                <a:latin typeface="SimHei" pitchFamily="49" charset="-122"/>
                <a:ea typeface="SimHei" pitchFamily="49" charset="-122"/>
              </a:rPr>
              <a:t>CCA</a:t>
            </a:r>
            <a:r>
              <a:rPr lang="zh-CN" altLang="en-US" sz="1800" dirty="0" smtClean="0">
                <a:latin typeface="SimHei" pitchFamily="49" charset="-122"/>
                <a:ea typeface="SimHei" pitchFamily="49" charset="-122"/>
              </a:rPr>
              <a:t>最高，</a:t>
            </a:r>
            <a:r>
              <a:rPr lang="en-US" altLang="zh-CN" sz="1800" dirty="0" smtClean="0">
                <a:latin typeface="SimHei" pitchFamily="49" charset="-122"/>
                <a:ea typeface="SimHei" pitchFamily="49" charset="-122"/>
              </a:rPr>
              <a:t>TXP level</a:t>
            </a:r>
            <a:r>
              <a:rPr lang="zh-CN" altLang="en-US" sz="1800" dirty="0" smtClean="0">
                <a:latin typeface="SimHei" pitchFamily="49" charset="-122"/>
                <a:ea typeface="SimHei" pitchFamily="49" charset="-122"/>
              </a:rPr>
              <a:t>最低时，相对差值最小（负值）</a:t>
            </a:r>
            <a:endParaRPr lang="en-US" altLang="zh-CN" sz="1800" dirty="0" smtClean="0">
              <a:latin typeface="SimHei" pitchFamily="49" charset="-122"/>
              <a:ea typeface="SimHei" pitchFamily="49" charset="-122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2835274" y="5558399"/>
            <a:ext cx="9356725" cy="12851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lvl="1" algn="l" rtl="0">
              <a:lnSpc>
                <a:spcPct val="90000"/>
              </a:lnSpc>
              <a:spcBef>
                <a:spcPts val="500"/>
              </a:spcBef>
            </a:pPr>
            <a:r>
              <a:rPr lang="zh-CN" altLang="en-US" sz="2000" smtClean="0">
                <a:latin typeface="SimHei" pitchFamily="49" charset="-122"/>
                <a:ea typeface="SimHei" pitchFamily="49" charset="-122"/>
              </a:rPr>
              <a:t>第三组，纯静态，新旧用户设置不一样；每个用户的</a:t>
            </a:r>
            <a:r>
              <a:rPr lang="en-US" altLang="zh-CN" sz="2000" smtClean="0">
                <a:latin typeface="SimHei" pitchFamily="49" charset="-122"/>
                <a:ea typeface="SimHei" pitchFamily="49" charset="-122"/>
              </a:rPr>
              <a:t>CCA</a:t>
            </a:r>
            <a:r>
              <a:rPr lang="zh-CN" altLang="en-US" sz="2000" smtClean="0">
                <a:latin typeface="SimHei" pitchFamily="49" charset="-122"/>
                <a:ea typeface="SimHei" pitchFamily="49" charset="-122"/>
              </a:rPr>
              <a:t>从</a:t>
            </a:r>
            <a:r>
              <a:rPr lang="en-US" altLang="zh-CN" sz="2000" smtClean="0">
                <a:latin typeface="SimHei" pitchFamily="49" charset="-122"/>
                <a:ea typeface="SimHei" pitchFamily="49" charset="-122"/>
              </a:rPr>
              <a:t>-90</a:t>
            </a:r>
            <a:r>
              <a:rPr lang="zh-CN" altLang="en-US" sz="2000" smtClean="0">
                <a:latin typeface="SimHei" pitchFamily="49" charset="-122"/>
                <a:ea typeface="SimHei" pitchFamily="49" charset="-122"/>
              </a:rPr>
              <a:t>到</a:t>
            </a:r>
            <a:r>
              <a:rPr lang="en-US" altLang="zh-CN" sz="2000" smtClean="0">
                <a:latin typeface="SimHei" pitchFamily="49" charset="-122"/>
                <a:ea typeface="SimHei" pitchFamily="49" charset="-122"/>
              </a:rPr>
              <a:t>-40dBm</a:t>
            </a:r>
            <a:r>
              <a:rPr lang="zh-CN" altLang="en-US" sz="2000" smtClean="0">
                <a:latin typeface="SimHei" pitchFamily="49" charset="-122"/>
                <a:ea typeface="SimHei" pitchFamily="49" charset="-122"/>
              </a:rPr>
              <a:t>变化，新用户</a:t>
            </a:r>
            <a:r>
              <a:rPr lang="en-US" altLang="zh-CN" sz="2000" smtClean="0">
                <a:latin typeface="SimHei" pitchFamily="49" charset="-122"/>
                <a:ea typeface="SimHei" pitchFamily="49" charset="-122"/>
              </a:rPr>
              <a:t>CCA = </a:t>
            </a:r>
            <a:r>
              <a:rPr lang="zh-CN" altLang="en-US" sz="2000" smtClean="0">
                <a:latin typeface="SimHei" pitchFamily="49" charset="-122"/>
                <a:ea typeface="SimHei" pitchFamily="49" charset="-122"/>
              </a:rPr>
              <a:t>旧用户</a:t>
            </a:r>
            <a:r>
              <a:rPr lang="en-US" altLang="zh-CN" sz="2000" smtClean="0">
                <a:latin typeface="SimHei" pitchFamily="49" charset="-122"/>
                <a:ea typeface="SimHei" pitchFamily="49" charset="-122"/>
              </a:rPr>
              <a:t>CCA+10</a:t>
            </a:r>
            <a:r>
              <a:rPr lang="zh-CN" altLang="en-US" sz="2000" smtClean="0">
                <a:latin typeface="SimHei" pitchFamily="49" charset="-122"/>
                <a:ea typeface="SimHei" pitchFamily="49" charset="-122"/>
              </a:rPr>
              <a:t>；每个用户的</a:t>
            </a:r>
            <a:r>
              <a:rPr lang="en-US" altLang="zh-CN" sz="2000" smtClean="0">
                <a:latin typeface="SimHei" pitchFamily="49" charset="-122"/>
                <a:ea typeface="SimHei" pitchFamily="49" charset="-122"/>
              </a:rPr>
              <a:t>TXP</a:t>
            </a:r>
            <a:r>
              <a:rPr lang="zh-CN" altLang="en-US" sz="2000" smtClean="0">
                <a:latin typeface="SimHei" pitchFamily="49" charset="-122"/>
                <a:ea typeface="SimHei" pitchFamily="49" charset="-122"/>
              </a:rPr>
              <a:t>从</a:t>
            </a:r>
            <a:r>
              <a:rPr lang="en-US" altLang="zh-CN" sz="2000" smtClean="0">
                <a:latin typeface="SimHei" pitchFamily="49" charset="-122"/>
                <a:ea typeface="SimHei" pitchFamily="49" charset="-122"/>
              </a:rPr>
              <a:t>3</a:t>
            </a:r>
            <a:r>
              <a:rPr lang="zh-CN" altLang="en-US" sz="2000" smtClean="0">
                <a:latin typeface="SimHei" pitchFamily="49" charset="-122"/>
                <a:ea typeface="SimHei" pitchFamily="49" charset="-122"/>
              </a:rPr>
              <a:t>到</a:t>
            </a:r>
            <a:r>
              <a:rPr lang="en-US" altLang="zh-CN" sz="2000" smtClean="0">
                <a:latin typeface="SimHei" pitchFamily="49" charset="-122"/>
                <a:ea typeface="SimHei" pitchFamily="49" charset="-122"/>
              </a:rPr>
              <a:t>40dBm</a:t>
            </a:r>
            <a:r>
              <a:rPr lang="zh-CN" altLang="en-US" sz="2000" smtClean="0">
                <a:latin typeface="SimHei" pitchFamily="49" charset="-122"/>
                <a:ea typeface="SimHei" pitchFamily="49" charset="-122"/>
              </a:rPr>
              <a:t>变化。</a:t>
            </a:r>
            <a:r>
              <a:rPr lang="en-US" altLang="zh-CN" sz="2000" smtClean="0">
                <a:latin typeface="SimHei" pitchFamily="49" charset="-122"/>
                <a:ea typeface="SimHei" pitchFamily="49" charset="-122"/>
              </a:rPr>
              <a:t/>
            </a:r>
            <a:br>
              <a:rPr lang="en-US" altLang="zh-CN" sz="2000" smtClean="0">
                <a:latin typeface="SimHei" pitchFamily="49" charset="-122"/>
                <a:ea typeface="SimHei" pitchFamily="49" charset="-122"/>
              </a:rPr>
            </a:br>
            <a:r>
              <a:rPr lang="en-US" altLang="zh-CN" sz="2000" smtClean="0">
                <a:latin typeface="SimHei" pitchFamily="49" charset="-122"/>
                <a:ea typeface="SimHei" pitchFamily="49" charset="-122"/>
              </a:rPr>
              <a:t/>
            </a:r>
            <a:br>
              <a:rPr lang="en-US" altLang="zh-CN" sz="2000" smtClean="0">
                <a:latin typeface="SimHei" pitchFamily="49" charset="-122"/>
                <a:ea typeface="SimHei" pitchFamily="49" charset="-122"/>
              </a:rPr>
            </a:br>
            <a:endParaRPr lang="zh-CN" altLang="en-US" sz="2000" dirty="0">
              <a:latin typeface="SimHei" pitchFamily="49" charset="-122"/>
              <a:ea typeface="SimHei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35841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74694" y="5018401"/>
            <a:ext cx="9217306" cy="1839598"/>
          </a:xfr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r>
              <a:rPr lang="zh-CN" altLang="en-US" sz="2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zh-CN" altLang="en-US" sz="2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四</a:t>
            </a:r>
            <a:r>
              <a:rPr lang="zh-CN" altLang="en-US" sz="2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组半</a:t>
            </a:r>
            <a:r>
              <a:rPr lang="zh-CN" altLang="en-US" sz="2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静</a:t>
            </a:r>
            <a:r>
              <a:rPr lang="zh-CN" altLang="en-US" sz="2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动；</a:t>
            </a:r>
            <a:r>
              <a:rPr lang="zh-CN" altLang="en-US" sz="2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新旧用户设置不一样</a:t>
            </a:r>
            <a:r>
              <a:rPr lang="zh-CN" altLang="en-US" sz="2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；旧</a:t>
            </a:r>
            <a:r>
              <a:rPr lang="zh-CN" altLang="en-US" sz="2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用户的</a:t>
            </a:r>
            <a:r>
              <a:rPr lang="en-US" altLang="zh-CN" sz="2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CCA Level</a:t>
            </a:r>
            <a:r>
              <a:rPr lang="zh-CN" altLang="en-US" sz="2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从</a:t>
            </a:r>
            <a:r>
              <a:rPr lang="en-US" altLang="zh-CN" sz="2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-90dBm</a:t>
            </a:r>
            <a:r>
              <a:rPr lang="zh-CN" altLang="en-US" sz="2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到</a:t>
            </a:r>
            <a:r>
              <a:rPr lang="en-US" altLang="zh-CN" sz="2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-40dBm</a:t>
            </a:r>
            <a:r>
              <a:rPr lang="zh-CN" altLang="en-US" sz="2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；新用户的</a:t>
            </a:r>
            <a:r>
              <a:rPr lang="en-US" altLang="zh-CN" sz="2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CCA Margin</a:t>
            </a:r>
            <a:r>
              <a:rPr lang="zh-CN" altLang="en-US" sz="2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从</a:t>
            </a:r>
            <a:r>
              <a:rPr lang="en-US" altLang="zh-CN" sz="2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0dB</a:t>
            </a:r>
            <a:r>
              <a:rPr lang="zh-CN" altLang="en-US" sz="2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到</a:t>
            </a:r>
            <a:r>
              <a:rPr lang="en-US" altLang="zh-CN" sz="2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50dB</a:t>
            </a:r>
            <a:r>
              <a:rPr lang="zh-CN" altLang="en-US" sz="2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；每</a:t>
            </a:r>
            <a:r>
              <a:rPr lang="zh-CN" altLang="en-US" sz="2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个</a:t>
            </a:r>
            <a:r>
              <a:rPr lang="zh-CN" altLang="en-US" sz="2200" dirty="0">
                <a:latin typeface="黑体" panose="02010609060101010101" pitchFamily="49" charset="-122"/>
                <a:ea typeface="黑体" panose="02010609060101010101" pitchFamily="49" charset="-122"/>
              </a:rPr>
              <a:t>用户的</a:t>
            </a:r>
            <a:r>
              <a:rPr lang="en-US" altLang="zh-CN" sz="2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TXP</a:t>
            </a:r>
            <a:r>
              <a:rPr lang="zh-CN" altLang="en-US" sz="2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均设置为</a:t>
            </a:r>
            <a:r>
              <a:rPr lang="en-US" altLang="zh-CN" sz="2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20dBm</a:t>
            </a:r>
            <a:r>
              <a:rPr lang="zh-CN" altLang="en-US" sz="2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r>
              <a:rPr lang="en-US" altLang="zh-CN" sz="2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/>
            </a:r>
            <a:br>
              <a:rPr lang="en-US" altLang="zh-CN" sz="2200" dirty="0" smtClean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altLang="zh-CN" sz="2200" dirty="0">
                <a:latin typeface="黑体" panose="02010609060101010101" pitchFamily="49" charset="-122"/>
                <a:ea typeface="黑体" panose="02010609060101010101" pitchFamily="49" charset="-122"/>
              </a:rPr>
              <a:t/>
            </a:r>
            <a:br>
              <a:rPr lang="en-US" altLang="zh-CN" sz="2200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endParaRPr lang="zh-CN" altLang="en-US" sz="2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5" name="图片占位符 4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46" r="146"/>
          <a:stretch>
            <a:fillRect/>
          </a:stretch>
        </p:blipFill>
        <p:spPr>
          <a:xfrm>
            <a:off x="2974975" y="0"/>
            <a:ext cx="9217025" cy="5000625"/>
          </a:xfrm>
          <a:prstGeom prst="rect">
            <a:avLst/>
          </a:prstGeom>
        </p:spPr>
      </p:pic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-12137" y="0"/>
            <a:ext cx="2986831" cy="6857999"/>
          </a:xfr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endParaRPr lang="en-US" altLang="zh-CN" sz="18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lvl="1" indent="-400050">
              <a:buFont typeface="+mj-ea"/>
              <a:buAutoNum type="ea1JpnChsDbPeriod"/>
            </a:pPr>
            <a:endParaRPr lang="en-US" altLang="zh-CN" sz="18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lvl="1" indent="-400050">
              <a:buFont typeface="+mj-ea"/>
              <a:buAutoNum type="ea1JpnChsDbPeriod"/>
            </a:pPr>
            <a:endParaRPr lang="en-US" altLang="zh-CN" sz="1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lvl="1" indent="-400050">
              <a:buFont typeface="+mj-ea"/>
              <a:buAutoNum type="ea1JpnChsDbPeriod"/>
            </a:pPr>
            <a:r>
              <a:rPr lang="zh-CN" altLang="en-US" sz="1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旧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用户</a:t>
            </a:r>
            <a:r>
              <a:rPr lang="zh-CN" altLang="en-US" sz="1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lang="en-US" altLang="zh-CN" sz="1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CCA Level</a:t>
            </a:r>
            <a:r>
              <a:rPr lang="zh-CN" altLang="en-US" sz="1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增加：</a:t>
            </a:r>
            <a:endParaRPr lang="en-US" altLang="zh-CN" sz="18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914400" lvl="3" indent="-400050">
              <a:buFont typeface="+mj-ea"/>
              <a:buAutoNum type="circleNumDbPlain"/>
            </a:pP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旧用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户吞吐量增加，新用户吞吐量降低，平均吞吐量增加</a:t>
            </a:r>
            <a:endParaRPr lang="en-US" altLang="zh-CN" sz="1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lvl="1" indent="-400050">
              <a:buFont typeface="+mj-ea"/>
              <a:buAutoNum type="ea1JpnChsDbPeriod"/>
            </a:pPr>
            <a:r>
              <a:rPr lang="zh-CN" altLang="en-US" sz="1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新</a:t>
            </a:r>
            <a:r>
              <a:rPr lang="zh-CN" altLang="en-US" sz="1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用户的</a:t>
            </a:r>
            <a:r>
              <a:rPr lang="en-US" altLang="zh-CN" sz="1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CCA Margin</a:t>
            </a:r>
            <a:r>
              <a:rPr lang="zh-CN" altLang="en-US" sz="1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增加：</a:t>
            </a:r>
            <a:endParaRPr lang="en-US" altLang="zh-CN" sz="18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914400" lvl="3" indent="-400050">
              <a:buFont typeface="+mj-ea"/>
              <a:buAutoNum type="circleNumDbPlain"/>
            </a:pPr>
            <a:r>
              <a:rPr lang="zh-CN" altLang="en-US" sz="1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旧用户吞吐量增加，新用户吞吐量降低，平均吞吐量降低</a:t>
            </a:r>
            <a:endParaRPr lang="en-US" altLang="zh-CN" sz="18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lvl="1" indent="-400050">
              <a:buFont typeface="+mj-ea"/>
              <a:buAutoNum type="ea1JpnChsDbPeriod"/>
            </a:pPr>
            <a:endParaRPr lang="en-US" altLang="zh-CN" sz="1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86531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35274" y="5059681"/>
            <a:ext cx="9356725" cy="1798318"/>
          </a:xfr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57200" lvl="1" algn="l" rtl="0">
              <a:lnSpc>
                <a:spcPct val="90000"/>
              </a:lnSpc>
              <a:spcBef>
                <a:spcPts val="500"/>
              </a:spcBef>
            </a:pPr>
            <a:r>
              <a:rPr lang="zh-CN" altLang="en-US" sz="2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第四组半静动；新旧用户设置不一样；旧用户的</a:t>
            </a:r>
            <a:r>
              <a:rPr lang="en-US" altLang="zh-CN" sz="2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CCA Level</a:t>
            </a:r>
            <a:r>
              <a:rPr lang="zh-CN" altLang="en-US" sz="2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从</a:t>
            </a:r>
            <a:r>
              <a:rPr lang="en-US" altLang="zh-CN" sz="2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-90dBm</a:t>
            </a:r>
            <a:r>
              <a:rPr lang="zh-CN" altLang="en-US" sz="2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到</a:t>
            </a:r>
            <a:r>
              <a:rPr lang="en-US" altLang="zh-CN" sz="2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-40dBm</a:t>
            </a:r>
            <a:r>
              <a:rPr lang="zh-CN" altLang="en-US" sz="2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；新用户的</a:t>
            </a:r>
            <a:r>
              <a:rPr lang="en-US" altLang="zh-CN" sz="2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CCA Margin</a:t>
            </a:r>
            <a:r>
              <a:rPr lang="zh-CN" altLang="en-US" sz="2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从</a:t>
            </a:r>
            <a:r>
              <a:rPr lang="en-US" altLang="zh-CN" sz="2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0dB</a:t>
            </a:r>
            <a:r>
              <a:rPr lang="zh-CN" altLang="en-US" sz="2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到</a:t>
            </a:r>
            <a:r>
              <a:rPr lang="en-US" altLang="zh-CN" sz="2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50dB</a:t>
            </a:r>
            <a:r>
              <a:rPr lang="zh-CN" altLang="en-US" sz="2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；每个用户的</a:t>
            </a:r>
            <a:r>
              <a:rPr lang="en-US" altLang="zh-CN" sz="2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TXP</a:t>
            </a:r>
            <a:r>
              <a:rPr lang="zh-CN" altLang="en-US" sz="2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均设置为</a:t>
            </a:r>
            <a:r>
              <a:rPr lang="en-US" altLang="zh-CN" sz="2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20dBm</a:t>
            </a:r>
            <a:r>
              <a:rPr lang="zh-CN" altLang="en-US" sz="2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r>
              <a:rPr lang="en-US" altLang="zh-CN" sz="2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/>
            </a:r>
            <a:br>
              <a:rPr lang="en-US" altLang="zh-CN" sz="2200" dirty="0" smtClean="0">
                <a:latin typeface="黑体" panose="02010609060101010101" pitchFamily="49" charset="-122"/>
                <a:ea typeface="黑体" panose="02010609060101010101" pitchFamily="49" charset="-122"/>
              </a:rPr>
            </a:br>
            <a:endParaRPr lang="zh-CN" altLang="en-US" sz="2200" dirty="0">
              <a:latin typeface="+mn-lt"/>
            </a:endParaRPr>
          </a:p>
        </p:txBody>
      </p:sp>
      <p:pic>
        <p:nvPicPr>
          <p:cNvPr id="6" name="图片占位符 5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207" b="207"/>
          <a:stretch>
            <a:fillRect/>
          </a:stretch>
        </p:blipFill>
        <p:spPr>
          <a:xfrm>
            <a:off x="2835275" y="0"/>
            <a:ext cx="9356725" cy="5059363"/>
          </a:xfrm>
          <a:prstGeom prst="rect">
            <a:avLst/>
          </a:prstGeom>
        </p:spPr>
      </p:pic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0" y="0"/>
            <a:ext cx="2835919" cy="6857999"/>
          </a:xfr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pPr marL="0" lvl="2" indent="-400050">
              <a:buFont typeface="+mj-ea"/>
              <a:buAutoNum type="ea1JpnChsDbPeriod"/>
            </a:pPr>
            <a:endParaRPr lang="en-US" altLang="zh-CN" sz="18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lvl="2" indent="-400050">
              <a:buFont typeface="+mj-ea"/>
              <a:buAutoNum type="ea1JpnChsDbPeriod"/>
            </a:pPr>
            <a:endParaRPr lang="en-US" altLang="zh-CN" sz="1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lvl="2" indent="-400050">
              <a:buFont typeface="+mj-ea"/>
              <a:buAutoNum type="ea1JpnChsDbPeriod"/>
            </a:pPr>
            <a:endParaRPr lang="en-US" altLang="zh-CN" sz="18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lvl="2" indent="-400050">
              <a:buFont typeface="+mj-ea"/>
              <a:buAutoNum type="ea1JpnChsDbPeriod"/>
            </a:pPr>
            <a:r>
              <a:rPr lang="zh-CN" altLang="en-US" sz="1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新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旧用</a:t>
            </a:r>
            <a:r>
              <a:rPr lang="zh-CN" altLang="en-US" sz="1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户吞吐量绝对差</a:t>
            </a:r>
            <a:endParaRPr lang="en-US" altLang="zh-CN" sz="18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914400" lvl="4" indent="-400050">
              <a:buFont typeface="+mj-ea"/>
              <a:buAutoNum type="circleNumDbPlain"/>
            </a:pPr>
            <a:r>
              <a:rPr lang="zh-CN" altLang="en-US" sz="1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当旧用户</a:t>
            </a:r>
            <a:r>
              <a:rPr lang="en-US" altLang="zh-CN" sz="1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CCA</a:t>
            </a:r>
            <a:r>
              <a:rPr lang="zh-CN" altLang="en-US" sz="1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最小，新用户</a:t>
            </a:r>
            <a:r>
              <a:rPr lang="en-US" altLang="zh-CN" sz="1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CCA margin</a:t>
            </a:r>
            <a:r>
              <a:rPr lang="zh-CN" altLang="en-US" sz="1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最小时，此绝对差值最大</a:t>
            </a:r>
            <a:endParaRPr lang="en-US" altLang="zh-CN" sz="18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914400" lvl="4" indent="-400050">
              <a:buFont typeface="+mj-ea"/>
              <a:buAutoNum type="circleNumDbPlain"/>
            </a:pPr>
            <a:r>
              <a:rPr lang="zh-CN" altLang="en-US" sz="1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当旧用户</a:t>
            </a:r>
            <a:r>
              <a:rPr lang="en-US" altLang="zh-CN" sz="1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CCA</a:t>
            </a:r>
            <a:r>
              <a:rPr lang="zh-CN" altLang="en-US" sz="1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最大，新用户</a:t>
            </a:r>
            <a:r>
              <a:rPr lang="en-US" altLang="zh-CN" sz="1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CCA margin</a:t>
            </a:r>
            <a:r>
              <a:rPr lang="zh-CN" altLang="en-US" sz="1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最大时，此绝对差值最小（负值）</a:t>
            </a:r>
            <a:endParaRPr lang="en-US" altLang="zh-CN" sz="1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lvl="2" indent="-228600">
              <a:buFont typeface="+mj-lt"/>
              <a:buAutoNum type="ea1JpnChsDbPeriod"/>
            </a:pPr>
            <a:r>
              <a:rPr lang="zh-CN" altLang="en-US" sz="1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相对差和绝对差变化趋势基本一致</a:t>
            </a:r>
            <a:endParaRPr lang="en-US" altLang="zh-CN" sz="1800" dirty="0" smtClean="0">
              <a:latin typeface="SimHei" pitchFamily="49" charset="-122"/>
              <a:ea typeface="SimHei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10937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08960" y="5181600"/>
            <a:ext cx="9083039" cy="1676400"/>
          </a:xfr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sz="2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第六组 纯动</a:t>
            </a:r>
            <a:r>
              <a:rPr lang="zh-CN" altLang="en-US" sz="2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态；</a:t>
            </a:r>
            <a:r>
              <a:rPr lang="zh-CN" altLang="en-US" sz="2200" dirty="0">
                <a:latin typeface="黑体" panose="02010609060101010101" pitchFamily="49" charset="-122"/>
                <a:ea typeface="黑体" panose="02010609060101010101" pitchFamily="49" charset="-122"/>
              </a:rPr>
              <a:t>新旧用户设置不一样</a:t>
            </a:r>
            <a:r>
              <a:rPr lang="zh-CN" altLang="en-US" sz="2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；旧</a:t>
            </a:r>
            <a:r>
              <a:rPr lang="zh-CN" altLang="en-US" sz="2200" dirty="0">
                <a:latin typeface="黑体" panose="02010609060101010101" pitchFamily="49" charset="-122"/>
                <a:ea typeface="黑体" panose="02010609060101010101" pitchFamily="49" charset="-122"/>
              </a:rPr>
              <a:t>用户的</a:t>
            </a:r>
            <a:r>
              <a:rPr lang="en-US" altLang="zh-CN" sz="2200" dirty="0">
                <a:latin typeface="黑体" panose="02010609060101010101" pitchFamily="49" charset="-122"/>
                <a:ea typeface="黑体" panose="02010609060101010101" pitchFamily="49" charset="-122"/>
              </a:rPr>
              <a:t>CCA </a:t>
            </a:r>
            <a:r>
              <a:rPr lang="en-US" altLang="zh-CN" sz="2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Margin</a:t>
            </a:r>
            <a:r>
              <a:rPr lang="zh-CN" altLang="en-US" sz="2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从</a:t>
            </a:r>
            <a:r>
              <a:rPr lang="en-US" altLang="zh-CN" sz="2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0dBm</a:t>
            </a:r>
            <a:r>
              <a:rPr lang="zh-CN" altLang="en-US" sz="2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到</a:t>
            </a:r>
            <a:r>
              <a:rPr lang="en-US" altLang="zh-CN" sz="2200" dirty="0"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en-US" altLang="zh-CN" sz="2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0dBm</a:t>
            </a:r>
            <a:r>
              <a:rPr lang="zh-CN" altLang="en-US" sz="2200" dirty="0">
                <a:latin typeface="黑体" panose="02010609060101010101" pitchFamily="49" charset="-122"/>
                <a:ea typeface="黑体" panose="02010609060101010101" pitchFamily="49" charset="-122"/>
              </a:rPr>
              <a:t>；新用户的</a:t>
            </a:r>
            <a:r>
              <a:rPr lang="en-US" altLang="zh-CN" sz="2200" dirty="0">
                <a:latin typeface="黑体" panose="02010609060101010101" pitchFamily="49" charset="-122"/>
                <a:ea typeface="黑体" panose="02010609060101010101" pitchFamily="49" charset="-122"/>
              </a:rPr>
              <a:t>CCA Margin</a:t>
            </a:r>
            <a:r>
              <a:rPr lang="zh-CN" altLang="en-US" sz="2200" dirty="0">
                <a:latin typeface="黑体" panose="02010609060101010101" pitchFamily="49" charset="-122"/>
                <a:ea typeface="黑体" panose="02010609060101010101" pitchFamily="49" charset="-122"/>
              </a:rPr>
              <a:t>从</a:t>
            </a:r>
            <a:r>
              <a:rPr lang="en-US" altLang="zh-CN" sz="2200" dirty="0">
                <a:latin typeface="黑体" panose="02010609060101010101" pitchFamily="49" charset="-122"/>
                <a:ea typeface="黑体" panose="02010609060101010101" pitchFamily="49" charset="-122"/>
              </a:rPr>
              <a:t>0dB</a:t>
            </a:r>
            <a:r>
              <a:rPr lang="zh-CN" altLang="en-US" sz="2200" dirty="0">
                <a:latin typeface="黑体" panose="02010609060101010101" pitchFamily="49" charset="-122"/>
                <a:ea typeface="黑体" panose="02010609060101010101" pitchFamily="49" charset="-122"/>
              </a:rPr>
              <a:t>到</a:t>
            </a:r>
            <a:r>
              <a:rPr lang="en-US" altLang="zh-CN" sz="2200" dirty="0">
                <a:latin typeface="黑体" panose="02010609060101010101" pitchFamily="49" charset="-122"/>
                <a:ea typeface="黑体" panose="02010609060101010101" pitchFamily="49" charset="-122"/>
              </a:rPr>
              <a:t>50dB</a:t>
            </a:r>
            <a:r>
              <a:rPr lang="zh-CN" altLang="en-US" sz="2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；每</a:t>
            </a:r>
            <a:r>
              <a:rPr lang="zh-CN" altLang="en-US" sz="2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个</a:t>
            </a:r>
            <a:r>
              <a:rPr lang="zh-CN" altLang="en-US" sz="2200" dirty="0">
                <a:latin typeface="黑体" panose="02010609060101010101" pitchFamily="49" charset="-122"/>
                <a:ea typeface="黑体" panose="02010609060101010101" pitchFamily="49" charset="-122"/>
              </a:rPr>
              <a:t>用户的</a:t>
            </a:r>
            <a:r>
              <a:rPr lang="en-US" altLang="zh-CN" sz="2200" dirty="0">
                <a:latin typeface="黑体" panose="02010609060101010101" pitchFamily="49" charset="-122"/>
                <a:ea typeface="黑体" panose="02010609060101010101" pitchFamily="49" charset="-122"/>
              </a:rPr>
              <a:t>TXP</a:t>
            </a:r>
            <a:r>
              <a:rPr lang="zh-CN" altLang="en-US" sz="2200" dirty="0">
                <a:latin typeface="黑体" panose="02010609060101010101" pitchFamily="49" charset="-122"/>
                <a:ea typeface="黑体" panose="02010609060101010101" pitchFamily="49" charset="-122"/>
              </a:rPr>
              <a:t>均设置</a:t>
            </a:r>
            <a:r>
              <a:rPr lang="zh-CN" altLang="en-US" sz="2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为</a:t>
            </a:r>
            <a:r>
              <a:rPr lang="en-US" altLang="zh-CN" sz="2200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2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0dBm</a:t>
            </a:r>
            <a:r>
              <a:rPr lang="zh-CN" altLang="en-US" sz="2200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zh-CN" altLang="en-US" sz="2200" dirty="0"/>
          </a:p>
        </p:txBody>
      </p:sp>
      <p:pic>
        <p:nvPicPr>
          <p:cNvPr id="5" name="图片占位符 4"/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-1524" r="-7211"/>
          <a:stretch/>
        </p:blipFill>
        <p:spPr>
          <a:xfrm>
            <a:off x="2942376" y="0"/>
            <a:ext cx="9940705" cy="5181600"/>
          </a:xfrm>
          <a:prstGeom prst="rect">
            <a:avLst/>
          </a:prstGeom>
        </p:spPr>
      </p:pic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0" y="0"/>
            <a:ext cx="3108961" cy="6858000"/>
          </a:xfr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pPr marL="0" lvl="1" indent="-400050">
              <a:buFont typeface="+mj-ea"/>
              <a:buAutoNum type="ea1JpnChsDbPeriod"/>
            </a:pPr>
            <a:endParaRPr lang="en-US" altLang="zh-CN" sz="1800" dirty="0" smtClean="0">
              <a:latin typeface="SimHei" pitchFamily="49" charset="-122"/>
              <a:ea typeface="SimHei" pitchFamily="49" charset="-122"/>
            </a:endParaRPr>
          </a:p>
          <a:p>
            <a:pPr marL="0" lvl="1" indent="-400050">
              <a:buFont typeface="+mj-ea"/>
              <a:buAutoNum type="ea1JpnChsDbPeriod"/>
            </a:pPr>
            <a:endParaRPr lang="en-US" altLang="zh-CN" sz="1800" dirty="0">
              <a:latin typeface="SimHei" pitchFamily="49" charset="-122"/>
              <a:ea typeface="SimHei" pitchFamily="49" charset="-122"/>
            </a:endParaRPr>
          </a:p>
          <a:p>
            <a:pPr marL="0" lvl="1" indent="-400050">
              <a:buFont typeface="+mj-ea"/>
              <a:buAutoNum type="ea1JpnChsDbPeriod"/>
            </a:pPr>
            <a:r>
              <a:rPr lang="zh-CN" altLang="en-US" sz="1800" dirty="0" smtClean="0">
                <a:latin typeface="SimHei" pitchFamily="49" charset="-122"/>
                <a:ea typeface="SimHei" pitchFamily="49" charset="-122"/>
              </a:rPr>
              <a:t>旧</a:t>
            </a:r>
            <a:r>
              <a:rPr lang="zh-CN" altLang="en-US" sz="1800" dirty="0">
                <a:latin typeface="SimHei" pitchFamily="49" charset="-122"/>
                <a:ea typeface="SimHei" pitchFamily="49" charset="-122"/>
              </a:rPr>
              <a:t>用户的</a:t>
            </a:r>
            <a:r>
              <a:rPr lang="en-US" altLang="zh-CN" sz="1800" dirty="0">
                <a:latin typeface="SimHei" pitchFamily="49" charset="-122"/>
                <a:ea typeface="SimHei" pitchFamily="49" charset="-122"/>
              </a:rPr>
              <a:t>CCA </a:t>
            </a:r>
            <a:r>
              <a:rPr lang="en-US" altLang="zh-CN" sz="1800" dirty="0" smtClean="0">
                <a:latin typeface="SimHei" pitchFamily="49" charset="-122"/>
                <a:ea typeface="SimHei" pitchFamily="49" charset="-122"/>
              </a:rPr>
              <a:t>margin</a:t>
            </a:r>
            <a:r>
              <a:rPr lang="zh-CN" altLang="en-US" sz="1800" dirty="0" smtClean="0">
                <a:latin typeface="SimHei" pitchFamily="49" charset="-122"/>
                <a:ea typeface="SimHei" pitchFamily="49" charset="-122"/>
              </a:rPr>
              <a:t>增</a:t>
            </a:r>
            <a:r>
              <a:rPr lang="zh-CN" altLang="en-US" sz="1800" dirty="0">
                <a:latin typeface="SimHei" pitchFamily="49" charset="-122"/>
                <a:ea typeface="SimHei" pitchFamily="49" charset="-122"/>
              </a:rPr>
              <a:t>加</a:t>
            </a:r>
            <a:r>
              <a:rPr lang="zh-CN" altLang="en-US" sz="1800" dirty="0" smtClean="0">
                <a:latin typeface="SimHei" pitchFamily="49" charset="-122"/>
                <a:ea typeface="SimHei" pitchFamily="49" charset="-122"/>
              </a:rPr>
              <a:t>：</a:t>
            </a:r>
            <a:endParaRPr lang="en-US" altLang="zh-CN" sz="1800" dirty="0" smtClean="0">
              <a:latin typeface="SimHei" pitchFamily="49" charset="-122"/>
              <a:ea typeface="SimHei" pitchFamily="49" charset="-122"/>
            </a:endParaRPr>
          </a:p>
          <a:p>
            <a:pPr marL="914400" lvl="3" indent="-400050">
              <a:buFont typeface="+mj-ea"/>
              <a:buAutoNum type="circleNumDbPlain"/>
            </a:pPr>
            <a:r>
              <a:rPr lang="zh-CN" altLang="en-US" sz="1800" dirty="0">
                <a:latin typeface="SimHei" pitchFamily="49" charset="-122"/>
                <a:ea typeface="SimHei" pitchFamily="49" charset="-122"/>
              </a:rPr>
              <a:t>旧用</a:t>
            </a:r>
            <a:r>
              <a:rPr lang="zh-CN" altLang="en-US" sz="1800" dirty="0">
                <a:latin typeface="SimHei" pitchFamily="49" charset="-122"/>
                <a:ea typeface="SimHei" pitchFamily="49" charset="-122"/>
              </a:rPr>
              <a:t>户吞吐量降低，新用户吞吐量升高，平均用户吞吐量降</a:t>
            </a:r>
            <a:r>
              <a:rPr lang="zh-CN" altLang="en-US" sz="1800" dirty="0" smtClean="0">
                <a:latin typeface="SimHei" pitchFamily="49" charset="-122"/>
                <a:ea typeface="SimHei" pitchFamily="49" charset="-122"/>
              </a:rPr>
              <a:t>低</a:t>
            </a:r>
            <a:endParaRPr lang="en-US" altLang="zh-CN" sz="1800" dirty="0">
              <a:latin typeface="SimHei" pitchFamily="49" charset="-122"/>
              <a:ea typeface="SimHei" pitchFamily="49" charset="-122"/>
            </a:endParaRPr>
          </a:p>
          <a:p>
            <a:pPr marL="0" lvl="1" indent="-400050">
              <a:buFont typeface="+mj-ea"/>
              <a:buAutoNum type="ea1JpnChsDbPeriod"/>
            </a:pPr>
            <a:r>
              <a:rPr lang="zh-CN" altLang="en-US" sz="1800" dirty="0">
                <a:latin typeface="SimHei" pitchFamily="49" charset="-122"/>
                <a:ea typeface="SimHei" pitchFamily="49" charset="-122"/>
              </a:rPr>
              <a:t>新用户的</a:t>
            </a:r>
            <a:r>
              <a:rPr lang="en-US" altLang="zh-CN" sz="1800" dirty="0">
                <a:latin typeface="SimHei" pitchFamily="49" charset="-122"/>
                <a:ea typeface="SimHei" pitchFamily="49" charset="-122"/>
              </a:rPr>
              <a:t>CCA Margin</a:t>
            </a:r>
            <a:r>
              <a:rPr lang="zh-CN" altLang="en-US" sz="1800" dirty="0">
                <a:latin typeface="SimHei" pitchFamily="49" charset="-122"/>
                <a:ea typeface="SimHei" pitchFamily="49" charset="-122"/>
              </a:rPr>
              <a:t>增加：</a:t>
            </a:r>
            <a:endParaRPr lang="en-US" altLang="zh-CN" sz="1800" dirty="0">
              <a:latin typeface="SimHei" pitchFamily="49" charset="-122"/>
              <a:ea typeface="SimHei" pitchFamily="49" charset="-122"/>
            </a:endParaRPr>
          </a:p>
          <a:p>
            <a:pPr marL="914400" lvl="3" indent="-400050">
              <a:buFont typeface="+mj-ea"/>
              <a:buAutoNum type="circleNumDbPlain"/>
            </a:pPr>
            <a:r>
              <a:rPr lang="zh-CN" altLang="en-US" sz="1800" dirty="0" smtClean="0">
                <a:solidFill>
                  <a:prstClr val="black"/>
                </a:solidFill>
                <a:latin typeface="SimHei" pitchFamily="49" charset="-122"/>
                <a:ea typeface="SimHei" pitchFamily="49" charset="-122"/>
              </a:rPr>
              <a:t>旧用户吞吐量增加，新用户吞吐量降低，平均用户吞吐量降低</a:t>
            </a:r>
            <a:endParaRPr lang="en-US" altLang="zh-CN" sz="1800" dirty="0" smtClean="0">
              <a:solidFill>
                <a:prstClr val="black"/>
              </a:solidFill>
              <a:latin typeface="SimHei" pitchFamily="49" charset="-122"/>
              <a:ea typeface="SimHei" pitchFamily="49" charset="-122"/>
            </a:endParaRPr>
          </a:p>
          <a:p>
            <a:endParaRPr lang="zh-CN" altLang="en-US" sz="1800" dirty="0">
              <a:latin typeface="SimHei" pitchFamily="49" charset="-122"/>
              <a:ea typeface="SimHei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74274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35274" y="5248799"/>
            <a:ext cx="9356725" cy="1609201"/>
          </a:xfr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57200" lvl="1" algn="l" rtl="0">
              <a:lnSpc>
                <a:spcPct val="90000"/>
              </a:lnSpc>
              <a:spcBef>
                <a:spcPts val="500"/>
              </a:spcBef>
            </a:pP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第六组 纯动态；新旧用户设置不一样；旧用户的</a:t>
            </a:r>
            <a:r>
              <a: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CCA Margin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从</a:t>
            </a:r>
            <a:r>
              <a: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0dBm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到</a:t>
            </a:r>
            <a:r>
              <a: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50dBm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；新用户的</a:t>
            </a:r>
            <a:r>
              <a: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CCA Margin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从</a:t>
            </a:r>
            <a:r>
              <a: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0dB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到</a:t>
            </a:r>
            <a:r>
              <a: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50dB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；每个用户的</a:t>
            </a:r>
            <a:r>
              <a: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TXP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均设置为</a:t>
            </a:r>
            <a:r>
              <a: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20dBm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r>
              <a: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/>
            </a:r>
            <a:br>
              <a: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/>
            </a:r>
            <a:b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endParaRPr lang="zh-CN" altLang="en-US" sz="2000" dirty="0">
              <a:latin typeface="+mn-lt"/>
            </a:endParaRPr>
          </a:p>
        </p:txBody>
      </p:sp>
      <p:pic>
        <p:nvPicPr>
          <p:cNvPr id="5" name="图片占位符 4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2329" r="2329"/>
          <a:stretch>
            <a:fillRect/>
          </a:stretch>
        </p:blipFill>
        <p:spPr>
          <a:xfrm>
            <a:off x="2835275" y="0"/>
            <a:ext cx="9356725" cy="5232400"/>
          </a:xfrm>
          <a:prstGeom prst="rect">
            <a:avLst/>
          </a:prstGeom>
        </p:spPr>
      </p:pic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0" y="0"/>
            <a:ext cx="2835919" cy="6857999"/>
          </a:xfr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pPr marL="0" lvl="2" indent="-400050">
              <a:buFont typeface="+mj-ea"/>
              <a:buAutoNum type="ea1JpnChsDbPeriod"/>
            </a:pPr>
            <a:endParaRPr lang="en-US" altLang="zh-CN" sz="18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lvl="2" indent="-400050">
              <a:buFont typeface="+mj-ea"/>
              <a:buAutoNum type="ea1JpnChsDbPeriod"/>
            </a:pPr>
            <a:endParaRPr lang="en-US" altLang="zh-CN" sz="1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lvl="2" indent="-400050">
              <a:buFont typeface="+mj-ea"/>
              <a:buAutoNum type="ea1JpnChsDbPeriod"/>
            </a:pPr>
            <a:r>
              <a:rPr lang="zh-CN" altLang="en-US" sz="1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新旧用户吞吐量绝对差值</a:t>
            </a:r>
            <a:endParaRPr lang="en-US" altLang="zh-CN" sz="1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914400" lvl="4" indent="-400050">
              <a:buFont typeface="+mj-ea"/>
              <a:buAutoNum type="circleNumDbPlain"/>
            </a:pPr>
            <a:r>
              <a:rPr lang="zh-CN" altLang="en-US" sz="1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当旧用户</a:t>
            </a:r>
            <a:r>
              <a:rPr lang="en-US" altLang="zh-CN" sz="1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CCA margin</a:t>
            </a:r>
            <a:r>
              <a:rPr lang="zh-CN" altLang="en-US" sz="1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最大，新用户</a:t>
            </a:r>
            <a:r>
              <a:rPr lang="en-US" altLang="zh-CN" sz="1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CCA margin</a:t>
            </a:r>
            <a:r>
              <a:rPr lang="zh-CN" altLang="en-US" sz="1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最小时，此绝对差值最大</a:t>
            </a:r>
            <a:endParaRPr lang="en-US" altLang="zh-CN" sz="18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914400" lvl="4" indent="-400050">
              <a:buFont typeface="+mj-ea"/>
              <a:buAutoNum type="circleNumDbPlain"/>
            </a:pPr>
            <a:r>
              <a:rPr lang="zh-CN" altLang="en-US" sz="1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当旧用户</a:t>
            </a:r>
            <a:r>
              <a:rPr lang="en-US" altLang="zh-CN" sz="1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CCA margin</a:t>
            </a:r>
            <a:r>
              <a:rPr lang="zh-CN" altLang="en-US" sz="1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最小，新用户</a:t>
            </a:r>
            <a:r>
              <a:rPr lang="en-US" altLang="zh-CN" sz="1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CCA margin</a:t>
            </a:r>
            <a:r>
              <a:rPr lang="zh-CN" altLang="en-US" sz="1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最大时，此绝对差值最小（负值）</a:t>
            </a:r>
            <a:endParaRPr lang="en-US" altLang="zh-CN" sz="1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lvl="2" indent="-228600">
              <a:buFont typeface="+mj-lt"/>
              <a:buAutoNum type="ea1JpnChsDbPeriod"/>
            </a:pPr>
            <a:r>
              <a:rPr lang="zh-CN" altLang="en-US" sz="1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相对差值变化趋势和绝对差值基本一致</a:t>
            </a:r>
            <a:endParaRPr lang="en-US" altLang="zh-CN" sz="1600" dirty="0" smtClean="0">
              <a:latin typeface="SimHei" pitchFamily="49" charset="-122"/>
              <a:ea typeface="SimHei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55557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2316</TotalTime>
  <Words>929</Words>
  <Application>Microsoft Office PowerPoint</Application>
  <PresentationFormat>Custom</PresentationFormat>
  <Paragraphs>68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主题</vt:lpstr>
      <vt:lpstr>第一组，纯静态；新旧用户设置一样；每个用户CCA从-90 到-40 dBm；新用户CCA = 旧用户CCA；每个用户TXP从3 到40 dBm；  </vt:lpstr>
      <vt:lpstr>第二组，纯动态，新旧用户设置一样；每个用户CCA Margin从0到50dB；新用户CCA margin = 旧用户CCA margin；每个用户的TXP从3到40dBm。    </vt:lpstr>
      <vt:lpstr>第三组，纯静态，新旧用户设置不一样；每个用户的CCA从-90到-40dBm变化，新用户CCA = 旧用户CCA+10；每个用户的TXP从3到40dBm变化。  </vt:lpstr>
      <vt:lpstr>PowerPoint Presentation</vt:lpstr>
      <vt:lpstr>第四组半静动；新旧用户设置不一样；旧用户的CCA Level从-90dBm到-40dBm；新用户的CCA Margin从0dB到50dB；每个用户的TXP均设置为20dBm。  </vt:lpstr>
      <vt:lpstr>第四组半静动；新旧用户设置不一样；旧用户的CCA Level从-90dBm到-40dBm；新用户的CCA Margin从0dB到50dB；每个用户的TXP均设置为20dBm。 </vt:lpstr>
      <vt:lpstr> 第六组 纯动态；新旧用户设置不一样；旧用户的CCA Margin从0dBm到50dBm；新用户的CCA Margin从0dB到50dB；每个用户的TXP均设置为20dBm。</vt:lpstr>
      <vt:lpstr>第六组 纯动态；新旧用户设置不一样；旧用户的CCA Margin从0dBm到50dBm；新用户的CCA Margin从0dB到50dB；每个用户的TXP均设置为20dBm。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chaoqiang sang</dc:creator>
  <cp:lastModifiedBy>Pengfei Xia</cp:lastModifiedBy>
  <cp:revision>89</cp:revision>
  <cp:lastPrinted>2015-11-20T09:31:16Z</cp:lastPrinted>
  <dcterms:created xsi:type="dcterms:W3CDTF">2015-11-17T02:46:35Z</dcterms:created>
  <dcterms:modified xsi:type="dcterms:W3CDTF">2015-11-24T05:35:28Z</dcterms:modified>
</cp:coreProperties>
</file>