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Black"/>
      <p:bold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Black-bold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58723dab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58723dab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58723dab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58723dab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58723dab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58723dab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58723dab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58723da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69ac126d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69ac126d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69ac126d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69ac126d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69ac126d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69ac126d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69ac126d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69ac126d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56fb417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56fb417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a678936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fa678936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87a95a6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87a95a6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d58723dab1_0_1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d58723dab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87a95a6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87a95a6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58723da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58723da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58723dab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58723dab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58723dab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58723dab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58723dab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58723dab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58723da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58723da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58723dab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58723dab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>
                <a:solidFill>
                  <a:schemeClr val="lt1"/>
                </a:solidFill>
              </a:defRPr>
            </a:lvl1pPr>
            <a:lvl2pPr lvl="1">
              <a:buNone/>
              <a:defRPr sz="1400">
                <a:solidFill>
                  <a:schemeClr val="lt1"/>
                </a:solidFill>
              </a:defRPr>
            </a:lvl2pPr>
            <a:lvl3pPr lvl="2">
              <a:buNone/>
              <a:defRPr sz="1400">
                <a:solidFill>
                  <a:schemeClr val="lt1"/>
                </a:solidFill>
              </a:defRPr>
            </a:lvl3pPr>
            <a:lvl4pPr lvl="3">
              <a:buNone/>
              <a:defRPr sz="1400">
                <a:solidFill>
                  <a:schemeClr val="lt1"/>
                </a:solidFill>
              </a:defRPr>
            </a:lvl4pPr>
            <a:lvl5pPr lvl="4">
              <a:buNone/>
              <a:defRPr sz="1400">
                <a:solidFill>
                  <a:schemeClr val="lt1"/>
                </a:solidFill>
              </a:defRPr>
            </a:lvl5pPr>
            <a:lvl6pPr lvl="5">
              <a:buNone/>
              <a:defRPr sz="1400">
                <a:solidFill>
                  <a:schemeClr val="lt1"/>
                </a:solidFill>
              </a:defRPr>
            </a:lvl6pPr>
            <a:lvl7pPr lvl="6">
              <a:buNone/>
              <a:defRPr sz="1400">
                <a:solidFill>
                  <a:schemeClr val="lt1"/>
                </a:solidFill>
              </a:defRPr>
            </a:lvl7pPr>
            <a:lvl8pPr lvl="7">
              <a:buNone/>
              <a:defRPr sz="1400">
                <a:solidFill>
                  <a:schemeClr val="lt1"/>
                </a:solidFill>
              </a:defRPr>
            </a:lvl8pPr>
            <a:lvl9pPr lvl="8">
              <a:buNone/>
              <a:defRPr sz="14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4139525" y="25"/>
            <a:ext cx="50046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1622075" y="2517475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9750" y="1236550"/>
            <a:ext cx="8344500" cy="15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/>
              <a:t>СИСТЕМА УПРАВЛЕНИЯ ЗАКАЗАМИ ОХРАННЫХ СИСТЕМ ДЛЯ ТРАНСПОРТНЫХ СРЕДСТВ НА ОСНОВЕ ТЕХНОЛОГИИ BLOCKCHAIN</a:t>
            </a:r>
            <a:endParaRPr b="1" sz="2800"/>
          </a:p>
        </p:txBody>
      </p:sp>
      <p:sp>
        <p:nvSpPr>
          <p:cNvPr id="68" name="Google Shape;68;p13"/>
          <p:cNvSpPr txBox="1"/>
          <p:nvPr/>
        </p:nvSpPr>
        <p:spPr>
          <a:xfrm>
            <a:off x="1174100" y="3263225"/>
            <a:ext cx="7017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Руководитель: М. Г. Доррер</a:t>
            </a:r>
            <a:r>
              <a:rPr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−</a:t>
            </a:r>
            <a:r>
              <a:rPr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кандидат технических наук, доцент кафедры ИУС СИБГУ им М. Ф. Решетнева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Выпускник: Шубин Данил Витальевич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Группа: МПАЗ20-01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Взаимодействие компонентов систем</a:t>
            </a:r>
            <a:r>
              <a:rPr b="1" lang="ru"/>
              <a:t>ы</a:t>
            </a:r>
            <a:r>
              <a:rPr b="1" lang="ru"/>
              <a:t>: поступление данных от IoT</a:t>
            </a:r>
            <a:endParaRPr b="1"/>
          </a:p>
        </p:txBody>
      </p:sp>
      <p:sp>
        <p:nvSpPr>
          <p:cNvPr id="141" name="Google Shape;141;p22"/>
          <p:cNvSpPr txBox="1"/>
          <p:nvPr/>
        </p:nvSpPr>
        <p:spPr>
          <a:xfrm>
            <a:off x="261000" y="881425"/>
            <a:ext cx="8501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/>
          </a:blip>
          <a:srcRect b="0" l="0" r="0" t="11621"/>
          <a:stretch/>
        </p:blipFill>
        <p:spPr>
          <a:xfrm>
            <a:off x="263200" y="1314950"/>
            <a:ext cx="8617576" cy="27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1820"/>
              <a:t>Взаимодействие компонентов системы: чтение данных и запросы</a:t>
            </a:r>
            <a:endParaRPr b="1" sz="1820"/>
          </a:p>
        </p:txBody>
      </p:sp>
      <p:sp>
        <p:nvSpPr>
          <p:cNvPr id="149" name="Google Shape;149;p23"/>
          <p:cNvSpPr txBox="1"/>
          <p:nvPr/>
        </p:nvSpPr>
        <p:spPr>
          <a:xfrm>
            <a:off x="261000" y="881425"/>
            <a:ext cx="8501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10088"/>
          <a:stretch/>
        </p:blipFill>
        <p:spPr>
          <a:xfrm>
            <a:off x="682950" y="1308100"/>
            <a:ext cx="7657201" cy="30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Взаимодействие серверной части с клиентской частью приложения</a:t>
            </a:r>
            <a:endParaRPr b="1"/>
          </a:p>
        </p:txBody>
      </p:sp>
      <p:sp>
        <p:nvSpPr>
          <p:cNvPr id="157" name="Google Shape;157;p24"/>
          <p:cNvSpPr txBox="1"/>
          <p:nvPr/>
        </p:nvSpPr>
        <p:spPr>
          <a:xfrm>
            <a:off x="261000" y="881425"/>
            <a:ext cx="8501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50" y="1000412"/>
            <a:ext cx="7828100" cy="3576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Карта основных экранов приложения</a:t>
            </a:r>
            <a:endParaRPr b="1"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7732" l="0" r="0" t="0"/>
          <a:stretch/>
        </p:blipFill>
        <p:spPr>
          <a:xfrm>
            <a:off x="326300" y="1373600"/>
            <a:ext cx="8445102" cy="248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568675" y="4692325"/>
            <a:ext cx="7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− Пользовательский интерфейс страницы создания заказа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725" y="170100"/>
            <a:ext cx="7240600" cy="45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568675" y="4692325"/>
            <a:ext cx="7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− Пользовательский интерфейс страницы списка заказов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970"/>
          <a:stretch/>
        </p:blipFill>
        <p:spPr>
          <a:xfrm>
            <a:off x="797475" y="204475"/>
            <a:ext cx="7195125" cy="446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568675" y="4692325"/>
            <a:ext cx="76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− Пользовательский интерфейс страницы истории созданного заказа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25" y="124975"/>
            <a:ext cx="7445201" cy="463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258875" y="4692325"/>
            <a:ext cx="826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Рисунок − Пользовательский интерфейс страницы истории передвижения продукта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38" y="159250"/>
            <a:ext cx="7340370" cy="45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Заключение</a:t>
            </a:r>
            <a:endParaRPr b="1"/>
          </a:p>
        </p:txBody>
      </p:sp>
      <p:sp>
        <p:nvSpPr>
          <p:cNvPr id="200" name="Google Shape;200;p30"/>
          <p:cNvSpPr txBox="1"/>
          <p:nvPr/>
        </p:nvSpPr>
        <p:spPr>
          <a:xfrm>
            <a:off x="261000" y="750175"/>
            <a:ext cx="85011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Достигнута поставленная цель, все задачи работы реализованы: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Проанализированы процессы информационного обеспечения процессов управления заказами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Проанализированы технологические решения, разрешающие проблемы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Рассмотрена технология блокчейн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Спроектирована архитектура и функциональные составляющие информационной системы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Roboto"/>
              <a:buAutoNum type="arabicPeriod"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Разработана распределенная система управления заказами, представляющая собой основу всей системы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ru" sz="1600">
                <a:latin typeface="Roboto"/>
                <a:ea typeface="Roboto"/>
                <a:cs typeface="Roboto"/>
                <a:sym typeface="Roboto"/>
              </a:rPr>
              <a:t>татья «</a:t>
            </a:r>
            <a:r>
              <a:rPr i="1" lang="ru" sz="1600">
                <a:latin typeface="Roboto"/>
                <a:ea typeface="Roboto"/>
                <a:cs typeface="Roboto"/>
                <a:sym typeface="Roboto"/>
              </a:rPr>
              <a:t>Проектирование распределенной системы управления заказами и методика ее тестирования</a:t>
            </a:r>
            <a:r>
              <a:rPr lang="ru" sz="1600">
                <a:latin typeface="Roboto"/>
                <a:ea typeface="Roboto"/>
                <a:cs typeface="Roboto"/>
                <a:sym typeface="Roboto"/>
              </a:rPr>
              <a:t>» в журнале </a:t>
            </a:r>
            <a:r>
              <a:rPr i="1" lang="ru" sz="1600">
                <a:latin typeface="Roboto"/>
                <a:ea typeface="Roboto"/>
                <a:cs typeface="Roboto"/>
                <a:sym typeface="Roboto"/>
              </a:rPr>
              <a:t>«Концепция «общества знаний» в современной науке</a:t>
            </a:r>
            <a:r>
              <a:rPr lang="ru" sz="1600">
                <a:latin typeface="Roboto"/>
                <a:ea typeface="Roboto"/>
                <a:cs typeface="Roboto"/>
                <a:sym typeface="Roboto"/>
              </a:rPr>
              <a:t>» [1].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Список источников</a:t>
            </a:r>
            <a:endParaRPr b="1"/>
          </a:p>
        </p:txBody>
      </p:sp>
      <p:sp>
        <p:nvSpPr>
          <p:cNvPr id="207" name="Google Shape;207;p31"/>
          <p:cNvSpPr txBox="1"/>
          <p:nvPr/>
        </p:nvSpPr>
        <p:spPr>
          <a:xfrm>
            <a:off x="261000" y="750175"/>
            <a:ext cx="8483700" cy="41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Шубин, Д. В. Проектирование распределенной системы управления заказами и методика ее тестирования / Д. В. Шубин, А. А. Момот. – Текст : электронный // Концепция «общества знаний» в современной науке. – 2022. – URL: https://www.elibrary.ru/item.asp?id=50007875&amp;pff=1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ts val="1700"/>
              <a:buFont typeface="Roboto"/>
              <a:buAutoNum type="arabicPeriod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Order management system : репозиторий проекта : сайт – . – URL: https://github.com/YoKawaiiK/order_management_system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idx="4294967295" type="title"/>
          </p:nvPr>
        </p:nvSpPr>
        <p:spPr>
          <a:xfrm>
            <a:off x="98250" y="9255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380"/>
              <a:t>Актуальность</a:t>
            </a:r>
            <a:endParaRPr b="1" sz="2380"/>
          </a:p>
        </p:txBody>
      </p:sp>
      <p:sp>
        <p:nvSpPr>
          <p:cNvPr id="75" name="Google Shape;75;p14"/>
          <p:cNvSpPr txBox="1"/>
          <p:nvPr>
            <p:ph idx="4294967295" type="title"/>
          </p:nvPr>
        </p:nvSpPr>
        <p:spPr>
          <a:xfrm>
            <a:off x="98250" y="264325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380"/>
              <a:t>Новизна</a:t>
            </a:r>
            <a:endParaRPr b="1" sz="2380"/>
          </a:p>
        </p:txBody>
      </p:sp>
      <p:sp>
        <p:nvSpPr>
          <p:cNvPr id="76" name="Google Shape;76;p14"/>
          <p:cNvSpPr txBox="1"/>
          <p:nvPr/>
        </p:nvSpPr>
        <p:spPr>
          <a:xfrm>
            <a:off x="224650" y="3116875"/>
            <a:ext cx="8436300" cy="17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Roboto"/>
                <a:ea typeface="Roboto"/>
                <a:cs typeface="Roboto"/>
                <a:sym typeface="Roboto"/>
              </a:rPr>
              <a:t>Использование модели для обеспечения учетных функций при взаимодействиях между собой контрагентов ранее не был</a:t>
            </a:r>
            <a:r>
              <a:rPr lang="ru" sz="220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" sz="2200">
                <a:latin typeface="Roboto"/>
                <a:ea typeface="Roboto"/>
                <a:cs typeface="Roboto"/>
                <a:sym typeface="Roboto"/>
              </a:rPr>
              <a:t> реализован</a:t>
            </a:r>
            <a:r>
              <a:rPr lang="ru" sz="220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" sz="2200">
                <a:latin typeface="Roboto"/>
                <a:ea typeface="Roboto"/>
                <a:cs typeface="Roboto"/>
                <a:sym typeface="Roboto"/>
              </a:rPr>
              <a:t> в системах управления заказами на основе blockchain и смарт-контрактов.</a:t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62100" y="736700"/>
            <a:ext cx="8298900" cy="20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Roboto"/>
                <a:ea typeface="Roboto"/>
                <a:cs typeface="Roboto"/>
                <a:sym typeface="Roboto"/>
              </a:rPr>
              <a:t>Применение технологии blockchain и смарт-контрактов за счет выполнения blockchain роли независимого контролирующего органа позволяет обеспечить доверие в цепочках поставок, а использование кроссплатформенного подхода к разработке клиентского приложения позволяет увеличить скорость разработки и облегчить последующую поддержку.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409675" y="1848888"/>
            <a:ext cx="3214800" cy="14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09">
                <a:latin typeface="Roboto Black"/>
                <a:ea typeface="Roboto Black"/>
                <a:cs typeface="Roboto Black"/>
                <a:sym typeface="Roboto Black"/>
              </a:rPr>
              <a:t>СПАСИБО ЗА ВНИМАНИЕ!</a:t>
            </a:r>
            <a:endParaRPr sz="3709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75" y="821300"/>
            <a:ext cx="3420525" cy="34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4309950" y="4490000"/>
            <a:ext cx="444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Рисунок − QR-код с ссылкой на открытый репозиторий проекта [2]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3" name="Google Shape;83;p15"/>
          <p:cNvSpPr txBox="1"/>
          <p:nvPr>
            <p:ph idx="4294967295" type="title"/>
          </p:nvPr>
        </p:nvSpPr>
        <p:spPr>
          <a:xfrm>
            <a:off x="98250" y="9255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380"/>
              <a:t>Цель работы </a:t>
            </a:r>
            <a:endParaRPr b="1" sz="2380"/>
          </a:p>
        </p:txBody>
      </p:sp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98250" y="1652650"/>
            <a:ext cx="8826600" cy="6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380"/>
              <a:t>Задачи</a:t>
            </a:r>
            <a:endParaRPr b="1" sz="2380"/>
          </a:p>
        </p:txBody>
      </p:sp>
      <p:sp>
        <p:nvSpPr>
          <p:cNvPr id="85" name="Google Shape;85;p15"/>
          <p:cNvSpPr txBox="1"/>
          <p:nvPr/>
        </p:nvSpPr>
        <p:spPr>
          <a:xfrm>
            <a:off x="224650" y="2356825"/>
            <a:ext cx="86025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Проанализировать процессы информационного обеспечения процессов управления заказами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Проанализировать технологические решения, разрешающие проблемы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Рассмотреть технологию blockchain и его возможности в процессах управления заказами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500"/>
              </a:spcBef>
              <a:spcAft>
                <a:spcPts val="0"/>
              </a:spcAft>
              <a:buSzPts val="1700"/>
              <a:buFont typeface="Roboto"/>
              <a:buAutoNum type="arabicPeriod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Спроектировать архитектуру и функциональные составляющие проблеморазрешающей системы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500"/>
              </a:spcBef>
              <a:spcAft>
                <a:spcPts val="500"/>
              </a:spcAft>
              <a:buSzPts val="1700"/>
              <a:buFont typeface="Roboto"/>
              <a:buAutoNum type="arabicPeriod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Разработать распределенное приложение на базе blockchain и смарт-контрактов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62100" y="660500"/>
            <a:ext cx="82989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Roboto"/>
                <a:ea typeface="Roboto"/>
                <a:cs typeface="Roboto"/>
                <a:sym typeface="Roboto"/>
              </a:rPr>
              <a:t>Совершенствование процессов управления заказами при помощи распределенной информационной системы, которая выполняет роль независимого контролирующего органа и обеспечивает доверительные взаимоотношения между заинтересованными сторонами процессов.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Процессы управления заказами</a:t>
            </a:r>
            <a:endParaRPr b="1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413" y="787675"/>
            <a:ext cx="7436273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Результаты анализа бизнес-процессов управления заказами</a:t>
            </a:r>
            <a:endParaRPr b="1"/>
          </a:p>
        </p:txBody>
      </p:sp>
      <p:sp>
        <p:nvSpPr>
          <p:cNvPr id="99" name="Google Shape;99;p17"/>
          <p:cNvSpPr txBox="1"/>
          <p:nvPr/>
        </p:nvSpPr>
        <p:spPr>
          <a:xfrm>
            <a:off x="288350" y="881425"/>
            <a:ext cx="8501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Проблемы масштабирования цепочки поставок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Font typeface="Roboto"/>
              <a:buChar char="■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Проблемы отслеживания продукции при территориальном разбросе подразделений предприятия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Проблемы прозрачности, контроля и доверия между покупателем и продавцом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Вероятность мошенничества в сделках при осуществлении сделок, где одна из сторон не соблюдает обязательства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Возможная ненамеренная порча товара на участках цепочки поставки;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Возможность внедрения контрафактной продукции, замене или хищении на звеньях цепочки поставок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Перенос проблем качества на потребителя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500"/>
              </a:spcBef>
              <a:spcAft>
                <a:spcPts val="500"/>
              </a:spcAft>
              <a:buSzPts val="1800"/>
              <a:buFont typeface="Roboto"/>
              <a:buChar char="■"/>
            </a:pPr>
            <a:r>
              <a:rPr lang="ru" sz="1800">
                <a:latin typeface="Roboto"/>
                <a:ea typeface="Roboto"/>
                <a:cs typeface="Roboto"/>
                <a:sym typeface="Roboto"/>
              </a:rPr>
              <a:t>Ошибки человеческого фактора при электронном документообороте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Функции системы управления заказами</a:t>
            </a:r>
            <a:endParaRPr b="1"/>
          </a:p>
        </p:txBody>
      </p:sp>
      <p:sp>
        <p:nvSpPr>
          <p:cNvPr id="106" name="Google Shape;106;p18"/>
          <p:cNvSpPr txBox="1"/>
          <p:nvPr/>
        </p:nvSpPr>
        <p:spPr>
          <a:xfrm>
            <a:off x="288350" y="881425"/>
            <a:ext cx="8501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944775"/>
            <a:ext cx="8616826" cy="39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Технология blockchain и с</a:t>
            </a:r>
            <a:r>
              <a:rPr b="1" lang="ru"/>
              <a:t>март-контракты</a:t>
            </a:r>
            <a:endParaRPr b="1"/>
          </a:p>
        </p:txBody>
      </p:sp>
      <p:sp>
        <p:nvSpPr>
          <p:cNvPr id="114" name="Google Shape;114;p19"/>
          <p:cNvSpPr txBox="1"/>
          <p:nvPr/>
        </p:nvSpPr>
        <p:spPr>
          <a:xfrm>
            <a:off x="321450" y="881425"/>
            <a:ext cx="8501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400" y="1282496"/>
            <a:ext cx="4277450" cy="3012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53" y="1400625"/>
            <a:ext cx="4123746" cy="277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205650" y="4257925"/>
            <a:ext cx="3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Рисунок − Жизненный цикл транзакции в blockchain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647400" y="4257925"/>
            <a:ext cx="39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Roboto"/>
                <a:ea typeface="Roboto"/>
                <a:cs typeface="Roboto"/>
                <a:sym typeface="Roboto"/>
              </a:rPr>
              <a:t>Рисунок − С</a:t>
            </a:r>
            <a:r>
              <a:rPr lang="ru" sz="1200">
                <a:latin typeface="Roboto"/>
                <a:ea typeface="Roboto"/>
                <a:cs typeface="Roboto"/>
                <a:sym typeface="Roboto"/>
              </a:rPr>
              <a:t>хема работы смарт-контракта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Архитектура информационной системы</a:t>
            </a:r>
            <a:endParaRPr b="1"/>
          </a:p>
        </p:txBody>
      </p:sp>
      <p:sp>
        <p:nvSpPr>
          <p:cNvPr id="125" name="Google Shape;125;p20"/>
          <p:cNvSpPr txBox="1"/>
          <p:nvPr/>
        </p:nvSpPr>
        <p:spPr>
          <a:xfrm>
            <a:off x="261000" y="881425"/>
            <a:ext cx="8501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50" y="998950"/>
            <a:ext cx="8501101" cy="373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Взаимодействие компонентов системы: совершение транзакций</a:t>
            </a:r>
            <a:endParaRPr b="1"/>
          </a:p>
        </p:txBody>
      </p:sp>
      <p:sp>
        <p:nvSpPr>
          <p:cNvPr id="133" name="Google Shape;133;p21"/>
          <p:cNvSpPr txBox="1"/>
          <p:nvPr/>
        </p:nvSpPr>
        <p:spPr>
          <a:xfrm>
            <a:off x="261000" y="881425"/>
            <a:ext cx="85011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8020"/>
          <a:stretch/>
        </p:blipFill>
        <p:spPr>
          <a:xfrm>
            <a:off x="881575" y="1184700"/>
            <a:ext cx="7380849" cy="34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E2EEC9"/>
      </a:dk1>
      <a:lt1>
        <a:srgbClr val="16150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C949C"/>
      </a:accent3>
      <a:accent4>
        <a:srgbClr val="FFFFFF"/>
      </a:accent4>
      <a:accent5>
        <a:srgbClr val="B094DC"/>
      </a:accent5>
      <a:accent6>
        <a:srgbClr val="F4B400"/>
      </a:accent6>
      <a:hlink>
        <a:srgbClr val="C0DC94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