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2b87da4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2b87da4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2f99365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2f99365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4c5d32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4c5d32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4c5d32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4c5d32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6548e6e0a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6548e6e0a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6548e6e0a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6548e6e0a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6548e6e0a_1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6548e6e0a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/>
                </a:gs>
                <a:gs pos="100000">
                  <a:srgbClr val="1E123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/>
                </a:gs>
                <a:gs pos="100000">
                  <a:srgbClr val="1E12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>
                    <a:alpha val="7310"/>
                  </a:srgbClr>
                </a:gs>
                <a:gs pos="100000">
                  <a:srgbClr val="9180BB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>
                    <a:alpha val="7310"/>
                  </a:srgbClr>
                </a:gs>
                <a:gs pos="100000">
                  <a:srgbClr val="1E123D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4E29AA"/>
                </a:gs>
                <a:gs pos="100000">
                  <a:srgbClr val="1E123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59100" y="992850"/>
            <a:ext cx="50175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>
                <a:latin typeface="Montserrat SemiBold"/>
                <a:ea typeface="Montserrat SemiBold"/>
                <a:cs typeface="Montserrat SemiBold"/>
                <a:sym typeface="Montserrat SemiBold"/>
              </a:rPr>
              <a:t>Система интеллектуального поиска потенциальных участников закупок на открытом рынке</a:t>
            </a:r>
            <a:endParaRPr sz="2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4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74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Эмбеддинги</a:t>
            </a:r>
            <a:endParaRPr sz="1740">
              <a:solidFill>
                <a:srgbClr val="C67D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74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01.10.2023</a:t>
            </a:r>
            <a:endParaRPr sz="1740">
              <a:solidFill>
                <a:srgbClr val="C67D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44675" y="5131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4A7D6"/>
                </a:solidFill>
                <a:highlight>
                  <a:srgbClr val="351C75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Команда</a:t>
            </a:r>
            <a:endParaRPr>
              <a:solidFill>
                <a:srgbClr val="B4A7D6"/>
              </a:solidFill>
              <a:highlight>
                <a:srgbClr val="351C7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559750" y="1865800"/>
            <a:ext cx="26742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Аминов Ренат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Афендульев Кирилл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Забродин Артем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Семин Евгений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Федорова Мария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14"/>
          <p:cNvSpPr txBox="1"/>
          <p:nvPr>
            <p:ph idx="4294967295" type="body"/>
          </p:nvPr>
        </p:nvSpPr>
        <p:spPr>
          <a:xfrm>
            <a:off x="3272650" y="1865800"/>
            <a:ext cx="26742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Char char="-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Char char="-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ML-инженер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Char char="-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Char char="-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Char char="-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data science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772000" y="691600"/>
            <a:ext cx="4587000" cy="8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B4A7D6"/>
                </a:solidFill>
                <a:highlight>
                  <a:srgbClr val="351C75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Структура решения</a:t>
            </a:r>
            <a:endParaRPr sz="2900">
              <a:solidFill>
                <a:srgbClr val="B4A7D6"/>
              </a:solidFill>
              <a:highlight>
                <a:srgbClr val="351C75"/>
              </a:highlight>
            </a:endParaRPr>
          </a:p>
        </p:txBody>
      </p:sp>
      <p:sp>
        <p:nvSpPr>
          <p:cNvPr id="148" name="Google Shape;148;p15"/>
          <p:cNvSpPr txBox="1"/>
          <p:nvPr>
            <p:ph idx="4294967295" type="body"/>
          </p:nvPr>
        </p:nvSpPr>
        <p:spPr>
          <a:xfrm>
            <a:off x="559750" y="1865800"/>
            <a:ext cx="50115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Анализ основных потребностей заказчика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Получение источников данных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Создание единых структур хранения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Реализация поиска по базе данных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Внедрение интеллектуальных элементов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67DFF"/>
              </a:buClr>
              <a:buSzPts val="1300"/>
              <a:buFont typeface="Montserrat"/>
              <a:buAutoNum type="arabicParenR"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  Доработка и создание плюшек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267200" y="457125"/>
            <a:ext cx="43170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Montserrat SemiBold"/>
                <a:ea typeface="Montserrat SemiBold"/>
                <a:cs typeface="Montserrat SemiBold"/>
                <a:sym typeface="Montserrat SemiBold"/>
              </a:rPr>
              <a:t>Архитектура парсинга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209850" y="1474925"/>
            <a:ext cx="2554800" cy="26538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источники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552300" y="1962325"/>
            <a:ext cx="1859100" cy="40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agregatoreat.ru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533750" y="3336875"/>
            <a:ext cx="1859100" cy="408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synapsenet.ru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533750" y="2649600"/>
            <a:ext cx="1859100" cy="4080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otc.ru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202525" y="2241600"/>
            <a:ext cx="1859100" cy="40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таблица товаров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202525" y="3057600"/>
            <a:ext cx="1859100" cy="40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таблица поставщиков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16"/>
          <p:cNvCxnSpPr>
            <a:stCxn id="155" idx="3"/>
            <a:endCxn id="158" idx="1"/>
          </p:cNvCxnSpPr>
          <p:nvPr/>
        </p:nvCxnSpPr>
        <p:spPr>
          <a:xfrm>
            <a:off x="3411400" y="2166325"/>
            <a:ext cx="791100" cy="279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stCxn id="158" idx="1"/>
            <a:endCxn id="157" idx="3"/>
          </p:cNvCxnSpPr>
          <p:nvPr/>
        </p:nvCxnSpPr>
        <p:spPr>
          <a:xfrm flipH="1">
            <a:off x="3392825" y="2445600"/>
            <a:ext cx="809700" cy="40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>
            <a:stCxn id="156" idx="3"/>
            <a:endCxn id="159" idx="1"/>
          </p:cNvCxnSpPr>
          <p:nvPr/>
        </p:nvCxnSpPr>
        <p:spPr>
          <a:xfrm flipH="1" rot="10800000">
            <a:off x="3392850" y="3261575"/>
            <a:ext cx="809700" cy="279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6"/>
          <p:cNvCxnSpPr>
            <a:stCxn id="157" idx="3"/>
            <a:endCxn id="159" idx="1"/>
          </p:cNvCxnSpPr>
          <p:nvPr/>
        </p:nvCxnSpPr>
        <p:spPr>
          <a:xfrm>
            <a:off x="3392850" y="2853600"/>
            <a:ext cx="809700" cy="40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8" idx="3"/>
            <a:endCxn id="159" idx="3"/>
          </p:cNvCxnSpPr>
          <p:nvPr/>
        </p:nvCxnSpPr>
        <p:spPr>
          <a:xfrm>
            <a:off x="6061625" y="2445600"/>
            <a:ext cx="600" cy="816000"/>
          </a:xfrm>
          <a:prstGeom prst="bentConnector3">
            <a:avLst>
              <a:gd fmla="val 39687500" name="adj1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6550600" y="1274375"/>
            <a:ext cx="1859100" cy="40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единый справочник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548800" y="2043025"/>
            <a:ext cx="1859100" cy="23898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название,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картинка,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коды,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1500 поставщиков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60000 товаров</a:t>
            </a:r>
            <a:endParaRPr b="1" sz="13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316938" y="1712850"/>
            <a:ext cx="322800" cy="2997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6138263" y="2692959"/>
            <a:ext cx="322800" cy="321300"/>
          </a:xfrm>
          <a:prstGeom prst="mathPlus">
            <a:avLst>
              <a:gd fmla="val 23520" name="adj1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2275400" y="301000"/>
            <a:ext cx="43170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Montserrat SemiBold"/>
                <a:ea typeface="Montserrat SemiBold"/>
                <a:cs typeface="Montserrat SemiBold"/>
                <a:sym typeface="Montserrat SemiBold"/>
              </a:rPr>
              <a:t>Структура базы данных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509275" y="2658921"/>
            <a:ext cx="322800" cy="321300"/>
          </a:xfrm>
          <a:prstGeom prst="mathPlus">
            <a:avLst>
              <a:gd fmla="val 23520" name="adj1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660275" y="1429250"/>
            <a:ext cx="3362100" cy="3552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509275" y="1814509"/>
            <a:ext cx="322800" cy="321300"/>
          </a:xfrm>
          <a:prstGeom prst="mathPlus">
            <a:avLst>
              <a:gd fmla="val 23520" name="adj1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509275" y="3503359"/>
            <a:ext cx="322800" cy="321300"/>
          </a:xfrm>
          <a:prstGeom prst="mathPlus">
            <a:avLst>
              <a:gd fmla="val 23520" name="adj1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902250" y="1137275"/>
            <a:ext cx="3362100" cy="35526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C67DFF"/>
                </a:solidFill>
                <a:latin typeface="Montserrat"/>
                <a:ea typeface="Montserrat"/>
                <a:cs typeface="Montserrat"/>
                <a:sym typeface="Montserrat"/>
              </a:rPr>
              <a:t>товары</a:t>
            </a:r>
            <a:endParaRPr b="1" sz="1500">
              <a:solidFill>
                <a:srgbClr val="C67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Идентификатор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Перечень ОКПД2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Цена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URL картинки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Страна происхождения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ОГРН поставщика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077000" y="1376225"/>
            <a:ext cx="3362100" cy="3552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5225900" y="1137275"/>
            <a:ext cx="3362100" cy="35526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C67DFF"/>
                </a:solidFill>
                <a:latin typeface="Montserrat"/>
                <a:ea typeface="Montserrat"/>
                <a:cs typeface="Montserrat"/>
                <a:sym typeface="Montserrat"/>
              </a:rPr>
              <a:t>поставщики</a:t>
            </a:r>
            <a:endParaRPr b="1" sz="1500">
              <a:solidFill>
                <a:srgbClr val="C67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ОГРН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Дата регистрации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ОКВЭД осн. + доп.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Уставной капитал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Кол-во сотрудников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Адрес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Участие в судебных процессах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Активные и закрытые долги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История нахождения в РНП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“Надежность”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794475" y="743100"/>
            <a:ext cx="3420300" cy="451200"/>
          </a:xfrm>
          <a:prstGeom prst="flowChartAlternateProcess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Поиск товара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635725" y="1553550"/>
            <a:ext cx="40014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Метрика косинусного расстояния между запросом и названием товара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получения эмбеддингов использовался open_source проект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DeepPavlov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ruBert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Реализация: библиотека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sentence-transformers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созданная специально для выделения эмбеддингов предложений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810325" y="743100"/>
            <a:ext cx="3652200" cy="451200"/>
          </a:xfrm>
          <a:prstGeom prst="flowChartAlternateProcess">
            <a:avLst/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Выделение embedding’ов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503925" y="1553550"/>
            <a:ext cx="40014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Вхождение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лемматизированных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подстрок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Используется для поиска специфических названий или конкретных моделей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Подсчет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расстояния Левенштейна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между запросом и названием товара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420675" y="1471400"/>
            <a:ext cx="37941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67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группового запроса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(пример Монитор | Принтер | Шредер )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Идея: поиск одного поставщика для единоразовой закупки группы товаров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794475" y="734875"/>
            <a:ext cx="3420300" cy="451200"/>
          </a:xfrm>
          <a:prstGeom prst="flowChartAlternateProcess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Killer feature решения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4662500" y="1471400"/>
            <a:ext cx="37941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сайта synapsnet взяли информацию о поставщиках + оценка сайта на надежность (низкая, высокая)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Построили три модели для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классификации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(LogisticRegression, RandomForest, XGBoost)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Medium"/>
              <a:buAutoNum type="arabicParenR"/>
            </a:pP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Учли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пропуски</a:t>
            </a:r>
            <a:r>
              <a:rPr lang="ru"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 данных и </a:t>
            </a:r>
            <a:r>
              <a:rPr lang="ru" sz="1300">
                <a:solidFill>
                  <a:srgbClr val="C67D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несбалансированность классов</a:t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733450" y="734875"/>
            <a:ext cx="3652200" cy="451200"/>
          </a:xfrm>
          <a:prstGeom prst="flowChartAlternateProcess">
            <a:avLst/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Рейтинг поставщиков</a:t>
            </a:r>
            <a:endParaRPr b="1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BDE9CE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