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91" r:id="rId6"/>
    <p:sldId id="260" r:id="rId7"/>
    <p:sldId id="261" r:id="rId8"/>
    <p:sldId id="262" r:id="rId9"/>
    <p:sldId id="263" r:id="rId10"/>
    <p:sldId id="29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9" name="Marcador de fech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6EF4E2F-D622-4FCC-AC96-138D7A818327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10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Marcador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13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6D3E635-578A-40CF-AF11-159C58C2E937}" type="slidenum">
              <a:t>‹Nr.›</a:t>
            </a:fld>
            <a:endParaRPr lang="es-E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70C56-5FDE-4C07-BF43-3848D1243A9B}" type="datetimeFigureOut">
              <a:rPr lang="en-US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E7A9-2951-4A69-A102-B75E8B0103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es-ES"/>
              <a:t>Mock-up for recreate Google I/O 2009 - The Myth of the Genius Programmer slides- Only for education purpose</a:t>
            </a:r>
          </a:p>
        </p:txBody>
      </p:sp>
      <p:sp>
        <p:nvSpPr>
          <p:cNvPr id="4" name="Marcador de número de diapositiva 3"/>
          <p:cNvSpPr txBox="1">
            <a:spLocks noGrp="1"/>
          </p:cNvSpPr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DD560-3D10-45DD-8958-635535F5CEA7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es-ES"/>
              <a:t>Mock-up for recreate Google I/O 2009 - The Myth of the Genius Programmer slides- Only for education purpose</a:t>
            </a:r>
          </a:p>
        </p:txBody>
      </p:sp>
      <p:sp>
        <p:nvSpPr>
          <p:cNvPr id="4" name="Marcador de número de diapositiva 3"/>
          <p:cNvSpPr txBox="1">
            <a:spLocks noGrp="1"/>
          </p:cNvSpPr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F9CB6-A74C-487D-854F-6A064D25521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2268BD9-3D31-4F2B-8D65-DA23C3DDAC07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D50B3B3-0A25-439B-B1A7-0729AE8879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315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FEF6AC2-812A-43FF-B5D3-BA8A1EA97BED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0C25355-6DBA-40A9-A41A-B61154E5E4B1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6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027F508-5D8B-4117-8A33-5D866D77C851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B482AC7-4A80-41F2-87B8-BC52DECB49C3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E110C15-3493-47C2-A5BF-68F0F73B0714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059C7CE-3009-4568-85B1-4C479FE31081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1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3EAE422-8895-4AED-BBB1-661524B2D3E2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6FC090-9D2C-44D1-9F74-987E4E29219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1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B6BC864-164B-4BEA-8E39-B58CBCE3A733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7F4E6AE-F1ED-4C89-A83B-252EBF2630FF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7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F1095A9-590C-44AB-9A44-6D132EFE890F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BF99551-A16E-4D69-9BE8-978B960F55BE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6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DF079D-4B59-4EF5-92A7-8A3F86516BFA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D9C6F66-9B8D-424F-B83C-04D5C813CC57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1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A008704-3AC0-41AD-84E7-89CF9304CCCE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F266FB6-9577-48F1-89E1-5B6B58CCFCD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C447808-7568-4925-AF7E-2F9DDCC33001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6DE9011-D73E-4EC1-95D5-71B64A09833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9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5B1FAD0-BAF7-449D-A263-FBA68E613598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0DC88C6-794B-43A9-9577-0DEE9489CAD8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Clic para editar título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2126917-6D5F-46D4-A88D-45BEDA771A89}" type="datetime1">
              <a:rPr lang="es-ES"/>
              <a:pPr lvl="0"/>
              <a:t>26/5/17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6887EFA-4C06-4857-9197-1F492DEEACA5}" type="slidenum"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/>
          <p:nvPr/>
        </p:nvGrpSpPr>
        <p:grpSpPr>
          <a:xfrm>
            <a:off x="0" y="0"/>
            <a:ext cx="12170737" cy="6858000"/>
            <a:chOff x="0" y="0"/>
            <a:chExt cx="12170737" cy="6858000"/>
          </a:xfrm>
        </p:grpSpPr>
        <p:sp>
          <p:nvSpPr>
            <p:cNvPr id="3" name="Rectángulo 4"/>
            <p:cNvSpPr/>
            <p:nvPr/>
          </p:nvSpPr>
          <p:spPr>
            <a:xfrm>
              <a:off x="0" y="0"/>
              <a:ext cx="3625705" cy="6858000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5"/>
            <p:cNvSpPr/>
            <p:nvPr/>
          </p:nvSpPr>
          <p:spPr>
            <a:xfrm>
              <a:off x="3625705" y="0"/>
              <a:ext cx="1743742" cy="6858000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6"/>
            <p:cNvSpPr/>
            <p:nvPr/>
          </p:nvSpPr>
          <p:spPr>
            <a:xfrm>
              <a:off x="5369439" y="0"/>
              <a:ext cx="1137687" cy="6858000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7"/>
            <p:cNvSpPr/>
            <p:nvPr/>
          </p:nvSpPr>
          <p:spPr>
            <a:xfrm>
              <a:off x="6507126" y="0"/>
              <a:ext cx="1137687" cy="6858000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8"/>
            <p:cNvSpPr/>
            <p:nvPr/>
          </p:nvSpPr>
          <p:spPr>
            <a:xfrm>
              <a:off x="7644813" y="0"/>
              <a:ext cx="893131" cy="6858000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9"/>
            <p:cNvSpPr/>
            <p:nvPr/>
          </p:nvSpPr>
          <p:spPr>
            <a:xfrm>
              <a:off x="8537944" y="0"/>
              <a:ext cx="733650" cy="6858000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0"/>
            <p:cNvSpPr/>
            <p:nvPr/>
          </p:nvSpPr>
          <p:spPr>
            <a:xfrm>
              <a:off x="9275134" y="0"/>
              <a:ext cx="659218" cy="6858000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1"/>
            <p:cNvSpPr/>
            <p:nvPr/>
          </p:nvSpPr>
          <p:spPr>
            <a:xfrm>
              <a:off x="9937900" y="0"/>
              <a:ext cx="949842" cy="6858000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10887742" y="0"/>
              <a:ext cx="446565" cy="6858000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3"/>
            <p:cNvSpPr/>
            <p:nvPr/>
          </p:nvSpPr>
          <p:spPr>
            <a:xfrm>
              <a:off x="11160645" y="0"/>
              <a:ext cx="623776" cy="6858000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4"/>
            <p:cNvSpPr/>
            <p:nvPr/>
          </p:nvSpPr>
          <p:spPr>
            <a:xfrm>
              <a:off x="11784421" y="0"/>
              <a:ext cx="272902" cy="6858000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5"/>
            <p:cNvSpPr/>
            <p:nvPr/>
          </p:nvSpPr>
          <p:spPr>
            <a:xfrm>
              <a:off x="12057324" y="0"/>
              <a:ext cx="113413" cy="6858000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15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2865967"/>
            <a:ext cx="2938268" cy="14782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CuadroTexto 20"/>
          <p:cNvSpPr txBox="1"/>
          <p:nvPr/>
        </p:nvSpPr>
        <p:spPr>
          <a:xfrm>
            <a:off x="7128936" y="3335868"/>
            <a:ext cx="78877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94" y="2912151"/>
            <a:ext cx="8980148" cy="8230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 smtClean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Insecurity</a:t>
            </a:r>
            <a:endParaRPr lang="es-ES" sz="44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3839190"/>
            <a:ext cx="12170737" cy="978993"/>
            <a:chOff x="0" y="3839190"/>
            <a:chExt cx="12170737" cy="978993"/>
          </a:xfrm>
        </p:grpSpPr>
        <p:sp>
          <p:nvSpPr>
            <p:cNvPr id="3" name="Rectángulo 5"/>
            <p:cNvSpPr/>
            <p:nvPr/>
          </p:nvSpPr>
          <p:spPr>
            <a:xfrm>
              <a:off x="0" y="3839190"/>
              <a:ext cx="2883880" cy="978993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2887153" y="3839190"/>
              <a:ext cx="269629" cy="978993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14"/>
            <p:cNvSpPr/>
            <p:nvPr/>
          </p:nvSpPr>
          <p:spPr>
            <a:xfrm>
              <a:off x="11511518" y="3839190"/>
              <a:ext cx="272902" cy="978993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15"/>
            <p:cNvSpPr/>
            <p:nvPr/>
          </p:nvSpPr>
          <p:spPr>
            <a:xfrm>
              <a:off x="11784421" y="3839190"/>
              <a:ext cx="272902" cy="978993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16"/>
            <p:cNvSpPr/>
            <p:nvPr/>
          </p:nvSpPr>
          <p:spPr>
            <a:xfrm>
              <a:off x="12057324" y="3839190"/>
              <a:ext cx="113413" cy="978993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8" name="Título 1"/>
          <p:cNvSpPr txBox="1"/>
          <p:nvPr/>
        </p:nvSpPr>
        <p:spPr>
          <a:xfrm>
            <a:off x="3314352" y="3972949"/>
            <a:ext cx="8980148" cy="823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The Genius Myth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“There’s a pervasive elitism at work in the programming community. Add anonymity to the mix, and everyone is suddenly elite.”</a:t>
            </a: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5445480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Kyle K (Commenting on Ben’s Blog)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0" y="903280"/>
            <a:ext cx="8278182" cy="1458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There is no genius.</a:t>
            </a:r>
          </a:p>
        </p:txBody>
      </p:sp>
      <p:pic>
        <p:nvPicPr>
          <p:cNvPr id="16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82" y="0"/>
            <a:ext cx="3970023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“You are not a beautiful or unique snowflake.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You’re the same decaying organic matter as everything else.”</a:t>
            </a: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5445480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Tyler Durden, </a:t>
            </a:r>
            <a:r>
              <a:rPr lang="es-ES" sz="2400" b="0" i="1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Fight Club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3839190"/>
            <a:ext cx="12170737" cy="978993"/>
            <a:chOff x="0" y="3839190"/>
            <a:chExt cx="12170737" cy="978993"/>
          </a:xfrm>
        </p:grpSpPr>
        <p:sp>
          <p:nvSpPr>
            <p:cNvPr id="3" name="Rectángulo 5"/>
            <p:cNvSpPr/>
            <p:nvPr/>
          </p:nvSpPr>
          <p:spPr>
            <a:xfrm>
              <a:off x="0" y="3839190"/>
              <a:ext cx="2883880" cy="978993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2887153" y="3839190"/>
              <a:ext cx="269629" cy="978993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14"/>
            <p:cNvSpPr/>
            <p:nvPr/>
          </p:nvSpPr>
          <p:spPr>
            <a:xfrm>
              <a:off x="11511518" y="3839190"/>
              <a:ext cx="272902" cy="978993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15"/>
            <p:cNvSpPr/>
            <p:nvPr/>
          </p:nvSpPr>
          <p:spPr>
            <a:xfrm>
              <a:off x="11784421" y="3839190"/>
              <a:ext cx="272902" cy="978993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16"/>
            <p:cNvSpPr/>
            <p:nvPr/>
          </p:nvSpPr>
          <p:spPr>
            <a:xfrm>
              <a:off x="12057324" y="3839190"/>
              <a:ext cx="113413" cy="978993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8" name="Título 1"/>
          <p:cNvSpPr txBox="1"/>
          <p:nvPr/>
        </p:nvSpPr>
        <p:spPr>
          <a:xfrm>
            <a:off x="3314352" y="3972949"/>
            <a:ext cx="8980148" cy="823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Avoiding the trap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0" y="903280"/>
            <a:ext cx="8278182" cy="1458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Lose the Ego</a:t>
            </a:r>
          </a:p>
        </p:txBody>
      </p:sp>
      <p:pic>
        <p:nvPicPr>
          <p:cNvPr id="16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831" y="343823"/>
            <a:ext cx="4582387" cy="651417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Criticism is not evil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Embrace failure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Practice is key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956928" y="3637757"/>
            <a:ext cx="10515600" cy="1325559"/>
          </a:xfrm>
        </p:spPr>
        <p:txBody>
          <a:bodyPr/>
          <a:lstStyle/>
          <a:p>
            <a:pPr lvl="0"/>
            <a:r>
              <a:rPr lang="es-ES" sz="2000" dirty="0">
                <a:latin typeface="Arial"/>
                <a:cs typeface="Arial"/>
              </a:rPr>
              <a:t>Brian </a:t>
            </a:r>
            <a:r>
              <a:rPr lang="es-ES" sz="2000" dirty="0" err="1">
                <a:latin typeface="Arial"/>
                <a:cs typeface="Arial"/>
              </a:rPr>
              <a:t>Fitzpatrick</a:t>
            </a:r>
            <a:r>
              <a:rPr lang="es-ES" sz="2000" dirty="0">
                <a:latin typeface="Arial"/>
                <a:cs typeface="Arial"/>
              </a:rPr>
              <a:t> &amp; Ben Collins-</a:t>
            </a:r>
            <a:r>
              <a:rPr lang="es-ES" sz="2000" dirty="0" err="1">
                <a:latin typeface="Arial"/>
                <a:cs typeface="Arial"/>
              </a:rPr>
              <a:t>Sussman</a:t>
            </a:r>
            <a:r>
              <a:rPr lang="es-ES" sz="2000" dirty="0">
                <a:latin typeface="Arial"/>
                <a:cs typeface="Arial"/>
              </a:rPr>
              <a:t/>
            </a:r>
            <a:br>
              <a:rPr lang="es-ES" sz="2000" dirty="0">
                <a:latin typeface="Arial"/>
                <a:cs typeface="Arial"/>
              </a:rPr>
            </a:br>
            <a:r>
              <a:rPr lang="es-ES" sz="2000" dirty="0" smtClean="0">
                <a:latin typeface="Arial"/>
                <a:cs typeface="Arial"/>
              </a:rPr>
              <a:t>Mayo </a:t>
            </a:r>
            <a:r>
              <a:rPr lang="es-ES" sz="2000" dirty="0">
                <a:latin typeface="Arial"/>
                <a:cs typeface="Arial"/>
              </a:rPr>
              <a:t>2009</a:t>
            </a:r>
          </a:p>
        </p:txBody>
      </p:sp>
      <p:grpSp>
        <p:nvGrpSpPr>
          <p:cNvPr id="3" name="Agrupar 4"/>
          <p:cNvGrpSpPr/>
          <p:nvPr/>
        </p:nvGrpSpPr>
        <p:grpSpPr>
          <a:xfrm>
            <a:off x="0" y="0"/>
            <a:ext cx="12170737" cy="365129"/>
            <a:chOff x="0" y="0"/>
            <a:chExt cx="12170737" cy="365129"/>
          </a:xfrm>
        </p:grpSpPr>
        <p:sp>
          <p:nvSpPr>
            <p:cNvPr id="4" name="Rectángulo 5"/>
            <p:cNvSpPr/>
            <p:nvPr/>
          </p:nvSpPr>
          <p:spPr>
            <a:xfrm>
              <a:off x="0" y="0"/>
              <a:ext cx="3625705" cy="36512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6"/>
            <p:cNvSpPr/>
            <p:nvPr/>
          </p:nvSpPr>
          <p:spPr>
            <a:xfrm>
              <a:off x="3625705" y="0"/>
              <a:ext cx="1743742" cy="36512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7"/>
            <p:cNvSpPr/>
            <p:nvPr/>
          </p:nvSpPr>
          <p:spPr>
            <a:xfrm>
              <a:off x="5369439" y="0"/>
              <a:ext cx="1137687" cy="36512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8"/>
            <p:cNvSpPr/>
            <p:nvPr/>
          </p:nvSpPr>
          <p:spPr>
            <a:xfrm>
              <a:off x="6507126" y="0"/>
              <a:ext cx="1137687" cy="36512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9"/>
            <p:cNvSpPr/>
            <p:nvPr/>
          </p:nvSpPr>
          <p:spPr>
            <a:xfrm>
              <a:off x="7644813" y="0"/>
              <a:ext cx="893131" cy="36512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0"/>
            <p:cNvSpPr/>
            <p:nvPr/>
          </p:nvSpPr>
          <p:spPr>
            <a:xfrm>
              <a:off x="8537944" y="0"/>
              <a:ext cx="733650" cy="36512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1"/>
            <p:cNvSpPr/>
            <p:nvPr/>
          </p:nvSpPr>
          <p:spPr>
            <a:xfrm>
              <a:off x="9275134" y="0"/>
              <a:ext cx="659218" cy="36512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9937900" y="0"/>
              <a:ext cx="949842" cy="36512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3"/>
            <p:cNvSpPr/>
            <p:nvPr/>
          </p:nvSpPr>
          <p:spPr>
            <a:xfrm>
              <a:off x="10887742" y="0"/>
              <a:ext cx="446565" cy="36512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4"/>
            <p:cNvSpPr/>
            <p:nvPr/>
          </p:nvSpPr>
          <p:spPr>
            <a:xfrm>
              <a:off x="11160645" y="0"/>
              <a:ext cx="623776" cy="36512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5"/>
            <p:cNvSpPr/>
            <p:nvPr/>
          </p:nvSpPr>
          <p:spPr>
            <a:xfrm>
              <a:off x="11784421" y="0"/>
              <a:ext cx="272902" cy="36512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Rectángulo 16"/>
            <p:cNvSpPr/>
            <p:nvPr/>
          </p:nvSpPr>
          <p:spPr>
            <a:xfrm>
              <a:off x="12057324" y="0"/>
              <a:ext cx="113413" cy="36512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6" name="Título 1"/>
          <p:cNvSpPr txBox="1"/>
          <p:nvPr/>
        </p:nvSpPr>
        <p:spPr>
          <a:xfrm>
            <a:off x="990596" y="2307899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</a:t>
            </a:r>
            <a:r>
              <a:rPr lang="es-ES" sz="4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mito del</a:t>
            </a:r>
            <a:r>
              <a:rPr lang="es-ES" sz="4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/>
            </a:r>
            <a:br>
              <a:rPr lang="es-ES" sz="4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</a:br>
            <a:r>
              <a:rPr lang="es-ES" sz="4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“Genio Programador”</a:t>
            </a:r>
            <a:endParaRPr lang="es-ES" sz="4400" b="1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Be a Small Fish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Be Influenced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Be Vulnerable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“You cannot apply a technological solution to a sociological problem</a:t>
            </a:r>
            <a:r>
              <a:rPr lang="is-I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…”</a:t>
            </a:r>
            <a:endParaRPr lang="es-ES" sz="36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5445480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Internet Adage</a:t>
            </a:r>
            <a:endParaRPr lang="es-ES" sz="2400" b="0" i="1" u="none" strike="noStrike" kern="1200" cap="none" spc="0" baseline="0">
              <a:solidFill>
                <a:srgbClr val="D73941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7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77" y="2919532"/>
            <a:ext cx="4043650" cy="39384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..but default behaviors matter a lot.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15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30" y="440740"/>
            <a:ext cx="6765764" cy="41989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Where sould the third milestone go?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Too early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Sweet Spot!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Case Study: Subversion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¿Quiénes somos</a:t>
            </a:r>
            <a:r>
              <a:rPr lang="es-ES" sz="4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?</a:t>
            </a:r>
            <a:endParaRPr lang="es-ES" sz="44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Case Study: Ben &amp; Fitz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415640"/>
            <a:ext cx="10515600" cy="28738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32500" lnSpcReduction="20000"/>
          </a:bodyPr>
          <a:lstStyle/>
          <a:p>
            <a:pPr marL="0" marR="0" lvl="0" indent="0" algn="l" defTabSz="914400" rtl="0" fontAlgn="auto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Obligatory Summary Slide</a:t>
            </a:r>
          </a:p>
          <a:p>
            <a:pPr marL="571500" marR="0" lvl="0" indent="-571500" algn="l" defTabSz="914400" rtl="0" fontAlgn="auto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Don’t try to be a genius</a:t>
            </a:r>
          </a:p>
          <a:p>
            <a:pPr marL="571500" marR="0" lvl="0" indent="-571500" algn="l" defTabSz="914400" rtl="0" fontAlgn="auto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Collaborate early and often</a:t>
            </a:r>
          </a:p>
          <a:p>
            <a:pPr marL="571500" marR="0" lvl="0" indent="-571500" algn="l" defTabSz="914400" rtl="0" fontAlgn="auto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Pay attention to your tools</a:t>
            </a:r>
          </a:p>
          <a:p>
            <a:pPr marL="571500" marR="0" lvl="0" indent="-571500" algn="l" defTabSz="914400" rtl="0" fontAlgn="auto" hangingPunct="1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Pay attetion to timing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But here’s the secret</a:t>
            </a:r>
            <a:r>
              <a:rPr lang="is-I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…</a:t>
            </a:r>
            <a:endParaRPr lang="es-ES" sz="4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s-I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…i</a:t>
            </a: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 you do all these things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372142" y="1980828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People Will </a:t>
            </a: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Think </a:t>
            </a: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You’re a Genius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/>
          <p:nvPr/>
        </p:nvGrpSpPr>
        <p:grpSpPr>
          <a:xfrm>
            <a:off x="0" y="0"/>
            <a:ext cx="12170737" cy="6858000"/>
            <a:chOff x="0" y="0"/>
            <a:chExt cx="12170737" cy="6858000"/>
          </a:xfrm>
        </p:grpSpPr>
        <p:sp>
          <p:nvSpPr>
            <p:cNvPr id="3" name="Rectángulo 4"/>
            <p:cNvSpPr/>
            <p:nvPr/>
          </p:nvSpPr>
          <p:spPr>
            <a:xfrm>
              <a:off x="0" y="0"/>
              <a:ext cx="3625705" cy="6858000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5"/>
            <p:cNvSpPr/>
            <p:nvPr/>
          </p:nvSpPr>
          <p:spPr>
            <a:xfrm>
              <a:off x="3625705" y="0"/>
              <a:ext cx="1743742" cy="6858000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6"/>
            <p:cNvSpPr/>
            <p:nvPr/>
          </p:nvSpPr>
          <p:spPr>
            <a:xfrm>
              <a:off x="5369439" y="0"/>
              <a:ext cx="1137687" cy="6858000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7"/>
            <p:cNvSpPr/>
            <p:nvPr/>
          </p:nvSpPr>
          <p:spPr>
            <a:xfrm>
              <a:off x="6507126" y="0"/>
              <a:ext cx="1137687" cy="6858000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8"/>
            <p:cNvSpPr/>
            <p:nvPr/>
          </p:nvSpPr>
          <p:spPr>
            <a:xfrm>
              <a:off x="7644813" y="0"/>
              <a:ext cx="893131" cy="6858000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9"/>
            <p:cNvSpPr/>
            <p:nvPr/>
          </p:nvSpPr>
          <p:spPr>
            <a:xfrm>
              <a:off x="8537944" y="0"/>
              <a:ext cx="733650" cy="6858000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0"/>
            <p:cNvSpPr/>
            <p:nvPr/>
          </p:nvSpPr>
          <p:spPr>
            <a:xfrm>
              <a:off x="9275134" y="0"/>
              <a:ext cx="659218" cy="6858000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1"/>
            <p:cNvSpPr/>
            <p:nvPr/>
          </p:nvSpPr>
          <p:spPr>
            <a:xfrm>
              <a:off x="9937900" y="0"/>
              <a:ext cx="949842" cy="6858000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10887742" y="0"/>
              <a:ext cx="446565" cy="6858000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3"/>
            <p:cNvSpPr/>
            <p:nvPr/>
          </p:nvSpPr>
          <p:spPr>
            <a:xfrm>
              <a:off x="11160645" y="0"/>
              <a:ext cx="623776" cy="6858000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4"/>
            <p:cNvSpPr/>
            <p:nvPr/>
          </p:nvSpPr>
          <p:spPr>
            <a:xfrm>
              <a:off x="11784421" y="0"/>
              <a:ext cx="272902" cy="6858000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5"/>
            <p:cNvSpPr/>
            <p:nvPr/>
          </p:nvSpPr>
          <p:spPr>
            <a:xfrm>
              <a:off x="12057324" y="0"/>
              <a:ext cx="113413" cy="6858000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15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2865967"/>
            <a:ext cx="2938268" cy="14782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CuadroTexto 20"/>
          <p:cNvSpPr txBox="1"/>
          <p:nvPr/>
        </p:nvSpPr>
        <p:spPr>
          <a:xfrm>
            <a:off x="7128936" y="3335868"/>
            <a:ext cx="78877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360428" y="4292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Brian </a:t>
            </a:r>
            <a:r>
              <a:rPr lang="es-ES_tradnl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Fitzpatrick</a:t>
            </a:r>
            <a:endParaRPr lang="es-ES_tradnl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59821" y="42921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Ben Collins-</a:t>
            </a:r>
            <a:r>
              <a:rPr lang="es-ES_tradnl" dirty="0" err="1">
                <a:solidFill>
                  <a:schemeClr val="bg1"/>
                </a:solidFill>
              </a:rPr>
              <a:t>Sussman</a:t>
            </a:r>
            <a:endParaRPr lang="es-ES_tradnl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</a:t>
            </a:r>
            <a:r>
              <a:rPr lang="es-ES_tradnl" dirty="0" smtClean="0"/>
              <a:t>n palabras de </a:t>
            </a:r>
            <a:r>
              <a:rPr lang="es-ES_tradnl" dirty="0" err="1" smtClean="0"/>
              <a:t>Fiz</a:t>
            </a:r>
            <a:r>
              <a:rPr lang="es-ES_tradnl" dirty="0" smtClean="0"/>
              <a:t> y Ben:</a:t>
            </a:r>
            <a:endParaRPr lang="es-ES_tradnl" dirty="0"/>
          </a:p>
        </p:txBody>
      </p:sp>
      <p:sp>
        <p:nvSpPr>
          <p:cNvPr id="18" name="Marcador de contenido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par de </a:t>
            </a:r>
            <a:r>
              <a:rPr lang="es-ES" dirty="0" err="1" smtClean="0"/>
              <a:t>geeks</a:t>
            </a:r>
            <a:r>
              <a:rPr lang="es-ES" dirty="0" smtClean="0"/>
              <a:t> por largo tiempo del Control </a:t>
            </a:r>
            <a:r>
              <a:rPr lang="es-ES" dirty="0"/>
              <a:t>de </a:t>
            </a:r>
            <a:r>
              <a:rPr lang="es-ES" dirty="0" smtClean="0"/>
              <a:t>Versiones </a:t>
            </a:r>
          </a:p>
          <a:p>
            <a:r>
              <a:rPr lang="es-ES" dirty="0" smtClean="0"/>
              <a:t>Trabajaron en </a:t>
            </a:r>
            <a:r>
              <a:rPr lang="es-ES" dirty="0" err="1"/>
              <a:t>Subversion</a:t>
            </a:r>
            <a:r>
              <a:rPr lang="es-ES" dirty="0"/>
              <a:t> </a:t>
            </a:r>
            <a:r>
              <a:rPr lang="es-ES" dirty="0" smtClean="0"/>
              <a:t>hace unos años. </a:t>
            </a:r>
          </a:p>
          <a:p>
            <a:r>
              <a:rPr lang="es-ES" dirty="0" smtClean="0"/>
              <a:t>Con mucha experiencia en el mundo  del Código Abierto.</a:t>
            </a:r>
          </a:p>
          <a:p>
            <a:r>
              <a:rPr lang="es-ES" dirty="0" smtClean="0"/>
              <a:t>Trabajaron en </a:t>
            </a:r>
            <a:r>
              <a:rPr lang="es-ES" dirty="0" err="1" smtClean="0"/>
              <a:t>code.google.com</a:t>
            </a:r>
            <a:r>
              <a:rPr lang="es-ES" dirty="0"/>
              <a:t> </a:t>
            </a:r>
            <a:r>
              <a:rPr lang="es-ES" dirty="0" smtClean="0"/>
              <a:t>(cuando aun era operativo)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009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“Can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you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guys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please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give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Subversion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on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Google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Code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the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ability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to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hide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specific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s-ES" sz="3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branches</a:t>
            </a:r>
            <a:r>
              <a:rPr lang="es-ES" sz="3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?”</a:t>
            </a: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4837002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Some Dude at Google I/O, 2008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“Can you guys  make it possible to create open source projects that start out hidden to the world, then get ‘revealed’ when they’re ready?”</a:t>
            </a: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5505218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Some Other Dude at Google I/O, 2008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593972"/>
            <a:ext cx="898014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“Hi, I want to rewrite all my code from scratch, can you please wipe all the history?”</a:t>
            </a:r>
          </a:p>
        </p:txBody>
      </p:sp>
      <p:sp>
        <p:nvSpPr>
          <p:cNvPr id="16" name="Título 1"/>
          <p:cNvSpPr txBox="1"/>
          <p:nvPr/>
        </p:nvSpPr>
        <p:spPr>
          <a:xfrm>
            <a:off x="1985829" y="5144313"/>
            <a:ext cx="4521296" cy="5061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55000" lnSpcReduction="2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D73941"/>
                </a:solidFill>
                <a:uFillTx/>
                <a:latin typeface="Arial"/>
                <a:ea typeface="Arial"/>
                <a:cs typeface="Arial"/>
              </a:rPr>
              <a:t>Some Guy on our mailing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"/>
          <p:cNvGrpSpPr/>
          <p:nvPr/>
        </p:nvGrpSpPr>
        <p:grpSpPr>
          <a:xfrm>
            <a:off x="0" y="4999774"/>
            <a:ext cx="12170737" cy="54699"/>
            <a:chOff x="0" y="4999774"/>
            <a:chExt cx="12170737" cy="54699"/>
          </a:xfrm>
        </p:grpSpPr>
        <p:sp>
          <p:nvSpPr>
            <p:cNvPr id="3" name="Rectángulo 5"/>
            <p:cNvSpPr/>
            <p:nvPr/>
          </p:nvSpPr>
          <p:spPr>
            <a:xfrm>
              <a:off x="0" y="4999774"/>
              <a:ext cx="3625705" cy="54699"/>
            </a:xfrm>
            <a:prstGeom prst="rect">
              <a:avLst/>
            </a:prstGeom>
            <a:solidFill>
              <a:srgbClr val="0077C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ángulo 6"/>
            <p:cNvSpPr/>
            <p:nvPr/>
          </p:nvSpPr>
          <p:spPr>
            <a:xfrm>
              <a:off x="3625705" y="4999774"/>
              <a:ext cx="1743742" cy="54699"/>
            </a:xfrm>
            <a:prstGeom prst="rect">
              <a:avLst/>
            </a:prstGeom>
            <a:solidFill>
              <a:srgbClr val="18B7FD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ángulo 7"/>
            <p:cNvSpPr/>
            <p:nvPr/>
          </p:nvSpPr>
          <p:spPr>
            <a:xfrm>
              <a:off x="5369439" y="4999774"/>
              <a:ext cx="1137687" cy="54699"/>
            </a:xfrm>
            <a:prstGeom prst="rect">
              <a:avLst/>
            </a:prstGeom>
            <a:solidFill>
              <a:srgbClr val="3A77B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ángulo 8"/>
            <p:cNvSpPr/>
            <p:nvPr/>
          </p:nvSpPr>
          <p:spPr>
            <a:xfrm>
              <a:off x="6507126" y="4999774"/>
              <a:ext cx="1137687" cy="54699"/>
            </a:xfrm>
            <a:prstGeom prst="rect">
              <a:avLst/>
            </a:prstGeom>
            <a:solidFill>
              <a:srgbClr val="015E8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tángulo 9"/>
            <p:cNvSpPr/>
            <p:nvPr/>
          </p:nvSpPr>
          <p:spPr>
            <a:xfrm>
              <a:off x="7644813" y="4999774"/>
              <a:ext cx="893131" cy="54699"/>
            </a:xfrm>
            <a:prstGeom prst="rect">
              <a:avLst/>
            </a:prstGeom>
            <a:solidFill>
              <a:srgbClr val="FC969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tángulo 10"/>
            <p:cNvSpPr/>
            <p:nvPr/>
          </p:nvSpPr>
          <p:spPr>
            <a:xfrm>
              <a:off x="8537944" y="4999774"/>
              <a:ext cx="733650" cy="54699"/>
            </a:xfrm>
            <a:prstGeom prst="rect">
              <a:avLst/>
            </a:prstGeom>
            <a:solidFill>
              <a:srgbClr val="FC24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tángulo 11"/>
            <p:cNvSpPr/>
            <p:nvPr/>
          </p:nvSpPr>
          <p:spPr>
            <a:xfrm>
              <a:off x="9275134" y="4999774"/>
              <a:ext cx="659218" cy="54699"/>
            </a:xfrm>
            <a:prstGeom prst="rect">
              <a:avLst/>
            </a:prstGeom>
            <a:solidFill>
              <a:srgbClr val="9617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tángulo 12"/>
            <p:cNvSpPr/>
            <p:nvPr/>
          </p:nvSpPr>
          <p:spPr>
            <a:xfrm>
              <a:off x="9937900" y="4999774"/>
              <a:ext cx="949842" cy="54699"/>
            </a:xfrm>
            <a:prstGeom prst="rect">
              <a:avLst/>
            </a:prstGeom>
            <a:solidFill>
              <a:srgbClr val="6C1E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tángulo 13"/>
            <p:cNvSpPr/>
            <p:nvPr/>
          </p:nvSpPr>
          <p:spPr>
            <a:xfrm>
              <a:off x="10887742" y="4999774"/>
              <a:ext cx="446565" cy="54699"/>
            </a:xfrm>
            <a:prstGeom prst="rect">
              <a:avLst/>
            </a:prstGeom>
            <a:solidFill>
              <a:srgbClr val="FBD20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ángulo 14"/>
            <p:cNvSpPr/>
            <p:nvPr/>
          </p:nvSpPr>
          <p:spPr>
            <a:xfrm>
              <a:off x="11160645" y="4999774"/>
              <a:ext cx="623776" cy="54699"/>
            </a:xfrm>
            <a:prstGeom prst="rect">
              <a:avLst/>
            </a:prstGeom>
            <a:solidFill>
              <a:srgbClr val="E6B6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ángulo 15"/>
            <p:cNvSpPr/>
            <p:nvPr/>
          </p:nvSpPr>
          <p:spPr>
            <a:xfrm>
              <a:off x="11784421" y="4999774"/>
              <a:ext cx="272902" cy="54699"/>
            </a:xfrm>
            <a:prstGeom prst="rect">
              <a:avLst/>
            </a:prstGeom>
            <a:solidFill>
              <a:srgbClr val="ACD17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ángulo 16"/>
            <p:cNvSpPr/>
            <p:nvPr/>
          </p:nvSpPr>
          <p:spPr>
            <a:xfrm>
              <a:off x="12057324" y="4999774"/>
              <a:ext cx="113413" cy="54699"/>
            </a:xfrm>
            <a:prstGeom prst="rect">
              <a:avLst/>
            </a:prstGeom>
            <a:solidFill>
              <a:srgbClr val="0B994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Título 1"/>
          <p:cNvSpPr txBox="1"/>
          <p:nvPr/>
        </p:nvSpPr>
        <p:spPr>
          <a:xfrm>
            <a:off x="1907584" y="138504"/>
            <a:ext cx="8980148" cy="1458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Can you spot the theme?</a:t>
            </a:r>
          </a:p>
        </p:txBody>
      </p:sp>
      <p:pic>
        <p:nvPicPr>
          <p:cNvPr id="16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4" y="1318848"/>
            <a:ext cx="5785335" cy="55391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368</Words>
  <Application>Microsoft Macintosh PowerPoint</Application>
  <PresentationFormat>Panorámica</PresentationFormat>
  <Paragraphs>55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Arial</vt:lpstr>
      <vt:lpstr>Tema de Office</vt:lpstr>
      <vt:lpstr>Presentación de PowerPoint</vt:lpstr>
      <vt:lpstr>Brian Fitzpatrick &amp; Ben Collins-Sussman Mayo 2009</vt:lpstr>
      <vt:lpstr>Presentación de PowerPoint</vt:lpstr>
      <vt:lpstr>Presentación de PowerPoint</vt:lpstr>
      <vt:lpstr>En palabras de Fiz y Ben: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Saucedo Fuentes</dc:creator>
  <cp:lastModifiedBy>Enrique Saucedo Fuentes</cp:lastModifiedBy>
  <cp:revision>25</cp:revision>
  <dcterms:created xsi:type="dcterms:W3CDTF">2017-05-23T10:47:00Z</dcterms:created>
  <dcterms:modified xsi:type="dcterms:W3CDTF">2017-05-26T11:55:05Z</dcterms:modified>
</cp:coreProperties>
</file>