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566E1C-07BA-4BBB-99BE-02CAC3DA7866}"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50ABE-651C-4507-A1DA-A372A3AE9368}" type="slidenum">
              <a:rPr lang="en-US" smtClean="0"/>
              <a:t>‹#›</a:t>
            </a:fld>
            <a:endParaRPr lang="en-US"/>
          </a:p>
        </p:txBody>
      </p:sp>
    </p:spTree>
    <p:extLst>
      <p:ext uri="{BB962C8B-B14F-4D97-AF65-F5344CB8AC3E}">
        <p14:creationId xmlns:p14="http://schemas.microsoft.com/office/powerpoint/2010/main" val="828489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566E1C-07BA-4BBB-99BE-02CAC3DA7866}"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50ABE-651C-4507-A1DA-A372A3AE9368}" type="slidenum">
              <a:rPr lang="en-US" smtClean="0"/>
              <a:t>‹#›</a:t>
            </a:fld>
            <a:endParaRPr lang="en-US"/>
          </a:p>
        </p:txBody>
      </p:sp>
    </p:spTree>
    <p:extLst>
      <p:ext uri="{BB962C8B-B14F-4D97-AF65-F5344CB8AC3E}">
        <p14:creationId xmlns:p14="http://schemas.microsoft.com/office/powerpoint/2010/main" val="946744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566E1C-07BA-4BBB-99BE-02CAC3DA7866}"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50ABE-651C-4507-A1DA-A372A3AE9368}" type="slidenum">
              <a:rPr lang="en-US" smtClean="0"/>
              <a:t>‹#›</a:t>
            </a:fld>
            <a:endParaRPr lang="en-US"/>
          </a:p>
        </p:txBody>
      </p:sp>
    </p:spTree>
    <p:extLst>
      <p:ext uri="{BB962C8B-B14F-4D97-AF65-F5344CB8AC3E}">
        <p14:creationId xmlns:p14="http://schemas.microsoft.com/office/powerpoint/2010/main" val="175405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566E1C-07BA-4BBB-99BE-02CAC3DA7866}"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50ABE-651C-4507-A1DA-A372A3AE9368}" type="slidenum">
              <a:rPr lang="en-US" smtClean="0"/>
              <a:t>‹#›</a:t>
            </a:fld>
            <a:endParaRPr lang="en-US"/>
          </a:p>
        </p:txBody>
      </p:sp>
    </p:spTree>
    <p:extLst>
      <p:ext uri="{BB962C8B-B14F-4D97-AF65-F5344CB8AC3E}">
        <p14:creationId xmlns:p14="http://schemas.microsoft.com/office/powerpoint/2010/main" val="3121441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566E1C-07BA-4BBB-99BE-02CAC3DA7866}"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50ABE-651C-4507-A1DA-A372A3AE9368}" type="slidenum">
              <a:rPr lang="en-US" smtClean="0"/>
              <a:t>‹#›</a:t>
            </a:fld>
            <a:endParaRPr lang="en-US"/>
          </a:p>
        </p:txBody>
      </p:sp>
    </p:spTree>
    <p:extLst>
      <p:ext uri="{BB962C8B-B14F-4D97-AF65-F5344CB8AC3E}">
        <p14:creationId xmlns:p14="http://schemas.microsoft.com/office/powerpoint/2010/main" val="3936297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566E1C-07BA-4BBB-99BE-02CAC3DA7866}"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50ABE-651C-4507-A1DA-A372A3AE9368}" type="slidenum">
              <a:rPr lang="en-US" smtClean="0"/>
              <a:t>‹#›</a:t>
            </a:fld>
            <a:endParaRPr lang="en-US"/>
          </a:p>
        </p:txBody>
      </p:sp>
    </p:spTree>
    <p:extLst>
      <p:ext uri="{BB962C8B-B14F-4D97-AF65-F5344CB8AC3E}">
        <p14:creationId xmlns:p14="http://schemas.microsoft.com/office/powerpoint/2010/main" val="73568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566E1C-07BA-4BBB-99BE-02CAC3DA7866}" type="datetimeFigureOut">
              <a:rPr lang="en-US" smtClean="0"/>
              <a:t>8/6/2022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D50ABE-651C-4507-A1DA-A372A3AE9368}" type="slidenum">
              <a:rPr lang="en-US" smtClean="0"/>
              <a:t>‹#›</a:t>
            </a:fld>
            <a:endParaRPr lang="en-US"/>
          </a:p>
        </p:txBody>
      </p:sp>
    </p:spTree>
    <p:extLst>
      <p:ext uri="{BB962C8B-B14F-4D97-AF65-F5344CB8AC3E}">
        <p14:creationId xmlns:p14="http://schemas.microsoft.com/office/powerpoint/2010/main" val="584122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566E1C-07BA-4BBB-99BE-02CAC3DA7866}" type="datetimeFigureOut">
              <a:rPr lang="en-US" smtClean="0"/>
              <a:t>8/6/2022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D50ABE-651C-4507-A1DA-A372A3AE9368}" type="slidenum">
              <a:rPr lang="en-US" smtClean="0"/>
              <a:t>‹#›</a:t>
            </a:fld>
            <a:endParaRPr lang="en-US"/>
          </a:p>
        </p:txBody>
      </p:sp>
    </p:spTree>
    <p:extLst>
      <p:ext uri="{BB962C8B-B14F-4D97-AF65-F5344CB8AC3E}">
        <p14:creationId xmlns:p14="http://schemas.microsoft.com/office/powerpoint/2010/main" val="2918321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566E1C-07BA-4BBB-99BE-02CAC3DA7866}" type="datetimeFigureOut">
              <a:rPr lang="en-US" smtClean="0"/>
              <a:t>8/6/2022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D50ABE-651C-4507-A1DA-A372A3AE9368}" type="slidenum">
              <a:rPr lang="en-US" smtClean="0"/>
              <a:t>‹#›</a:t>
            </a:fld>
            <a:endParaRPr lang="en-US"/>
          </a:p>
        </p:txBody>
      </p:sp>
    </p:spTree>
    <p:extLst>
      <p:ext uri="{BB962C8B-B14F-4D97-AF65-F5344CB8AC3E}">
        <p14:creationId xmlns:p14="http://schemas.microsoft.com/office/powerpoint/2010/main" val="2304551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566E1C-07BA-4BBB-99BE-02CAC3DA7866}"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50ABE-651C-4507-A1DA-A372A3AE9368}" type="slidenum">
              <a:rPr lang="en-US" smtClean="0"/>
              <a:t>‹#›</a:t>
            </a:fld>
            <a:endParaRPr lang="en-US"/>
          </a:p>
        </p:txBody>
      </p:sp>
    </p:spTree>
    <p:extLst>
      <p:ext uri="{BB962C8B-B14F-4D97-AF65-F5344CB8AC3E}">
        <p14:creationId xmlns:p14="http://schemas.microsoft.com/office/powerpoint/2010/main" val="161234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566E1C-07BA-4BBB-99BE-02CAC3DA7866}"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50ABE-651C-4507-A1DA-A372A3AE9368}" type="slidenum">
              <a:rPr lang="en-US" smtClean="0"/>
              <a:t>‹#›</a:t>
            </a:fld>
            <a:endParaRPr lang="en-US"/>
          </a:p>
        </p:txBody>
      </p:sp>
    </p:spTree>
    <p:extLst>
      <p:ext uri="{BB962C8B-B14F-4D97-AF65-F5344CB8AC3E}">
        <p14:creationId xmlns:p14="http://schemas.microsoft.com/office/powerpoint/2010/main" val="2900491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66E1C-07BA-4BBB-99BE-02CAC3DA7866}" type="datetimeFigureOut">
              <a:rPr lang="en-US" smtClean="0"/>
              <a:t>8/6/2022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50ABE-651C-4507-A1DA-A372A3AE9368}" type="slidenum">
              <a:rPr lang="en-US" smtClean="0"/>
              <a:t>‹#›</a:t>
            </a:fld>
            <a:endParaRPr lang="en-US"/>
          </a:p>
        </p:txBody>
      </p:sp>
    </p:spTree>
    <p:extLst>
      <p:ext uri="{BB962C8B-B14F-4D97-AF65-F5344CB8AC3E}">
        <p14:creationId xmlns:p14="http://schemas.microsoft.com/office/powerpoint/2010/main" val="853726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CLOTHES REVIEWS ANALYSIS WITH NLP</a:t>
            </a:r>
            <a:endParaRPr lang="en-US" b="1" dirty="0"/>
          </a:p>
        </p:txBody>
      </p:sp>
      <p:sp>
        <p:nvSpPr>
          <p:cNvPr id="3" name="Subtitle 2"/>
          <p:cNvSpPr>
            <a:spLocks noGrp="1"/>
          </p:cNvSpPr>
          <p:nvPr>
            <p:ph type="subTitle" idx="1"/>
          </p:nvPr>
        </p:nvSpPr>
        <p:spPr>
          <a:xfrm>
            <a:off x="9031458" y="3728647"/>
            <a:ext cx="3015175" cy="2362664"/>
          </a:xfrm>
        </p:spPr>
        <p:txBody>
          <a:bodyPr>
            <a:noAutofit/>
          </a:bodyPr>
          <a:lstStyle/>
          <a:p>
            <a:r>
              <a:rPr lang="en-US" sz="2000" b="1" dirty="0" smtClean="0"/>
              <a:t>A Dissertation By</a:t>
            </a:r>
          </a:p>
          <a:p>
            <a:r>
              <a:rPr lang="en-US" sz="2000" b="1" dirty="0" err="1" smtClean="0"/>
              <a:t>Yohan</a:t>
            </a:r>
            <a:r>
              <a:rPr lang="en-US" sz="2000" b="1" dirty="0" smtClean="0"/>
              <a:t> </a:t>
            </a:r>
            <a:r>
              <a:rPr lang="en-US" sz="2000" b="1" dirty="0" err="1" smtClean="0"/>
              <a:t>Hemal</a:t>
            </a:r>
            <a:r>
              <a:rPr lang="en-US" sz="2000" b="1" dirty="0" smtClean="0"/>
              <a:t> De Silva</a:t>
            </a:r>
          </a:p>
          <a:p>
            <a:r>
              <a:rPr lang="en-US" sz="2000" b="1" dirty="0" smtClean="0"/>
              <a:t>DSA_0303</a:t>
            </a:r>
          </a:p>
          <a:p>
            <a:endParaRPr lang="en-US" sz="2000" b="1" dirty="0" smtClean="0"/>
          </a:p>
          <a:p>
            <a:r>
              <a:rPr lang="en-US" sz="2000" b="1" dirty="0" smtClean="0"/>
              <a:t>Instructed By</a:t>
            </a:r>
          </a:p>
          <a:p>
            <a:r>
              <a:rPr lang="en-US" sz="2000" b="1" dirty="0" smtClean="0"/>
              <a:t>Dr. </a:t>
            </a:r>
            <a:r>
              <a:rPr lang="en-US" sz="2000" b="1" dirty="0" err="1" smtClean="0"/>
              <a:t>Sumudu</a:t>
            </a:r>
            <a:r>
              <a:rPr lang="en-US" sz="2000" b="1" dirty="0" smtClean="0"/>
              <a:t> </a:t>
            </a:r>
            <a:r>
              <a:rPr lang="en-US" sz="2000" b="1" dirty="0" err="1" smtClean="0"/>
              <a:t>Tennakoon</a:t>
            </a:r>
            <a:endParaRPr lang="en-US" sz="2000" b="1" dirty="0"/>
          </a:p>
        </p:txBody>
      </p:sp>
      <p:sp>
        <p:nvSpPr>
          <p:cNvPr id="5" name="TextBox 4"/>
          <p:cNvSpPr txBox="1"/>
          <p:nvPr/>
        </p:nvSpPr>
        <p:spPr>
          <a:xfrm>
            <a:off x="3984171" y="4725313"/>
            <a:ext cx="3980000" cy="369332"/>
          </a:xfrm>
          <a:prstGeom prst="rect">
            <a:avLst/>
          </a:prstGeom>
          <a:noFill/>
        </p:spPr>
        <p:txBody>
          <a:bodyPr wrap="none" rtlCol="0">
            <a:spAutoFit/>
          </a:bodyPr>
          <a:lstStyle/>
          <a:p>
            <a:r>
              <a:rPr lang="en-US" dirty="0" smtClean="0"/>
              <a:t>Machine Learning Foundation - Batch 03</a:t>
            </a:r>
            <a:endParaRPr lang="en-US" dirty="0"/>
          </a:p>
        </p:txBody>
      </p:sp>
    </p:spTree>
    <p:extLst>
      <p:ext uri="{BB962C8B-B14F-4D97-AF65-F5344CB8AC3E}">
        <p14:creationId xmlns:p14="http://schemas.microsoft.com/office/powerpoint/2010/main" val="497109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p:txBody>
          <a:bodyPr/>
          <a:lstStyle/>
          <a:p>
            <a:pPr marL="0" indent="0" algn="just">
              <a:buNone/>
            </a:pPr>
            <a:r>
              <a:rPr lang="en-US" dirty="0" smtClean="0"/>
              <a:t>Natural </a:t>
            </a:r>
            <a:r>
              <a:rPr lang="en-US" dirty="0"/>
              <a:t>Language Processing (NLP) is a field of Artificial Intelligence whose purpose is finding computational methods to interpret human language as it is spoken or written. </a:t>
            </a:r>
            <a:endParaRPr lang="en-US" dirty="0" smtClean="0"/>
          </a:p>
          <a:p>
            <a:pPr marL="0" indent="0" algn="just">
              <a:buNone/>
            </a:pPr>
            <a:endParaRPr lang="en-US" dirty="0" smtClean="0"/>
          </a:p>
          <a:p>
            <a:pPr marL="0" indent="0" algn="just">
              <a:buNone/>
            </a:pPr>
            <a:r>
              <a:rPr lang="en-US" dirty="0">
                <a:solidFill>
                  <a:srgbClr val="FF0000"/>
                </a:solidFill>
              </a:rPr>
              <a:t>Why should </a:t>
            </a:r>
            <a:r>
              <a:rPr lang="en-US" dirty="0" smtClean="0">
                <a:solidFill>
                  <a:srgbClr val="FF0000"/>
                </a:solidFill>
              </a:rPr>
              <a:t>we </a:t>
            </a:r>
            <a:r>
              <a:rPr lang="en-US" dirty="0">
                <a:solidFill>
                  <a:srgbClr val="FF0000"/>
                </a:solidFill>
              </a:rPr>
              <a:t>care? </a:t>
            </a:r>
            <a:r>
              <a:rPr lang="en-US" dirty="0"/>
              <a:t>Well, because communication is important and NLP software can improve how businesses operate and, as a result, customer experiences.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3267" y="5834553"/>
            <a:ext cx="1786052" cy="954693"/>
          </a:xfrm>
          <a:prstGeom prst="rect">
            <a:avLst/>
          </a:prstGeom>
        </p:spPr>
      </p:pic>
    </p:spTree>
    <p:extLst>
      <p:ext uri="{BB962C8B-B14F-4D97-AF65-F5344CB8AC3E}">
        <p14:creationId xmlns:p14="http://schemas.microsoft.com/office/powerpoint/2010/main" val="1880482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 (Opinion Mining)</a:t>
            </a:r>
            <a:endParaRPr lang="en-US" dirty="0"/>
          </a:p>
        </p:txBody>
      </p:sp>
      <p:sp>
        <p:nvSpPr>
          <p:cNvPr id="3" name="Content Placeholder 2"/>
          <p:cNvSpPr>
            <a:spLocks noGrp="1"/>
          </p:cNvSpPr>
          <p:nvPr>
            <p:ph idx="1"/>
          </p:nvPr>
        </p:nvSpPr>
        <p:spPr/>
        <p:txBody>
          <a:bodyPr/>
          <a:lstStyle/>
          <a:p>
            <a:pPr marL="0" indent="0" algn="just">
              <a:buNone/>
            </a:pPr>
            <a:r>
              <a:rPr lang="en-US" dirty="0"/>
              <a:t>Sentiment analysis, also referred to as opinion mining, is an approach to natural language processing (NLP) that identifies the emotional tone behind a body of text. This is a popular way for organizations to determine and categorize opinions about a </a:t>
            </a:r>
            <a:r>
              <a:rPr lang="en-US" dirty="0" smtClean="0"/>
              <a:t>product</a:t>
            </a:r>
            <a:r>
              <a:rPr lang="en-US" dirty="0"/>
              <a:t>, service, or idea</a:t>
            </a:r>
            <a:r>
              <a:rPr lang="en-US" dirty="0" smtClean="0"/>
              <a:t>.</a:t>
            </a:r>
          </a:p>
          <a:p>
            <a:pPr marL="0" indent="0" algn="just">
              <a:buNone/>
            </a:pPr>
            <a:endParaRPr lang="en-US" dirty="0"/>
          </a:p>
          <a:p>
            <a:pPr marL="0" indent="0" algn="just">
              <a:buNone/>
            </a:pPr>
            <a:r>
              <a:rPr lang="en-US" dirty="0" smtClean="0"/>
              <a:t>For this exercise, </a:t>
            </a:r>
            <a:r>
              <a:rPr lang="en-US" dirty="0" smtClean="0"/>
              <a:t>I’m also using </a:t>
            </a:r>
            <a:r>
              <a:rPr lang="en-US" dirty="0"/>
              <a:t>Sentiment </a:t>
            </a:r>
            <a:r>
              <a:rPr lang="en-US" dirty="0" smtClean="0"/>
              <a:t>analysis techniques to predict sentiment of reviewed text.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3267" y="5834553"/>
            <a:ext cx="1786052" cy="954693"/>
          </a:xfrm>
          <a:prstGeom prst="rect">
            <a:avLst/>
          </a:prstGeom>
        </p:spPr>
      </p:pic>
      <p:pic>
        <p:nvPicPr>
          <p:cNvPr id="5" name="Picture 4"/>
          <p:cNvPicPr>
            <a:picLocks noChangeAspect="1"/>
          </p:cNvPicPr>
          <p:nvPr/>
        </p:nvPicPr>
        <p:blipFill>
          <a:blip r:embed="rId3"/>
          <a:stretch>
            <a:fillRect/>
          </a:stretch>
        </p:blipFill>
        <p:spPr>
          <a:xfrm>
            <a:off x="6096000" y="4453353"/>
            <a:ext cx="3748381" cy="1858546"/>
          </a:xfrm>
          <a:prstGeom prst="rect">
            <a:avLst/>
          </a:prstGeom>
          <a:effectLst>
            <a:softEdge rad="127000"/>
          </a:effectLst>
        </p:spPr>
      </p:pic>
    </p:spTree>
    <p:extLst>
      <p:ext uri="{BB962C8B-B14F-4D97-AF65-F5344CB8AC3E}">
        <p14:creationId xmlns:p14="http://schemas.microsoft.com/office/powerpoint/2010/main" val="3088061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909583" y="3131370"/>
            <a:ext cx="2261575" cy="2234490"/>
          </a:xfrm>
          <a:prstGeom prst="rect">
            <a:avLst/>
          </a:prstGeom>
          <a:effectLst>
            <a:softEdge rad="152400"/>
          </a:effectLst>
        </p:spPr>
      </p:pic>
      <p:sp>
        <p:nvSpPr>
          <p:cNvPr id="2" name="Title 1"/>
          <p:cNvSpPr>
            <a:spLocks noGrp="1"/>
          </p:cNvSpPr>
          <p:nvPr>
            <p:ph type="title"/>
          </p:nvPr>
        </p:nvSpPr>
        <p:spPr/>
        <p:txBody>
          <a:bodyPr/>
          <a:lstStyle/>
          <a:p>
            <a:r>
              <a:rPr lang="en-US" dirty="0" smtClean="0"/>
              <a:t>Problem Statement </a:t>
            </a:r>
            <a:endParaRPr lang="en-US" dirty="0"/>
          </a:p>
        </p:txBody>
      </p:sp>
      <p:sp>
        <p:nvSpPr>
          <p:cNvPr id="3" name="Content Placeholder 2"/>
          <p:cNvSpPr>
            <a:spLocks noGrp="1"/>
          </p:cNvSpPr>
          <p:nvPr>
            <p:ph idx="1"/>
          </p:nvPr>
        </p:nvSpPr>
        <p:spPr/>
        <p:txBody>
          <a:bodyPr/>
          <a:lstStyle/>
          <a:p>
            <a:pPr marL="0" indent="0" algn="just">
              <a:buNone/>
            </a:pPr>
            <a:r>
              <a:rPr lang="en-US" dirty="0"/>
              <a:t>In here I’m going to analyze the Women’s Clothing E-Commerce dataset which contains text reviews written by customers. The idea is predicting the sentiment of each review and see whether it is consistent with the reviewed text by the customer. </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3267" y="5834553"/>
            <a:ext cx="1786052" cy="9546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3828" y="3493055"/>
            <a:ext cx="3873681" cy="2683908"/>
          </a:xfrm>
          <a:prstGeom prst="rect">
            <a:avLst/>
          </a:prstGeom>
          <a:effectLst>
            <a:softEdge rad="203200"/>
          </a:effectLst>
        </p:spPr>
      </p:pic>
      <p:pic>
        <p:nvPicPr>
          <p:cNvPr id="6" name="Picture 5"/>
          <p:cNvPicPr>
            <a:picLocks noChangeAspect="1"/>
          </p:cNvPicPr>
          <p:nvPr/>
        </p:nvPicPr>
        <p:blipFill>
          <a:blip r:embed="rId5"/>
          <a:stretch>
            <a:fillRect/>
          </a:stretch>
        </p:blipFill>
        <p:spPr>
          <a:xfrm>
            <a:off x="2004877" y="3882376"/>
            <a:ext cx="4226106" cy="2294587"/>
          </a:xfrm>
          <a:prstGeom prst="rect">
            <a:avLst/>
          </a:prstGeom>
          <a:effectLst>
            <a:softEdge rad="114300"/>
          </a:effectLst>
        </p:spPr>
      </p:pic>
    </p:spTree>
    <p:extLst>
      <p:ext uri="{BB962C8B-B14F-4D97-AF65-F5344CB8AC3E}">
        <p14:creationId xmlns:p14="http://schemas.microsoft.com/office/powerpoint/2010/main" val="3655537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US" dirty="0"/>
              <a:t>This dataset includes 23486 rows and 10 feature variables. Each row corresponds to a customer review, and includes the variables:</a:t>
            </a:r>
          </a:p>
          <a:p>
            <a:pPr algn="just"/>
            <a:r>
              <a:rPr lang="en-US" dirty="0" smtClean="0"/>
              <a:t>Clothing </a:t>
            </a:r>
            <a:r>
              <a:rPr lang="en-US" dirty="0"/>
              <a:t>ID: Integer Categorical variable that refers to the specific piece being reviewed.</a:t>
            </a:r>
          </a:p>
          <a:p>
            <a:pPr algn="just"/>
            <a:r>
              <a:rPr lang="en-US" dirty="0" smtClean="0"/>
              <a:t>Age</a:t>
            </a:r>
            <a:r>
              <a:rPr lang="en-US" dirty="0"/>
              <a:t>: Positive Integer variable of the reviewers age.</a:t>
            </a:r>
          </a:p>
          <a:p>
            <a:pPr algn="just"/>
            <a:r>
              <a:rPr lang="en-US" dirty="0" smtClean="0"/>
              <a:t>Title</a:t>
            </a:r>
            <a:r>
              <a:rPr lang="en-US" dirty="0"/>
              <a:t>: String variable for the title of the review.</a:t>
            </a:r>
          </a:p>
          <a:p>
            <a:pPr algn="just"/>
            <a:r>
              <a:rPr lang="en-US" dirty="0" smtClean="0"/>
              <a:t>Review </a:t>
            </a:r>
            <a:r>
              <a:rPr lang="en-US" dirty="0"/>
              <a:t>Text: String variable for the review body.</a:t>
            </a:r>
          </a:p>
          <a:p>
            <a:pPr algn="just"/>
            <a:r>
              <a:rPr lang="en-US" dirty="0" smtClean="0"/>
              <a:t>Rating</a:t>
            </a:r>
            <a:r>
              <a:rPr lang="en-US" dirty="0"/>
              <a:t>: Positive Ordinal Integer variable for the product score granted by the customer from 1 Worst, to 5 Best.</a:t>
            </a:r>
          </a:p>
          <a:p>
            <a:pPr algn="just"/>
            <a:r>
              <a:rPr lang="en-US" dirty="0" smtClean="0"/>
              <a:t>Recommended </a:t>
            </a:r>
            <a:r>
              <a:rPr lang="en-US" dirty="0"/>
              <a:t>IND: Binary variable stating where the customer recommends the product where 1 is recommended, 0 is not recommended.</a:t>
            </a:r>
          </a:p>
          <a:p>
            <a:pPr algn="just"/>
            <a:r>
              <a:rPr lang="en-US" dirty="0" smtClean="0"/>
              <a:t>Positive </a:t>
            </a:r>
            <a:r>
              <a:rPr lang="en-US" dirty="0"/>
              <a:t>Feedback Count: Positive Integer documenting the number of other customers who found this review positive.</a:t>
            </a:r>
          </a:p>
          <a:p>
            <a:pPr algn="just"/>
            <a:r>
              <a:rPr lang="en-US" dirty="0" smtClean="0"/>
              <a:t>Division Name</a:t>
            </a:r>
            <a:r>
              <a:rPr lang="en-US" dirty="0"/>
              <a:t>: Categorical name of the product high level division.</a:t>
            </a:r>
          </a:p>
          <a:p>
            <a:pPr algn="just"/>
            <a:r>
              <a:rPr lang="en-US" dirty="0" smtClean="0"/>
              <a:t>Department </a:t>
            </a:r>
            <a:r>
              <a:rPr lang="en-US" dirty="0"/>
              <a:t>Name: Categorical name of the product department name.</a:t>
            </a:r>
          </a:p>
          <a:p>
            <a:pPr algn="just"/>
            <a:r>
              <a:rPr lang="en-US" dirty="0" smtClean="0"/>
              <a:t>Class </a:t>
            </a:r>
            <a:r>
              <a:rPr lang="en-US" dirty="0"/>
              <a:t>Name: Categorical name of the product class name.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3267" y="5834553"/>
            <a:ext cx="1786052" cy="954693"/>
          </a:xfrm>
          <a:prstGeom prst="rect">
            <a:avLst/>
          </a:prstGeom>
        </p:spPr>
      </p:pic>
    </p:spTree>
    <p:extLst>
      <p:ext uri="{BB962C8B-B14F-4D97-AF65-F5344CB8AC3E}">
        <p14:creationId xmlns:p14="http://schemas.microsoft.com/office/powerpoint/2010/main" val="594102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 Level Process Flow</a:t>
            </a:r>
            <a:endParaRPr lang="en-US" dirty="0"/>
          </a:p>
        </p:txBody>
      </p:sp>
      <p:sp>
        <p:nvSpPr>
          <p:cNvPr id="3" name="Content Placeholder 2"/>
          <p:cNvSpPr>
            <a:spLocks noGrp="1"/>
          </p:cNvSpPr>
          <p:nvPr>
            <p:ph idx="1"/>
          </p:nvPr>
        </p:nvSpPr>
        <p:spPr>
          <a:xfrm>
            <a:off x="2033954" y="2529949"/>
            <a:ext cx="6336323" cy="4351338"/>
          </a:xfrm>
        </p:spPr>
        <p:txBody>
          <a:bodyPr/>
          <a:lstStyle/>
          <a:p>
            <a:pPr marL="0" indent="0">
              <a:buNone/>
            </a:pPr>
            <a:r>
              <a:rPr lang="en-US" dirty="0" smtClean="0"/>
              <a:t>Some Key Functions </a:t>
            </a:r>
          </a:p>
          <a:p>
            <a:r>
              <a:rPr lang="en-US" dirty="0" smtClean="0"/>
              <a:t>Stop Words</a:t>
            </a:r>
            <a:endParaRPr lang="en-US" dirty="0" smtClean="0"/>
          </a:p>
          <a:p>
            <a:r>
              <a:rPr lang="en-US" dirty="0" smtClean="0"/>
              <a:t>Lemmatization</a:t>
            </a:r>
            <a:r>
              <a:rPr lang="en-US" dirty="0"/>
              <a:t> </a:t>
            </a:r>
            <a:endParaRPr lang="en-US" dirty="0"/>
          </a:p>
          <a:p>
            <a:r>
              <a:rPr lang="en-US" dirty="0" smtClean="0"/>
              <a:t>Tokenization</a:t>
            </a:r>
          </a:p>
          <a:p>
            <a:r>
              <a:rPr lang="en-US" dirty="0" smtClean="0"/>
              <a:t>Stemming</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3267" y="5834553"/>
            <a:ext cx="1786052" cy="954693"/>
          </a:xfrm>
          <a:prstGeom prst="rect">
            <a:avLst/>
          </a:prstGeom>
        </p:spPr>
      </p:pic>
      <p:pic>
        <p:nvPicPr>
          <p:cNvPr id="8" name="Picture 7" descr="C:\Users\Yohan\Downloads\flow.png"/>
          <p:cNvPicPr/>
          <p:nvPr/>
        </p:nvPicPr>
        <p:blipFill>
          <a:blip r:embed="rId3">
            <a:extLst>
              <a:ext uri="{28A0092B-C50C-407E-A947-70E740481C1C}">
                <a14:useLocalDpi xmlns:a14="http://schemas.microsoft.com/office/drawing/2010/main" val="0"/>
              </a:ext>
            </a:extLst>
          </a:blip>
          <a:srcRect/>
          <a:stretch>
            <a:fillRect/>
          </a:stretch>
        </p:blipFill>
        <p:spPr bwMode="auto">
          <a:xfrm>
            <a:off x="5894364" y="1443985"/>
            <a:ext cx="1604889" cy="5114617"/>
          </a:xfrm>
          <a:prstGeom prst="rect">
            <a:avLst/>
          </a:prstGeom>
          <a:noFill/>
          <a:ln>
            <a:noFill/>
          </a:ln>
        </p:spPr>
      </p:pic>
    </p:spTree>
    <p:extLst>
      <p:ext uri="{BB962C8B-B14F-4D97-AF65-F5344CB8AC3E}">
        <p14:creationId xmlns:p14="http://schemas.microsoft.com/office/powerpoint/2010/main" val="728391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approach</a:t>
            </a:r>
            <a:endParaRPr lang="en-US" dirty="0"/>
          </a:p>
        </p:txBody>
      </p:sp>
      <p:sp>
        <p:nvSpPr>
          <p:cNvPr id="3" name="Content Placeholder 2"/>
          <p:cNvSpPr>
            <a:spLocks noGrp="1"/>
          </p:cNvSpPr>
          <p:nvPr>
            <p:ph idx="1"/>
          </p:nvPr>
        </p:nvSpPr>
        <p:spPr/>
        <p:txBody>
          <a:bodyPr/>
          <a:lstStyle/>
          <a:p>
            <a:pPr marL="0" indent="0">
              <a:buNone/>
            </a:pPr>
            <a:r>
              <a:rPr lang="en-US" dirty="0"/>
              <a:t>For the validate and verify the accuracy level, there are four machine learning models were deployed and tested for sentiment analysis with final data vocabulary</a:t>
            </a:r>
            <a:r>
              <a:rPr lang="en-US" dirty="0" smtClean="0"/>
              <a:t>.</a:t>
            </a:r>
          </a:p>
          <a:p>
            <a:pPr marL="0" indent="0">
              <a:buNone/>
            </a:pPr>
            <a:endParaRPr lang="en-US" dirty="0"/>
          </a:p>
          <a:p>
            <a:r>
              <a:rPr lang="en-US" dirty="0"/>
              <a:t>Support vector machine</a:t>
            </a:r>
          </a:p>
          <a:p>
            <a:r>
              <a:rPr lang="en-US" dirty="0"/>
              <a:t>KNN Algorithm</a:t>
            </a:r>
          </a:p>
          <a:p>
            <a:r>
              <a:rPr lang="en-US" dirty="0"/>
              <a:t>Random Forest Algorithm</a:t>
            </a:r>
          </a:p>
          <a:p>
            <a:r>
              <a:rPr lang="en-US" dirty="0"/>
              <a:t>Multinomial Naive Bayes Algorithm</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3267" y="5834553"/>
            <a:ext cx="1786052" cy="954693"/>
          </a:xfrm>
          <a:prstGeom prst="rect">
            <a:avLst/>
          </a:prstGeom>
        </p:spPr>
      </p:pic>
      <p:pic>
        <p:nvPicPr>
          <p:cNvPr id="5" name="Picture 4"/>
          <p:cNvPicPr/>
          <p:nvPr/>
        </p:nvPicPr>
        <p:blipFill>
          <a:blip r:embed="rId3"/>
          <a:stretch>
            <a:fillRect/>
          </a:stretch>
        </p:blipFill>
        <p:spPr>
          <a:xfrm>
            <a:off x="5334000" y="2701509"/>
            <a:ext cx="2391147" cy="1800153"/>
          </a:xfrm>
          <a:prstGeom prst="rect">
            <a:avLst/>
          </a:prstGeom>
        </p:spPr>
      </p:pic>
      <p:pic>
        <p:nvPicPr>
          <p:cNvPr id="6" name="Picture 5"/>
          <p:cNvPicPr/>
          <p:nvPr/>
        </p:nvPicPr>
        <p:blipFill>
          <a:blip r:embed="rId4"/>
          <a:stretch>
            <a:fillRect/>
          </a:stretch>
        </p:blipFill>
        <p:spPr>
          <a:xfrm>
            <a:off x="6882682" y="4694544"/>
            <a:ext cx="3340585" cy="1546713"/>
          </a:xfrm>
          <a:prstGeom prst="rect">
            <a:avLst/>
          </a:prstGeom>
        </p:spPr>
      </p:pic>
      <p:pic>
        <p:nvPicPr>
          <p:cNvPr id="7" name="Picture 6"/>
          <p:cNvPicPr/>
          <p:nvPr/>
        </p:nvPicPr>
        <p:blipFill>
          <a:blip r:embed="rId5"/>
          <a:stretch>
            <a:fillRect/>
          </a:stretch>
        </p:blipFill>
        <p:spPr>
          <a:xfrm>
            <a:off x="8162919" y="2856046"/>
            <a:ext cx="2753109" cy="1491078"/>
          </a:xfrm>
          <a:prstGeom prst="rect">
            <a:avLst/>
          </a:prstGeom>
        </p:spPr>
      </p:pic>
    </p:spTree>
    <p:extLst>
      <p:ext uri="{BB962C8B-B14F-4D97-AF65-F5344CB8AC3E}">
        <p14:creationId xmlns:p14="http://schemas.microsoft.com/office/powerpoint/2010/main" val="1781996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a:t>
            </a:r>
            <a:endParaRPr lang="en-US" dirty="0"/>
          </a:p>
        </p:txBody>
      </p:sp>
      <p:pic>
        <p:nvPicPr>
          <p:cNvPr id="5" name="Content Placeholder 4"/>
          <p:cNvPicPr>
            <a:picLocks noGrp="1" noChangeAspect="1"/>
          </p:cNvPicPr>
          <p:nvPr>
            <p:ph idx="1"/>
          </p:nvPr>
        </p:nvPicPr>
        <p:blipFill>
          <a:blip r:embed="rId2"/>
          <a:stretch>
            <a:fillRect/>
          </a:stretch>
        </p:blipFill>
        <p:spPr>
          <a:xfrm>
            <a:off x="838200" y="1507808"/>
            <a:ext cx="5543550" cy="2628900"/>
          </a:xfrm>
          <a:prstGeom prst="rect">
            <a:avLst/>
          </a:prstGeom>
        </p:spPr>
      </p:pic>
      <p:pic>
        <p:nvPicPr>
          <p:cNvPr id="6" name="Picture 5"/>
          <p:cNvPicPr>
            <a:picLocks noChangeAspect="1"/>
          </p:cNvPicPr>
          <p:nvPr/>
        </p:nvPicPr>
        <p:blipFill>
          <a:blip r:embed="rId3"/>
          <a:stretch>
            <a:fillRect/>
          </a:stretch>
        </p:blipFill>
        <p:spPr>
          <a:xfrm>
            <a:off x="6367682" y="1484215"/>
            <a:ext cx="5543550" cy="2647950"/>
          </a:xfrm>
          <a:prstGeom prst="rect">
            <a:avLst/>
          </a:prstGeom>
        </p:spPr>
      </p:pic>
      <p:pic>
        <p:nvPicPr>
          <p:cNvPr id="7" name="Picture 6"/>
          <p:cNvPicPr>
            <a:picLocks noChangeAspect="1"/>
          </p:cNvPicPr>
          <p:nvPr/>
        </p:nvPicPr>
        <p:blipFill>
          <a:blip r:embed="rId4"/>
          <a:stretch>
            <a:fillRect/>
          </a:stretch>
        </p:blipFill>
        <p:spPr>
          <a:xfrm>
            <a:off x="833657" y="4132165"/>
            <a:ext cx="5534025" cy="2628900"/>
          </a:xfrm>
          <a:prstGeom prst="rect">
            <a:avLst/>
          </a:prstGeom>
        </p:spPr>
      </p:pic>
      <p:pic>
        <p:nvPicPr>
          <p:cNvPr id="8" name="Picture 7"/>
          <p:cNvPicPr>
            <a:picLocks noChangeAspect="1"/>
          </p:cNvPicPr>
          <p:nvPr/>
        </p:nvPicPr>
        <p:blipFill>
          <a:blip r:embed="rId5"/>
          <a:stretch>
            <a:fillRect/>
          </a:stretch>
        </p:blipFill>
        <p:spPr>
          <a:xfrm>
            <a:off x="6367682" y="4127622"/>
            <a:ext cx="5524500" cy="2628900"/>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58731" y="6227679"/>
            <a:ext cx="1050587" cy="561567"/>
          </a:xfrm>
          <a:prstGeom prst="rect">
            <a:avLst/>
          </a:prstGeom>
        </p:spPr>
      </p:pic>
    </p:spTree>
    <p:extLst>
      <p:ext uri="{BB962C8B-B14F-4D97-AF65-F5344CB8AC3E}">
        <p14:creationId xmlns:p14="http://schemas.microsoft.com/office/powerpoint/2010/main" val="686259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lgn="just">
              <a:buNone/>
            </a:pPr>
            <a:r>
              <a:rPr lang="en-US" dirty="0"/>
              <a:t>Since SVM (Support Vector Machine) has the highest accuracy level it is the best model for sentiment analysis among these deployed models. And also all of above models reach 0.78 of accuracy level with processed reviewed data set</a:t>
            </a:r>
            <a:r>
              <a:rPr lang="en-US" dirty="0" smtClean="0"/>
              <a:t>.</a:t>
            </a:r>
          </a:p>
          <a:p>
            <a:pPr marL="0" indent="0" algn="just">
              <a:buNone/>
            </a:pPr>
            <a:endParaRPr lang="en-US" dirty="0"/>
          </a:p>
          <a:p>
            <a:pPr marL="0" indent="0" algn="just">
              <a:buNone/>
            </a:pPr>
            <a:r>
              <a:rPr lang="en-US" dirty="0"/>
              <a:t>Sentiment analysis plays a pivotal role in market research and similar fields. Indeed, keeping track of customers’ satisfaction and, most importantly, isolate those drivers which determine their sentiment towards items, could lead to winning marketing campaigns and selling strategies.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3267" y="5834553"/>
            <a:ext cx="1786052" cy="954693"/>
          </a:xfrm>
          <a:prstGeom prst="rect">
            <a:avLst/>
          </a:prstGeom>
        </p:spPr>
      </p:pic>
    </p:spTree>
    <p:extLst>
      <p:ext uri="{BB962C8B-B14F-4D97-AF65-F5344CB8AC3E}">
        <p14:creationId xmlns:p14="http://schemas.microsoft.com/office/powerpoint/2010/main" val="686002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514</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CLOTHES REVIEWS ANALYSIS WITH NLP</vt:lpstr>
      <vt:lpstr>INTRODUCTION</vt:lpstr>
      <vt:lpstr>Sentiment Analysis (Opinion Mining)</vt:lpstr>
      <vt:lpstr>Problem Statement </vt:lpstr>
      <vt:lpstr>Data Set</vt:lpstr>
      <vt:lpstr>High – Level Process Flow</vt:lpstr>
      <vt:lpstr>Machine learning approach</vt:lpstr>
      <vt:lpstr>Accuracy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CLOTHES REVIEWS ANALYSIS WITH NLP</dc:title>
  <dc:creator>User</dc:creator>
  <cp:lastModifiedBy>User</cp:lastModifiedBy>
  <cp:revision>15</cp:revision>
  <dcterms:created xsi:type="dcterms:W3CDTF">2022-08-05T15:58:07Z</dcterms:created>
  <dcterms:modified xsi:type="dcterms:W3CDTF">2022-08-06T05:27:22Z</dcterms:modified>
</cp:coreProperties>
</file>