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58" r:id="rId4"/>
    <p:sldId id="262" r:id="rId5"/>
    <p:sldId id="263" r:id="rId6"/>
    <p:sldId id="257" r:id="rId7"/>
    <p:sldId id="260" r:id="rId8"/>
    <p:sldId id="264" r:id="rId9"/>
    <p:sldId id="261" r:id="rId10"/>
    <p:sldId id="267" r:id="rId11"/>
    <p:sldId id="265" r:id="rId12"/>
    <p:sldId id="275" r:id="rId13"/>
    <p:sldId id="276" r:id="rId14"/>
    <p:sldId id="274" r:id="rId15"/>
    <p:sldId id="286" r:id="rId16"/>
    <p:sldId id="268" r:id="rId17"/>
    <p:sldId id="285" r:id="rId18"/>
    <p:sldId id="290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3" r:id="rId28"/>
    <p:sldId id="287" r:id="rId29"/>
    <p:sldId id="271" r:id="rId30"/>
    <p:sldId id="295" r:id="rId31"/>
    <p:sldId id="288" r:id="rId32"/>
    <p:sldId id="269" r:id="rId33"/>
    <p:sldId id="294" r:id="rId34"/>
    <p:sldId id="289" r:id="rId35"/>
    <p:sldId id="272" r:id="rId36"/>
    <p:sldId id="291" r:id="rId37"/>
    <p:sldId id="292" r:id="rId38"/>
    <p:sldId id="273" r:id="rId39"/>
    <p:sldId id="26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19" autoAdjust="0"/>
  </p:normalViewPr>
  <p:slideViewPr>
    <p:cSldViewPr snapToGrid="0">
      <p:cViewPr varScale="1"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A500-0574-4A15-95B2-4ED4DF856D10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382E-2DA8-419B-9E64-1863E18DD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2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NR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.wikipedia.org/wiki/Laboratoire_de_recherch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Segoe UI" panose="020B0502040204020203" pitchFamily="34" charset="0"/>
              </a:rPr>
              <a:t>Anglais</a:t>
            </a: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IEMN -&gt;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Institute of Electronics, Microelectronics and Nanotechnology</a:t>
            </a: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UMR -&gt; </a:t>
            </a:r>
            <a:r>
              <a:rPr lang="fr-FR" sz="4000" dirty="0">
                <a:effectLst/>
                <a:latin typeface="Segoe UI" panose="020B0502040204020203" pitchFamily="34" charset="0"/>
              </a:rPr>
              <a:t>Unité Mixte de Recherche (mixed </a:t>
            </a:r>
            <a:r>
              <a:rPr lang="fr-FR" sz="4000" dirty="0" err="1">
                <a:effectLst/>
                <a:latin typeface="Segoe UI" panose="020B0502040204020203" pitchFamily="34" charset="0"/>
              </a:rPr>
              <a:t>research</a:t>
            </a:r>
            <a:r>
              <a:rPr lang="fr-FR" sz="4000">
                <a:effectLst/>
                <a:latin typeface="Segoe UI" panose="020B0502040204020203" pitchFamily="34" charset="0"/>
              </a:rPr>
              <a:t> unit)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partially supported by </a:t>
            </a:r>
            <a:r>
              <a:rPr lang="en-US" sz="4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CNRS"/>
              </a:rPr>
              <a:t>CNRS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partially by other organizations, in terms of funds, academic and non-academic staff, and other type of support, based on a multi-year </a:t>
            </a:r>
            <a:r>
              <a:rPr lang="en-US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reconducible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contract</a:t>
            </a:r>
            <a:endParaRPr lang="en-US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CNRS -&gt;  French National Centre for Scientific Research</a:t>
            </a: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RENATECH -&gt; </a:t>
            </a:r>
            <a:r>
              <a:rPr lang="en-US" sz="2800" b="0" i="0" dirty="0">
                <a:solidFill>
                  <a:srgbClr val="888888"/>
                </a:solidFill>
                <a:effectLst/>
                <a:latin typeface="ralewayregular"/>
              </a:rPr>
              <a:t>French network of high-end facilities in the field of micro &amp; nanotechnology coordinated by CNRS</a:t>
            </a:r>
            <a:endParaRPr lang="fr-FR" sz="1800" b="0" dirty="0">
              <a:effectLst/>
              <a:latin typeface="Segoe UI" panose="020B0502040204020203" pitchFamily="34" charset="0"/>
            </a:endParaRPr>
          </a:p>
          <a:p>
            <a:endParaRPr lang="fr-FR" sz="1800" dirty="0">
              <a:effectLst/>
              <a:latin typeface="Segoe UI" panose="020B0502040204020203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Français</a:t>
            </a: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IEMN -&gt; Institut d'électronique, de microélectronique et de nanotechnologie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UMR -&gt; Unité Mixte de Recherche (</a:t>
            </a:r>
            <a:r>
              <a:rPr lang="fr-F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association d'un ou de plusieurs </a:t>
            </a:r>
            <a:r>
              <a:rPr lang="fr-FR" sz="28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Laboratoire de recherche"/>
              </a:rPr>
              <a:t>laboratoires de recherche</a:t>
            </a:r>
            <a:r>
              <a:rPr lang="fr-FR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d'un établissement d'enseignement supérieur (notamment d'université) ou d'un organisme de recherche avec le CNRS ou d’autres entités équivalentes</a:t>
            </a:r>
            <a:r>
              <a:rPr lang="fr-FR" sz="1800" dirty="0">
                <a:effectLst/>
                <a:latin typeface="Segoe UI" panose="020B0502040204020203" pitchFamily="34" charset="0"/>
              </a:rPr>
              <a:t>)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CNRS -&gt; Centre National de la Recherche Scientifique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dirty="0"/>
              <a:t>RENATECH -&gt; </a:t>
            </a:r>
            <a:r>
              <a:rPr lang="fr-FR" b="0" i="0" dirty="0">
                <a:solidFill>
                  <a:srgbClr val="888888"/>
                </a:solidFill>
                <a:effectLst/>
                <a:latin typeface="ralewayregular"/>
              </a:rPr>
              <a:t> réseau académique Français des équipements de pointe dans le domaine de la micro et nanotechnologie piloté par le CNRS (clients académiques et industriels)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traduction se fait dans un fichier binaire ce qui est beaucoup plus rapide pour accéder aux traductions par rapport à une traduction en base de données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traduction en base de données prends également plus de place qu’un fichier binaire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« tagguer » les termes que l’on veut traduire</a:t>
            </a:r>
          </a:p>
          <a:p>
            <a:endParaRPr lang="fr-FR" sz="1800" dirty="0">
              <a:effectLst/>
              <a:latin typeface="Franklin Gothic Book" panose="020B05030201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«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extract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–F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babel.cfg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–k _l –o messages.pot . ». Avec cette commande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va regarder dans le fichier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babel.cfg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pour savoir à quels endroits il doit extraire le texte.</a:t>
            </a:r>
          </a:p>
          <a:p>
            <a:endParaRPr lang="fr-FR" sz="1800" dirty="0">
              <a:effectLst/>
              <a:latin typeface="Franklin Gothic Book" panose="020B05030201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«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init –i messages.pot –d app/translations –l en » qui va créer un fichier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messages.po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où l’on pourra traduire les termes de l’application qui ont été taggués.</a:t>
            </a:r>
          </a:p>
          <a:p>
            <a:endParaRPr lang="fr-FR" sz="1800" dirty="0">
              <a:effectLst/>
              <a:latin typeface="Franklin Gothic Book" panose="020B05030201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«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compile –d app/translations » qui va compiler le fichier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messages.po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en messages.mo qui sera prêt à l’emploi par l’application pour la traduction de celle-ci.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72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-&gt; noyau de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d’exploitation</a:t>
            </a:r>
            <a:r>
              <a:rPr lang="en-US" dirty="0"/>
              <a:t>, open-source, </a:t>
            </a:r>
            <a:r>
              <a:rPr lang="en-US" dirty="0" err="1"/>
              <a:t>centaines</a:t>
            </a:r>
            <a:r>
              <a:rPr lang="en-US" dirty="0"/>
              <a:t> </a:t>
            </a:r>
            <a:r>
              <a:rPr lang="en-US" dirty="0" err="1"/>
              <a:t>d’OS</a:t>
            </a:r>
            <a:r>
              <a:rPr lang="en-US" dirty="0"/>
              <a:t> et de distributions (Ubuntu), très </a:t>
            </a:r>
            <a:r>
              <a:rPr lang="en-US" dirty="0" err="1"/>
              <a:t>utilisé</a:t>
            </a:r>
            <a:r>
              <a:rPr lang="en-US" dirty="0"/>
              <a:t> dans le cloud, socle </a:t>
            </a:r>
            <a:r>
              <a:rPr lang="en-US" dirty="0" err="1"/>
              <a:t>d’une</a:t>
            </a:r>
            <a:r>
              <a:rPr lang="en-US" dirty="0"/>
              <a:t> des </a:t>
            </a:r>
            <a:r>
              <a:rPr lang="en-US" dirty="0" err="1"/>
              <a:t>dernières</a:t>
            </a:r>
            <a:r>
              <a:rPr lang="en-US" dirty="0"/>
              <a:t> innovations du cloud : Docker qui repose sur le </a:t>
            </a:r>
            <a:r>
              <a:rPr lang="en-US" dirty="0" err="1"/>
              <a:t>linux</a:t>
            </a:r>
            <a:r>
              <a:rPr lang="en-US" dirty="0"/>
              <a:t> container</a:t>
            </a:r>
          </a:p>
          <a:p>
            <a:r>
              <a:rPr lang="en-US" dirty="0"/>
              <a:t>PyCharm -&gt; IDE </a:t>
            </a:r>
            <a:r>
              <a:rPr lang="en-US" dirty="0" err="1"/>
              <a:t>Spécialisé</a:t>
            </a:r>
            <a:r>
              <a:rPr lang="en-US" dirty="0"/>
              <a:t> pour Python</a:t>
            </a:r>
          </a:p>
          <a:p>
            <a:r>
              <a:rPr lang="en-US" dirty="0" err="1"/>
              <a:t>VSCode</a:t>
            </a:r>
            <a:r>
              <a:rPr lang="en-US" dirty="0"/>
              <a:t> -&gt; IDE</a:t>
            </a:r>
          </a:p>
          <a:p>
            <a:r>
              <a:rPr lang="en-US" dirty="0"/>
              <a:t>Gitlab -&gt; Pour le </a:t>
            </a:r>
            <a:r>
              <a:rPr lang="en-US" dirty="0" err="1"/>
              <a:t>dépôt</a:t>
            </a:r>
            <a:r>
              <a:rPr lang="en-US" dirty="0"/>
              <a:t> distant du </a:t>
            </a:r>
            <a:r>
              <a:rPr lang="en-US" dirty="0" err="1"/>
              <a:t>projet</a:t>
            </a:r>
            <a:r>
              <a:rPr lang="en-US" dirty="0"/>
              <a:t> (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notamment</a:t>
            </a:r>
            <a:r>
              <a:rPr lang="en-US" dirty="0"/>
              <a:t> un tableau pour la repartition des taches du </a:t>
            </a:r>
            <a:r>
              <a:rPr lang="en-US" dirty="0" err="1"/>
              <a:t>projet</a:t>
            </a:r>
            <a:r>
              <a:rPr lang="en-US" dirty="0"/>
              <a:t>)</a:t>
            </a:r>
          </a:p>
          <a:p>
            <a:r>
              <a:rPr lang="en-US" dirty="0" err="1"/>
              <a:t>Zulip</a:t>
            </a:r>
            <a:r>
              <a:rPr lang="en-US" dirty="0"/>
              <a:t> -&gt; Pour la communication de </a:t>
            </a:r>
            <a:r>
              <a:rPr lang="en-US" dirty="0" err="1"/>
              <a:t>l’équipe</a:t>
            </a:r>
            <a:r>
              <a:rPr lang="en-US" dirty="0"/>
              <a:t>,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cannaux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5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-&gt; </a:t>
            </a:r>
            <a:r>
              <a:rPr lang="en-US" dirty="0" err="1"/>
              <a:t>langage</a:t>
            </a:r>
            <a:r>
              <a:rPr lang="en-US" dirty="0"/>
              <a:t> open-source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interprété</a:t>
            </a:r>
            <a:r>
              <a:rPr lang="en-US" dirty="0"/>
              <a:t>,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l’indentation qui limite les différents blocs de code</a:t>
            </a:r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programmation structurée, fonctionnelle et orienté objet</a:t>
            </a:r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utilisée dans plusieurs domaines tels que le développement web, la data science, l’automatisation de tâches, la création de jeux et bien d’autres</a:t>
            </a:r>
            <a:endParaRPr lang="en-US" dirty="0"/>
          </a:p>
          <a:p>
            <a:r>
              <a:rPr lang="en-US" b="1" dirty="0"/>
              <a:t>Flask</a:t>
            </a:r>
            <a:r>
              <a:rPr lang="en-US" dirty="0"/>
              <a:t> -&gt; Framework Python </a:t>
            </a:r>
            <a:r>
              <a:rPr lang="en-US" dirty="0" err="1"/>
              <a:t>classé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microframework,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nombreux paquets nous permettent facilement d’ajouter des fonctionnalités</a:t>
            </a:r>
            <a:endParaRPr lang="en-US" dirty="0"/>
          </a:p>
          <a:p>
            <a:r>
              <a:rPr lang="fr-FR" b="1" dirty="0"/>
              <a:t>Docker</a:t>
            </a:r>
            <a:r>
              <a:rPr lang="fr-FR" dirty="0"/>
              <a:t> -&gt;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plateforme de conteneurisation qui permet de créer des conteneurs, alternative aux machines virtuelles, un conteneur est plus léger, 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plus simple et partage son kernel et son système d’exploitation avec d’autres conteneurs, environnement sur toutes les machines où l’application est déployée et développée,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créer des applications micro service grâce à l’indépendance des différents conteneur</a:t>
            </a:r>
            <a:endParaRPr lang="fr-FR" dirty="0"/>
          </a:p>
          <a:p>
            <a:r>
              <a:rPr lang="fr-FR" b="1" dirty="0" err="1"/>
              <a:t>Traefik</a:t>
            </a:r>
            <a:r>
              <a:rPr lang="fr-FR" dirty="0"/>
              <a:t> -&gt;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 reverse-proxy français développé en langage Go, permet de faire l’intermédiaire entre un réseau publique et un réseau privé</a:t>
            </a:r>
          </a:p>
          <a:p>
            <a:r>
              <a:rPr lang="fr-FR" sz="1800" b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PostgreSQL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-&gt; SGBDRO (Système de gestion de base de données relationnelle et objet) open-source développé en 1986, meilleure prise en charge des données volumineuses,</a:t>
            </a:r>
          </a:p>
          <a:p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PostgREST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qui permet de transformer la BDD en API REST pour l’application</a:t>
            </a:r>
            <a:endParaRPr lang="fr-FR" dirty="0"/>
          </a:p>
          <a:p>
            <a:r>
              <a:rPr lang="fr-FR" b="1" dirty="0" err="1"/>
              <a:t>Adminer</a:t>
            </a:r>
            <a:r>
              <a:rPr lang="fr-FR" dirty="0"/>
              <a:t> -&gt;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application web qui offre une interface graphique pour différents systèmes de gestion de base de données (par exemple : MySQL, SQLite, PostgreSQL, etc…),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réalisée sous PHP et a pour particularité d’être entièrement contenu dans un seul fichier, alternative légère par rapport à PHPMyAdmin, </a:t>
            </a:r>
          </a:p>
          <a:p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Adminer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était autrefois connu sous le nom de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PHPMinAdmin</a:t>
            </a:r>
            <a:endParaRPr lang="fr-FR" dirty="0"/>
          </a:p>
          <a:p>
            <a:r>
              <a:rPr lang="fr-FR" b="1" dirty="0"/>
              <a:t>HTML, CSS </a:t>
            </a:r>
            <a:r>
              <a:rPr lang="fr-FR" dirty="0"/>
              <a:t>-&gt;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HTML5 (</a:t>
            </a:r>
            <a:r>
              <a:rPr lang="fr-FR" sz="1800" b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HyperText Markup </a:t>
            </a:r>
            <a:r>
              <a:rPr lang="fr-FR" sz="1800" b="1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est utilisé pour créer la structure et le contenu des pages web, CSS3 (</a:t>
            </a:r>
            <a:r>
              <a:rPr lang="fr-FR" sz="1800" b="1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Cascading</a:t>
            </a:r>
            <a:r>
              <a:rPr lang="fr-FR" sz="1800" b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Style Sheets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est utilisé pour soigner l’apparence de nos différentes pages</a:t>
            </a:r>
            <a:endParaRPr lang="fr-FR" dirty="0"/>
          </a:p>
          <a:p>
            <a:r>
              <a:rPr lang="fr-FR" b="1" dirty="0"/>
              <a:t>Bootstrap</a:t>
            </a:r>
            <a:r>
              <a:rPr lang="fr-FR" dirty="0"/>
              <a:t> -&gt;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responsive de l’application</a:t>
            </a:r>
            <a:endParaRPr lang="fr-FR" dirty="0"/>
          </a:p>
          <a:p>
            <a:r>
              <a:rPr lang="en-US" b="1" dirty="0"/>
              <a:t>JavaScript</a:t>
            </a:r>
            <a:r>
              <a:rPr lang="en-US" dirty="0"/>
              <a:t> -&gt; 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implémenter des mécaniques complexes à une page web</a:t>
            </a:r>
            <a:endParaRPr lang="en-US" dirty="0"/>
          </a:p>
          <a:p>
            <a:r>
              <a:rPr lang="en-US" b="1" dirty="0"/>
              <a:t>AJAX</a:t>
            </a:r>
            <a:r>
              <a:rPr lang="en-US" dirty="0"/>
              <a:t> -&gt;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Asynchronous</a:t>
            </a:r>
            <a:r>
              <a:rPr lang="fr-FR" sz="18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Javascript And XML </a:t>
            </a:r>
            <a:r>
              <a:rPr lang="fr-FR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permet d’envoyer des requêtes JavaScript asynchrones ce qui permet une mise à jour de contenu sans rechargement de page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25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project management application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 different user interfaces : administration interface and the user interface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access the application, you need to have an account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There are 3 types of users to separate the access to those two interfaces: the national admin, the local admins and the users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national and local admins have access to both interfaces while the users only have access to the user interface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user interface  -&gt; ask the network for a feasibility request if you do not know the plant that will take care of the project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demand can be confirmed or refused by an admin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consult your feasibilities demands with an history to see if they are refused, accepted or pending confirmation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you already know what plant will do your project you can directly do a project deposit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able to affect users and partners to the project, create steps and create highlights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filling a feasibility request or creating a project the users can save it as a draft to continue its creation and validate the entry later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local admin who can only interact with projects from his plant 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national admin who can interact with every project existing from every plant of the RENATECH network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create user accounts, resend activation e-mails if needed, but also consult users </a:t>
            </a:r>
            <a:r>
              <a:rPr lang="en-US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informations</a:t>
            </a:r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modify them or delete a user account</a:t>
            </a:r>
          </a:p>
          <a:p>
            <a:r>
              <a:rPr lang="en-US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migrate establishments and users in case of duplicates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45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d’ajouter des fonctionnalités demandées par les utilisateurs ou les administrateurs dans l’application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 permettre une surveillance accrue des services mis en production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d’augmenter le taux de productivité et de réactivité de l’équipe en cas de soucis dans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74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cliquant dans l’application, en interagissant avec le logiciel et les APIs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Intégration continue</a:t>
            </a:r>
          </a:p>
          <a:p>
            <a:r>
              <a:rPr lang="fr-FR" dirty="0"/>
              <a:t>Automatiser l’intégration des changements de codes dans un projet de développement</a:t>
            </a:r>
          </a:p>
          <a:p>
            <a:r>
              <a:rPr lang="fr-FR" dirty="0"/>
              <a:t>Outils utilisés pour affirmer l’exactitude du nouveau code avant intégration (ex: </a:t>
            </a:r>
            <a:r>
              <a:rPr lang="fr-FR" dirty="0" err="1"/>
              <a:t>Gitlab</a:t>
            </a:r>
            <a:r>
              <a:rPr lang="fr-FR" dirty="0"/>
              <a:t> CI/CD)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74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Ecrire et exécuter différents types de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Unitaires, d’intégration, etc…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83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il y a le flag </a:t>
            </a:r>
            <a:r>
              <a:rPr lang="fr-FR" sz="1800" b="1" i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-s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qui permet d’afficher les </a:t>
            </a:r>
            <a:r>
              <a:rPr lang="fr-FR" sz="18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print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du test dans le terminal, </a:t>
            </a:r>
            <a:r>
              <a:rPr lang="fr-FR" sz="1800" b="1" i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-v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qui fournit les détails à chaque fichier de test </a:t>
            </a:r>
          </a:p>
          <a:p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ou encore </a:t>
            </a:r>
            <a:r>
              <a:rPr lang="fr-FR" sz="1800" b="1" i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--</a:t>
            </a:r>
            <a:r>
              <a:rPr lang="fr-FR" sz="1800" b="1" i="1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disable</a:t>
            </a:r>
            <a:r>
              <a:rPr lang="fr-FR" sz="1800" b="1" i="1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-warnings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qui permet de ne pas afficher les alertes des tests dans la console ou le terminal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8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Flask logging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382E-2DA8-419B-9E64-1863E18DD0B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1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3BC510-9AD2-480F-946F-812144CA2311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DF62-1B67-4E6D-BC76-5B2E23E31DE9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551-8497-4EE7-80D0-C0C7AE0BDAC3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23FF-46D8-466B-9B25-3C04FE4DACF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42EFB-AC21-4098-8256-0FEB9F4F12AA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306-C8A4-43A7-8353-0A2E8E90AB5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83E-2F74-48BB-8EF9-49960B3F3058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F5A8-DC50-4454-B8B2-A29ECA13C144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FD2-DBFA-4B64-B0A5-75D777391947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685A6-A975-4F33-8DCB-2917F2673AC4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F5D41C-CC31-4372-9BD8-40139430872E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1ED1E7-7202-47E9-92E6-A6625081A6C0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21A6A-DAE9-60AC-3AAF-0F4B65BF5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380770"/>
            <a:ext cx="8361229" cy="1381215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193FC9-916C-ACBC-DFBE-78A55F80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98332"/>
            <a:ext cx="6831673" cy="624347"/>
          </a:xfrm>
        </p:spPr>
        <p:txBody>
          <a:bodyPr/>
          <a:lstStyle/>
          <a:p>
            <a:r>
              <a:rPr lang="fr-FR" dirty="0"/>
              <a:t>Présentation par Yoan DECONINCK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75" y="1252731"/>
            <a:ext cx="2835192" cy="982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8BDFD0-3FC3-8D5C-4C0C-88268979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315" y="4226887"/>
            <a:ext cx="2902509" cy="15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Technologiques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3D403B-132B-6584-2BE3-E22C42DE6C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67" y="1437308"/>
            <a:ext cx="1558290" cy="133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B15694-D6AB-A31D-539E-7A27EBCD7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169" y="1053451"/>
            <a:ext cx="1524000" cy="21012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554E19-5DD7-DF7E-9892-953E4171A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04" y="5263882"/>
            <a:ext cx="3333750" cy="838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D5FC607-347F-F601-F316-70A809BF88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90" y="3193096"/>
            <a:ext cx="1343025" cy="13430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432E4B-AE1F-AF29-7097-F2B7C9BB61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00" y="3154666"/>
            <a:ext cx="917575" cy="1295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EDCBB4C-E29E-0453-3B5A-3C17FD5EE9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16" y="2945330"/>
            <a:ext cx="2457450" cy="24574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8AB373-F645-68C2-AFA4-F99B5849D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58" y="4895529"/>
            <a:ext cx="1323975" cy="13239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E857840-02E3-AB66-34B5-A3F6E31C7F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0" y="5095875"/>
            <a:ext cx="1571625" cy="10763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9AD3EFF-2B43-60F6-F469-F7423542150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04" y="1665604"/>
            <a:ext cx="2085975" cy="117284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C68738B-DD50-74A5-059D-42B6F6950D5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91" y="1589035"/>
            <a:ext cx="2553335" cy="10001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5236926-8959-8DB1-F46E-D59D420B76D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61" y="3269655"/>
            <a:ext cx="159766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8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 gestion de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2 interfaces</a:t>
            </a:r>
          </a:p>
          <a:p>
            <a:r>
              <a:rPr lang="en-US" dirty="0" err="1"/>
              <a:t>Besoin</a:t>
            </a:r>
            <a:r>
              <a:rPr lang="en-US" dirty="0"/>
              <a:t> d’un </a:t>
            </a:r>
            <a:r>
              <a:rPr lang="en-US" dirty="0" err="1"/>
              <a:t>compte</a:t>
            </a:r>
            <a:endParaRPr lang="en-US" dirty="0"/>
          </a:p>
          <a:p>
            <a:r>
              <a:rPr lang="en-US" dirty="0"/>
              <a:t>3 types </a:t>
            </a:r>
            <a:r>
              <a:rPr lang="en-US" dirty="0" err="1"/>
              <a:t>d’utilisateurs</a:t>
            </a:r>
            <a:endParaRPr lang="en-US" dirty="0"/>
          </a:p>
          <a:p>
            <a:r>
              <a:rPr lang="en-US" dirty="0" err="1"/>
              <a:t>Demandes</a:t>
            </a:r>
            <a:r>
              <a:rPr lang="en-US" dirty="0"/>
              <a:t> de </a:t>
            </a:r>
            <a:r>
              <a:rPr lang="en-US" dirty="0" err="1"/>
              <a:t>faisabilités</a:t>
            </a:r>
            <a:endParaRPr lang="en-US" dirty="0"/>
          </a:p>
          <a:p>
            <a:r>
              <a:rPr lang="en-US" dirty="0" err="1"/>
              <a:t>Demandes</a:t>
            </a:r>
            <a:r>
              <a:rPr lang="en-US" dirty="0"/>
              <a:t> de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2 types </a:t>
            </a:r>
            <a:r>
              <a:rPr lang="en-US" dirty="0" err="1"/>
              <a:t>d’admins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d’informations sur </a:t>
            </a:r>
            <a:r>
              <a:rPr lang="fr-FR" dirty="0" err="1"/>
              <a:t>Repotech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 4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6ACB43AB-B92C-6357-50CD-4DAD594AD6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9" y="2361383"/>
            <a:ext cx="8941053" cy="21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6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effectuées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5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1301360"/>
            <a:ext cx="10018767" cy="2852737"/>
          </a:xfrm>
        </p:spPr>
        <p:txBody>
          <a:bodyPr/>
          <a:lstStyle/>
          <a:p>
            <a:r>
              <a:rPr lang="fr-FR" dirty="0"/>
              <a:t>Duplication de projet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1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1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unitaires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tests manuels / tests automatisés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599" y="2285999"/>
            <a:ext cx="10014857" cy="4082143"/>
          </a:xfrm>
        </p:spPr>
        <p:txBody>
          <a:bodyPr>
            <a:normAutofit/>
          </a:bodyPr>
          <a:lstStyle/>
          <a:p>
            <a:r>
              <a:rPr lang="fr-FR" dirty="0"/>
              <a:t>Tests manuels</a:t>
            </a:r>
          </a:p>
          <a:p>
            <a:pPr lvl="1"/>
            <a:r>
              <a:rPr lang="fr-FR" dirty="0"/>
              <a:t>Effectués en personne</a:t>
            </a:r>
          </a:p>
          <a:p>
            <a:pPr lvl="1"/>
            <a:r>
              <a:rPr lang="fr-FR" dirty="0"/>
              <a:t>En interagissant avec l’application</a:t>
            </a:r>
          </a:p>
          <a:p>
            <a:pPr lvl="1"/>
            <a:r>
              <a:rPr lang="fr-FR" dirty="0"/>
              <a:t>Très coûteuse</a:t>
            </a:r>
          </a:p>
          <a:p>
            <a:pPr lvl="1"/>
            <a:r>
              <a:rPr lang="fr-FR" dirty="0"/>
              <a:t>Sujet à erreur humaine</a:t>
            </a:r>
          </a:p>
          <a:p>
            <a:r>
              <a:rPr lang="fr-FR" dirty="0"/>
              <a:t>Tests automatiques</a:t>
            </a:r>
          </a:p>
          <a:p>
            <a:pPr lvl="1"/>
            <a:r>
              <a:rPr lang="fr-FR" dirty="0"/>
              <a:t>Effectués par exécution d’un script</a:t>
            </a:r>
          </a:p>
          <a:p>
            <a:pPr lvl="1"/>
            <a:r>
              <a:rPr lang="fr-FR" dirty="0"/>
              <a:t>Robuste et fiable</a:t>
            </a:r>
          </a:p>
          <a:p>
            <a:pPr lvl="1"/>
            <a:r>
              <a:rPr lang="fr-FR" dirty="0"/>
              <a:t>Elément clé de l’intégration continue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3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PyTest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Python</a:t>
            </a:r>
          </a:p>
          <a:p>
            <a:pPr marL="530352" lvl="1" indent="0">
              <a:buNone/>
            </a:pPr>
            <a:r>
              <a:rPr lang="fr-FR" dirty="0"/>
              <a:t>Ecrire et exécuter différents types de tests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638C9EA-203A-2A74-5470-696DF4CED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7714" y="794657"/>
            <a:ext cx="4256314" cy="42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1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9A649F-59E3-3BB4-D91C-39E63C11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5" y="758332"/>
            <a:ext cx="6045904" cy="597882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922" y="228600"/>
            <a:ext cx="9601200" cy="1485900"/>
          </a:xfrm>
        </p:spPr>
        <p:txBody>
          <a:bodyPr/>
          <a:lstStyle/>
          <a:p>
            <a:r>
              <a:rPr lang="fr-FR" dirty="0"/>
              <a:t>Présentation de tests unitaires </a:t>
            </a:r>
            <a:r>
              <a:rPr lang="fr-FR" dirty="0" err="1"/>
              <a:t>PyTest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1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897AD45-2C2F-CEA3-C1E5-D2340761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13" y="597076"/>
            <a:ext cx="8110429" cy="62609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9673B6-B154-7C9A-34B7-BD2ABB9A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22" y="22195"/>
            <a:ext cx="9601200" cy="1485900"/>
          </a:xfrm>
        </p:spPr>
        <p:txBody>
          <a:bodyPr/>
          <a:lstStyle/>
          <a:p>
            <a:r>
              <a:rPr lang="fr-FR" dirty="0"/>
              <a:t>Fichier de configuration </a:t>
            </a:r>
            <a:r>
              <a:rPr lang="fr-FR" dirty="0" err="1"/>
              <a:t>PyTest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86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211429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0" y="923192"/>
            <a:ext cx="9753818" cy="49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258FA1-20CE-D754-782F-FEA6A3AC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71" y="108857"/>
            <a:ext cx="10812057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9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CC7B05-24CB-99E7-CB18-13BAFB25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568EDD7-0D25-EE26-DE1C-15E5738AB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0"/>
          <a:stretch/>
        </p:blipFill>
        <p:spPr>
          <a:xfrm>
            <a:off x="2522810" y="0"/>
            <a:ext cx="6949926" cy="66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5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des tests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14"/>
          <a:stretch/>
        </p:blipFill>
        <p:spPr>
          <a:xfrm>
            <a:off x="899969" y="108857"/>
            <a:ext cx="10958119" cy="30371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C6ED8E7-ACE7-00AE-9957-43C50A1B475D}"/>
              </a:ext>
            </a:extLst>
          </p:cNvPr>
          <p:cNvSpPr txBox="1"/>
          <p:nvPr/>
        </p:nvSpPr>
        <p:spPr>
          <a:xfrm>
            <a:off x="1164771" y="3635829"/>
            <a:ext cx="744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Pytest</a:t>
            </a:r>
            <a:r>
              <a:rPr lang="en-US" sz="2800" dirty="0"/>
              <a:t> –v –s test_auth.py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16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10080"/>
            <a:ext cx="10942013" cy="684792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9C3254E-CC9C-4F58-E266-117056A3479C}"/>
              </a:ext>
            </a:extLst>
          </p:cNvPr>
          <p:cNvSpPr txBox="1"/>
          <p:nvPr/>
        </p:nvSpPr>
        <p:spPr>
          <a:xfrm>
            <a:off x="772886" y="914400"/>
            <a:ext cx="7881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 test </a:t>
            </a:r>
            <a:r>
              <a:rPr lang="en-US" sz="3200" dirty="0" err="1"/>
              <a:t>réussi</a:t>
            </a:r>
            <a:r>
              <a:rPr lang="en-US" sz="3200" dirty="0"/>
              <a:t>, 2 </a:t>
            </a:r>
            <a:r>
              <a:rPr lang="en-US" sz="3200" dirty="0" err="1"/>
              <a:t>alertes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452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54" y="0"/>
            <a:ext cx="7310022" cy="3757612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3692769"/>
            <a:ext cx="7874977" cy="3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logs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0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logs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7A6D6E-1714-0947-6262-236430DC4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58018"/>
            <a:ext cx="3133480" cy="12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6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F7057-F91F-D36C-212C-E8C37E17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24" y="207860"/>
            <a:ext cx="11136704" cy="6443106"/>
          </a:xfrm>
        </p:spPr>
        <p:txBody>
          <a:bodyPr>
            <a:normAutofit/>
          </a:bodyPr>
          <a:lstStyle/>
          <a:p>
            <a:r>
              <a:rPr lang="fr-FR" dirty="0"/>
              <a:t>Remerciements</a:t>
            </a:r>
          </a:p>
          <a:p>
            <a:r>
              <a:rPr lang="fr-FR" dirty="0"/>
              <a:t>L’entreprise</a:t>
            </a:r>
          </a:p>
          <a:p>
            <a:pPr lvl="1"/>
            <a:r>
              <a:rPr lang="fr-FR" dirty="0"/>
              <a:t>Présentation de l’entreprise</a:t>
            </a:r>
          </a:p>
          <a:p>
            <a:pPr lvl="1"/>
            <a:r>
              <a:rPr lang="fr-FR" dirty="0"/>
              <a:t>Présentation de l’équipe</a:t>
            </a:r>
          </a:p>
          <a:p>
            <a:r>
              <a:rPr lang="fr-FR" dirty="0"/>
              <a:t>Environnement de travail</a:t>
            </a:r>
          </a:p>
          <a:p>
            <a:pPr lvl="1"/>
            <a:r>
              <a:rPr lang="fr-FR" dirty="0"/>
              <a:t>Moyens Techniques</a:t>
            </a:r>
          </a:p>
          <a:p>
            <a:pPr lvl="1"/>
            <a:r>
              <a:rPr lang="fr-FR" dirty="0"/>
              <a:t>Moyens Technologiques</a:t>
            </a:r>
          </a:p>
          <a:p>
            <a:r>
              <a:rPr lang="fr-FR" dirty="0"/>
              <a:t>Présentation du projet </a:t>
            </a:r>
            <a:r>
              <a:rPr lang="fr-FR" dirty="0" err="1"/>
              <a:t>Repotech</a:t>
            </a:r>
            <a:endParaRPr lang="fr-FR" dirty="0"/>
          </a:p>
          <a:p>
            <a:r>
              <a:rPr lang="fr-FR" dirty="0"/>
              <a:t>Tâches effectuées</a:t>
            </a:r>
          </a:p>
          <a:p>
            <a:pPr lvl="1"/>
            <a:r>
              <a:rPr lang="fr-FR" dirty="0"/>
              <a:t>Duplication de projet</a:t>
            </a:r>
          </a:p>
          <a:p>
            <a:pPr lvl="1"/>
            <a:r>
              <a:rPr lang="fr-FR" dirty="0"/>
              <a:t>Tests unitaires</a:t>
            </a:r>
          </a:p>
          <a:p>
            <a:pPr lvl="1"/>
            <a:r>
              <a:rPr lang="fr-FR" dirty="0"/>
              <a:t>Système de logs</a:t>
            </a:r>
          </a:p>
          <a:p>
            <a:pPr lvl="1"/>
            <a:r>
              <a:rPr lang="fr-FR" dirty="0"/>
              <a:t>Relance par mail</a:t>
            </a:r>
          </a:p>
          <a:p>
            <a:pPr lvl="1"/>
            <a:r>
              <a:rPr lang="fr-FR" dirty="0"/>
              <a:t>Traduction</a:t>
            </a:r>
          </a:p>
          <a:p>
            <a:pPr lvl="1"/>
            <a:r>
              <a:rPr lang="fr-FR" dirty="0"/>
              <a:t>Responsive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34FED-572B-0363-0DB2-10E41E8C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4C455-895C-1044-3EE9-9ABDE85B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1B9FC-147C-EC48-DED4-EAAB28FE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34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Relance par mail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Relance par 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2FC3FD-F677-4F20-2452-7F59CA6D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68930"/>
            <a:ext cx="6350372" cy="16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1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EC8DC-3024-484A-018B-2080F765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95E9A-25A4-CE3C-9450-79CC647C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FC2444-7071-6A50-3634-53F9474F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1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traduction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09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569862F-F1E9-B2C9-899B-E3DC056C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2053"/>
            <a:ext cx="8919528" cy="16647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F07117C-4AC1-B131-73E5-2E28FC0F00AC}"/>
              </a:ext>
            </a:extLst>
          </p:cNvPr>
          <p:cNvSpPr txBox="1"/>
          <p:nvPr/>
        </p:nvSpPr>
        <p:spPr>
          <a:xfrm>
            <a:off x="1219200" y="3493719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commande d’extraction : </a:t>
            </a:r>
          </a:p>
          <a:p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extract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–F </a:t>
            </a:r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babel.cfg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–k _l –o messages.pot .</a:t>
            </a:r>
            <a:endParaRPr lang="fr-FR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0C05E6-2A35-BCB8-EFF0-6ADAD595D478}"/>
              </a:ext>
            </a:extLst>
          </p:cNvPr>
          <p:cNvSpPr txBox="1"/>
          <p:nvPr/>
        </p:nvSpPr>
        <p:spPr>
          <a:xfrm>
            <a:off x="1219200" y="4426149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commande de création de fichier : </a:t>
            </a:r>
          </a:p>
          <a:p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init –i messages.pot –d app/translations –l en</a:t>
            </a:r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5C6910-7573-EC44-3EE5-213B517840F4}"/>
              </a:ext>
            </a:extLst>
          </p:cNvPr>
          <p:cNvSpPr txBox="1"/>
          <p:nvPr/>
        </p:nvSpPr>
        <p:spPr>
          <a:xfrm>
            <a:off x="1219200" y="5358579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commande de compilation : </a:t>
            </a:r>
          </a:p>
          <a:p>
            <a:r>
              <a:rPr lang="fr-FR" sz="2000" dirty="0" err="1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pybabel</a:t>
            </a:r>
            <a:r>
              <a:rPr lang="fr-FR" sz="2000" dirty="0">
                <a:effectLst/>
                <a:latin typeface="Franklin Gothic Book" panose="020B05030201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compile –d app/translations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5704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E9B4BA-A144-1D90-EE64-135A9F67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1AC7FE-6699-3629-CA9B-711696A5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47" y="0"/>
            <a:ext cx="7832429" cy="64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84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REsponsive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92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88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8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FCE30-C681-8E0B-49EC-642B5A9F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20" y="355002"/>
            <a:ext cx="7148946" cy="794478"/>
          </a:xfrm>
        </p:spPr>
        <p:txBody>
          <a:bodyPr/>
          <a:lstStyle/>
          <a:p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47B42-A912-59E1-0A6C-32B38A59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Fondé en 1992</a:t>
            </a:r>
          </a:p>
          <a:p>
            <a:r>
              <a:rPr lang="fr-FR" sz="2400" dirty="0"/>
              <a:t>UMR du CNRS</a:t>
            </a:r>
          </a:p>
          <a:p>
            <a:r>
              <a:rPr lang="fr-FR" sz="2400" dirty="0"/>
              <a:t>Fait parti du réseau RENATECH et RENATECH+ depuis 2003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7018A8-6C53-B0EF-D113-78AEFF66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0" y="355002"/>
            <a:ext cx="3882768" cy="13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0407" y="228600"/>
            <a:ext cx="6093229" cy="702425"/>
          </a:xfrm>
        </p:spPr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279CFF-7EB6-F6BD-4A59-1FF57E4A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94" y="107576"/>
            <a:ext cx="11090416" cy="67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4AA0-934F-8067-59A5-481C54A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travail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9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Moyens Techniques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DDD763-E62C-4A6A-D221-4A1E3B98B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79" y="1638300"/>
            <a:ext cx="1485899" cy="14858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26A03B-E598-D9D1-4931-BFBE2B1533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03439"/>
            <a:ext cx="3476367" cy="19565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73F357-8288-6D8C-A57A-1A94BCF67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23" y="1776468"/>
            <a:ext cx="1607936" cy="14858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D608C8-8E35-C6C9-8BFE-D3B767491B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60" y="4798150"/>
            <a:ext cx="3836213" cy="9904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881EFA0-BEA4-B018-8E67-ACE426BF7C96}"/>
              </a:ext>
            </a:extLst>
          </p:cNvPr>
          <p:cNvSpPr txBox="1"/>
          <p:nvPr/>
        </p:nvSpPr>
        <p:spPr>
          <a:xfrm>
            <a:off x="3868929" y="2196583"/>
            <a:ext cx="160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PyCharm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EB481D-088A-A210-61CF-D7596F7EDA8B}"/>
              </a:ext>
            </a:extLst>
          </p:cNvPr>
          <p:cNvSpPr txBox="1"/>
          <p:nvPr/>
        </p:nvSpPr>
        <p:spPr>
          <a:xfrm>
            <a:off x="9362667" y="2196583"/>
            <a:ext cx="160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Gitlab</a:t>
            </a:r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9A87E4-E23A-AA86-EC20-6AFC6BE571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3287249"/>
            <a:ext cx="3333750" cy="11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1097</TotalTime>
  <Words>1408</Words>
  <Application>Microsoft Office PowerPoint</Application>
  <PresentationFormat>Grand écran</PresentationFormat>
  <Paragraphs>184</Paragraphs>
  <Slides>39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ralewayregular</vt:lpstr>
      <vt:lpstr>Arial</vt:lpstr>
      <vt:lpstr>Calibri</vt:lpstr>
      <vt:lpstr>Franklin Gothic Book</vt:lpstr>
      <vt:lpstr>Segoe UI</vt:lpstr>
      <vt:lpstr>Cadrage</vt:lpstr>
      <vt:lpstr>Projet Repotech</vt:lpstr>
      <vt:lpstr>Sommaire</vt:lpstr>
      <vt:lpstr>Présentation PowerPoint</vt:lpstr>
      <vt:lpstr>Remerciements</vt:lpstr>
      <vt:lpstr>L’entreprise</vt:lpstr>
      <vt:lpstr>Présentation de l’entreprise</vt:lpstr>
      <vt:lpstr>Présentation de l’équipe</vt:lpstr>
      <vt:lpstr>Environnement de travail</vt:lpstr>
      <vt:lpstr>Moyens Techniques</vt:lpstr>
      <vt:lpstr>Moyens Technologiques</vt:lpstr>
      <vt:lpstr>Présentation du projet repotech</vt:lpstr>
      <vt:lpstr>Projet Repotech</vt:lpstr>
      <vt:lpstr>Plus d’informations sur Repotech</vt:lpstr>
      <vt:lpstr>Tâches effectuées</vt:lpstr>
      <vt:lpstr>Duplication de projet</vt:lpstr>
      <vt:lpstr>Présentation PowerPoint</vt:lpstr>
      <vt:lpstr>Tests unitaires</vt:lpstr>
      <vt:lpstr>Différence tests manuels / tests automatisés</vt:lpstr>
      <vt:lpstr>Présentation de PyTest</vt:lpstr>
      <vt:lpstr>Présentation de tests unitaires PyTest</vt:lpstr>
      <vt:lpstr>Fichier de configuration PyTest</vt:lpstr>
      <vt:lpstr>Présentation PowerPoint</vt:lpstr>
      <vt:lpstr>Présentation PowerPoint</vt:lpstr>
      <vt:lpstr>Présentation PowerPoint</vt:lpstr>
      <vt:lpstr>Exécution des tests</vt:lpstr>
      <vt:lpstr>Présentation PowerPoint</vt:lpstr>
      <vt:lpstr>Présentation PowerPoint</vt:lpstr>
      <vt:lpstr>Système de logs</vt:lpstr>
      <vt:lpstr>Système de logs</vt:lpstr>
      <vt:lpstr>Présentation PowerPoint</vt:lpstr>
      <vt:lpstr>Relance par mail</vt:lpstr>
      <vt:lpstr>Relance par mail</vt:lpstr>
      <vt:lpstr>Présentation PowerPoint</vt:lpstr>
      <vt:lpstr>traduction</vt:lpstr>
      <vt:lpstr>Traduction</vt:lpstr>
      <vt:lpstr>Présentation PowerPoint</vt:lpstr>
      <vt:lpstr>REsponsive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Repotech</dc:title>
  <dc:creator>Yoan Deconinck</dc:creator>
  <cp:lastModifiedBy>Yoan Deconinck</cp:lastModifiedBy>
  <cp:revision>47</cp:revision>
  <dcterms:created xsi:type="dcterms:W3CDTF">2023-05-20T20:22:39Z</dcterms:created>
  <dcterms:modified xsi:type="dcterms:W3CDTF">2023-06-11T19:06:00Z</dcterms:modified>
</cp:coreProperties>
</file>