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2"/>
  </p:notesMasterIdLst>
  <p:sldIdLst>
    <p:sldId id="256" r:id="rId2"/>
    <p:sldId id="275" r:id="rId3"/>
    <p:sldId id="263" r:id="rId4"/>
    <p:sldId id="267" r:id="rId5"/>
    <p:sldId id="272" r:id="rId6"/>
    <p:sldId id="271" r:id="rId7"/>
    <p:sldId id="270" r:id="rId8"/>
    <p:sldId id="269" r:id="rId9"/>
    <p:sldId id="276" r:id="rId10"/>
    <p:sldId id="277" r:id="rId11"/>
    <p:sldId id="278" r:id="rId12"/>
    <p:sldId id="281" r:id="rId13"/>
    <p:sldId id="273" r:id="rId14"/>
    <p:sldId id="279" r:id="rId15"/>
    <p:sldId id="280" r:id="rId16"/>
    <p:sldId id="283" r:id="rId17"/>
    <p:sldId id="285" r:id="rId18"/>
    <p:sldId id="286" r:id="rId19"/>
    <p:sldId id="274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71656" autoAdjust="0"/>
  </p:normalViewPr>
  <p:slideViewPr>
    <p:cSldViewPr snapToGrid="0">
      <p:cViewPr varScale="1">
        <p:scale>
          <a:sx n="84" d="100"/>
          <a:sy n="84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5.3.2017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3200" dirty="0"/>
              <a:t>EQUAL</a:t>
            </a:r>
          </a:p>
          <a:p>
            <a:pPr marL="457200" lvl="1" indent="0">
              <a:buNone/>
            </a:pPr>
            <a:r>
              <a:rPr lang="sv-SE" sz="3200" dirty="0"/>
              <a:t>a = 1;</a:t>
            </a:r>
          </a:p>
          <a:p>
            <a:pPr marL="457200" lvl="1" indent="0">
              <a:buNone/>
            </a:pPr>
            <a:r>
              <a:rPr lang="sv-SE" sz="3200" dirty="0"/>
              <a:t>a = a + 2;</a:t>
            </a:r>
          </a:p>
          <a:p>
            <a:pPr marL="457200" lvl="1" indent="0">
              <a:buNone/>
            </a:pPr>
            <a:r>
              <a:rPr lang="sv-SE" sz="3200" dirty="0"/>
              <a:t>a += 2;</a:t>
            </a:r>
          </a:p>
          <a:p>
            <a:r>
              <a:rPr lang="sv-SE" sz="3200" dirty="0"/>
              <a:t>EQUALITY</a:t>
            </a:r>
          </a:p>
          <a:p>
            <a:pPr marL="457200" lvl="1" indent="0">
              <a:buNone/>
            </a:pPr>
            <a:r>
              <a:rPr lang="sv-SE" sz="3200" dirty="0"/>
              <a:t>a == b	  (loose-equals)</a:t>
            </a:r>
          </a:p>
          <a:p>
            <a:pPr marL="457200" lvl="1" indent="0">
              <a:buNone/>
            </a:pPr>
            <a:r>
              <a:rPr lang="sv-SE" sz="3200" dirty="0"/>
              <a:t>a === b(strict-equals)</a:t>
            </a:r>
          </a:p>
          <a:p>
            <a:pPr marL="457200" lvl="1" indent="0">
              <a:buNone/>
            </a:pPr>
            <a:r>
              <a:rPr lang="sv-SE" sz="3200" dirty="0"/>
              <a:t>a != b    (loose-not-equals)</a:t>
            </a:r>
          </a:p>
          <a:p>
            <a:pPr marL="457200" lvl="1" indent="0">
              <a:buNone/>
            </a:pPr>
            <a:r>
              <a:rPr lang="sv-SE" sz="3200" dirty="0"/>
              <a:t>a !== b  (strict-not-equals)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696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670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811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nodejs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value and types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Primitive values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Number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String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Null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Date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Structured data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Collections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Functions</a:t>
            </a:r>
          </a:p>
          <a:p>
            <a:r>
              <a:rPr lang="en-US" sz="3200" dirty="0">
                <a:solidFill>
                  <a:schemeClr val="tx1"/>
                </a:solidFill>
              </a:rPr>
              <a:t>Classes (ES6)</a:t>
            </a:r>
          </a:p>
        </p:txBody>
      </p:sp>
    </p:spTree>
    <p:extLst>
      <p:ext uri="{BB962C8B-B14F-4D97-AF65-F5344CB8AC3E}">
        <p14:creationId xmlns:p14="http://schemas.microsoft.com/office/powerpoint/2010/main" val="346304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JavaScript operators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/>
              <a:t>EQUAL</a:t>
            </a:r>
          </a:p>
          <a:p>
            <a:pPr marL="457200" lvl="1" indent="0">
              <a:buNone/>
            </a:pPr>
            <a:r>
              <a:rPr lang="sv-SE" sz="3200" dirty="0"/>
              <a:t>a = 1;</a:t>
            </a:r>
          </a:p>
          <a:p>
            <a:pPr marL="457200" lvl="1" indent="0">
              <a:buNone/>
            </a:pPr>
            <a:r>
              <a:rPr lang="sv-SE" sz="3200" dirty="0"/>
              <a:t>a = a + 2;	a += 2;</a:t>
            </a:r>
          </a:p>
          <a:p>
            <a:r>
              <a:rPr lang="sv-SE" sz="3200" dirty="0"/>
              <a:t>EQUALITY</a:t>
            </a:r>
          </a:p>
          <a:p>
            <a:pPr marL="457200" lvl="1" indent="0">
              <a:buNone/>
            </a:pPr>
            <a:r>
              <a:rPr lang="sv-SE" sz="3200" dirty="0"/>
              <a:t>a == b		a != b</a:t>
            </a:r>
          </a:p>
          <a:p>
            <a:pPr marL="457200" lvl="1" indent="0">
              <a:buNone/>
            </a:pPr>
            <a:r>
              <a:rPr lang="sv-SE" sz="3200" dirty="0"/>
              <a:t>a === b		a !==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 VALUES: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0		-0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””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null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undefined</a:t>
            </a:r>
          </a:p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if(){}</a:t>
            </a:r>
          </a:p>
        </p:txBody>
      </p:sp>
    </p:spTree>
    <p:extLst>
      <p:ext uri="{BB962C8B-B14F-4D97-AF65-F5344CB8AC3E}">
        <p14:creationId xmlns:p14="http://schemas.microsoft.com/office/powerpoint/2010/main" val="357779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369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Node Package Manager (NPM)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NPM is the default package manager for the JavaScript runtime environment Node.js and allows users to consume and distribute JavaScript modules that are available on the registry.</a:t>
            </a:r>
          </a:p>
        </p:txBody>
      </p:sp>
    </p:spTree>
    <p:extLst>
      <p:ext uri="{BB962C8B-B14F-4D97-AF65-F5344CB8AC3E}">
        <p14:creationId xmlns:p14="http://schemas.microsoft.com/office/powerpoint/2010/main" val="382544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NPM console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npm</a:t>
            </a:r>
            <a:r>
              <a:rPr lang="en-GB" sz="3200" dirty="0"/>
              <a:t> </a:t>
            </a:r>
            <a:r>
              <a:rPr lang="en-GB" sz="3200" dirty="0" err="1"/>
              <a:t>init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install </a:t>
            </a:r>
            <a:r>
              <a:rPr lang="sv-SE" sz="3200" dirty="0"/>
              <a:t>{package} [{package}]</a:t>
            </a:r>
            <a:endParaRPr lang="en-GB" sz="3200" dirty="0"/>
          </a:p>
          <a:p>
            <a:r>
              <a:rPr lang="sv-SE" sz="3200" dirty="0"/>
              <a:t>npm install {package} --save</a:t>
            </a:r>
            <a:endParaRPr lang="en-GB" sz="3200" dirty="0"/>
          </a:p>
          <a:p>
            <a:r>
              <a:rPr lang="sv-SE" sz="3200" dirty="0"/>
              <a:t>npm install {package} --save-dev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429291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npm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17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ExpressJS</a:t>
            </a:r>
            <a:r>
              <a:rPr lang="en-US" b="1" u="sng" dirty="0">
                <a:solidFill>
                  <a:schemeClr val="bg1"/>
                </a:solidFill>
              </a:rPr>
              <a:t> package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Express is a minimal and flexible Node.js web application framework that provides a robust set of features to develop web and mobile applications. It facilitates the rapid development of Node based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094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What is REST?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HTTP/HTTPS</a:t>
            </a:r>
          </a:p>
          <a:p>
            <a:r>
              <a:rPr lang="en-US" sz="3200" dirty="0"/>
              <a:t>Use Verbs - GET, POST, PUT, DELETE</a:t>
            </a:r>
          </a:p>
          <a:p>
            <a:r>
              <a:rPr lang="en-US" sz="3200" dirty="0"/>
              <a:t>Use Status codes - 200, 201, 400, 403, 404</a:t>
            </a:r>
          </a:p>
          <a:p>
            <a:r>
              <a:rPr lang="en-US" sz="3200" dirty="0"/>
              <a:t>Caller dictates formats – Content-Type &amp; Accept </a:t>
            </a:r>
          </a:p>
        </p:txBody>
      </p:sp>
    </p:spTree>
    <p:extLst>
      <p:ext uri="{BB962C8B-B14F-4D97-AF65-F5344CB8AC3E}">
        <p14:creationId xmlns:p14="http://schemas.microsoft.com/office/powerpoint/2010/main" val="133206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Web apps using </a:t>
            </a:r>
            <a:r>
              <a:rPr lang="en-US" b="1" u="sng" dirty="0" err="1"/>
              <a:t>NodeJS</a:t>
            </a:r>
            <a:r>
              <a:rPr lang="en-US" b="1" u="sng" dirty="0"/>
              <a:t>. MVC application</a:t>
            </a:r>
            <a:endParaRPr lang="bg-BG" b="1" u="sng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928292" y="2683565"/>
            <a:ext cx="1526796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User/Browsr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855664" y="2675176"/>
            <a:ext cx="1567342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Controller/AI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894889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8842534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3691690" y="3144960"/>
            <a:ext cx="0" cy="287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39335" y="3128182"/>
            <a:ext cx="1" cy="2894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 flipH="1">
            <a:off x="7586980" y="3136571"/>
            <a:ext cx="1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>
            <a:off x="9534626" y="3136571"/>
            <a:ext cx="0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1690" y="3589577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9335" y="3968480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86980" y="4347383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91690" y="4726286"/>
            <a:ext cx="58429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91689" y="5177194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91690" y="5482693"/>
            <a:ext cx="1947644" cy="111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Unit testing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Mocha – JavaScript test framework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Chai – assertion library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Request – created request to APIs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TDD (Test-Driven Development) method is the most commonly used approach when testing node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2546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What change in the last decade…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RUP &amp;&amp; UML</a:t>
            </a:r>
          </a:p>
          <a:p>
            <a:r>
              <a:rPr lang="sv-SE" sz="3200" dirty="0">
                <a:solidFill>
                  <a:schemeClr val="bg1"/>
                </a:solidFill>
              </a:rPr>
              <a:t>C# || Java</a:t>
            </a:r>
          </a:p>
          <a:p>
            <a:r>
              <a:rPr lang="sv-SE" sz="3200" dirty="0">
                <a:solidFill>
                  <a:schemeClr val="bg1"/>
                </a:solidFill>
              </a:rPr>
              <a:t>SQL || Oracle</a:t>
            </a:r>
          </a:p>
          <a:p>
            <a:r>
              <a:rPr lang="sv-SE" sz="3200" dirty="0">
                <a:solidFill>
                  <a:schemeClr val="bg1"/>
                </a:solidFill>
              </a:rPr>
              <a:t>Hyper-V || Vmware</a:t>
            </a:r>
          </a:p>
          <a:p>
            <a:r>
              <a:rPr lang="sv-SE" sz="3200" dirty="0">
                <a:solidFill>
                  <a:schemeClr val="bg1"/>
                </a:solidFill>
              </a:rPr>
              <a:t>Out-sourcing</a:t>
            </a:r>
          </a:p>
          <a:p>
            <a:r>
              <a:rPr lang="sv-SE" sz="3200" dirty="0">
                <a:solidFill>
                  <a:schemeClr val="bg1"/>
                </a:solidFill>
              </a:rPr>
              <a:t>SOA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Agile &amp;&amp; Scrum</a:t>
            </a:r>
          </a:p>
          <a:p>
            <a:r>
              <a:rPr lang="sv-SE" sz="3200" dirty="0">
                <a:solidFill>
                  <a:schemeClr val="bg1"/>
                </a:solidFill>
              </a:rPr>
              <a:t>JavaScript || Python</a:t>
            </a:r>
          </a:p>
          <a:p>
            <a:r>
              <a:rPr lang="sv-SE" sz="3200" dirty="0">
                <a:solidFill>
                  <a:schemeClr val="bg1"/>
                </a:solidFill>
              </a:rPr>
              <a:t>NoSql</a:t>
            </a:r>
          </a:p>
          <a:p>
            <a:r>
              <a:rPr lang="sv-SE" sz="3200" dirty="0">
                <a:solidFill>
                  <a:schemeClr val="bg1"/>
                </a:solidFill>
              </a:rPr>
              <a:t>Docker</a:t>
            </a:r>
          </a:p>
          <a:p>
            <a:r>
              <a:rPr lang="sv-SE" sz="3200" dirty="0">
                <a:solidFill>
                  <a:schemeClr val="bg1"/>
                </a:solidFill>
              </a:rPr>
              <a:t>Cloud</a:t>
            </a:r>
          </a:p>
          <a:p>
            <a:r>
              <a:rPr lang="sv-SE" sz="3200" dirty="0">
                <a:solidFill>
                  <a:schemeClr val="bg1"/>
                </a:solidFill>
              </a:rPr>
              <a:t>Micro services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5328614" y="3639669"/>
            <a:ext cx="1196789" cy="87405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71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unit test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04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</a:t>
            </a:r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Allow you to build scalable network applications using JavaScript on the server-side.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469342" y="2487705"/>
            <a:ext cx="6049812" cy="22591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dirty="0" err="1"/>
              <a:t>NodeJS</a:t>
            </a:r>
            <a:endParaRPr lang="bg-BG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770892" y="3575377"/>
            <a:ext cx="5446713" cy="1036966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V8 JavaScript Runtime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43313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743313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613009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890930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314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512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0561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30561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0561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0561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0561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0561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0849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63898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63898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63898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63898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63898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63898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05808" y="3905967"/>
            <a:ext cx="1737784" cy="1723372"/>
            <a:chOff x="8444352" y="3569310"/>
            <a:chExt cx="1737784" cy="1723372"/>
          </a:xfrm>
        </p:grpSpPr>
        <p:grpSp>
          <p:nvGrpSpPr>
            <p:cNvPr id="24" name="Group 23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26" name="Arrow: Circular 25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ircular 26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28" name="Arrow: Right 27"/>
          <p:cNvSpPr/>
          <p:nvPr/>
        </p:nvSpPr>
        <p:spPr>
          <a:xfrm>
            <a:off x="8111933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9667767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/>
          <p:cNvSpPr/>
          <p:nvPr/>
        </p:nvSpPr>
        <p:spPr>
          <a:xfrm rot="10800000">
            <a:off x="8111933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6513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32" name="Arrow: Right 31"/>
          <p:cNvSpPr/>
          <p:nvPr/>
        </p:nvSpPr>
        <p:spPr>
          <a:xfrm rot="10800000">
            <a:off x="9667767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80706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34" name="Arrow: Right 33"/>
          <p:cNvSpPr/>
          <p:nvPr/>
        </p:nvSpPr>
        <p:spPr>
          <a:xfrm rot="5400000">
            <a:off x="754731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Right 34"/>
          <p:cNvSpPr/>
          <p:nvPr/>
        </p:nvSpPr>
        <p:spPr>
          <a:xfrm rot="16200000">
            <a:off x="2764602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Right 35"/>
          <p:cNvSpPr/>
          <p:nvPr/>
        </p:nvSpPr>
        <p:spPr>
          <a:xfrm>
            <a:off x="3454228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/>
          <p:cNvSpPr/>
          <p:nvPr/>
        </p:nvSpPr>
        <p:spPr>
          <a:xfrm rot="10800000">
            <a:off x="3438808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0531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5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Резултат с изображение за nodejs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0"/>
            <a:ext cx="11483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76" y="2030207"/>
            <a:ext cx="5295547" cy="254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47" y="196128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JavaScript?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JavaScript (JS) is a lightweight, interpreted, programming language with first-class functions. JS is a prototype-based, multi-paradigm, dynamic scripting language, supporting object-oriented, imperative, and declarative (e.g. functional programming) styles.</a:t>
            </a:r>
            <a:endParaRPr lang="sv-S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syntax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3200" dirty="0">
                <a:solidFill>
                  <a:schemeClr val="tx1"/>
                </a:solidFill>
              </a:rPr>
              <a:t>Values and Types</a:t>
            </a:r>
          </a:p>
          <a:p>
            <a:r>
              <a:rPr lang="sv-SE" sz="3200" dirty="0">
                <a:solidFill>
                  <a:schemeClr val="tx1"/>
                </a:solidFill>
              </a:rPr>
              <a:t>Operators</a:t>
            </a:r>
          </a:p>
          <a:p>
            <a:r>
              <a:rPr lang="sv-SE" sz="3200" dirty="0">
                <a:solidFill>
                  <a:schemeClr val="tx1"/>
                </a:solidFill>
              </a:rPr>
              <a:t>Variables and Blocks</a:t>
            </a:r>
          </a:p>
          <a:p>
            <a:r>
              <a:rPr lang="sv-SE" sz="3200" dirty="0">
                <a:solidFill>
                  <a:schemeClr val="tx1"/>
                </a:solidFill>
              </a:rPr>
              <a:t>Conditional statemets</a:t>
            </a:r>
          </a:p>
          <a:p>
            <a:r>
              <a:rPr lang="sv-SE" sz="3200" dirty="0">
                <a:solidFill>
                  <a:schemeClr val="tx1"/>
                </a:solidFill>
              </a:rPr>
              <a:t>Loops</a:t>
            </a:r>
          </a:p>
          <a:p>
            <a:r>
              <a:rPr lang="sv-SE" sz="3200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272792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5223</TotalTime>
  <Words>383</Words>
  <Application>Microsoft Office PowerPoint</Application>
  <PresentationFormat>Widescreen</PresentationFormat>
  <Paragraphs>116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Franklin Gothic Book</vt:lpstr>
      <vt:lpstr>Franklin Gothic Book (Body)</vt:lpstr>
      <vt:lpstr>Crop</vt:lpstr>
      <vt:lpstr>Intro to nodejs</vt:lpstr>
      <vt:lpstr>What change in the last decade…</vt:lpstr>
      <vt:lpstr>What is NodeJS</vt:lpstr>
      <vt:lpstr>PowerPoint Presentation</vt:lpstr>
      <vt:lpstr>PowerPoint Presentation</vt:lpstr>
      <vt:lpstr>PowerPoint Presentation</vt:lpstr>
      <vt:lpstr>PowerPoint Presentation</vt:lpstr>
      <vt:lpstr>What is JavaScript?</vt:lpstr>
      <vt:lpstr>JavaScript syntax</vt:lpstr>
      <vt:lpstr>JavaScript value and types</vt:lpstr>
      <vt:lpstr>JavaScript operators</vt:lpstr>
      <vt:lpstr>Demo javascripts</vt:lpstr>
      <vt:lpstr>Node Package Manager (NPM)</vt:lpstr>
      <vt:lpstr>NPM console</vt:lpstr>
      <vt:lpstr>Demo npm </vt:lpstr>
      <vt:lpstr>ExpressJS package</vt:lpstr>
      <vt:lpstr>What is REST?</vt:lpstr>
      <vt:lpstr>Web apps using NodeJS. MVC application</vt:lpstr>
      <vt:lpstr>Unit testing</vt:lpstr>
      <vt:lpstr>Demo 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146</cp:revision>
  <dcterms:created xsi:type="dcterms:W3CDTF">2017-01-20T17:37:06Z</dcterms:created>
  <dcterms:modified xsi:type="dcterms:W3CDTF">2017-03-05T17:27:24Z</dcterms:modified>
</cp:coreProperties>
</file>