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8A5782-1546-4560-9DDF-6DC60E1189E4}">
  <a:tblStyle styleId="{E88A5782-1546-4560-9DDF-6DC60E1189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AlfaSlabOn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d8a4d55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d8a4d55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d8a4d553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d8a4d553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d8a4d553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d8a4d553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d8a4d553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d8a4d553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d8a4d553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d8a4d553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d8a4d553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d8a4d553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3bb49525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3bb49525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bb49525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bb49525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2fa8a81f0_0_1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2fa8a81f0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bb49525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bb49525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bb49525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bb49525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d8a4d55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d8a4d55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d8a4d553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d8a4d553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d8a4d55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d8a4d553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1" y="0"/>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Assignment A07 - </a:t>
            </a:r>
            <a:r>
              <a:rPr lang="en" sz="5950">
                <a:solidFill>
                  <a:srgbClr val="2D3B45"/>
                </a:solidFill>
                <a:highlight>
                  <a:srgbClr val="FFFFFF"/>
                </a:highlight>
              </a:rPr>
              <a:t>Manual CNN</a:t>
            </a:r>
            <a:endParaRPr/>
          </a:p>
        </p:txBody>
      </p:sp>
      <p:sp>
        <p:nvSpPr>
          <p:cNvPr id="57" name="Google Shape;57;p13"/>
          <p:cNvSpPr txBox="1"/>
          <p:nvPr>
            <p:ph idx="1" type="subTitle"/>
          </p:nvPr>
        </p:nvSpPr>
        <p:spPr>
          <a:xfrm>
            <a:off x="0" y="2739600"/>
            <a:ext cx="9144000" cy="2403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Team EyeConic</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Brooke Broderick - W217065417</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Matthew Choo - W206744145</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Cameroun White-W216530571</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Melvis Maduagwu-W216890463</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Erick Banegas - W2162009</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Nancy Chieu</a:t>
            </a:r>
            <a:r>
              <a:rPr b="1" lang="en" sz="1110">
                <a:latin typeface="Times New Roman"/>
                <a:ea typeface="Times New Roman"/>
                <a:cs typeface="Times New Roman"/>
                <a:sym typeface="Times New Roman"/>
              </a:rPr>
              <a:t>-W000098778</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Yoana Cook  - W215913890</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6252-ITAI-1378-Comp Vision-Artificial Intel-RT-15698 - Spring 2025</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Professor Anna Devarakonda</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rPr b="1" lang="en" sz="1110">
                <a:latin typeface="Times New Roman"/>
                <a:ea typeface="Times New Roman"/>
                <a:cs typeface="Times New Roman"/>
                <a:sym typeface="Times New Roman"/>
              </a:rPr>
              <a:t>March 8, 2025</a:t>
            </a:r>
            <a:endParaRPr b="1" sz="1110">
              <a:latin typeface="Times New Roman"/>
              <a:ea typeface="Times New Roman"/>
              <a:cs typeface="Times New Roman"/>
              <a:sym typeface="Times New Roman"/>
            </a:endParaRPr>
          </a:p>
          <a:p>
            <a:pPr indent="0" lvl="0" marL="0" rtl="0" algn="ctr">
              <a:lnSpc>
                <a:spcPct val="80000"/>
              </a:lnSpc>
              <a:spcBef>
                <a:spcPts val="0"/>
              </a:spcBef>
              <a:spcAft>
                <a:spcPts val="0"/>
              </a:spcAft>
              <a:buSzPts val="358"/>
              <a:buNone/>
            </a:pPr>
            <a:r>
              <a:t/>
            </a:r>
            <a:endParaRPr b="1" sz="1110">
              <a:latin typeface="Times New Roman"/>
              <a:ea typeface="Times New Roman"/>
              <a:cs typeface="Times New Roman"/>
              <a:sym typeface="Times New Roman"/>
            </a:endParaRPr>
          </a:p>
        </p:txBody>
      </p:sp>
      <p:pic>
        <p:nvPicPr>
          <p:cNvPr id="58" name="Google Shape;58;p13"/>
          <p:cNvPicPr preferRelativeResize="0"/>
          <p:nvPr/>
        </p:nvPicPr>
        <p:blipFill>
          <a:blip r:embed="rId3">
            <a:alphaModFix/>
          </a:blip>
          <a:stretch>
            <a:fillRect/>
          </a:stretch>
        </p:blipFill>
        <p:spPr>
          <a:xfrm>
            <a:off x="5639725" y="1914050"/>
            <a:ext cx="3504275" cy="2158225"/>
          </a:xfrm>
          <a:prstGeom prst="rect">
            <a:avLst/>
          </a:prstGeom>
          <a:noFill/>
          <a:ln>
            <a:noFill/>
          </a:ln>
        </p:spPr>
      </p:pic>
      <p:pic>
        <p:nvPicPr>
          <p:cNvPr id="59" name="Google Shape;59;p13"/>
          <p:cNvPicPr preferRelativeResize="0"/>
          <p:nvPr/>
        </p:nvPicPr>
        <p:blipFill>
          <a:blip r:embed="rId4">
            <a:alphaModFix/>
          </a:blip>
          <a:stretch>
            <a:fillRect/>
          </a:stretch>
        </p:blipFill>
        <p:spPr>
          <a:xfrm>
            <a:off x="0" y="1865100"/>
            <a:ext cx="3552400" cy="186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3040813" y="179175"/>
            <a:ext cx="2013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6; Position (6, 2):</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53" name="Google Shape;153;p22"/>
          <p:cNvSpPr txBox="1"/>
          <p:nvPr/>
        </p:nvSpPr>
        <p:spPr>
          <a:xfrm>
            <a:off x="5681050" y="179175"/>
            <a:ext cx="2244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6; Position (6, 3):</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54" name="Google Shape;154;p22"/>
          <p:cNvSpPr txBox="1"/>
          <p:nvPr/>
        </p:nvSpPr>
        <p:spPr>
          <a:xfrm>
            <a:off x="453200" y="179175"/>
            <a:ext cx="1908000" cy="22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6; Position (6, 1):</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+ 0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55" name="Google Shape;155;p22"/>
          <p:cNvSpPr txBox="1"/>
          <p:nvPr/>
        </p:nvSpPr>
        <p:spPr>
          <a:xfrm>
            <a:off x="453200" y="2751075"/>
            <a:ext cx="1908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6; Position( 6, 4):</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56" name="Google Shape;156;p22"/>
          <p:cNvSpPr txBox="1"/>
          <p:nvPr/>
        </p:nvSpPr>
        <p:spPr>
          <a:xfrm>
            <a:off x="3040825" y="2751075"/>
            <a:ext cx="2150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6; Position (6, 5):</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+ 0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57" name="Google Shape;157;p22"/>
          <p:cNvSpPr txBox="1"/>
          <p:nvPr/>
        </p:nvSpPr>
        <p:spPr>
          <a:xfrm>
            <a:off x="5733550" y="2751075"/>
            <a:ext cx="2192400" cy="20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6; Position (6, 6):</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(0*0)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(0*0)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+ 0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1064525" y="0"/>
            <a:ext cx="65031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dk2"/>
                </a:solidFill>
              </a:rPr>
              <a:t> Original Image:        </a:t>
            </a:r>
            <a:r>
              <a:rPr b="1" lang="en" sz="2700">
                <a:solidFill>
                  <a:schemeClr val="dk2"/>
                </a:solidFill>
              </a:rPr>
              <a:t> Feature Map:</a:t>
            </a:r>
            <a:endParaRPr b="1" sz="2700">
              <a:solidFill>
                <a:schemeClr val="dk2"/>
              </a:solidFill>
            </a:endParaRPr>
          </a:p>
          <a:p>
            <a:pPr indent="0" lvl="0" marL="0" rtl="0" algn="l">
              <a:spcBef>
                <a:spcPts val="0"/>
              </a:spcBef>
              <a:spcAft>
                <a:spcPts val="0"/>
              </a:spcAft>
              <a:buClr>
                <a:schemeClr val="dk1"/>
              </a:buClr>
              <a:buSzPts val="1100"/>
              <a:buFont typeface="Arial"/>
              <a:buNone/>
            </a:pPr>
            <a:r>
              <a:rPr b="1" lang="en" sz="2700">
                <a:solidFill>
                  <a:schemeClr val="dk2"/>
                </a:solidFill>
              </a:rPr>
              <a:t>  </a:t>
            </a:r>
            <a:r>
              <a:rPr lang="en" sz="2700">
                <a:solidFill>
                  <a:schemeClr val="dk2"/>
                </a:solidFill>
              </a:rPr>
              <a:t>      </a:t>
            </a:r>
            <a:r>
              <a:rPr b="1" lang="en" sz="2700">
                <a:solidFill>
                  <a:schemeClr val="dk2"/>
                </a:solidFill>
              </a:rPr>
              <a:t>                      </a:t>
            </a:r>
            <a:endParaRPr b="1"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0 0 0 0 0 0          0   2   2  -2  -2   0</a:t>
            </a:r>
            <a:endParaRPr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0 1 1 0 0 0          1   2   1  -1  -2  -1</a:t>
            </a:r>
            <a:endParaRPr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0 1 1 0 0 0          2   1   0   0  -1  -2</a:t>
            </a:r>
            <a:endParaRPr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1 1 1 1 0 0          3   2   1   0  -1  -3</a:t>
            </a:r>
            <a:endParaRPr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1 1 1 1 0 0          3   2   0   0  -1  -3</a:t>
            </a:r>
            <a:endParaRPr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1 1 1 1 0 0          2   0   0   0  -2  -2</a:t>
            </a:r>
            <a:endParaRPr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0 0 1 1 1 1 0 0</a:t>
            </a:r>
            <a:endParaRPr sz="2700">
              <a:solidFill>
                <a:schemeClr val="dk2"/>
              </a:solidFill>
            </a:endParaRPr>
          </a:p>
          <a:p>
            <a:pPr indent="0" lvl="0" marL="0" rtl="0" algn="l">
              <a:spcBef>
                <a:spcPts val="0"/>
              </a:spcBef>
              <a:spcAft>
                <a:spcPts val="0"/>
              </a:spcAft>
              <a:buClr>
                <a:schemeClr val="dk1"/>
              </a:buClr>
              <a:buSzPts val="1100"/>
              <a:buFont typeface="Arial"/>
              <a:buNone/>
            </a:pPr>
            <a:r>
              <a:rPr lang="en" sz="2700">
                <a:solidFill>
                  <a:schemeClr val="dk2"/>
                </a:solidFill>
              </a:rPr>
              <a:t> 0 0 0 0 0 0 0 0</a:t>
            </a:r>
            <a:endParaRPr sz="27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404040"/>
                </a:solidFill>
                <a:highlight>
                  <a:srgbClr val="FFFFFF"/>
                </a:highlight>
                <a:latin typeface="Times New Roman"/>
                <a:ea typeface="Times New Roman"/>
                <a:cs typeface="Times New Roman"/>
                <a:sym typeface="Times New Roman"/>
              </a:rPr>
              <a:t>                        </a:t>
            </a:r>
            <a:r>
              <a:rPr b="1" lang="en" sz="1600">
                <a:solidFill>
                  <a:srgbClr val="404040"/>
                </a:solidFill>
                <a:highlight>
                  <a:srgbClr val="FFFFFF"/>
                </a:highlight>
                <a:latin typeface="Times New Roman"/>
                <a:ea typeface="Times New Roman"/>
                <a:cs typeface="Times New Roman"/>
                <a:sym typeface="Times New Roman"/>
              </a:rPr>
              <a:t>Understanding Convolutional Filters in Image Recognition</a:t>
            </a:r>
            <a:r>
              <a:rPr lang="en" sz="1600">
                <a:solidFill>
                  <a:srgbClr val="404040"/>
                </a:solidFill>
                <a:highlight>
                  <a:srgbClr val="FFFFFF"/>
                </a:highlight>
                <a:latin typeface="Times New Roman"/>
                <a:ea typeface="Times New Roman"/>
                <a:cs typeface="Times New Roman"/>
                <a:sym typeface="Times New Roman"/>
              </a:rPr>
              <a:t> </a:t>
            </a:r>
            <a:endParaRPr sz="3200"/>
          </a:p>
        </p:txBody>
      </p:sp>
      <p:sp>
        <p:nvSpPr>
          <p:cNvPr id="168" name="Google Shape;168;p24"/>
          <p:cNvSpPr txBox="1"/>
          <p:nvPr>
            <p:ph idx="1" type="body"/>
          </p:nvPr>
        </p:nvSpPr>
        <p:spPr>
          <a:xfrm>
            <a:off x="248800" y="572700"/>
            <a:ext cx="3893700" cy="364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200">
              <a:solidFill>
                <a:srgbClr val="404040"/>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In this assignment, we have explored how convolutional filters work in image recognition by manually applying a filter to a simple image. Here’s a summary of what we did and what we learned: </a:t>
            </a:r>
            <a:endParaRPr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404040"/>
                </a:solidFill>
                <a:highlight>
                  <a:srgbClr val="FFFFFF"/>
                </a:highlight>
                <a:latin typeface="Times New Roman"/>
                <a:ea typeface="Times New Roman"/>
                <a:cs typeface="Times New Roman"/>
                <a:sym typeface="Times New Roman"/>
              </a:rPr>
              <a:t>     </a:t>
            </a:r>
            <a:endParaRPr b="1"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rgbClr val="404040"/>
                </a:solidFill>
                <a:highlight>
                  <a:srgbClr val="FFFFFF"/>
                </a:highlight>
                <a:latin typeface="Times New Roman"/>
                <a:ea typeface="Times New Roman"/>
                <a:cs typeface="Times New Roman"/>
                <a:sym typeface="Times New Roman"/>
              </a:rPr>
              <a:t>     </a:t>
            </a:r>
            <a:r>
              <a:rPr b="1" lang="en" sz="1300">
                <a:solidFill>
                  <a:srgbClr val="404040"/>
                </a:solidFill>
                <a:highlight>
                  <a:srgbClr val="FFFFFF"/>
                </a:highlight>
                <a:latin typeface="Times New Roman"/>
                <a:ea typeface="Times New Roman"/>
                <a:cs typeface="Times New Roman"/>
                <a:sym typeface="Times New Roman"/>
              </a:rPr>
              <a:t>                   The Original Image</a:t>
            </a:r>
            <a:r>
              <a:rPr i="1" lang="en" sz="1300">
                <a:solidFill>
                  <a:srgbClr val="404040"/>
                </a:solidFill>
                <a:highlight>
                  <a:srgbClr val="FFFFFF"/>
                </a:highlight>
                <a:latin typeface="Times New Roman"/>
                <a:ea typeface="Times New Roman"/>
                <a:cs typeface="Times New Roman"/>
                <a:sym typeface="Times New Roman"/>
              </a:rPr>
              <a:t> </a:t>
            </a:r>
            <a:endParaRPr i="1" sz="13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We started with an 8x8 grid representing a simple image, a white square on a black background. Each cell in the grid had a value of 0 (black) or 1 (white). This image served as our starting point to understand how filters detect features, such as edges. </a:t>
            </a:r>
            <a:endParaRPr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200">
                <a:solidFill>
                  <a:srgbClr val="404040"/>
                </a:solidFill>
                <a:highlight>
                  <a:srgbClr val="FFFFFF"/>
                </a:highlight>
                <a:latin typeface="Times New Roman"/>
                <a:ea typeface="Times New Roman"/>
                <a:cs typeface="Times New Roman"/>
                <a:sym typeface="Times New Roman"/>
              </a:rPr>
              <a:t>    </a:t>
            </a:r>
            <a:endParaRPr b="1"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200"/>
          </a:p>
        </p:txBody>
      </p:sp>
      <p:sp>
        <p:nvSpPr>
          <p:cNvPr id="169" name="Google Shape;169;p24"/>
          <p:cNvSpPr txBox="1"/>
          <p:nvPr/>
        </p:nvSpPr>
        <p:spPr>
          <a:xfrm>
            <a:off x="4608225" y="604475"/>
            <a:ext cx="3594000" cy="304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404040"/>
                </a:solidFill>
                <a:highlight>
                  <a:srgbClr val="FFFFFF"/>
                </a:highlight>
                <a:latin typeface="Times New Roman"/>
                <a:ea typeface="Times New Roman"/>
                <a:cs typeface="Times New Roman"/>
                <a:sym typeface="Times New Roman"/>
              </a:rPr>
              <a:t>      </a:t>
            </a:r>
            <a:r>
              <a:rPr b="1" lang="en" sz="1300">
                <a:solidFill>
                  <a:srgbClr val="404040"/>
                </a:solidFill>
                <a:highlight>
                  <a:srgbClr val="FFFFFF"/>
                </a:highlight>
                <a:latin typeface="Times New Roman"/>
                <a:ea typeface="Times New Roman"/>
                <a:cs typeface="Times New Roman"/>
                <a:sym typeface="Times New Roman"/>
              </a:rPr>
              <a:t>                       The Filter</a:t>
            </a:r>
            <a:r>
              <a:rPr i="1" lang="en" sz="1300">
                <a:solidFill>
                  <a:srgbClr val="404040"/>
                </a:solidFill>
                <a:highlight>
                  <a:srgbClr val="FFFFFF"/>
                </a:highlight>
                <a:latin typeface="Times New Roman"/>
                <a:ea typeface="Times New Roman"/>
                <a:cs typeface="Times New Roman"/>
                <a:sym typeface="Times New Roman"/>
              </a:rPr>
              <a:t> </a:t>
            </a:r>
            <a:endParaRPr i="1" sz="1300">
              <a:solidFill>
                <a:srgbClr val="40404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40404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We used a 3x3 </a:t>
            </a:r>
            <a:r>
              <a:rPr b="1" i="1" lang="en" sz="1200">
                <a:solidFill>
                  <a:srgbClr val="404040"/>
                </a:solidFill>
                <a:highlight>
                  <a:srgbClr val="FFFFFF"/>
                </a:highlight>
                <a:latin typeface="Times New Roman"/>
                <a:ea typeface="Times New Roman"/>
                <a:cs typeface="Times New Roman"/>
                <a:sym typeface="Times New Roman"/>
              </a:rPr>
              <a:t>vertical edge detector filter</a:t>
            </a:r>
            <a:endParaRPr b="1" i="1" sz="1200">
              <a:solidFill>
                <a:srgbClr val="404040"/>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i="1" lang="en" sz="1200">
                <a:solidFill>
                  <a:schemeClr val="dk2"/>
                </a:solidFill>
              </a:rPr>
              <a:t>  </a:t>
            </a:r>
            <a:endParaRPr b="1" i="1"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2"/>
                </a:solidFill>
              </a:rPr>
              <a:t>   -1  0  1</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2"/>
                </a:solidFill>
              </a:rPr>
              <a:t>   -1  0  1</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2"/>
                </a:solidFill>
              </a:rPr>
              <a:t>   -1  0  1</a:t>
            </a:r>
            <a:endParaRPr sz="1200">
              <a:solidFill>
                <a:schemeClr val="dk2"/>
              </a:solidFill>
            </a:endParaRPr>
          </a:p>
          <a:p>
            <a:pPr indent="0" lvl="0" marL="0" rtl="0" algn="l">
              <a:spcBef>
                <a:spcPts val="1200"/>
              </a:spcBef>
              <a:spcAft>
                <a:spcPts val="0"/>
              </a:spcAft>
              <a:buNone/>
            </a:pPr>
            <a:r>
              <a:rPr lang="en" sz="1200">
                <a:solidFill>
                  <a:srgbClr val="404040"/>
                </a:solidFill>
                <a:highlight>
                  <a:srgbClr val="FFFFFF"/>
                </a:highlight>
                <a:latin typeface="Times New Roman"/>
                <a:ea typeface="Times New Roman"/>
                <a:cs typeface="Times New Roman"/>
                <a:sym typeface="Times New Roman"/>
              </a:rPr>
              <a:t>This filter is designed to detect vertical edges, which are sharp changes in pixel intensity from left to right. For example, it highlights the sides of the white square in our image. </a:t>
            </a:r>
            <a:endParaRPr sz="1200">
              <a:solidFill>
                <a:schemeClr val="dk2"/>
              </a:solidFill>
            </a:endParaRPr>
          </a:p>
        </p:txBody>
      </p:sp>
      <p:pic>
        <p:nvPicPr>
          <p:cNvPr id="170" name="Google Shape;170;p24"/>
          <p:cNvPicPr preferRelativeResize="0"/>
          <p:nvPr/>
        </p:nvPicPr>
        <p:blipFill>
          <a:blip r:embed="rId3">
            <a:alphaModFix/>
          </a:blip>
          <a:stretch>
            <a:fillRect/>
          </a:stretch>
        </p:blipFill>
        <p:spPr>
          <a:xfrm>
            <a:off x="1637601" y="3426375"/>
            <a:ext cx="2504900" cy="171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1" type="body"/>
          </p:nvPr>
        </p:nvSpPr>
        <p:spPr>
          <a:xfrm>
            <a:off x="210800" y="137000"/>
            <a:ext cx="4178400" cy="46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404040"/>
                </a:solidFill>
                <a:highlight>
                  <a:srgbClr val="FFFFFF"/>
                </a:highlight>
                <a:latin typeface="Times New Roman"/>
                <a:ea typeface="Times New Roman"/>
                <a:cs typeface="Times New Roman"/>
                <a:sym typeface="Times New Roman"/>
              </a:rPr>
              <a:t>                     Manual Convolution</a:t>
            </a:r>
            <a:endParaRPr sz="15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i="1" sz="1500">
              <a:solidFill>
                <a:srgbClr val="404040"/>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 sz="1200">
                <a:solidFill>
                  <a:srgbClr val="404040"/>
                </a:solidFill>
                <a:highlight>
                  <a:srgbClr val="FFFFFF"/>
                </a:highlight>
                <a:latin typeface="Times New Roman"/>
                <a:ea typeface="Times New Roman"/>
                <a:cs typeface="Times New Roman"/>
                <a:sym typeface="Times New Roman"/>
              </a:rPr>
              <a:t>We slid the filter over the image, one pixel at a time, and performed the convolution operation manually. This involved: </a:t>
            </a:r>
            <a:endParaRPr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Multiplying each pixel in the image section by the corresponding value in the filter. </a:t>
            </a:r>
            <a:endParaRPr sz="1200">
              <a:solidFill>
                <a:srgbClr val="404040"/>
              </a:solidFill>
              <a:highlight>
                <a:srgbClr val="FFFFFF"/>
              </a:highlight>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404040"/>
                </a:solidFill>
                <a:highlight>
                  <a:srgbClr val="FFFFFF"/>
                </a:highlight>
                <a:latin typeface="Times New Roman"/>
                <a:ea typeface="Times New Roman"/>
                <a:cs typeface="Times New Roman"/>
                <a:sym typeface="Times New Roman"/>
              </a:rPr>
              <a:t>Summing the results to get a single value for the feature map. For example, when the filter was placed over the top-left corner of the image, the calculation looked like this: </a:t>
            </a:r>
            <a:endParaRPr sz="1200">
              <a:solidFill>
                <a:srgbClr val="40404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p>
          <a:p>
            <a:pPr indent="0" lvl="0" marL="0" rtl="0" algn="l">
              <a:spcBef>
                <a:spcPts val="1200"/>
              </a:spcBef>
              <a:spcAft>
                <a:spcPts val="0"/>
              </a:spcAft>
              <a:buNone/>
            </a:pPr>
            <a:r>
              <a:rPr lang="en" sz="1200"/>
              <a:t>Image Section:   Filter:       Calculation:</a:t>
            </a:r>
            <a:endParaRPr sz="1200"/>
          </a:p>
          <a:p>
            <a:pPr indent="0" lvl="0" marL="0" rtl="0" algn="l">
              <a:spcBef>
                <a:spcPts val="1200"/>
              </a:spcBef>
              <a:spcAft>
                <a:spcPts val="0"/>
              </a:spcAft>
              <a:buClr>
                <a:schemeClr val="dk1"/>
              </a:buClr>
              <a:buSzPts val="1100"/>
              <a:buFont typeface="Arial"/>
              <a:buNone/>
            </a:pPr>
            <a:r>
              <a:rPr lang="en" sz="1200"/>
              <a:t>0 0 0           -1  0  1      (0*-1) + (0*0) + (0*1) = 0</a:t>
            </a:r>
            <a:endParaRPr sz="1200"/>
          </a:p>
          <a:p>
            <a:pPr indent="0" lvl="0" marL="0" rtl="0" algn="l">
              <a:spcBef>
                <a:spcPts val="1200"/>
              </a:spcBef>
              <a:spcAft>
                <a:spcPts val="0"/>
              </a:spcAft>
              <a:buClr>
                <a:schemeClr val="dk1"/>
              </a:buClr>
              <a:buSzPts val="1100"/>
              <a:buFont typeface="Arial"/>
              <a:buNone/>
            </a:pPr>
            <a:r>
              <a:rPr lang="en" sz="1200"/>
              <a:t>0 0 0           -1  0  1      (0*-1) + (0*0) + (0*1) = 0</a:t>
            </a:r>
            <a:endParaRPr sz="1200"/>
          </a:p>
          <a:p>
            <a:pPr indent="0" lvl="0" marL="0" rtl="0" algn="l">
              <a:spcBef>
                <a:spcPts val="1200"/>
              </a:spcBef>
              <a:spcAft>
                <a:spcPts val="0"/>
              </a:spcAft>
              <a:buClr>
                <a:schemeClr val="dk1"/>
              </a:buClr>
              <a:buSzPts val="1100"/>
              <a:buFont typeface="Arial"/>
              <a:buNone/>
            </a:pPr>
            <a:r>
              <a:rPr lang="en" sz="1200"/>
              <a:t>0 0 0           -1  0  1      (0*-1) + (0*0) + (0*1) = 0</a:t>
            </a:r>
            <a:endParaRPr sz="1200"/>
          </a:p>
          <a:p>
            <a:pPr indent="0" lvl="0" marL="0" rtl="0" algn="l">
              <a:spcBef>
                <a:spcPts val="1200"/>
              </a:spcBef>
              <a:spcAft>
                <a:spcPts val="0"/>
              </a:spcAft>
              <a:buClr>
                <a:schemeClr val="dk1"/>
              </a:buClr>
              <a:buSzPts val="1100"/>
              <a:buFont typeface="Arial"/>
              <a:buNone/>
            </a:pPr>
            <a:r>
              <a:rPr lang="en" sz="1200"/>
              <a:t>Sum: 0 + 0 + 0 = 0</a:t>
            </a:r>
            <a:endParaRPr sz="1200"/>
          </a:p>
          <a:p>
            <a:pPr indent="0" lvl="0" marL="0" rtl="0" algn="l">
              <a:spcBef>
                <a:spcPts val="1200"/>
              </a:spcBef>
              <a:spcAft>
                <a:spcPts val="1200"/>
              </a:spcAft>
              <a:buNone/>
            </a:pPr>
            <a:r>
              <a:t/>
            </a:r>
            <a:endParaRPr sz="1200"/>
          </a:p>
        </p:txBody>
      </p:sp>
      <p:sp>
        <p:nvSpPr>
          <p:cNvPr id="176" name="Google Shape;176;p25"/>
          <p:cNvSpPr txBox="1"/>
          <p:nvPr/>
        </p:nvSpPr>
        <p:spPr>
          <a:xfrm>
            <a:off x="5065025" y="137000"/>
            <a:ext cx="3868200" cy="42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200">
                <a:solidFill>
                  <a:srgbClr val="404040"/>
                </a:solidFill>
                <a:latin typeface="Roboto"/>
                <a:ea typeface="Roboto"/>
                <a:cs typeface="Roboto"/>
                <a:sym typeface="Roboto"/>
              </a:rPr>
              <a:t>                          </a:t>
            </a:r>
            <a:r>
              <a:rPr b="1" lang="en" sz="1300">
                <a:solidFill>
                  <a:srgbClr val="404040"/>
                </a:solidFill>
                <a:latin typeface="Roboto"/>
                <a:ea typeface="Roboto"/>
                <a:cs typeface="Roboto"/>
                <a:sym typeface="Roboto"/>
              </a:rPr>
              <a:t>The Feature Map</a:t>
            </a:r>
            <a:endParaRPr b="1" sz="1300">
              <a:solidFill>
                <a:srgbClr val="404040"/>
              </a:solidFill>
              <a:latin typeface="Roboto"/>
              <a:ea typeface="Roboto"/>
              <a:cs typeface="Roboto"/>
              <a:sym typeface="Roboto"/>
            </a:endParaRPr>
          </a:p>
          <a:p>
            <a:pPr indent="457200" lvl="0" marL="0" rtl="0" algn="l">
              <a:lnSpc>
                <a:spcPct val="115000"/>
              </a:lnSpc>
              <a:spcBef>
                <a:spcPts val="200"/>
              </a:spcBef>
              <a:spcAft>
                <a:spcPts val="0"/>
              </a:spcAft>
              <a:buClr>
                <a:schemeClr val="dk1"/>
              </a:buClr>
              <a:buSzPts val="1100"/>
              <a:buFont typeface="Arial"/>
              <a:buNone/>
            </a:pPr>
            <a:r>
              <a:rPr lang="en" sz="1200">
                <a:solidFill>
                  <a:srgbClr val="404040"/>
                </a:solidFill>
                <a:latin typeface="Roboto"/>
                <a:ea typeface="Roboto"/>
                <a:cs typeface="Roboto"/>
                <a:sym typeface="Roboto"/>
              </a:rPr>
              <a:t>After applying the filter, we obtained a 6x6 feature map. Here’s an example of what it looked like:</a:t>
            </a:r>
            <a:endParaRPr sz="1200">
              <a:solidFill>
                <a:srgbClr val="404040"/>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                     0   2   2  -2  -2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                     1   2   1  -1  -2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                     2   1   0   0  -1  -2</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                     3   2   1   0  -1  -3</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                     3   2   0   0  -1  -3</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                     2   0   0   0  -2  -2</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457200" lvl="0" marL="0" rtl="0" algn="l">
              <a:lnSpc>
                <a:spcPct val="115000"/>
              </a:lnSpc>
              <a:spcBef>
                <a:spcPts val="0"/>
              </a:spcBef>
              <a:spcAft>
                <a:spcPts val="0"/>
              </a:spcAft>
              <a:buNone/>
            </a:pPr>
            <a:r>
              <a:rPr b="1" lang="en" sz="1200">
                <a:solidFill>
                  <a:srgbClr val="404040"/>
                </a:solidFill>
                <a:latin typeface="Roboto"/>
                <a:ea typeface="Roboto"/>
                <a:cs typeface="Roboto"/>
                <a:sym typeface="Roboto"/>
              </a:rPr>
              <a:t>High Positive Values (e.g., 2, 3)</a:t>
            </a:r>
            <a:r>
              <a:rPr lang="en" sz="1200">
                <a:solidFill>
                  <a:srgbClr val="404040"/>
                </a:solidFill>
                <a:latin typeface="Roboto"/>
                <a:ea typeface="Roboto"/>
                <a:cs typeface="Roboto"/>
                <a:sym typeface="Roboto"/>
              </a:rPr>
              <a:t>: These indicate strong vertical edges on the </a:t>
            </a:r>
            <a:r>
              <a:rPr b="1" lang="en" sz="1200">
                <a:solidFill>
                  <a:srgbClr val="404040"/>
                </a:solidFill>
                <a:latin typeface="Roboto"/>
                <a:ea typeface="Roboto"/>
                <a:cs typeface="Roboto"/>
                <a:sym typeface="Roboto"/>
              </a:rPr>
              <a:t>left side</a:t>
            </a:r>
            <a:r>
              <a:rPr lang="en" sz="1200">
                <a:solidFill>
                  <a:srgbClr val="404040"/>
                </a:solidFill>
                <a:latin typeface="Roboto"/>
                <a:ea typeface="Roboto"/>
                <a:cs typeface="Roboto"/>
                <a:sym typeface="Roboto"/>
              </a:rPr>
              <a:t> of the square.</a:t>
            </a:r>
            <a:endParaRPr sz="1200">
              <a:solidFill>
                <a:srgbClr val="404040"/>
              </a:solidFill>
              <a:latin typeface="Roboto"/>
              <a:ea typeface="Roboto"/>
              <a:cs typeface="Roboto"/>
              <a:sym typeface="Roboto"/>
            </a:endParaRPr>
          </a:p>
          <a:p>
            <a:pPr indent="457200" lvl="0" marL="0" rtl="0" algn="l">
              <a:lnSpc>
                <a:spcPct val="115000"/>
              </a:lnSpc>
              <a:spcBef>
                <a:spcPts val="300"/>
              </a:spcBef>
              <a:spcAft>
                <a:spcPts val="0"/>
              </a:spcAft>
              <a:buNone/>
            </a:pPr>
            <a:r>
              <a:rPr b="1" lang="en" sz="1200">
                <a:solidFill>
                  <a:srgbClr val="404040"/>
                </a:solidFill>
                <a:latin typeface="Roboto"/>
                <a:ea typeface="Roboto"/>
                <a:cs typeface="Roboto"/>
                <a:sym typeface="Roboto"/>
              </a:rPr>
              <a:t>High Negative Values (e.g., -2, -3)</a:t>
            </a:r>
            <a:r>
              <a:rPr lang="en" sz="1200">
                <a:solidFill>
                  <a:srgbClr val="404040"/>
                </a:solidFill>
                <a:latin typeface="Roboto"/>
                <a:ea typeface="Roboto"/>
                <a:cs typeface="Roboto"/>
                <a:sym typeface="Roboto"/>
              </a:rPr>
              <a:t>: These indicate strong vertical edges on the </a:t>
            </a:r>
            <a:r>
              <a:rPr b="1" lang="en" sz="1200">
                <a:solidFill>
                  <a:srgbClr val="404040"/>
                </a:solidFill>
                <a:latin typeface="Roboto"/>
                <a:ea typeface="Roboto"/>
                <a:cs typeface="Roboto"/>
                <a:sym typeface="Roboto"/>
              </a:rPr>
              <a:t>right side</a:t>
            </a:r>
            <a:r>
              <a:rPr lang="en" sz="1200">
                <a:solidFill>
                  <a:srgbClr val="404040"/>
                </a:solidFill>
                <a:latin typeface="Roboto"/>
                <a:ea typeface="Roboto"/>
                <a:cs typeface="Roboto"/>
                <a:sym typeface="Roboto"/>
              </a:rPr>
              <a:t> of the square.</a:t>
            </a:r>
            <a:endParaRPr sz="1200">
              <a:solidFill>
                <a:srgbClr val="404040"/>
              </a:solidFill>
              <a:latin typeface="Roboto"/>
              <a:ea typeface="Roboto"/>
              <a:cs typeface="Roboto"/>
              <a:sym typeface="Roboto"/>
            </a:endParaRPr>
          </a:p>
          <a:p>
            <a:pPr indent="457200" lvl="0" marL="0" rtl="0" algn="l">
              <a:lnSpc>
                <a:spcPct val="115000"/>
              </a:lnSpc>
              <a:spcBef>
                <a:spcPts val="300"/>
              </a:spcBef>
              <a:spcAft>
                <a:spcPts val="0"/>
              </a:spcAft>
              <a:buNone/>
            </a:pPr>
            <a:r>
              <a:rPr b="1" lang="en" sz="1200">
                <a:solidFill>
                  <a:srgbClr val="404040"/>
                </a:solidFill>
                <a:latin typeface="Roboto"/>
                <a:ea typeface="Roboto"/>
                <a:cs typeface="Roboto"/>
                <a:sym typeface="Roboto"/>
              </a:rPr>
              <a:t>Values Close to 0</a:t>
            </a:r>
            <a:r>
              <a:rPr lang="en" sz="1200">
                <a:solidFill>
                  <a:srgbClr val="404040"/>
                </a:solidFill>
                <a:latin typeface="Roboto"/>
                <a:ea typeface="Roboto"/>
                <a:cs typeface="Roboto"/>
                <a:sym typeface="Roboto"/>
              </a:rPr>
              <a:t>: These indicate areas with no significant vertical edges.</a:t>
            </a:r>
            <a:endParaRPr sz="1200">
              <a:solidFill>
                <a:srgbClr val="404040"/>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Interpretation</a:t>
            </a:r>
            <a:r>
              <a:rPr lang="en"/>
              <a:t> and Key </a:t>
            </a:r>
            <a:r>
              <a:rPr lang="en"/>
              <a:t>Takeaways</a:t>
            </a:r>
            <a:r>
              <a:rPr lang="en"/>
              <a:t>:</a:t>
            </a:r>
            <a:endParaRPr/>
          </a:p>
        </p:txBody>
      </p:sp>
      <p:sp>
        <p:nvSpPr>
          <p:cNvPr id="182" name="Google Shape;182;p26"/>
          <p:cNvSpPr txBox="1"/>
          <p:nvPr>
            <p:ph idx="1" type="body"/>
          </p:nvPr>
        </p:nvSpPr>
        <p:spPr>
          <a:xfrm>
            <a:off x="735450" y="690975"/>
            <a:ext cx="7673100" cy="362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200">
                <a:solidFill>
                  <a:srgbClr val="404040"/>
                </a:solidFill>
                <a:latin typeface="Roboto"/>
                <a:ea typeface="Roboto"/>
                <a:cs typeface="Roboto"/>
                <a:sym typeface="Roboto"/>
              </a:rPr>
              <a:t>The feature map shows where the filter detected vertical edges in the original image. For example:</a:t>
            </a:r>
            <a:endParaRPr sz="1200">
              <a:solidFill>
                <a:srgbClr val="404040"/>
              </a:solidFill>
              <a:latin typeface="Roboto"/>
              <a:ea typeface="Roboto"/>
              <a:cs typeface="Roboto"/>
              <a:sym typeface="Roboto"/>
            </a:endParaRPr>
          </a:p>
          <a:p>
            <a:pPr indent="0" lvl="0" marL="457200" rtl="0" algn="l">
              <a:spcBef>
                <a:spcPts val="0"/>
              </a:spcBef>
              <a:spcAft>
                <a:spcPts val="0"/>
              </a:spcAft>
              <a:buNone/>
            </a:pPr>
            <a:r>
              <a:t/>
            </a:r>
            <a:endParaRPr sz="1200">
              <a:solidFill>
                <a:srgbClr val="404040"/>
              </a:solidFill>
              <a:latin typeface="Roboto"/>
              <a:ea typeface="Roboto"/>
              <a:cs typeface="Roboto"/>
              <a:sym typeface="Roboto"/>
            </a:endParaRPr>
          </a:p>
          <a:p>
            <a:pPr indent="0" lvl="0" marL="457200" rtl="0" algn="l">
              <a:spcBef>
                <a:spcPts val="0"/>
              </a:spcBef>
              <a:spcAft>
                <a:spcPts val="0"/>
              </a:spcAft>
              <a:buNone/>
            </a:pPr>
            <a:r>
              <a:t/>
            </a:r>
            <a:endParaRPr sz="1200">
              <a:solidFill>
                <a:srgbClr val="404040"/>
              </a:solidFill>
              <a:latin typeface="Roboto"/>
              <a:ea typeface="Roboto"/>
              <a:cs typeface="Roboto"/>
              <a:sym typeface="Roboto"/>
            </a:endParaRPr>
          </a:p>
          <a:p>
            <a:pPr indent="0" lvl="0" marL="457200" rtl="0" algn="l">
              <a:spcBef>
                <a:spcPts val="0"/>
              </a:spcBef>
              <a:spcAft>
                <a:spcPts val="0"/>
              </a:spcAft>
              <a:buNone/>
            </a:pPr>
            <a:r>
              <a:t/>
            </a:r>
            <a:endParaRPr sz="1200">
              <a:solidFill>
                <a:srgbClr val="404040"/>
              </a:solidFill>
              <a:latin typeface="Roboto"/>
              <a:ea typeface="Roboto"/>
              <a:cs typeface="Roboto"/>
              <a:sym typeface="Roboto"/>
            </a:endParaRPr>
          </a:p>
          <a:p>
            <a:pPr indent="0" lvl="0" marL="457200" rtl="0" algn="l">
              <a:spcBef>
                <a:spcPts val="0"/>
              </a:spcBef>
              <a:spcAft>
                <a:spcPts val="0"/>
              </a:spcAft>
              <a:buNone/>
            </a:pPr>
            <a:r>
              <a:rPr lang="en" sz="1200">
                <a:solidFill>
                  <a:srgbClr val="404040"/>
                </a:solidFill>
                <a:latin typeface="Roboto"/>
                <a:ea typeface="Roboto"/>
                <a:cs typeface="Roboto"/>
                <a:sym typeface="Roboto"/>
              </a:rPr>
              <a:t>The high positive values on the left side of the feature map correspond to the left edge of the square.</a:t>
            </a:r>
            <a:endParaRPr sz="1200">
              <a:solidFill>
                <a:srgbClr val="404040"/>
              </a:solidFill>
              <a:latin typeface="Roboto"/>
              <a:ea typeface="Roboto"/>
              <a:cs typeface="Roboto"/>
              <a:sym typeface="Roboto"/>
            </a:endParaRPr>
          </a:p>
          <a:p>
            <a:pPr indent="0" lvl="0" marL="457200" rtl="0" algn="l">
              <a:spcBef>
                <a:spcPts val="0"/>
              </a:spcBef>
              <a:spcAft>
                <a:spcPts val="0"/>
              </a:spcAft>
              <a:buNone/>
            </a:pPr>
            <a:r>
              <a:t/>
            </a:r>
            <a:endParaRPr sz="1200">
              <a:solidFill>
                <a:srgbClr val="404040"/>
              </a:solidFill>
              <a:latin typeface="Roboto"/>
              <a:ea typeface="Roboto"/>
              <a:cs typeface="Roboto"/>
              <a:sym typeface="Roboto"/>
            </a:endParaRPr>
          </a:p>
          <a:p>
            <a:pPr indent="0" lvl="0" marL="457200" rtl="0" algn="l">
              <a:spcBef>
                <a:spcPts val="300"/>
              </a:spcBef>
              <a:spcAft>
                <a:spcPts val="0"/>
              </a:spcAft>
              <a:buNone/>
            </a:pPr>
            <a:r>
              <a:rPr lang="en" sz="1200">
                <a:solidFill>
                  <a:srgbClr val="404040"/>
                </a:solidFill>
                <a:latin typeface="Roboto"/>
                <a:ea typeface="Roboto"/>
                <a:cs typeface="Roboto"/>
                <a:sym typeface="Roboto"/>
              </a:rPr>
              <a:t>The high negative values on the right side correspond to the right edge of the square.</a:t>
            </a:r>
            <a:endParaRPr sz="1200">
              <a:solidFill>
                <a:srgbClr val="404040"/>
              </a:solidFill>
              <a:latin typeface="Roboto"/>
              <a:ea typeface="Roboto"/>
              <a:cs typeface="Roboto"/>
              <a:sym typeface="Roboto"/>
            </a:endParaRPr>
          </a:p>
          <a:p>
            <a:pPr indent="0" lvl="0" marL="457200" rtl="0" algn="l">
              <a:spcBef>
                <a:spcPts val="300"/>
              </a:spcBef>
              <a:spcAft>
                <a:spcPts val="0"/>
              </a:spcAft>
              <a:buNone/>
            </a:pPr>
            <a:r>
              <a:t/>
            </a:r>
            <a:endParaRPr sz="1200">
              <a:solidFill>
                <a:srgbClr val="404040"/>
              </a:solidFill>
              <a:latin typeface="Roboto"/>
              <a:ea typeface="Roboto"/>
              <a:cs typeface="Roboto"/>
              <a:sym typeface="Roboto"/>
            </a:endParaRPr>
          </a:p>
          <a:p>
            <a:pPr indent="0" lvl="0" marL="457200" rtl="0" algn="l">
              <a:spcBef>
                <a:spcPts val="300"/>
              </a:spcBef>
              <a:spcAft>
                <a:spcPts val="0"/>
              </a:spcAft>
              <a:buNone/>
            </a:pPr>
            <a:r>
              <a:rPr lang="en" sz="1200">
                <a:solidFill>
                  <a:srgbClr val="404040"/>
                </a:solidFill>
                <a:latin typeface="Roboto"/>
                <a:ea typeface="Roboto"/>
                <a:cs typeface="Roboto"/>
                <a:sym typeface="Roboto"/>
              </a:rPr>
              <a:t>The zeros in the middle indicate no edges were detected there.</a:t>
            </a:r>
            <a:endParaRPr sz="1200">
              <a:solidFill>
                <a:srgbClr val="404040"/>
              </a:solidFill>
              <a:latin typeface="Roboto"/>
              <a:ea typeface="Roboto"/>
              <a:cs typeface="Roboto"/>
              <a:sym typeface="Roboto"/>
            </a:endParaRPr>
          </a:p>
          <a:p>
            <a:pPr indent="0" lvl="0" marL="457200" rtl="0" algn="l">
              <a:spcBef>
                <a:spcPts val="300"/>
              </a:spcBef>
              <a:spcAft>
                <a:spcPts val="0"/>
              </a:spcAft>
              <a:buNone/>
            </a:pPr>
            <a:r>
              <a:t/>
            </a:r>
            <a:endParaRPr sz="1200">
              <a:solidFill>
                <a:srgbClr val="404040"/>
              </a:solidFill>
              <a:latin typeface="Roboto"/>
              <a:ea typeface="Roboto"/>
              <a:cs typeface="Roboto"/>
              <a:sym typeface="Roboto"/>
            </a:endParaRPr>
          </a:p>
          <a:p>
            <a:pPr indent="0" lvl="0" marL="457200" rtl="0" algn="l">
              <a:spcBef>
                <a:spcPts val="0"/>
              </a:spcBef>
              <a:spcAft>
                <a:spcPts val="0"/>
              </a:spcAft>
              <a:buNone/>
            </a:pPr>
            <a:r>
              <a:rPr lang="en" sz="1200">
                <a:solidFill>
                  <a:srgbClr val="404040"/>
                </a:solidFill>
                <a:latin typeface="Roboto"/>
                <a:ea typeface="Roboto"/>
                <a:cs typeface="Roboto"/>
                <a:sym typeface="Roboto"/>
              </a:rPr>
              <a:t>Convolutional filters are tools that help detect specific features (like edges) in an image.</a:t>
            </a:r>
            <a:endParaRPr sz="1200">
              <a:solidFill>
                <a:srgbClr val="404040"/>
              </a:solidFill>
              <a:latin typeface="Roboto"/>
              <a:ea typeface="Roboto"/>
              <a:cs typeface="Roboto"/>
              <a:sym typeface="Roboto"/>
            </a:endParaRPr>
          </a:p>
          <a:p>
            <a:pPr indent="0" lvl="0" marL="457200" rtl="0" algn="l">
              <a:spcBef>
                <a:spcPts val="0"/>
              </a:spcBef>
              <a:spcAft>
                <a:spcPts val="0"/>
              </a:spcAft>
              <a:buNone/>
            </a:pPr>
            <a:r>
              <a:t/>
            </a:r>
            <a:endParaRPr sz="1200">
              <a:solidFill>
                <a:srgbClr val="404040"/>
              </a:solidFill>
              <a:latin typeface="Roboto"/>
              <a:ea typeface="Roboto"/>
              <a:cs typeface="Roboto"/>
              <a:sym typeface="Roboto"/>
            </a:endParaRPr>
          </a:p>
          <a:p>
            <a:pPr indent="0" lvl="0" marL="457200" rtl="0" algn="l">
              <a:spcBef>
                <a:spcPts val="300"/>
              </a:spcBef>
              <a:spcAft>
                <a:spcPts val="0"/>
              </a:spcAft>
              <a:buNone/>
            </a:pPr>
            <a:r>
              <a:rPr lang="en" sz="1200">
                <a:solidFill>
                  <a:srgbClr val="404040"/>
                </a:solidFill>
                <a:latin typeface="Roboto"/>
                <a:ea typeface="Roboto"/>
                <a:cs typeface="Roboto"/>
                <a:sym typeface="Roboto"/>
              </a:rPr>
              <a:t>By manually applying a filter, we saw how it highlights important parts of the image.</a:t>
            </a:r>
            <a:endParaRPr sz="1200">
              <a:solidFill>
                <a:srgbClr val="404040"/>
              </a:solidFill>
              <a:latin typeface="Roboto"/>
              <a:ea typeface="Roboto"/>
              <a:cs typeface="Roboto"/>
              <a:sym typeface="Roboto"/>
            </a:endParaRPr>
          </a:p>
          <a:p>
            <a:pPr indent="0" lvl="0" marL="457200" rtl="0" algn="l">
              <a:spcBef>
                <a:spcPts val="300"/>
              </a:spcBef>
              <a:spcAft>
                <a:spcPts val="0"/>
              </a:spcAft>
              <a:buNone/>
            </a:pPr>
            <a:r>
              <a:t/>
            </a:r>
            <a:endParaRPr sz="1200">
              <a:solidFill>
                <a:srgbClr val="404040"/>
              </a:solidFill>
              <a:latin typeface="Roboto"/>
              <a:ea typeface="Roboto"/>
              <a:cs typeface="Roboto"/>
              <a:sym typeface="Roboto"/>
            </a:endParaRPr>
          </a:p>
          <a:p>
            <a:pPr indent="0" lvl="0" marL="457200" rtl="0" algn="l">
              <a:spcBef>
                <a:spcPts val="300"/>
              </a:spcBef>
              <a:spcAft>
                <a:spcPts val="0"/>
              </a:spcAft>
              <a:buNone/>
            </a:pPr>
            <a:r>
              <a:rPr lang="en" sz="1200">
                <a:solidFill>
                  <a:srgbClr val="404040"/>
                </a:solidFill>
                <a:latin typeface="Roboto"/>
                <a:ea typeface="Roboto"/>
                <a:cs typeface="Roboto"/>
                <a:sym typeface="Roboto"/>
              </a:rPr>
              <a:t>This process is the foundation of how convolutional neural networks (CNNs) work in image recognition.</a:t>
            </a:r>
            <a:endParaRPr sz="1200">
              <a:solidFill>
                <a:srgbClr val="404040"/>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133"/>
              <a:t>    Conclusion:</a:t>
            </a:r>
            <a:endParaRPr sz="3133"/>
          </a:p>
        </p:txBody>
      </p:sp>
      <p:sp>
        <p:nvSpPr>
          <p:cNvPr id="188" name="Google Shape;188;p27"/>
          <p:cNvSpPr txBox="1"/>
          <p:nvPr>
            <p:ph idx="1" type="body"/>
          </p:nvPr>
        </p:nvSpPr>
        <p:spPr>
          <a:xfrm>
            <a:off x="25" y="454750"/>
            <a:ext cx="91440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t/>
            </a:r>
            <a:endParaRPr sz="1500">
              <a:solidFill>
                <a:srgbClr val="404040"/>
              </a:solidFill>
              <a:latin typeface="Roboto"/>
              <a:ea typeface="Roboto"/>
              <a:cs typeface="Roboto"/>
              <a:sym typeface="Roboto"/>
            </a:endParaRPr>
          </a:p>
          <a:p>
            <a:pPr indent="457200" lvl="0" marL="0" rtl="0" algn="l">
              <a:spcBef>
                <a:spcPts val="1200"/>
              </a:spcBef>
              <a:spcAft>
                <a:spcPts val="0"/>
              </a:spcAft>
              <a:buNone/>
            </a:pPr>
            <a:r>
              <a:rPr lang="en" sz="1500">
                <a:solidFill>
                  <a:srgbClr val="404040"/>
                </a:solidFill>
                <a:latin typeface="Roboto"/>
                <a:ea typeface="Roboto"/>
                <a:cs typeface="Roboto"/>
                <a:sym typeface="Roboto"/>
              </a:rPr>
              <a:t>Understanding how filters work helps us see how computers "see" and interpret images. It is the first step in teaching machines to recognize objects, faces, and other visual patterns.</a:t>
            </a:r>
            <a:endParaRPr sz="1500">
              <a:solidFill>
                <a:srgbClr val="404040"/>
              </a:solidFill>
              <a:latin typeface="Roboto"/>
              <a:ea typeface="Roboto"/>
              <a:cs typeface="Roboto"/>
              <a:sym typeface="Roboto"/>
            </a:endParaRPr>
          </a:p>
          <a:p>
            <a:pPr indent="457200" lvl="0" marL="0" rtl="0" algn="l">
              <a:spcBef>
                <a:spcPts val="1200"/>
              </a:spcBef>
              <a:spcAft>
                <a:spcPts val="1200"/>
              </a:spcAft>
              <a:buNone/>
            </a:pPr>
            <a:r>
              <a:rPr lang="en" sz="1500">
                <a:solidFill>
                  <a:srgbClr val="404040"/>
                </a:solidFill>
                <a:latin typeface="Roboto"/>
                <a:ea typeface="Roboto"/>
                <a:cs typeface="Roboto"/>
                <a:sym typeface="Roboto"/>
              </a:rPr>
              <a:t>This assignment gave us a hands-on understanding of convolutional filters and their role in image recognition. By manually applying a filter and analyzing the results, we learned how computers detect features like edges in images. This knowledge is essential for building and understanding more complex image recognition systems.</a:t>
            </a:r>
            <a:endParaRPr sz="1500">
              <a:solidFill>
                <a:srgbClr val="404040"/>
              </a:solidFill>
              <a:latin typeface="Roboto"/>
              <a:ea typeface="Roboto"/>
              <a:cs typeface="Roboto"/>
              <a:sym typeface="Roboto"/>
            </a:endParaRPr>
          </a:p>
        </p:txBody>
      </p:sp>
      <p:pic>
        <p:nvPicPr>
          <p:cNvPr id="189" name="Google Shape;189;p27"/>
          <p:cNvPicPr preferRelativeResize="0"/>
          <p:nvPr/>
        </p:nvPicPr>
        <p:blipFill>
          <a:blip r:embed="rId3">
            <a:alphaModFix/>
          </a:blip>
          <a:stretch>
            <a:fillRect/>
          </a:stretch>
        </p:blipFill>
        <p:spPr>
          <a:xfrm>
            <a:off x="3218300" y="2709225"/>
            <a:ext cx="2937024" cy="243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graphicFrame>
        <p:nvGraphicFramePr>
          <p:cNvPr id="64" name="Google Shape;64;p14"/>
          <p:cNvGraphicFramePr/>
          <p:nvPr/>
        </p:nvGraphicFramePr>
        <p:xfrm>
          <a:off x="2955800" y="986950"/>
          <a:ext cx="3000000" cy="3000000"/>
        </p:xfrm>
        <a:graphic>
          <a:graphicData uri="http://schemas.openxmlformats.org/drawingml/2006/table">
            <a:tbl>
              <a:tblPr>
                <a:noFill/>
                <a:tableStyleId>{E88A5782-1546-4560-9DDF-6DC60E1189E4}</a:tableStyleId>
              </a:tblPr>
              <a:tblGrid>
                <a:gridCol w="413600"/>
                <a:gridCol w="413600"/>
                <a:gridCol w="413600"/>
                <a:gridCol w="413600"/>
                <a:gridCol w="413600"/>
                <a:gridCol w="413600"/>
                <a:gridCol w="413600"/>
                <a:gridCol w="413600"/>
              </a:tblGrid>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bl>
          </a:graphicData>
        </a:graphic>
      </p:graphicFrame>
      <p:sp>
        <p:nvSpPr>
          <p:cNvPr id="65" name="Google Shape;65;p14"/>
          <p:cNvSpPr txBox="1"/>
          <p:nvPr/>
        </p:nvSpPr>
        <p:spPr>
          <a:xfrm>
            <a:off x="0" y="0"/>
            <a:ext cx="9144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2"/>
                </a:solidFill>
              </a:rPr>
              <a:t>Image : Kilogram weight</a:t>
            </a:r>
            <a:endParaRPr b="1" sz="2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the Image</a:t>
            </a:r>
            <a:endParaRPr/>
          </a:p>
        </p:txBody>
      </p:sp>
      <p:sp>
        <p:nvSpPr>
          <p:cNvPr id="71" name="Google Shape;71;p15"/>
          <p:cNvSpPr txBox="1"/>
          <p:nvPr/>
        </p:nvSpPr>
        <p:spPr>
          <a:xfrm>
            <a:off x="0" y="1767925"/>
            <a:ext cx="147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Fig 1- top</a:t>
            </a:r>
            <a:endParaRPr sz="1800">
              <a:solidFill>
                <a:schemeClr val="dk2"/>
              </a:solidFill>
            </a:endParaRPr>
          </a:p>
        </p:txBody>
      </p:sp>
      <p:graphicFrame>
        <p:nvGraphicFramePr>
          <p:cNvPr id="72" name="Google Shape;72;p15"/>
          <p:cNvGraphicFramePr/>
          <p:nvPr/>
        </p:nvGraphicFramePr>
        <p:xfrm>
          <a:off x="0" y="534563"/>
          <a:ext cx="3000000" cy="3000000"/>
        </p:xfrm>
        <a:graphic>
          <a:graphicData uri="http://schemas.openxmlformats.org/drawingml/2006/table">
            <a:tbl>
              <a:tblPr>
                <a:noFill/>
                <a:tableStyleId>{E88A5782-1546-4560-9DDF-6DC60E1189E4}</a:tableStyleId>
              </a:tblPr>
              <a:tblGrid>
                <a:gridCol w="437800"/>
                <a:gridCol w="437800"/>
                <a:gridCol w="437800"/>
              </a:tblGrid>
              <a:tr h="381100">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solidFill>
                      <a:schemeClr val="dk1"/>
                    </a:solidFill>
                  </a:tcPr>
                </a:tc>
              </a:tr>
              <a:tr h="381100">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3" name="Google Shape;73;p15"/>
          <p:cNvGraphicFramePr/>
          <p:nvPr/>
        </p:nvGraphicFramePr>
        <p:xfrm>
          <a:off x="0" y="2190700"/>
          <a:ext cx="3000000" cy="3000000"/>
        </p:xfrm>
        <a:graphic>
          <a:graphicData uri="http://schemas.openxmlformats.org/drawingml/2006/table">
            <a:tbl>
              <a:tblPr>
                <a:noFill/>
                <a:tableStyleId>{E88A5782-1546-4560-9DDF-6DC60E1189E4}</a:tableStyleId>
              </a:tblPr>
              <a:tblGrid>
                <a:gridCol w="454775"/>
                <a:gridCol w="454775"/>
                <a:gridCol w="454775"/>
              </a:tblGrid>
              <a:tr h="384525">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404040"/>
                          </a:solidFill>
                        </a:rPr>
                        <a:t>+1</a:t>
                      </a:r>
                      <a:endParaRPr>
                        <a:solidFill>
                          <a:srgbClr val="404040"/>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solidFill>
                      <a:schemeClr val="lt1"/>
                    </a:solidFill>
                  </a:tcPr>
                </a:tc>
              </a:tr>
              <a:tr h="384525">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525">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74" name="Google Shape;74;p15"/>
          <p:cNvGraphicFramePr/>
          <p:nvPr/>
        </p:nvGraphicFramePr>
        <p:xfrm>
          <a:off x="0" y="3834988"/>
          <a:ext cx="3000000" cy="3000000"/>
        </p:xfrm>
        <a:graphic>
          <a:graphicData uri="http://schemas.openxmlformats.org/drawingml/2006/table">
            <a:tbl>
              <a:tblPr>
                <a:noFill/>
                <a:tableStyleId>{E88A5782-1546-4560-9DDF-6DC60E1189E4}</a:tableStyleId>
              </a:tblPr>
              <a:tblGrid>
                <a:gridCol w="399725"/>
                <a:gridCol w="399725"/>
                <a:gridCol w="399725"/>
              </a:tblGrid>
              <a:tr h="353725">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725">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3725">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bl>
          </a:graphicData>
        </a:graphic>
      </p:graphicFrame>
      <p:graphicFrame>
        <p:nvGraphicFramePr>
          <p:cNvPr id="75" name="Google Shape;75;p15"/>
          <p:cNvGraphicFramePr/>
          <p:nvPr/>
        </p:nvGraphicFramePr>
        <p:xfrm>
          <a:off x="7779675" y="1751838"/>
          <a:ext cx="3000000" cy="3000000"/>
        </p:xfrm>
        <a:graphic>
          <a:graphicData uri="http://schemas.openxmlformats.org/drawingml/2006/table">
            <a:tbl>
              <a:tblPr>
                <a:noFill/>
                <a:tableStyleId>{E88A5782-1546-4560-9DDF-6DC60E1189E4}</a:tableStyleId>
              </a:tblPr>
              <a:tblGrid>
                <a:gridCol w="454775"/>
                <a:gridCol w="454775"/>
                <a:gridCol w="454775"/>
              </a:tblGrid>
              <a:tr h="38452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8452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84525">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bl>
          </a:graphicData>
        </a:graphic>
      </p:graphicFrame>
      <p:graphicFrame>
        <p:nvGraphicFramePr>
          <p:cNvPr id="76" name="Google Shape;76;p15"/>
          <p:cNvGraphicFramePr/>
          <p:nvPr/>
        </p:nvGraphicFramePr>
        <p:xfrm>
          <a:off x="7779500" y="-12"/>
          <a:ext cx="3000000" cy="3000000"/>
        </p:xfrm>
        <a:graphic>
          <a:graphicData uri="http://schemas.openxmlformats.org/drawingml/2006/table">
            <a:tbl>
              <a:tblPr>
                <a:noFill/>
                <a:tableStyleId>{E88A5782-1546-4560-9DDF-6DC60E1189E4}</a:tableStyleId>
              </a:tblPr>
              <a:tblGrid>
                <a:gridCol w="412675"/>
                <a:gridCol w="454775"/>
                <a:gridCol w="454775"/>
              </a:tblGrid>
              <a:tr h="384525">
                <a:tc>
                  <a:txBody>
                    <a:bodyPr/>
                    <a:lstStyle/>
                    <a:p>
                      <a:pPr indent="0" lvl="0" marL="0" rtl="0" algn="ctr">
                        <a:spcBef>
                          <a:spcPts val="0"/>
                        </a:spcBef>
                        <a:spcAft>
                          <a:spcPts val="0"/>
                        </a:spcAft>
                        <a:buClr>
                          <a:schemeClr val="dk1"/>
                        </a:buClr>
                        <a:buSzPts val="1100"/>
                        <a:buFont typeface="Arial"/>
                        <a:buNone/>
                      </a:pPr>
                      <a:r>
                        <a:rPr lang="en">
                          <a:solidFill>
                            <a:srgbClr val="404040"/>
                          </a:solidFill>
                        </a:rPr>
                        <a:t>+1</a:t>
                      </a:r>
                      <a:endParaRPr>
                        <a:solidFill>
                          <a:srgbClr val="40404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84525">
                <a:tc>
                  <a:txBody>
                    <a:bodyPr/>
                    <a:lstStyle/>
                    <a:p>
                      <a:pPr indent="0" lvl="0" marL="0" rtl="0" algn="ctr">
                        <a:spcBef>
                          <a:spcPts val="0"/>
                        </a:spcBef>
                        <a:spcAft>
                          <a:spcPts val="0"/>
                        </a:spcAft>
                        <a:buNone/>
                      </a:pPr>
                      <a:r>
                        <a:rPr lang="en">
                          <a:solidFill>
                            <a:srgbClr val="404040"/>
                          </a:solidFill>
                        </a:rPr>
                        <a:t>+1</a:t>
                      </a:r>
                      <a:endParaRPr>
                        <a:solidFill>
                          <a:srgbClr val="40404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446975">
                <a:tc>
                  <a:txBody>
                    <a:bodyPr/>
                    <a:lstStyle/>
                    <a:p>
                      <a:pPr indent="0" lvl="0" marL="0" rtl="0" algn="ctr">
                        <a:spcBef>
                          <a:spcPts val="0"/>
                        </a:spcBef>
                        <a:spcAft>
                          <a:spcPts val="0"/>
                        </a:spcAft>
                        <a:buNone/>
                      </a:pPr>
                      <a:r>
                        <a:rPr lang="en">
                          <a:solidFill>
                            <a:srgbClr val="404040"/>
                          </a:solidFill>
                        </a:rPr>
                        <a:t>+1</a:t>
                      </a:r>
                      <a:endParaRPr>
                        <a:solidFill>
                          <a:srgbClr val="40404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bl>
          </a:graphicData>
        </a:graphic>
      </p:graphicFrame>
      <p:sp>
        <p:nvSpPr>
          <p:cNvPr id="77" name="Google Shape;77;p15"/>
          <p:cNvSpPr txBox="1"/>
          <p:nvPr/>
        </p:nvSpPr>
        <p:spPr>
          <a:xfrm>
            <a:off x="0" y="3385150"/>
            <a:ext cx="17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Fig 2 - left side</a:t>
            </a:r>
            <a:endParaRPr sz="1800">
              <a:solidFill>
                <a:schemeClr val="dk2"/>
              </a:solidFill>
            </a:endParaRPr>
          </a:p>
        </p:txBody>
      </p:sp>
      <p:sp>
        <p:nvSpPr>
          <p:cNvPr id="78" name="Google Shape;78;p15"/>
          <p:cNvSpPr txBox="1"/>
          <p:nvPr/>
        </p:nvSpPr>
        <p:spPr>
          <a:xfrm>
            <a:off x="1250450" y="4284700"/>
            <a:ext cx="192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Fig 3 - Bottom Left Side</a:t>
            </a:r>
            <a:endParaRPr sz="1800">
              <a:solidFill>
                <a:schemeClr val="dk2"/>
              </a:solidFill>
            </a:endParaRPr>
          </a:p>
        </p:txBody>
      </p:sp>
      <p:sp>
        <p:nvSpPr>
          <p:cNvPr id="79" name="Google Shape;79;p15"/>
          <p:cNvSpPr txBox="1"/>
          <p:nvPr/>
        </p:nvSpPr>
        <p:spPr>
          <a:xfrm>
            <a:off x="7282625" y="1239375"/>
            <a:ext cx="185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Fig 4 - right side</a:t>
            </a:r>
            <a:endParaRPr sz="1800">
              <a:solidFill>
                <a:schemeClr val="dk2"/>
              </a:solidFill>
            </a:endParaRPr>
          </a:p>
        </p:txBody>
      </p:sp>
      <p:sp>
        <p:nvSpPr>
          <p:cNvPr id="80" name="Google Shape;80;p15"/>
          <p:cNvSpPr txBox="1"/>
          <p:nvPr/>
        </p:nvSpPr>
        <p:spPr>
          <a:xfrm>
            <a:off x="6928775" y="2991225"/>
            <a:ext cx="221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Fig 5 - Bottom Right side</a:t>
            </a:r>
            <a:endParaRPr sz="1800">
              <a:solidFill>
                <a:schemeClr val="dk2"/>
              </a:solidFill>
            </a:endParaRPr>
          </a:p>
        </p:txBody>
      </p:sp>
      <p:graphicFrame>
        <p:nvGraphicFramePr>
          <p:cNvPr id="81" name="Google Shape;81;p15"/>
          <p:cNvGraphicFramePr/>
          <p:nvPr/>
        </p:nvGraphicFramePr>
        <p:xfrm>
          <a:off x="3787075" y="3954888"/>
          <a:ext cx="3000000" cy="3000000"/>
        </p:xfrm>
        <a:graphic>
          <a:graphicData uri="http://schemas.openxmlformats.org/drawingml/2006/table">
            <a:tbl>
              <a:tblPr>
                <a:noFill/>
                <a:tableStyleId>{E88A5782-1546-4560-9DDF-6DC60E1189E4}</a:tableStyleId>
              </a:tblPr>
              <a:tblGrid>
                <a:gridCol w="454775"/>
                <a:gridCol w="454775"/>
                <a:gridCol w="454775"/>
              </a:tblGrid>
              <a:tr h="38452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52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4525">
                <a:tc>
                  <a:txBody>
                    <a:bodyPr/>
                    <a:lstStyle/>
                    <a:p>
                      <a:pPr indent="0" lvl="0" marL="0" rtl="0" algn="ctr">
                        <a:spcBef>
                          <a:spcPts val="0"/>
                        </a:spcBef>
                        <a:spcAft>
                          <a:spcPts val="0"/>
                        </a:spcAft>
                        <a:buNone/>
                      </a:pPr>
                      <a:r>
                        <a:rPr lang="en">
                          <a:solidFill>
                            <a:srgbClr val="FF0000"/>
                          </a:solidFill>
                        </a:rPr>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-1</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bl>
          </a:graphicData>
        </a:graphic>
      </p:graphicFrame>
      <p:sp>
        <p:nvSpPr>
          <p:cNvPr id="82" name="Google Shape;82;p15"/>
          <p:cNvSpPr txBox="1"/>
          <p:nvPr/>
        </p:nvSpPr>
        <p:spPr>
          <a:xfrm>
            <a:off x="5382675" y="4561900"/>
            <a:ext cx="173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Fig 6 - Center</a:t>
            </a:r>
            <a:endParaRPr sz="1800">
              <a:solidFill>
                <a:schemeClr val="dk2"/>
              </a:solidFill>
            </a:endParaRPr>
          </a:p>
        </p:txBody>
      </p:sp>
      <p:graphicFrame>
        <p:nvGraphicFramePr>
          <p:cNvPr id="83" name="Google Shape;83;p15"/>
          <p:cNvGraphicFramePr/>
          <p:nvPr/>
        </p:nvGraphicFramePr>
        <p:xfrm>
          <a:off x="2959875" y="572700"/>
          <a:ext cx="3000000" cy="3000000"/>
        </p:xfrm>
        <a:graphic>
          <a:graphicData uri="http://schemas.openxmlformats.org/drawingml/2006/table">
            <a:tbl>
              <a:tblPr>
                <a:noFill/>
                <a:tableStyleId>{E88A5782-1546-4560-9DDF-6DC60E1189E4}</a:tableStyleId>
              </a:tblPr>
              <a:tblGrid>
                <a:gridCol w="413600"/>
                <a:gridCol w="413600"/>
                <a:gridCol w="413600"/>
                <a:gridCol w="413600"/>
                <a:gridCol w="413600"/>
                <a:gridCol w="413600"/>
                <a:gridCol w="413600"/>
                <a:gridCol w="382850"/>
              </a:tblGrid>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r h="371625">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chemeClr val="dk1"/>
                        </a:buClr>
                        <a:buSzPts val="1100"/>
                        <a:buFont typeface="Arial"/>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rgbClr val="FF0000"/>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1"/>
                    </a:solidFill>
                  </a:tcPr>
                </a:tc>
              </a:tr>
            </a:tbl>
          </a:graphicData>
        </a:graphic>
      </p:graphicFrame>
      <p:cxnSp>
        <p:nvCxnSpPr>
          <p:cNvPr id="84" name="Google Shape;84;p15"/>
          <p:cNvCxnSpPr/>
          <p:nvPr/>
        </p:nvCxnSpPr>
        <p:spPr>
          <a:xfrm>
            <a:off x="951625" y="1046000"/>
            <a:ext cx="3523500" cy="2439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5"/>
          <p:cNvCxnSpPr/>
          <p:nvPr/>
        </p:nvCxnSpPr>
        <p:spPr>
          <a:xfrm flipH="1" rot="10800000">
            <a:off x="1203300" y="1801125"/>
            <a:ext cx="2776200" cy="8886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5"/>
          <p:cNvCxnSpPr/>
          <p:nvPr/>
        </p:nvCxnSpPr>
        <p:spPr>
          <a:xfrm flipH="1" rot="10800000">
            <a:off x="951625" y="3169475"/>
            <a:ext cx="2973000" cy="10302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5"/>
          <p:cNvCxnSpPr/>
          <p:nvPr/>
        </p:nvCxnSpPr>
        <p:spPr>
          <a:xfrm>
            <a:off x="4632300" y="3169475"/>
            <a:ext cx="157200" cy="12819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5"/>
          <p:cNvCxnSpPr/>
          <p:nvPr/>
        </p:nvCxnSpPr>
        <p:spPr>
          <a:xfrm flipH="1" rot="10800000">
            <a:off x="5277200" y="1136400"/>
            <a:ext cx="2502300" cy="7983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5"/>
          <p:cNvCxnSpPr/>
          <p:nvPr/>
        </p:nvCxnSpPr>
        <p:spPr>
          <a:xfrm flipH="1" rot="10800000">
            <a:off x="5261475" y="2374900"/>
            <a:ext cx="2658300" cy="629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Vertical Edge Detection Filter</a:t>
            </a:r>
            <a:endParaRPr/>
          </a:p>
        </p:txBody>
      </p:sp>
      <p:sp>
        <p:nvSpPr>
          <p:cNvPr id="95" name="Google Shape;9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Slides 5 - 10, we use the vertical edge detection filter on this image to find the highest and lowest </a:t>
            </a:r>
            <a:r>
              <a:rPr lang="en"/>
              <a:t>values</a:t>
            </a:r>
            <a:r>
              <a:rPr lang="en"/>
              <a:t> in the resulting grid. </a:t>
            </a:r>
            <a:endParaRPr/>
          </a:p>
        </p:txBody>
      </p:sp>
      <p:pic>
        <p:nvPicPr>
          <p:cNvPr id="96" name="Google Shape;96;p16"/>
          <p:cNvPicPr preferRelativeResize="0"/>
          <p:nvPr/>
        </p:nvPicPr>
        <p:blipFill>
          <a:blip r:embed="rId3">
            <a:alphaModFix/>
          </a:blip>
          <a:stretch>
            <a:fillRect/>
          </a:stretch>
        </p:blipFill>
        <p:spPr>
          <a:xfrm>
            <a:off x="1937677" y="2220175"/>
            <a:ext cx="5137626" cy="2923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2724613" y="179175"/>
            <a:ext cx="2013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1; Position (1, 2):</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+ 1 + 1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02" name="Google Shape;102;p17"/>
          <p:cNvSpPr txBox="1"/>
          <p:nvPr/>
        </p:nvSpPr>
        <p:spPr>
          <a:xfrm>
            <a:off x="5354300" y="179175"/>
            <a:ext cx="22449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1; </a:t>
            </a:r>
            <a:r>
              <a:rPr b="1" lang="en" sz="1200">
                <a:solidFill>
                  <a:schemeClr val="dk2"/>
                </a:solidFill>
              </a:rPr>
              <a:t>Position</a:t>
            </a:r>
            <a:r>
              <a:rPr b="1" lang="en" sz="1200">
                <a:solidFill>
                  <a:schemeClr val="dk2"/>
                </a:solidFill>
              </a:rPr>
              <a:t> (1, 3):</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+ 1 + 1 = 2</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03" name="Google Shape;103;p17"/>
          <p:cNvSpPr txBox="1"/>
          <p:nvPr/>
        </p:nvSpPr>
        <p:spPr>
          <a:xfrm>
            <a:off x="200250" y="179175"/>
            <a:ext cx="1908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1; </a:t>
            </a:r>
            <a:r>
              <a:rPr b="1" lang="en" sz="1200">
                <a:solidFill>
                  <a:schemeClr val="dk2"/>
                </a:solidFill>
              </a:rPr>
              <a:t>Position (1, 1):</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04" name="Google Shape;104;p17"/>
          <p:cNvSpPr txBox="1"/>
          <p:nvPr/>
        </p:nvSpPr>
        <p:spPr>
          <a:xfrm>
            <a:off x="200250" y="2751075"/>
            <a:ext cx="1908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1; Position( 1, 4):</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(-1) + (-1)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05" name="Google Shape;105;p17"/>
          <p:cNvSpPr txBox="1"/>
          <p:nvPr/>
        </p:nvSpPr>
        <p:spPr>
          <a:xfrm>
            <a:off x="2587825" y="2751075"/>
            <a:ext cx="2150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1; </a:t>
            </a:r>
            <a:r>
              <a:rPr b="1" lang="en" sz="1200">
                <a:solidFill>
                  <a:schemeClr val="dk2"/>
                </a:solidFill>
              </a:rPr>
              <a:t>Position</a:t>
            </a:r>
            <a:r>
              <a:rPr b="1" lang="en" sz="1200">
                <a:solidFill>
                  <a:schemeClr val="dk2"/>
                </a:solidFill>
              </a:rPr>
              <a:t> (1, 5):</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(0*0)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(0*0)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(-1) + (-1)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06" name="Google Shape;106;p17"/>
          <p:cNvSpPr txBox="1"/>
          <p:nvPr/>
        </p:nvSpPr>
        <p:spPr>
          <a:xfrm>
            <a:off x="5354300" y="2751075"/>
            <a:ext cx="2192400" cy="20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1; Position (1, 6):</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nvSpPr>
        <p:spPr>
          <a:xfrm>
            <a:off x="463750" y="463825"/>
            <a:ext cx="1855200" cy="19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2; Position (2, 1):</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(0*1)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+ 1 = 1</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12" name="Google Shape;112;p18"/>
          <p:cNvSpPr txBox="1"/>
          <p:nvPr/>
        </p:nvSpPr>
        <p:spPr>
          <a:xfrm>
            <a:off x="3003950" y="463825"/>
            <a:ext cx="1918200" cy="21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2; Position (2, 2):</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0 0 1</a:t>
            </a:r>
            <a:endParaRPr sz="1200">
              <a:solidFill>
                <a:schemeClr val="dk2"/>
              </a:solidFill>
            </a:endParaRPr>
          </a:p>
          <a:p>
            <a:pPr indent="0" lvl="0" marL="0" rtl="0" algn="l">
              <a:spcBef>
                <a:spcPts val="0"/>
              </a:spcBef>
              <a:spcAft>
                <a:spcPts val="0"/>
              </a:spcAft>
              <a:buNone/>
            </a:pPr>
            <a:r>
              <a:rPr lang="en" sz="1200">
                <a:solidFill>
                  <a:schemeClr val="dk2"/>
                </a:solidFill>
              </a:rPr>
              <a:t>0 1 1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(0*-1) + (0*0) + (1*1) = 1</a:t>
            </a:r>
            <a:endParaRPr sz="1200">
              <a:solidFill>
                <a:schemeClr val="dk2"/>
              </a:solidFill>
            </a:endParaRPr>
          </a:p>
          <a:p>
            <a:pPr indent="0" lvl="0" marL="0" rtl="0" algn="l">
              <a:spcBef>
                <a:spcPts val="0"/>
              </a:spcBef>
              <a:spcAft>
                <a:spcPts val="0"/>
              </a:spcAft>
              <a:buNone/>
            </a:pPr>
            <a:r>
              <a:rPr lang="en" sz="1200">
                <a:solidFill>
                  <a:schemeClr val="dk2"/>
                </a:solidFill>
              </a:rPr>
              <a:t>(0*-1) + (1*0) + (1*1) = 1</a:t>
            </a:r>
            <a:endParaRPr sz="1200">
              <a:solidFill>
                <a:schemeClr val="dk2"/>
              </a:solidFill>
            </a:endParaRPr>
          </a:p>
          <a:p>
            <a:pPr indent="0" lvl="0" marL="0" rtl="0" algn="l">
              <a:spcBef>
                <a:spcPts val="0"/>
              </a:spcBef>
              <a:spcAft>
                <a:spcPts val="0"/>
              </a:spcAft>
              <a:buNone/>
            </a:pPr>
            <a:r>
              <a:rPr lang="en" sz="1200">
                <a:solidFill>
                  <a:schemeClr val="dk2"/>
                </a:solidFill>
              </a:rPr>
              <a:t>Sum: 0 + 1 + 1 = 2</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13" name="Google Shape;113;p18"/>
          <p:cNvSpPr txBox="1"/>
          <p:nvPr/>
        </p:nvSpPr>
        <p:spPr>
          <a:xfrm>
            <a:off x="5712450" y="463825"/>
            <a:ext cx="202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2; Position (2, 3):</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0 1 1</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(0*-1) + (1*0) + (1*1) = 1</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Sum: 0 + 1 + 0 = 1</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14" name="Google Shape;114;p18"/>
          <p:cNvSpPr txBox="1"/>
          <p:nvPr/>
        </p:nvSpPr>
        <p:spPr>
          <a:xfrm>
            <a:off x="463750" y="2806650"/>
            <a:ext cx="2139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2; Position (2, 4):</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1 1 0</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(1*-1) + (1*0) + (0*1) = -1</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Sum: 0 + (-1) + 0 = -1</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15" name="Google Shape;115;p18"/>
          <p:cNvSpPr txBox="1"/>
          <p:nvPr/>
        </p:nvSpPr>
        <p:spPr>
          <a:xfrm>
            <a:off x="3056575" y="2806650"/>
            <a:ext cx="202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2; Position (2, 5):</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1 0 0</a:t>
            </a:r>
            <a:endParaRPr sz="1200">
              <a:solidFill>
                <a:schemeClr val="dk2"/>
              </a:solidFill>
            </a:endParaRPr>
          </a:p>
          <a:p>
            <a:pPr indent="0" lvl="0" marL="0" rtl="0" algn="l">
              <a:spcBef>
                <a:spcPts val="0"/>
              </a:spcBef>
              <a:spcAft>
                <a:spcPts val="0"/>
              </a:spcAft>
              <a:buNone/>
            </a:pPr>
            <a:r>
              <a:rPr lang="en" sz="1200">
                <a:solidFill>
                  <a:schemeClr val="dk2"/>
                </a:solidFill>
              </a:rPr>
              <a:t>1 1 0</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(1*-1) + (0*0) + (0*1) = -1</a:t>
            </a:r>
            <a:endParaRPr sz="1200">
              <a:solidFill>
                <a:schemeClr val="dk2"/>
              </a:solidFill>
            </a:endParaRPr>
          </a:p>
          <a:p>
            <a:pPr indent="0" lvl="0" marL="0" rtl="0" algn="l">
              <a:spcBef>
                <a:spcPts val="0"/>
              </a:spcBef>
              <a:spcAft>
                <a:spcPts val="0"/>
              </a:spcAft>
              <a:buNone/>
            </a:pPr>
            <a:r>
              <a:rPr lang="en" sz="1200">
                <a:solidFill>
                  <a:schemeClr val="dk2"/>
                </a:solidFill>
              </a:rPr>
              <a:t>(1*-1) + (1*0) + (0*1) = -1</a:t>
            </a:r>
            <a:endParaRPr sz="1200">
              <a:solidFill>
                <a:schemeClr val="dk2"/>
              </a:solidFill>
            </a:endParaRPr>
          </a:p>
          <a:p>
            <a:pPr indent="0" lvl="0" marL="0" rtl="0" algn="l">
              <a:spcBef>
                <a:spcPts val="0"/>
              </a:spcBef>
              <a:spcAft>
                <a:spcPts val="0"/>
              </a:spcAft>
              <a:buNone/>
            </a:pPr>
            <a:r>
              <a:rPr lang="en" sz="1200">
                <a:solidFill>
                  <a:schemeClr val="dk2"/>
                </a:solidFill>
              </a:rPr>
              <a:t>Sum: 0 + (-1) + (-1) = -2</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16" name="Google Shape;116;p18"/>
          <p:cNvSpPr txBox="1"/>
          <p:nvPr/>
        </p:nvSpPr>
        <p:spPr>
          <a:xfrm>
            <a:off x="5712450" y="2806650"/>
            <a:ext cx="19182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2; Position (2, 6):</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1 0 0</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(1*-1) + (0*0) + (0*1) = -1</a:t>
            </a:r>
            <a:endParaRPr sz="1200">
              <a:solidFill>
                <a:schemeClr val="dk2"/>
              </a:solidFill>
            </a:endParaRPr>
          </a:p>
          <a:p>
            <a:pPr indent="0" lvl="0" marL="0" rtl="0" algn="l">
              <a:spcBef>
                <a:spcPts val="0"/>
              </a:spcBef>
              <a:spcAft>
                <a:spcPts val="0"/>
              </a:spcAft>
              <a:buNone/>
            </a:pPr>
            <a:r>
              <a:rPr lang="en" sz="1200">
                <a:solidFill>
                  <a:schemeClr val="dk2"/>
                </a:solidFill>
              </a:rPr>
              <a:t>Sum: 0 + 0 + (-1) = -1</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379475" y="372950"/>
            <a:ext cx="2034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3; Position (3, 1):</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0 0 1</a:t>
            </a:r>
            <a:endParaRPr sz="1200">
              <a:solidFill>
                <a:schemeClr val="dk2"/>
              </a:solidFill>
            </a:endParaRPr>
          </a:p>
          <a:p>
            <a:pPr indent="0" lvl="0" marL="0" rtl="0" algn="l">
              <a:spcBef>
                <a:spcPts val="0"/>
              </a:spcBef>
              <a:spcAft>
                <a:spcPts val="0"/>
              </a:spcAft>
              <a:buNone/>
            </a:pPr>
            <a:r>
              <a:rPr lang="en" sz="1200">
                <a:solidFill>
                  <a:schemeClr val="dk2"/>
                </a:solidFill>
              </a:rPr>
              <a:t>0 1 1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(0*-1) + (0*0) + (1*1) = 1</a:t>
            </a:r>
            <a:endParaRPr sz="1200">
              <a:solidFill>
                <a:schemeClr val="dk2"/>
              </a:solidFill>
            </a:endParaRPr>
          </a:p>
          <a:p>
            <a:pPr indent="0" lvl="0" marL="0" rtl="0" algn="l">
              <a:spcBef>
                <a:spcPts val="0"/>
              </a:spcBef>
              <a:spcAft>
                <a:spcPts val="0"/>
              </a:spcAft>
              <a:buNone/>
            </a:pPr>
            <a:r>
              <a:rPr lang="en" sz="1200">
                <a:solidFill>
                  <a:schemeClr val="dk2"/>
                </a:solidFill>
              </a:rPr>
              <a:t>(0*-1) + (1*0) + (1*1) = 1</a:t>
            </a:r>
            <a:endParaRPr sz="1200">
              <a:solidFill>
                <a:schemeClr val="dk2"/>
              </a:solidFill>
            </a:endParaRPr>
          </a:p>
          <a:p>
            <a:pPr indent="0" lvl="0" marL="0" rtl="0" algn="l">
              <a:spcBef>
                <a:spcPts val="0"/>
              </a:spcBef>
              <a:spcAft>
                <a:spcPts val="0"/>
              </a:spcAft>
              <a:buNone/>
            </a:pPr>
            <a:r>
              <a:rPr lang="en" sz="1200">
                <a:solidFill>
                  <a:schemeClr val="dk2"/>
                </a:solidFill>
              </a:rPr>
              <a:t>Sum: 0 + 1 + 1 = 2</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b="1" sz="1200">
              <a:solidFill>
                <a:schemeClr val="dk2"/>
              </a:solidFill>
            </a:endParaRPr>
          </a:p>
        </p:txBody>
      </p:sp>
      <p:sp>
        <p:nvSpPr>
          <p:cNvPr id="122" name="Google Shape;122;p19"/>
          <p:cNvSpPr txBox="1"/>
          <p:nvPr/>
        </p:nvSpPr>
        <p:spPr>
          <a:xfrm>
            <a:off x="2898500" y="372950"/>
            <a:ext cx="2129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3; Position (3, 2):</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0 1 1</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(0*-1) + (1*0) + (1*1) = 1</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Sum: 0 + 1 + 0 = 1</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23" name="Google Shape;123;p19"/>
          <p:cNvSpPr txBox="1"/>
          <p:nvPr/>
        </p:nvSpPr>
        <p:spPr>
          <a:xfrm>
            <a:off x="3894075" y="1174775"/>
            <a:ext cx="219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24" name="Google Shape;124;p19"/>
          <p:cNvSpPr txBox="1"/>
          <p:nvPr/>
        </p:nvSpPr>
        <p:spPr>
          <a:xfrm>
            <a:off x="5717950" y="372950"/>
            <a:ext cx="2129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3; Position (3, 3):</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Sum: 0 + 0 + 0 = 0</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25" name="Google Shape;125;p19"/>
          <p:cNvSpPr txBox="1"/>
          <p:nvPr/>
        </p:nvSpPr>
        <p:spPr>
          <a:xfrm>
            <a:off x="379475" y="2866875"/>
            <a:ext cx="2034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3; Position (3, 4):</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Sum: 0 + 0 + 0 = 0</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26" name="Google Shape;126;p19"/>
          <p:cNvSpPr txBox="1"/>
          <p:nvPr/>
        </p:nvSpPr>
        <p:spPr>
          <a:xfrm>
            <a:off x="2898500" y="2866875"/>
            <a:ext cx="21291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3; Position (3, 5):</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1 1 0</a:t>
            </a:r>
            <a:endParaRPr sz="1200">
              <a:solidFill>
                <a:schemeClr val="dk2"/>
              </a:solidFill>
            </a:endParaRPr>
          </a:p>
          <a:p>
            <a:pPr indent="0" lvl="0" marL="0" rtl="0" algn="l">
              <a:spcBef>
                <a:spcPts val="0"/>
              </a:spcBef>
              <a:spcAft>
                <a:spcPts val="0"/>
              </a:spcAft>
              <a:buNone/>
            </a:pPr>
            <a:r>
              <a:rPr lang="en" sz="1200">
                <a:solidFill>
                  <a:schemeClr val="dk2"/>
                </a:solidFill>
              </a:rPr>
              <a:t>1 1 1</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(1*-1) + (1*0) + (0*1) = -1</a:t>
            </a:r>
            <a:endParaRPr sz="1200">
              <a:solidFill>
                <a:schemeClr val="dk2"/>
              </a:solidFill>
            </a:endParaRPr>
          </a:p>
          <a:p>
            <a:pPr indent="0" lvl="0" marL="0" rtl="0" algn="l">
              <a:spcBef>
                <a:spcPts val="0"/>
              </a:spcBef>
              <a:spcAft>
                <a:spcPts val="0"/>
              </a:spcAft>
              <a:buNone/>
            </a:pPr>
            <a:r>
              <a:rPr lang="en" sz="1200">
                <a:solidFill>
                  <a:schemeClr val="dk2"/>
                </a:solidFill>
              </a:rPr>
              <a:t>(1*-1) + (1*0) + (1*1) = 0</a:t>
            </a:r>
            <a:endParaRPr sz="1200">
              <a:solidFill>
                <a:schemeClr val="dk2"/>
              </a:solidFill>
            </a:endParaRPr>
          </a:p>
          <a:p>
            <a:pPr indent="0" lvl="0" marL="0" rtl="0" algn="l">
              <a:spcBef>
                <a:spcPts val="0"/>
              </a:spcBef>
              <a:spcAft>
                <a:spcPts val="0"/>
              </a:spcAft>
              <a:buNone/>
            </a:pPr>
            <a:r>
              <a:rPr lang="en" sz="1200">
                <a:solidFill>
                  <a:schemeClr val="dk2"/>
                </a:solidFill>
              </a:rPr>
              <a:t>Sum: 0 + (-1) + 0 = -1</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
        <p:nvSpPr>
          <p:cNvPr id="127" name="Google Shape;127;p19"/>
          <p:cNvSpPr txBox="1"/>
          <p:nvPr/>
        </p:nvSpPr>
        <p:spPr>
          <a:xfrm>
            <a:off x="5575625" y="2866875"/>
            <a:ext cx="2034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3; Position (3, 6):</a:t>
            </a:r>
            <a:endParaRPr b="1" sz="1200">
              <a:solidFill>
                <a:schemeClr val="dk2"/>
              </a:solidFill>
            </a:endParaRPr>
          </a:p>
          <a:p>
            <a:pPr indent="0" lvl="0" marL="0" rtl="0" algn="l">
              <a:spcBef>
                <a:spcPts val="0"/>
              </a:spcBef>
              <a:spcAft>
                <a:spcPts val="0"/>
              </a:spcAft>
              <a:buNone/>
            </a:pPr>
            <a:r>
              <a:rPr lang="en" sz="1200">
                <a:solidFill>
                  <a:schemeClr val="dk2"/>
                </a:solidFill>
              </a:rPr>
              <a:t>Image Section:</a:t>
            </a:r>
            <a:endParaRPr sz="1200">
              <a:solidFill>
                <a:schemeClr val="dk2"/>
              </a:solidFill>
            </a:endParaRPr>
          </a:p>
          <a:p>
            <a:pPr indent="0" lvl="0" marL="0" rtl="0" algn="l">
              <a:spcBef>
                <a:spcPts val="0"/>
              </a:spcBef>
              <a:spcAft>
                <a:spcPts val="0"/>
              </a:spcAft>
              <a:buNone/>
            </a:pPr>
            <a:r>
              <a:rPr lang="en" sz="1200">
                <a:solidFill>
                  <a:schemeClr val="dk2"/>
                </a:solidFill>
              </a:rPr>
              <a:t>0 0 0</a:t>
            </a:r>
            <a:endParaRPr sz="1200">
              <a:solidFill>
                <a:schemeClr val="dk2"/>
              </a:solidFill>
            </a:endParaRPr>
          </a:p>
          <a:p>
            <a:pPr indent="0" lvl="0" marL="0" rtl="0" algn="l">
              <a:spcBef>
                <a:spcPts val="0"/>
              </a:spcBef>
              <a:spcAft>
                <a:spcPts val="0"/>
              </a:spcAft>
              <a:buNone/>
            </a:pPr>
            <a:r>
              <a:rPr lang="en" sz="1200">
                <a:solidFill>
                  <a:schemeClr val="dk2"/>
                </a:solidFill>
              </a:rPr>
              <a:t>1 0 0</a:t>
            </a:r>
            <a:endParaRPr sz="1200">
              <a:solidFill>
                <a:schemeClr val="dk2"/>
              </a:solidFill>
            </a:endParaRPr>
          </a:p>
          <a:p>
            <a:pPr indent="0" lvl="0" marL="0" rtl="0" algn="l">
              <a:spcBef>
                <a:spcPts val="0"/>
              </a:spcBef>
              <a:spcAft>
                <a:spcPts val="0"/>
              </a:spcAft>
              <a:buNone/>
            </a:pPr>
            <a:r>
              <a:rPr lang="en" sz="1200">
                <a:solidFill>
                  <a:schemeClr val="dk2"/>
                </a:solidFill>
              </a:rPr>
              <a:t>1 1 0</a:t>
            </a:r>
            <a:endParaRPr sz="1200">
              <a:solidFill>
                <a:schemeClr val="dk2"/>
              </a:solidFill>
            </a:endParaRPr>
          </a:p>
          <a:p>
            <a:pPr indent="0" lvl="0" marL="0" rtl="0" algn="l">
              <a:spcBef>
                <a:spcPts val="0"/>
              </a:spcBef>
              <a:spcAft>
                <a:spcPts val="0"/>
              </a:spcAft>
              <a:buNone/>
            </a:pPr>
            <a:r>
              <a:rPr lang="en" sz="1200">
                <a:solidFill>
                  <a:schemeClr val="dk2"/>
                </a:solidFill>
              </a:rPr>
              <a:t>Calculation:</a:t>
            </a:r>
            <a:endParaRPr sz="1200">
              <a:solidFill>
                <a:schemeClr val="dk2"/>
              </a:solidFill>
            </a:endParaRPr>
          </a:p>
          <a:p>
            <a:pPr indent="0" lvl="0" marL="0" rtl="0" algn="l">
              <a:spcBef>
                <a:spcPts val="0"/>
              </a:spcBef>
              <a:spcAft>
                <a:spcPts val="0"/>
              </a:spcAft>
              <a:buNone/>
            </a:pPr>
            <a:r>
              <a:rPr lang="en" sz="1200">
                <a:solidFill>
                  <a:schemeClr val="dk2"/>
                </a:solidFill>
              </a:rPr>
              <a:t>(0*-1) + (0*0) + (0*1) = 0</a:t>
            </a:r>
            <a:endParaRPr sz="1200">
              <a:solidFill>
                <a:schemeClr val="dk2"/>
              </a:solidFill>
            </a:endParaRPr>
          </a:p>
          <a:p>
            <a:pPr indent="0" lvl="0" marL="0" rtl="0" algn="l">
              <a:spcBef>
                <a:spcPts val="0"/>
              </a:spcBef>
              <a:spcAft>
                <a:spcPts val="0"/>
              </a:spcAft>
              <a:buNone/>
            </a:pPr>
            <a:r>
              <a:rPr lang="en" sz="1200">
                <a:solidFill>
                  <a:schemeClr val="dk2"/>
                </a:solidFill>
              </a:rPr>
              <a:t>(1*-1) + (0*0) + (0*1) = -1</a:t>
            </a:r>
            <a:endParaRPr sz="1200">
              <a:solidFill>
                <a:schemeClr val="dk2"/>
              </a:solidFill>
            </a:endParaRPr>
          </a:p>
          <a:p>
            <a:pPr indent="0" lvl="0" marL="0" rtl="0" algn="l">
              <a:spcBef>
                <a:spcPts val="0"/>
              </a:spcBef>
              <a:spcAft>
                <a:spcPts val="0"/>
              </a:spcAft>
              <a:buNone/>
            </a:pPr>
            <a:r>
              <a:rPr lang="en" sz="1200">
                <a:solidFill>
                  <a:schemeClr val="dk2"/>
                </a:solidFill>
              </a:rPr>
              <a:t>(1*-1) + (1*0) + (0*1) = -1</a:t>
            </a:r>
            <a:endParaRPr sz="1200">
              <a:solidFill>
                <a:schemeClr val="dk2"/>
              </a:solidFill>
            </a:endParaRPr>
          </a:p>
          <a:p>
            <a:pPr indent="0" lvl="0" marL="0" rtl="0" algn="l">
              <a:spcBef>
                <a:spcPts val="0"/>
              </a:spcBef>
              <a:spcAft>
                <a:spcPts val="0"/>
              </a:spcAft>
              <a:buNone/>
            </a:pPr>
            <a:r>
              <a:rPr lang="en" sz="1200">
                <a:solidFill>
                  <a:schemeClr val="dk2"/>
                </a:solidFill>
              </a:rPr>
              <a:t>Sum: 0 + (-1) + (-1) = -2</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2724613" y="179175"/>
            <a:ext cx="2013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4; Position (4, 2):</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+ 0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33" name="Google Shape;133;p20"/>
          <p:cNvSpPr txBox="1"/>
          <p:nvPr/>
        </p:nvSpPr>
        <p:spPr>
          <a:xfrm>
            <a:off x="5354300" y="179175"/>
            <a:ext cx="2244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1; Position (4, 3):</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+ 0 + 0 = 1</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34" name="Google Shape;134;p20"/>
          <p:cNvSpPr txBox="1"/>
          <p:nvPr/>
        </p:nvSpPr>
        <p:spPr>
          <a:xfrm>
            <a:off x="200250" y="179175"/>
            <a:ext cx="1908000" cy="22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4; Position (4, 1):</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0 0 1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(0*0)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+ 1 = 3</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35" name="Google Shape;135;p20"/>
          <p:cNvSpPr txBox="1"/>
          <p:nvPr/>
        </p:nvSpPr>
        <p:spPr>
          <a:xfrm>
            <a:off x="200250" y="2751075"/>
            <a:ext cx="1908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1; Position( 4, 4):</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36" name="Google Shape;136;p20"/>
          <p:cNvSpPr txBox="1"/>
          <p:nvPr/>
        </p:nvSpPr>
        <p:spPr>
          <a:xfrm>
            <a:off x="2587825" y="2751075"/>
            <a:ext cx="2150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1; Position (4, 5):</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(-1) + 0 = -1</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37" name="Google Shape;137;p20"/>
          <p:cNvSpPr txBox="1"/>
          <p:nvPr/>
        </p:nvSpPr>
        <p:spPr>
          <a:xfrm>
            <a:off x="5354300" y="2751075"/>
            <a:ext cx="2192400" cy="20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1; Position (4, 6):</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(0*0)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(-1) = -3</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2967038" y="179175"/>
            <a:ext cx="2013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5; Position (5, 2):</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+ 0 = 2</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43" name="Google Shape;143;p21"/>
          <p:cNvSpPr txBox="1"/>
          <p:nvPr/>
        </p:nvSpPr>
        <p:spPr>
          <a:xfrm>
            <a:off x="5522950" y="179175"/>
            <a:ext cx="2244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5; Position (5, 3):</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44" name="Google Shape;144;p21"/>
          <p:cNvSpPr txBox="1"/>
          <p:nvPr/>
        </p:nvSpPr>
        <p:spPr>
          <a:xfrm>
            <a:off x="516450" y="201825"/>
            <a:ext cx="1908000" cy="21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5; Position (5, 1):</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(0*-1) + (1*0) + (1*1)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+ 1 = 3</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45" name="Google Shape;145;p21"/>
          <p:cNvSpPr txBox="1"/>
          <p:nvPr/>
        </p:nvSpPr>
        <p:spPr>
          <a:xfrm>
            <a:off x="516450" y="2751075"/>
            <a:ext cx="1908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5; Position( 5, 4):</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+ 0 + 0 = 0</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46" name="Google Shape;146;p21"/>
          <p:cNvSpPr txBox="1"/>
          <p:nvPr/>
        </p:nvSpPr>
        <p:spPr>
          <a:xfrm>
            <a:off x="3019950" y="2751075"/>
            <a:ext cx="2150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Row 5; Position (5, 5):</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(1*1) =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0 + (-1) + 0 = -1</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
        <p:nvSpPr>
          <p:cNvPr id="147" name="Google Shape;147;p21"/>
          <p:cNvSpPr txBox="1"/>
          <p:nvPr/>
        </p:nvSpPr>
        <p:spPr>
          <a:xfrm>
            <a:off x="5549200" y="2751075"/>
            <a:ext cx="2192400" cy="20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Row 5; Position (5, 6):</a:t>
            </a:r>
            <a:endParaRPr b="1"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Image Section: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1 0 0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1 1 0</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Calculation:</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(0*0)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(1*-1) + (1*0) + (0*1) = -1</a:t>
            </a:r>
            <a:endParaRPr sz="1200">
              <a:solidFill>
                <a:schemeClr val="dk2"/>
              </a:solidFill>
            </a:endParaRPr>
          </a:p>
          <a:p>
            <a:pPr indent="0" lvl="0" marL="0" rtl="0" algn="l">
              <a:spcBef>
                <a:spcPts val="0"/>
              </a:spcBef>
              <a:spcAft>
                <a:spcPts val="0"/>
              </a:spcAft>
              <a:buClr>
                <a:schemeClr val="dk1"/>
              </a:buClr>
              <a:buSzPts val="1100"/>
              <a:buFont typeface="Arial"/>
              <a:buNone/>
            </a:pPr>
            <a:r>
              <a:rPr lang="en" sz="1200">
                <a:solidFill>
                  <a:schemeClr val="dk2"/>
                </a:solidFill>
              </a:rPr>
              <a:t>Sum: (-1) + (-1) + (-1) = -3</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