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ppins"/>
      <p:regular r:id="rId17"/>
      <p:bold r:id="rId18"/>
      <p:italic r:id="rId19"/>
      <p:boldItalic r:id="rId20"/>
    </p:embeddedFont>
    <p:embeddedFont>
      <p:font typeface="Poppins Light"/>
      <p:regular r:id="rId21"/>
      <p:bold r:id="rId22"/>
      <p:italic r:id="rId23"/>
      <p:boldItalic r:id="rId24"/>
    </p:embeddedFont>
    <p:embeddedFont>
      <p:font typeface="Poppins Medium"/>
      <p:regular r:id="rId25"/>
      <p:bold r:id="rId26"/>
      <p:italic r:id="rId27"/>
      <p:boldItalic r:id="rId28"/>
    </p:embeddedFont>
    <p:embeddedFont>
      <p:font typeface="Poppins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PoppinsMedium-bold.fntdata"/><Relationship Id="rId13" Type="http://schemas.openxmlformats.org/officeDocument/2006/relationships/slide" Target="slides/slide8.xml"/><Relationship Id="rId18" Type="http://schemas.openxmlformats.org/officeDocument/2006/relationships/font" Target="fonts/Poppins-bold.fntdata"/><Relationship Id="rId21" Type="http://schemas.openxmlformats.org/officeDocument/2006/relationships/font" Target="fonts/PoppinsLight-regular.fntdata"/><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font" Target="fonts/PoppinsMedium-regular.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Poppins-regular.fntdata"/><Relationship Id="rId33" Type="http://schemas.openxmlformats.org/officeDocument/2006/relationships/customXml" Target="../customXml/item1.xml"/><Relationship Id="rId20" Type="http://schemas.openxmlformats.org/officeDocument/2006/relationships/font" Target="fonts/Poppins-boldItalic.fntdata"/><Relationship Id="rId2" Type="http://schemas.openxmlformats.org/officeDocument/2006/relationships/viewProps" Target="viewProps.xml"/><Relationship Id="rId29" Type="http://schemas.openxmlformats.org/officeDocument/2006/relationships/font" Target="fonts/PoppinsSemiBold-regular.fntdata"/><Relationship Id="rId16" Type="http://schemas.openxmlformats.org/officeDocument/2006/relationships/slide" Target="slides/slide11.xml"/><Relationship Id="rId24" Type="http://schemas.openxmlformats.org/officeDocument/2006/relationships/font" Target="fonts/PoppinsLight-bold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PoppinsSemiBold-boldItalic.fntdata"/><Relationship Id="rId23" Type="http://schemas.openxmlformats.org/officeDocument/2006/relationships/font" Target="fonts/PoppinsLight-italic.fntdata"/><Relationship Id="rId28" Type="http://schemas.openxmlformats.org/officeDocument/2006/relationships/font" Target="fonts/PoppinsMedium-boldItalic.fntdata"/><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PoppinsSemiBold-italic.fntdata"/><Relationship Id="rId10" Type="http://schemas.openxmlformats.org/officeDocument/2006/relationships/slide" Target="slides/slide5.xml"/><Relationship Id="rId19" Type="http://schemas.openxmlformats.org/officeDocument/2006/relationships/font" Target="fonts/Poppins-italic.fntdata"/><Relationship Id="rId22" Type="http://schemas.openxmlformats.org/officeDocument/2006/relationships/font" Target="fonts/PoppinsLight-bold.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PoppinsMedium-italic.fntdata"/><Relationship Id="rId30" Type="http://schemas.openxmlformats.org/officeDocument/2006/relationships/font" Target="fonts/PoppinsSemiBold-bold.fntdata"/><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407e7c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407e7c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3e27ef6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3e27ef6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e27ef6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e27ef6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38e5cf0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38e5cf0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e27ef6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e27ef6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3e27ef6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3e27ef6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ab19c3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ab19c3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ab19c3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ab19c3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e27ef68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e27ef68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e27ef6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3e27ef6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3e27ef68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3e27ef68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742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526750" y="2033100"/>
            <a:ext cx="4059000" cy="846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fr" sz="4300">
                <a:solidFill>
                  <a:schemeClr val="lt1"/>
                </a:solidFill>
                <a:latin typeface="Poppins SemiBold"/>
                <a:ea typeface="Poppins SemiBold"/>
                <a:cs typeface="Poppins SemiBold"/>
                <a:sym typeface="Poppins SemiBold"/>
              </a:rPr>
              <a:t>Fil rouge</a:t>
            </a:r>
            <a:r>
              <a:rPr lang="fr" sz="4300">
                <a:solidFill>
                  <a:schemeClr val="lt1"/>
                </a:solidFill>
                <a:latin typeface="Poppins SemiBold"/>
                <a:ea typeface="Poppins SemiBold"/>
                <a:cs typeface="Poppins SemiBold"/>
                <a:sym typeface="Poppins SemiBold"/>
              </a:rPr>
              <a:t> : </a:t>
            </a:r>
            <a:endParaRPr sz="4300">
              <a:solidFill>
                <a:schemeClr val="lt1"/>
              </a:solidFill>
              <a:latin typeface="Poppins SemiBold"/>
              <a:ea typeface="Poppins SemiBold"/>
              <a:cs typeface="Poppins SemiBold"/>
              <a:sym typeface="Poppins SemiBold"/>
            </a:endParaRPr>
          </a:p>
        </p:txBody>
      </p:sp>
      <p:sp>
        <p:nvSpPr>
          <p:cNvPr id="55" name="Google Shape;55;p13"/>
          <p:cNvSpPr txBox="1"/>
          <p:nvPr/>
        </p:nvSpPr>
        <p:spPr>
          <a:xfrm>
            <a:off x="4262150" y="2033100"/>
            <a:ext cx="4467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900">
                <a:solidFill>
                  <a:schemeClr val="lt1"/>
                </a:solidFill>
                <a:latin typeface="Poppins Medium"/>
                <a:ea typeface="Poppins Medium"/>
                <a:cs typeface="Poppins Medium"/>
                <a:sym typeface="Poppins Medium"/>
              </a:rPr>
              <a:t>Gestion d</a:t>
            </a:r>
            <a:r>
              <a:rPr lang="fr" sz="2900">
                <a:solidFill>
                  <a:schemeClr val="lt1"/>
                </a:solidFill>
                <a:latin typeface="Poppins Medium"/>
                <a:ea typeface="Poppins Medium"/>
                <a:cs typeface="Poppins Medium"/>
                <a:sym typeface="Poppins Medium"/>
              </a:rPr>
              <a:t>e la</a:t>
            </a:r>
            <a:r>
              <a:rPr lang="fr" sz="2900">
                <a:solidFill>
                  <a:schemeClr val="lt1"/>
                </a:solidFill>
                <a:latin typeface="Poppins Medium"/>
                <a:ea typeface="Poppins Medium"/>
                <a:cs typeface="Poppins Medium"/>
                <a:sym typeface="Poppins Medium"/>
              </a:rPr>
              <a:t> plateforme youTube</a:t>
            </a:r>
            <a:endParaRPr sz="2900">
              <a:solidFill>
                <a:schemeClr val="lt1"/>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5BA"/>
        </a:solidFill>
      </p:bgPr>
    </p:bg>
    <p:spTree>
      <p:nvGrpSpPr>
        <p:cNvPr id="144" name="Shape 144"/>
        <p:cNvGrpSpPr/>
        <p:nvPr/>
      </p:nvGrpSpPr>
      <p:grpSpPr>
        <a:xfrm>
          <a:off x="0" y="0"/>
          <a:ext cx="0" cy="0"/>
          <a:chOff x="0" y="0"/>
          <a:chExt cx="0" cy="0"/>
        </a:xfrm>
      </p:grpSpPr>
      <p:sp>
        <p:nvSpPr>
          <p:cNvPr id="145" name="Google Shape;145;p22"/>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47" name="Google Shape;147;p22"/>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5</a:t>
            </a:r>
            <a:endParaRPr b="1" sz="2000">
              <a:solidFill>
                <a:srgbClr val="474294"/>
              </a:solidFill>
              <a:latin typeface="Poppins"/>
              <a:ea typeface="Poppins"/>
              <a:cs typeface="Poppins"/>
              <a:sym typeface="Poppins"/>
            </a:endParaRPr>
          </a:p>
        </p:txBody>
      </p:sp>
      <p:sp>
        <p:nvSpPr>
          <p:cNvPr id="148" name="Google Shape;148;p22"/>
          <p:cNvSpPr txBox="1"/>
          <p:nvPr/>
        </p:nvSpPr>
        <p:spPr>
          <a:xfrm>
            <a:off x="897525" y="1699950"/>
            <a:ext cx="1892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Bootstrap</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149" name="Google Shape;149;p22"/>
          <p:cNvSpPr txBox="1"/>
          <p:nvPr/>
        </p:nvSpPr>
        <p:spPr>
          <a:xfrm>
            <a:off x="2666200" y="1699950"/>
            <a:ext cx="57465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Reprendre la page web administrateur, en assurer l’adaptation des différents éléments de la page au format de la fenêtre</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Testez votre application en réduisant la taille de la fenêtre du navigateur (horizontalement et verticalement) ou sur votre mobile dans le cas où l’application s’exécute sur le réseau local</a:t>
            </a:r>
            <a:endParaRPr>
              <a:solidFill>
                <a:schemeClr val="dk1"/>
              </a:solidFill>
              <a:latin typeface="Poppins Light"/>
              <a:ea typeface="Poppins Light"/>
              <a:cs typeface="Poppins Light"/>
              <a:sym typeface="Poppins Light"/>
            </a:endParaRPr>
          </a:p>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Y ajouter si possible une demande de login</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1DA"/>
        </a:solidFill>
      </p:bgPr>
    </p:bg>
    <p:spTree>
      <p:nvGrpSpPr>
        <p:cNvPr id="153" name="Shape 153"/>
        <p:cNvGrpSpPr/>
        <p:nvPr/>
      </p:nvGrpSpPr>
      <p:grpSpPr>
        <a:xfrm>
          <a:off x="0" y="0"/>
          <a:ext cx="0" cy="0"/>
          <a:chOff x="0" y="0"/>
          <a:chExt cx="0" cy="0"/>
        </a:xfrm>
      </p:grpSpPr>
      <p:sp>
        <p:nvSpPr>
          <p:cNvPr id="154" name="Google Shape;154;p23"/>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55" name="Google Shape;155;p23"/>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6</a:t>
            </a:r>
            <a:endParaRPr b="1" sz="2000">
              <a:solidFill>
                <a:srgbClr val="474294"/>
              </a:solidFill>
              <a:latin typeface="Poppins"/>
              <a:ea typeface="Poppins"/>
              <a:cs typeface="Poppins"/>
              <a:sym typeface="Poppins"/>
            </a:endParaRPr>
          </a:p>
        </p:txBody>
      </p:sp>
      <p:sp>
        <p:nvSpPr>
          <p:cNvPr id="157" name="Google Shape;157;p23"/>
          <p:cNvSpPr txBox="1"/>
          <p:nvPr/>
        </p:nvSpPr>
        <p:spPr>
          <a:xfrm>
            <a:off x="897525" y="1699950"/>
            <a:ext cx="1892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Angular</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158" name="Google Shape;158;p23"/>
          <p:cNvSpPr txBox="1"/>
          <p:nvPr/>
        </p:nvSpPr>
        <p:spPr>
          <a:xfrm>
            <a:off x="2666200" y="1699950"/>
            <a:ext cx="57465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Créer un application et/ou une API </a:t>
            </a:r>
            <a:r>
              <a:rPr lang="fr">
                <a:solidFill>
                  <a:schemeClr val="dk1"/>
                </a:solidFill>
                <a:latin typeface="Poppins Light"/>
                <a:ea typeface="Poppins Light"/>
                <a:cs typeface="Poppins Light"/>
                <a:sym typeface="Poppins Light"/>
              </a:rPr>
              <a:t>y</a:t>
            </a:r>
            <a:r>
              <a:rPr lang="fr">
                <a:solidFill>
                  <a:schemeClr val="dk1"/>
                </a:solidFill>
                <a:latin typeface="Poppins Light"/>
                <a:ea typeface="Poppins Light"/>
                <a:cs typeface="Poppins Light"/>
                <a:sym typeface="Poppins Light"/>
              </a:rPr>
              <a:t>ouTube statistics</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L’API devra répondre aux requêtes par l’envoi d’un paquet json contenant les statistiques d’une chaîne</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L’application se base sur le même principe mais de façon plus visuelle</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Statistiques sur le classement d’une chaîne en fonction du nombre de vues au total, du nombre d’abonnés, de la catégorie des vidéos (cuisine, gaming, sciences, …), de la note de la chaîne (de A à F), etc. </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nvSpPr>
        <p:spPr>
          <a:xfrm>
            <a:off x="4857975" y="827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rgbClr val="474294"/>
                </a:solidFill>
                <a:latin typeface="Poppins Medium"/>
                <a:ea typeface="Poppins Medium"/>
                <a:cs typeface="Poppins Medium"/>
                <a:sym typeface="Poppins Medium"/>
              </a:rPr>
              <a:t>Fil rouge</a:t>
            </a:r>
            <a:endParaRPr>
              <a:solidFill>
                <a:srgbClr val="474294"/>
              </a:solidFill>
              <a:latin typeface="Poppins Medium"/>
              <a:ea typeface="Poppins Medium"/>
              <a:cs typeface="Poppins Medium"/>
              <a:sym typeface="Poppins Medium"/>
            </a:endParaRPr>
          </a:p>
        </p:txBody>
      </p:sp>
      <p:sp>
        <p:nvSpPr>
          <p:cNvPr id="61" name="Google Shape;61;p14"/>
          <p:cNvSpPr txBox="1"/>
          <p:nvPr/>
        </p:nvSpPr>
        <p:spPr>
          <a:xfrm>
            <a:off x="228552" y="911700"/>
            <a:ext cx="13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474294"/>
                </a:solidFill>
                <a:latin typeface="Poppins"/>
                <a:ea typeface="Poppins"/>
                <a:cs typeface="Poppins"/>
                <a:sym typeface="Poppins"/>
              </a:rPr>
              <a:t>Sommaire : </a:t>
            </a:r>
            <a:endParaRPr b="1">
              <a:solidFill>
                <a:srgbClr val="474294"/>
              </a:solidFill>
              <a:latin typeface="Poppins"/>
              <a:ea typeface="Poppins"/>
              <a:cs typeface="Poppins"/>
              <a:sym typeface="Poppins"/>
            </a:endParaRPr>
          </a:p>
        </p:txBody>
      </p:sp>
      <p:sp>
        <p:nvSpPr>
          <p:cNvPr id="62" name="Google Shape;62;p14"/>
          <p:cNvSpPr txBox="1"/>
          <p:nvPr/>
        </p:nvSpPr>
        <p:spPr>
          <a:xfrm>
            <a:off x="919325" y="1627325"/>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Introduction :</a:t>
            </a:r>
            <a:endParaRPr>
              <a:solidFill>
                <a:srgbClr val="474294"/>
              </a:solidFill>
              <a:latin typeface="Poppins Medium"/>
              <a:ea typeface="Poppins Medium"/>
              <a:cs typeface="Poppins Medium"/>
              <a:sym typeface="Poppins Medium"/>
            </a:endParaRPr>
          </a:p>
        </p:txBody>
      </p:sp>
      <p:sp>
        <p:nvSpPr>
          <p:cNvPr id="63" name="Google Shape;63;p14"/>
          <p:cNvSpPr txBox="1"/>
          <p:nvPr/>
        </p:nvSpPr>
        <p:spPr>
          <a:xfrm>
            <a:off x="2680725" y="1627325"/>
            <a:ext cx="3102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Contexte et objectifs du projet</a:t>
            </a:r>
            <a:endParaRPr>
              <a:solidFill>
                <a:srgbClr val="474294"/>
              </a:solidFill>
              <a:latin typeface="Poppins Light"/>
              <a:ea typeface="Poppins Light"/>
              <a:cs typeface="Poppins Light"/>
              <a:sym typeface="Poppins Light"/>
            </a:endParaRPr>
          </a:p>
        </p:txBody>
      </p:sp>
      <p:sp>
        <p:nvSpPr>
          <p:cNvPr id="64" name="Google Shape;64;p14"/>
          <p:cNvSpPr txBox="1"/>
          <p:nvPr/>
        </p:nvSpPr>
        <p:spPr>
          <a:xfrm>
            <a:off x="919325" y="2027525"/>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1</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65" name="Google Shape;65;p14"/>
          <p:cNvSpPr txBox="1"/>
          <p:nvPr/>
        </p:nvSpPr>
        <p:spPr>
          <a:xfrm>
            <a:off x="2680725" y="2027525"/>
            <a:ext cx="53832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Approche agile, gestion d’une base de données et implémentation Java</a:t>
            </a:r>
            <a:endParaRPr>
              <a:solidFill>
                <a:srgbClr val="474294"/>
              </a:solidFill>
              <a:latin typeface="Poppins Light"/>
              <a:ea typeface="Poppins Light"/>
              <a:cs typeface="Poppins Light"/>
              <a:sym typeface="Poppins Light"/>
            </a:endParaRPr>
          </a:p>
        </p:txBody>
      </p:sp>
      <p:sp>
        <p:nvSpPr>
          <p:cNvPr id="66" name="Google Shape;66;p14"/>
          <p:cNvSpPr txBox="1"/>
          <p:nvPr/>
        </p:nvSpPr>
        <p:spPr>
          <a:xfrm>
            <a:off x="919325" y="2750825"/>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2 :</a:t>
            </a:r>
            <a:endParaRPr>
              <a:solidFill>
                <a:srgbClr val="474294"/>
              </a:solidFill>
              <a:latin typeface="Poppins Medium"/>
              <a:ea typeface="Poppins Medium"/>
              <a:cs typeface="Poppins Medium"/>
              <a:sym typeface="Poppins Medium"/>
            </a:endParaRPr>
          </a:p>
        </p:txBody>
      </p:sp>
      <p:sp>
        <p:nvSpPr>
          <p:cNvPr id="67" name="Google Shape;67;p14"/>
          <p:cNvSpPr txBox="1"/>
          <p:nvPr/>
        </p:nvSpPr>
        <p:spPr>
          <a:xfrm>
            <a:off x="2680725" y="2750825"/>
            <a:ext cx="538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HTML, CSS, JavaScript et Java EE</a:t>
            </a:r>
            <a:endParaRPr>
              <a:solidFill>
                <a:srgbClr val="474294"/>
              </a:solidFill>
              <a:latin typeface="Poppins Light"/>
              <a:ea typeface="Poppins Light"/>
              <a:cs typeface="Poppins Light"/>
              <a:sym typeface="Poppins Light"/>
            </a:endParaRPr>
          </a:p>
        </p:txBody>
      </p:sp>
      <p:sp>
        <p:nvSpPr>
          <p:cNvPr id="68" name="Google Shape;68;p14"/>
          <p:cNvSpPr txBox="1"/>
          <p:nvPr/>
        </p:nvSpPr>
        <p:spPr>
          <a:xfrm>
            <a:off x="919325" y="3143350"/>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3 :</a:t>
            </a:r>
            <a:endParaRPr>
              <a:solidFill>
                <a:srgbClr val="474294"/>
              </a:solidFill>
              <a:latin typeface="Poppins Medium"/>
              <a:ea typeface="Poppins Medium"/>
              <a:cs typeface="Poppins Medium"/>
              <a:sym typeface="Poppins Medium"/>
            </a:endParaRPr>
          </a:p>
        </p:txBody>
      </p:sp>
      <p:sp>
        <p:nvSpPr>
          <p:cNvPr id="69" name="Google Shape;69;p14"/>
          <p:cNvSpPr txBox="1"/>
          <p:nvPr/>
        </p:nvSpPr>
        <p:spPr>
          <a:xfrm>
            <a:off x="2680725" y="3143350"/>
            <a:ext cx="538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Java JPA</a:t>
            </a:r>
            <a:endParaRPr>
              <a:solidFill>
                <a:srgbClr val="474294"/>
              </a:solidFill>
              <a:latin typeface="Poppins Light"/>
              <a:ea typeface="Poppins Light"/>
              <a:cs typeface="Poppins Light"/>
              <a:sym typeface="Poppins Light"/>
            </a:endParaRPr>
          </a:p>
        </p:txBody>
      </p:sp>
      <p:sp>
        <p:nvSpPr>
          <p:cNvPr id="70" name="Google Shape;70;p14"/>
          <p:cNvSpPr txBox="1"/>
          <p:nvPr/>
        </p:nvSpPr>
        <p:spPr>
          <a:xfrm>
            <a:off x="919325" y="3543550"/>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4 :</a:t>
            </a:r>
            <a:endParaRPr>
              <a:solidFill>
                <a:srgbClr val="474294"/>
              </a:solidFill>
              <a:latin typeface="Poppins Medium"/>
              <a:ea typeface="Poppins Medium"/>
              <a:cs typeface="Poppins Medium"/>
              <a:sym typeface="Poppins Medium"/>
            </a:endParaRPr>
          </a:p>
        </p:txBody>
      </p:sp>
      <p:sp>
        <p:nvSpPr>
          <p:cNvPr id="71" name="Google Shape;71;p14"/>
          <p:cNvSpPr txBox="1"/>
          <p:nvPr/>
        </p:nvSpPr>
        <p:spPr>
          <a:xfrm>
            <a:off x="2680725" y="3543550"/>
            <a:ext cx="538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Framework Spring</a:t>
            </a:r>
            <a:endParaRPr>
              <a:solidFill>
                <a:srgbClr val="474294"/>
              </a:solidFill>
              <a:latin typeface="Poppins Light"/>
              <a:ea typeface="Poppins Light"/>
              <a:cs typeface="Poppins Light"/>
              <a:sym typeface="Poppins Light"/>
            </a:endParaRPr>
          </a:p>
        </p:txBody>
      </p:sp>
      <p:sp>
        <p:nvSpPr>
          <p:cNvPr id="72" name="Google Shape;72;p14"/>
          <p:cNvSpPr txBox="1"/>
          <p:nvPr/>
        </p:nvSpPr>
        <p:spPr>
          <a:xfrm>
            <a:off x="919325" y="3936075"/>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5 :</a:t>
            </a:r>
            <a:endParaRPr>
              <a:solidFill>
                <a:srgbClr val="474294"/>
              </a:solidFill>
              <a:latin typeface="Poppins Medium"/>
              <a:ea typeface="Poppins Medium"/>
              <a:cs typeface="Poppins Medium"/>
              <a:sym typeface="Poppins Medium"/>
            </a:endParaRPr>
          </a:p>
        </p:txBody>
      </p:sp>
      <p:sp>
        <p:nvSpPr>
          <p:cNvPr id="73" name="Google Shape;73;p14"/>
          <p:cNvSpPr txBox="1"/>
          <p:nvPr/>
        </p:nvSpPr>
        <p:spPr>
          <a:xfrm>
            <a:off x="2680725" y="3936075"/>
            <a:ext cx="538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Bootstrap</a:t>
            </a:r>
            <a:endParaRPr>
              <a:solidFill>
                <a:srgbClr val="474294"/>
              </a:solidFill>
              <a:latin typeface="Poppins Light"/>
              <a:ea typeface="Poppins Light"/>
              <a:cs typeface="Poppins Light"/>
              <a:sym typeface="Poppins Light"/>
            </a:endParaRPr>
          </a:p>
        </p:txBody>
      </p:sp>
      <p:sp>
        <p:nvSpPr>
          <p:cNvPr id="74" name="Google Shape;74;p14"/>
          <p:cNvSpPr txBox="1"/>
          <p:nvPr/>
        </p:nvSpPr>
        <p:spPr>
          <a:xfrm>
            <a:off x="919325" y="4336275"/>
            <a:ext cx="1895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Partie 6 :</a:t>
            </a:r>
            <a:endParaRPr>
              <a:solidFill>
                <a:srgbClr val="474294"/>
              </a:solidFill>
              <a:latin typeface="Poppins Medium"/>
              <a:ea typeface="Poppins Medium"/>
              <a:cs typeface="Poppins Medium"/>
              <a:sym typeface="Poppins Medium"/>
            </a:endParaRPr>
          </a:p>
        </p:txBody>
      </p:sp>
      <p:sp>
        <p:nvSpPr>
          <p:cNvPr id="75" name="Google Shape;75;p14"/>
          <p:cNvSpPr txBox="1"/>
          <p:nvPr/>
        </p:nvSpPr>
        <p:spPr>
          <a:xfrm>
            <a:off x="2680725" y="4336275"/>
            <a:ext cx="538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Angular</a:t>
            </a:r>
            <a:endParaRPr>
              <a:solidFill>
                <a:srgbClr val="474294"/>
              </a:solidFill>
              <a:latin typeface="Poppins Light"/>
              <a:ea typeface="Poppins Light"/>
              <a:cs typeface="Poppins Light"/>
              <a:sym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1DA"/>
        </a:solidFill>
      </p:bgPr>
    </p:bg>
    <p:spTree>
      <p:nvGrpSpPr>
        <p:cNvPr id="79" name="Shape 79"/>
        <p:cNvGrpSpPr/>
        <p:nvPr/>
      </p:nvGrpSpPr>
      <p:grpSpPr>
        <a:xfrm>
          <a:off x="0" y="0"/>
          <a:ext cx="0" cy="0"/>
          <a:chOff x="0" y="0"/>
          <a:chExt cx="0" cy="0"/>
        </a:xfrm>
      </p:grpSpPr>
      <p:sp>
        <p:nvSpPr>
          <p:cNvPr id="80" name="Google Shape;80;p15"/>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81" name="Google Shape;81;p15"/>
          <p:cNvSpPr/>
          <p:nvPr/>
        </p:nvSpPr>
        <p:spPr>
          <a:xfrm>
            <a:off x="228600" y="919325"/>
            <a:ext cx="8686800" cy="394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Poppins Light"/>
              <a:ea typeface="Poppins Light"/>
              <a:cs typeface="Poppins Light"/>
              <a:sym typeface="Poppins Light"/>
            </a:endParaRPr>
          </a:p>
        </p:txBody>
      </p:sp>
      <p:sp>
        <p:nvSpPr>
          <p:cNvPr id="82" name="Google Shape;82;p15"/>
          <p:cNvSpPr txBox="1"/>
          <p:nvPr/>
        </p:nvSpPr>
        <p:spPr>
          <a:xfrm>
            <a:off x="228600" y="941125"/>
            <a:ext cx="182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Introduction</a:t>
            </a:r>
            <a:endParaRPr b="1" sz="2000">
              <a:solidFill>
                <a:srgbClr val="474294"/>
              </a:solidFill>
              <a:latin typeface="Poppins"/>
              <a:ea typeface="Poppins"/>
              <a:cs typeface="Poppins"/>
              <a:sym typeface="Poppins"/>
            </a:endParaRPr>
          </a:p>
        </p:txBody>
      </p:sp>
      <p:sp>
        <p:nvSpPr>
          <p:cNvPr id="83" name="Google Shape;83;p15"/>
          <p:cNvSpPr txBox="1"/>
          <p:nvPr/>
        </p:nvSpPr>
        <p:spPr>
          <a:xfrm>
            <a:off x="897525" y="1699950"/>
            <a:ext cx="7406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Tout au long de votre formation, vous apprendrez de nouvelles méthodes de travail mais vous commencerez aussi à maîtriser différents langages et applications bien connus. Afin </a:t>
            </a:r>
            <a:r>
              <a:rPr lang="fr">
                <a:solidFill>
                  <a:schemeClr val="dk1"/>
                </a:solidFill>
                <a:latin typeface="Poppins Light"/>
                <a:ea typeface="Poppins Light"/>
                <a:cs typeface="Poppins Light"/>
                <a:sym typeface="Poppins Light"/>
              </a:rPr>
              <a:t>d'emmagasiner</a:t>
            </a:r>
            <a:r>
              <a:rPr lang="fr">
                <a:solidFill>
                  <a:schemeClr val="dk1"/>
                </a:solidFill>
                <a:latin typeface="Poppins Light"/>
                <a:ea typeface="Poppins Light"/>
                <a:cs typeface="Poppins Light"/>
                <a:sym typeface="Poppins Light"/>
              </a:rPr>
              <a:t> un maximum de connaissances, un projet s’adaptant au fil de votre formation vous est proposé. </a:t>
            </a:r>
            <a:endParaRPr>
              <a:solidFill>
                <a:schemeClr val="dk1"/>
              </a:solidFill>
              <a:latin typeface="Poppins Light"/>
              <a:ea typeface="Poppins Light"/>
              <a:cs typeface="Poppins Light"/>
              <a:sym typeface="Poppins Light"/>
            </a:endParaRPr>
          </a:p>
          <a:p>
            <a:pPr indent="0" lvl="0" marL="0" marR="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Le projet porte sur la création d’une copie de la plateforme youTube. De la création de la base de données à l’application dédiée au client, en passant par la gestion des données, vous vous occuperez de tout. </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5BA"/>
        </a:solidFill>
      </p:bgPr>
    </p:bg>
    <p:spTree>
      <p:nvGrpSpPr>
        <p:cNvPr id="87" name="Shape 87"/>
        <p:cNvGrpSpPr/>
        <p:nvPr/>
      </p:nvGrpSpPr>
      <p:grpSpPr>
        <a:xfrm>
          <a:off x="0" y="0"/>
          <a:ext cx="0" cy="0"/>
          <a:chOff x="0" y="0"/>
          <a:chExt cx="0" cy="0"/>
        </a:xfrm>
      </p:grpSpPr>
      <p:sp>
        <p:nvSpPr>
          <p:cNvPr id="88" name="Google Shape;88;p16"/>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Light"/>
              <a:ea typeface="Poppins Light"/>
              <a:cs typeface="Poppins Light"/>
              <a:sym typeface="Poppins Light"/>
            </a:endParaRPr>
          </a:p>
        </p:txBody>
      </p:sp>
      <p:sp>
        <p:nvSpPr>
          <p:cNvPr id="89" name="Google Shape;89;p16"/>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90" name="Google Shape;90;p16"/>
          <p:cNvSpPr txBox="1"/>
          <p:nvPr/>
        </p:nvSpPr>
        <p:spPr>
          <a:xfrm>
            <a:off x="228600" y="941125"/>
            <a:ext cx="144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Objectifs</a:t>
            </a:r>
            <a:endParaRPr b="1" sz="2000">
              <a:solidFill>
                <a:srgbClr val="474294"/>
              </a:solidFill>
              <a:latin typeface="Poppins"/>
              <a:ea typeface="Poppins"/>
              <a:cs typeface="Poppins"/>
              <a:sym typeface="Poppins"/>
            </a:endParaRPr>
          </a:p>
        </p:txBody>
      </p:sp>
      <p:sp>
        <p:nvSpPr>
          <p:cNvPr id="91" name="Google Shape;91;p16"/>
          <p:cNvSpPr txBox="1"/>
          <p:nvPr/>
        </p:nvSpPr>
        <p:spPr>
          <a:xfrm>
            <a:off x="897525" y="1699950"/>
            <a:ext cx="73845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Reprenez ce cahier des charges après chaque étape de votre formation et faites parler votre imagination et votre talent. </a:t>
            </a:r>
            <a:endParaRPr>
              <a:solidFill>
                <a:schemeClr val="dk1"/>
              </a:solidFill>
              <a:latin typeface="Poppins Light"/>
              <a:ea typeface="Poppins Light"/>
              <a:cs typeface="Poppins Light"/>
              <a:sym typeface="Poppins Light"/>
            </a:endParaRPr>
          </a:p>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Le cahier des charges suivant vous servira de guide, il n’est pas nécessaire de le suivre à la lettre. Au contraire, si de nouvelles idées vous viennent à l’esprit, n’hésitez pas à vous lancer. En espérant que l’approche proposée vous plaira, passez de bon TPs ! </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1DA"/>
        </a:solidFill>
      </p:bgPr>
    </p:bg>
    <p:spTree>
      <p:nvGrpSpPr>
        <p:cNvPr id="95" name="Shape 95"/>
        <p:cNvGrpSpPr/>
        <p:nvPr/>
      </p:nvGrpSpPr>
      <p:grpSpPr>
        <a:xfrm>
          <a:off x="0" y="0"/>
          <a:ext cx="0" cy="0"/>
          <a:chOff x="0" y="0"/>
          <a:chExt cx="0" cy="0"/>
        </a:xfrm>
      </p:grpSpPr>
      <p:sp>
        <p:nvSpPr>
          <p:cNvPr id="96" name="Google Shape;96;p17"/>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97" name="Google Shape;97;p17"/>
          <p:cNvSpPr/>
          <p:nvPr/>
        </p:nvSpPr>
        <p:spPr>
          <a:xfrm>
            <a:off x="228600" y="9411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1</a:t>
            </a:r>
            <a:endParaRPr b="1" sz="2000">
              <a:solidFill>
                <a:srgbClr val="474294"/>
              </a:solidFill>
              <a:latin typeface="Poppins"/>
              <a:ea typeface="Poppins"/>
              <a:cs typeface="Poppins"/>
              <a:sym typeface="Poppins"/>
            </a:endParaRPr>
          </a:p>
        </p:txBody>
      </p:sp>
      <p:sp>
        <p:nvSpPr>
          <p:cNvPr id="99" name="Google Shape;99;p17"/>
          <p:cNvSpPr txBox="1"/>
          <p:nvPr/>
        </p:nvSpPr>
        <p:spPr>
          <a:xfrm>
            <a:off x="897525" y="1699950"/>
            <a:ext cx="264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Approche agile</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100" name="Google Shape;100;p17"/>
          <p:cNvSpPr txBox="1"/>
          <p:nvPr/>
        </p:nvSpPr>
        <p:spPr>
          <a:xfrm>
            <a:off x="3407375" y="1699950"/>
            <a:ext cx="51942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Choisir l’application vue en cours ou préférée et créer les premières issues liées aux différentes étapes de développement du projet</a:t>
            </a:r>
            <a:endParaRPr>
              <a:solidFill>
                <a:srgbClr val="474294"/>
              </a:solidFill>
              <a:latin typeface="Poppins Light"/>
              <a:ea typeface="Poppins Light"/>
              <a:cs typeface="Poppins Light"/>
              <a:sym typeface="Poppins Light"/>
            </a:endParaRPr>
          </a:p>
        </p:txBody>
      </p:sp>
      <p:sp>
        <p:nvSpPr>
          <p:cNvPr id="101" name="Google Shape;101;p17"/>
          <p:cNvSpPr txBox="1"/>
          <p:nvPr/>
        </p:nvSpPr>
        <p:spPr>
          <a:xfrm>
            <a:off x="897525" y="2746650"/>
            <a:ext cx="264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Base de donnée</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102" name="Google Shape;102;p17"/>
          <p:cNvSpPr txBox="1"/>
          <p:nvPr/>
        </p:nvSpPr>
        <p:spPr>
          <a:xfrm>
            <a:off x="3407375" y="2746650"/>
            <a:ext cx="51942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Créer une base de donnée comportant des noms de chaînes youTube et de vidéos ainsi que diverses informations comme la monétisation, la présence de publicité ou non, etc.</a:t>
            </a:r>
            <a:endParaRPr>
              <a:solidFill>
                <a:srgbClr val="474294"/>
              </a:solidFill>
              <a:latin typeface="Poppins Light"/>
              <a:ea typeface="Poppins Light"/>
              <a:cs typeface="Poppins Light"/>
              <a:sym typeface="Poppi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5BA"/>
        </a:solidFill>
      </p:bgPr>
    </p:bg>
    <p:spTree>
      <p:nvGrpSpPr>
        <p:cNvPr id="106" name="Shape 106"/>
        <p:cNvGrpSpPr/>
        <p:nvPr/>
      </p:nvGrpSpPr>
      <p:grpSpPr>
        <a:xfrm>
          <a:off x="0" y="0"/>
          <a:ext cx="0" cy="0"/>
          <a:chOff x="0" y="0"/>
          <a:chExt cx="0" cy="0"/>
        </a:xfrm>
      </p:grpSpPr>
      <p:sp>
        <p:nvSpPr>
          <p:cNvPr id="107" name="Google Shape;107;p18"/>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09" name="Google Shape;109;p18"/>
          <p:cNvSpPr txBox="1"/>
          <p:nvPr/>
        </p:nvSpPr>
        <p:spPr>
          <a:xfrm>
            <a:off x="897525" y="1699950"/>
            <a:ext cx="2785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Implémentation Java </a:t>
            </a:r>
            <a:r>
              <a:rPr lang="fr">
                <a:solidFill>
                  <a:srgbClr val="474294"/>
                </a:solidFill>
                <a:latin typeface="Poppins Medium"/>
                <a:ea typeface="Poppins Medium"/>
                <a:cs typeface="Poppins Medium"/>
                <a:sym typeface="Poppins Medium"/>
              </a:rPr>
              <a:t>:</a:t>
            </a:r>
            <a:endParaRPr>
              <a:solidFill>
                <a:srgbClr val="474294"/>
              </a:solidFill>
              <a:latin typeface="Poppins Medium"/>
              <a:ea typeface="Poppins Medium"/>
              <a:cs typeface="Poppins Medium"/>
              <a:sym typeface="Poppins Medium"/>
            </a:endParaRPr>
          </a:p>
        </p:txBody>
      </p:sp>
      <p:sp>
        <p:nvSpPr>
          <p:cNvPr id="110" name="Google Shape;110;p18"/>
          <p:cNvSpPr txBox="1"/>
          <p:nvPr/>
        </p:nvSpPr>
        <p:spPr>
          <a:xfrm>
            <a:off x="3567025" y="1699950"/>
            <a:ext cx="50346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Implémenter une méthode retournant les statistiques d’une vidéo (vues, likes, dislikes, partages, taux de clics)</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Créer un bot youTube (algorithme) ayant pour but de censurer ou recommander certaines vidéos </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Implémenter une méthode retournant le classement des vidéos en fonction d’une statistique choisie</a:t>
            </a:r>
            <a:endParaRPr>
              <a:solidFill>
                <a:schemeClr val="dk1"/>
              </a:solidFill>
              <a:latin typeface="Poppins Light"/>
              <a:ea typeface="Poppins Light"/>
              <a:cs typeface="Poppins Light"/>
              <a:sym typeface="Poppins Light"/>
            </a:endParaRPr>
          </a:p>
        </p:txBody>
      </p:sp>
      <p:sp>
        <p:nvSpPr>
          <p:cNvPr id="111" name="Google Shape;111;p18"/>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1</a:t>
            </a:r>
            <a:endParaRPr b="1" sz="2000">
              <a:solidFill>
                <a:srgbClr val="474294"/>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1DA"/>
        </a:solidFill>
      </p:bgPr>
    </p:bg>
    <p:spTree>
      <p:nvGrpSpPr>
        <p:cNvPr id="115" name="Shape 115"/>
        <p:cNvGrpSpPr/>
        <p:nvPr/>
      </p:nvGrpSpPr>
      <p:grpSpPr>
        <a:xfrm>
          <a:off x="0" y="0"/>
          <a:ext cx="0" cy="0"/>
          <a:chOff x="0" y="0"/>
          <a:chExt cx="0" cy="0"/>
        </a:xfrm>
      </p:grpSpPr>
      <p:sp>
        <p:nvSpPr>
          <p:cNvPr id="116" name="Google Shape;116;p19"/>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17" name="Google Shape;117;p19"/>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2</a:t>
            </a:r>
            <a:endParaRPr b="1" sz="2000">
              <a:solidFill>
                <a:srgbClr val="474294"/>
              </a:solidFill>
              <a:latin typeface="Poppins"/>
              <a:ea typeface="Poppins"/>
              <a:cs typeface="Poppins"/>
              <a:sym typeface="Poppins"/>
            </a:endParaRPr>
          </a:p>
        </p:txBody>
      </p:sp>
      <p:sp>
        <p:nvSpPr>
          <p:cNvPr id="119" name="Google Shape;119;p19"/>
          <p:cNvSpPr txBox="1"/>
          <p:nvPr/>
        </p:nvSpPr>
        <p:spPr>
          <a:xfrm>
            <a:off x="897525" y="1699950"/>
            <a:ext cx="2923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HTML, CSS et JavaSCript :</a:t>
            </a:r>
            <a:endParaRPr>
              <a:solidFill>
                <a:srgbClr val="474294"/>
              </a:solidFill>
              <a:latin typeface="Poppins Medium"/>
              <a:ea typeface="Poppins Medium"/>
              <a:cs typeface="Poppins Medium"/>
              <a:sym typeface="Poppins Medium"/>
            </a:endParaRPr>
          </a:p>
        </p:txBody>
      </p:sp>
      <p:sp>
        <p:nvSpPr>
          <p:cNvPr id="120" name="Google Shape;120;p19"/>
          <p:cNvSpPr txBox="1"/>
          <p:nvPr/>
        </p:nvSpPr>
        <p:spPr>
          <a:xfrm>
            <a:off x="3697800" y="1699950"/>
            <a:ext cx="49041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Créer une page web administrateur permettant l’ajout et la suppression de vidéos. </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Onglet d’ajout de vidéo, bouton de suppression d’une vidéo, menu déroulant pour les trier</a:t>
            </a:r>
            <a:endParaRPr>
              <a:solidFill>
                <a:schemeClr val="dk1"/>
              </a:solidFill>
              <a:latin typeface="Poppins Light"/>
              <a:ea typeface="Poppins Light"/>
              <a:cs typeface="Poppins Light"/>
              <a:sym typeface="Poppins Light"/>
            </a:endParaRPr>
          </a:p>
        </p:txBody>
      </p:sp>
      <p:sp>
        <p:nvSpPr>
          <p:cNvPr id="121" name="Google Shape;121;p19"/>
          <p:cNvSpPr txBox="1"/>
          <p:nvPr/>
        </p:nvSpPr>
        <p:spPr>
          <a:xfrm>
            <a:off x="897525" y="3069750"/>
            <a:ext cx="2923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Java EE :</a:t>
            </a:r>
            <a:endParaRPr>
              <a:solidFill>
                <a:srgbClr val="474294"/>
              </a:solidFill>
              <a:latin typeface="Poppins Medium"/>
              <a:ea typeface="Poppins Medium"/>
              <a:cs typeface="Poppins Medium"/>
              <a:sym typeface="Poppins Medium"/>
            </a:endParaRPr>
          </a:p>
        </p:txBody>
      </p:sp>
      <p:sp>
        <p:nvSpPr>
          <p:cNvPr id="122" name="Google Shape;122;p19"/>
          <p:cNvSpPr txBox="1"/>
          <p:nvPr/>
        </p:nvSpPr>
        <p:spPr>
          <a:xfrm>
            <a:off x="3697800" y="3069750"/>
            <a:ext cx="49041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Créer une page web permettant de visualiser les chaînes et/ou vidéos disponibles ainsi que certaines caractéristiques au choix (likes, vues, etc. )</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Liste de vidéos titrées menant à une page de lecture après un clic sur la vidéo</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5BA"/>
        </a:solidFill>
      </p:bgPr>
    </p:bg>
    <p:spTree>
      <p:nvGrpSpPr>
        <p:cNvPr id="126" name="Shape 126"/>
        <p:cNvGrpSpPr/>
        <p:nvPr/>
      </p:nvGrpSpPr>
      <p:grpSpPr>
        <a:xfrm>
          <a:off x="0" y="0"/>
          <a:ext cx="0" cy="0"/>
          <a:chOff x="0" y="0"/>
          <a:chExt cx="0" cy="0"/>
        </a:xfrm>
      </p:grpSpPr>
      <p:sp>
        <p:nvSpPr>
          <p:cNvPr id="127" name="Google Shape;127;p20"/>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29" name="Google Shape;129;p20"/>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3</a:t>
            </a:r>
            <a:endParaRPr b="1" sz="2000">
              <a:solidFill>
                <a:srgbClr val="474294"/>
              </a:solidFill>
              <a:latin typeface="Poppins"/>
              <a:ea typeface="Poppins"/>
              <a:cs typeface="Poppins"/>
              <a:sym typeface="Poppins"/>
            </a:endParaRPr>
          </a:p>
        </p:txBody>
      </p:sp>
      <p:sp>
        <p:nvSpPr>
          <p:cNvPr id="130" name="Google Shape;130;p20"/>
          <p:cNvSpPr txBox="1"/>
          <p:nvPr/>
        </p:nvSpPr>
        <p:spPr>
          <a:xfrm>
            <a:off x="897525" y="1699950"/>
            <a:ext cx="20013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Java JPA</a:t>
            </a:r>
            <a:r>
              <a:rPr lang="fr">
                <a:solidFill>
                  <a:srgbClr val="474294"/>
                </a:solidFill>
                <a:latin typeface="Poppins Medium"/>
                <a:ea typeface="Poppins Medium"/>
                <a:cs typeface="Poppins Medium"/>
                <a:sym typeface="Poppins Medium"/>
              </a:rPr>
              <a:t> :</a:t>
            </a:r>
            <a:endParaRPr>
              <a:solidFill>
                <a:srgbClr val="474294"/>
              </a:solidFill>
              <a:latin typeface="Poppins Medium"/>
              <a:ea typeface="Poppins Medium"/>
              <a:cs typeface="Poppins Medium"/>
              <a:sym typeface="Poppins Medium"/>
            </a:endParaRPr>
          </a:p>
        </p:txBody>
      </p:sp>
      <p:sp>
        <p:nvSpPr>
          <p:cNvPr id="131" name="Google Shape;131;p20"/>
          <p:cNvSpPr txBox="1"/>
          <p:nvPr/>
        </p:nvSpPr>
        <p:spPr>
          <a:xfrm>
            <a:off x="2775175" y="1699950"/>
            <a:ext cx="55578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Assurer la </a:t>
            </a:r>
            <a:r>
              <a:rPr lang="fr">
                <a:solidFill>
                  <a:schemeClr val="dk1"/>
                </a:solidFill>
                <a:latin typeface="Poppins Light"/>
                <a:ea typeface="Poppins Light"/>
                <a:cs typeface="Poppins Light"/>
                <a:sym typeface="Poppins Light"/>
              </a:rPr>
              <a:t>persistance des données au sein de l’application Java </a:t>
            </a:r>
            <a:r>
              <a:rPr lang="fr">
                <a:solidFill>
                  <a:schemeClr val="dk1"/>
                </a:solidFill>
                <a:latin typeface="Poppins Light"/>
                <a:ea typeface="Poppins Light"/>
                <a:cs typeface="Poppins Light"/>
                <a:sym typeface="Poppins Light"/>
              </a:rPr>
              <a:t> à l’aide de l’API JPA et y ajouter une gestion des vidéos et des chaînes par la méthode CRUD</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1DA"/>
        </a:solidFill>
      </p:bgPr>
    </p:bg>
    <p:spTree>
      <p:nvGrpSpPr>
        <p:cNvPr id="135" name="Shape 135"/>
        <p:cNvGrpSpPr/>
        <p:nvPr/>
      </p:nvGrpSpPr>
      <p:grpSpPr>
        <a:xfrm>
          <a:off x="0" y="0"/>
          <a:ext cx="0" cy="0"/>
          <a:chOff x="0" y="0"/>
          <a:chExt cx="0" cy="0"/>
        </a:xfrm>
      </p:grpSpPr>
      <p:sp>
        <p:nvSpPr>
          <p:cNvPr id="136" name="Google Shape;136;p21"/>
          <p:cNvSpPr txBox="1"/>
          <p:nvPr/>
        </p:nvSpPr>
        <p:spPr>
          <a:xfrm>
            <a:off x="4724700" y="228600"/>
            <a:ext cx="4190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solidFill>
                  <a:schemeClr val="lt1"/>
                </a:solidFill>
                <a:latin typeface="Poppins Medium"/>
                <a:ea typeface="Poppins Medium"/>
                <a:cs typeface="Poppins Medium"/>
                <a:sym typeface="Poppins Medium"/>
              </a:rPr>
              <a:t>Fil rouge</a:t>
            </a:r>
            <a:endParaRPr>
              <a:solidFill>
                <a:schemeClr val="lt1"/>
              </a:solidFill>
              <a:latin typeface="Poppins Medium"/>
              <a:ea typeface="Poppins Medium"/>
              <a:cs typeface="Poppins Medium"/>
              <a:sym typeface="Poppins Medium"/>
            </a:endParaRPr>
          </a:p>
        </p:txBody>
      </p:sp>
      <p:sp>
        <p:nvSpPr>
          <p:cNvPr id="137" name="Google Shape;137;p21"/>
          <p:cNvSpPr/>
          <p:nvPr/>
        </p:nvSpPr>
        <p:spPr>
          <a:xfrm>
            <a:off x="228600" y="919325"/>
            <a:ext cx="8686800" cy="3947700"/>
          </a:xfrm>
          <a:prstGeom prst="rect">
            <a:avLst/>
          </a:prstGeom>
          <a:solidFill>
            <a:srgbClr val="EEEEEE">
              <a:alpha val="2162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228600" y="941125"/>
            <a:ext cx="13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474294"/>
                </a:solidFill>
                <a:latin typeface="Poppins"/>
                <a:ea typeface="Poppins"/>
                <a:cs typeface="Poppins"/>
                <a:sym typeface="Poppins"/>
              </a:rPr>
              <a:t>Partie 4</a:t>
            </a:r>
            <a:endParaRPr b="1" sz="2000">
              <a:solidFill>
                <a:srgbClr val="474294"/>
              </a:solidFill>
              <a:latin typeface="Poppins"/>
              <a:ea typeface="Poppins"/>
              <a:cs typeface="Poppins"/>
              <a:sym typeface="Poppins"/>
            </a:endParaRPr>
          </a:p>
        </p:txBody>
      </p:sp>
      <p:sp>
        <p:nvSpPr>
          <p:cNvPr id="139" name="Google Shape;139;p21"/>
          <p:cNvSpPr txBox="1"/>
          <p:nvPr/>
        </p:nvSpPr>
        <p:spPr>
          <a:xfrm>
            <a:off x="897525" y="1699950"/>
            <a:ext cx="264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474294"/>
              </a:buClr>
              <a:buSzPts val="1400"/>
              <a:buFont typeface="Poppins Medium"/>
              <a:buChar char="●"/>
            </a:pPr>
            <a:r>
              <a:rPr lang="fr">
                <a:solidFill>
                  <a:srgbClr val="474294"/>
                </a:solidFill>
                <a:latin typeface="Poppins Medium"/>
                <a:ea typeface="Poppins Medium"/>
                <a:cs typeface="Poppins Medium"/>
                <a:sym typeface="Poppins Medium"/>
              </a:rPr>
              <a:t>Framework Spring :</a:t>
            </a:r>
            <a:endParaRPr>
              <a:solidFill>
                <a:srgbClr val="474294"/>
              </a:solidFill>
              <a:latin typeface="Poppins Medium"/>
              <a:ea typeface="Poppins Medium"/>
              <a:cs typeface="Poppins Medium"/>
              <a:sym typeface="Poppins Medium"/>
            </a:endParaRPr>
          </a:p>
        </p:txBody>
      </p:sp>
      <p:sp>
        <p:nvSpPr>
          <p:cNvPr id="140" name="Google Shape;140;p21"/>
          <p:cNvSpPr txBox="1"/>
          <p:nvPr/>
        </p:nvSpPr>
        <p:spPr>
          <a:xfrm>
            <a:off x="3407375" y="1699950"/>
            <a:ext cx="50052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a:solidFill>
                  <a:schemeClr val="dk1"/>
                </a:solidFill>
                <a:latin typeface="Poppins Light"/>
                <a:ea typeface="Poppins Light"/>
                <a:cs typeface="Poppins Light"/>
                <a:sym typeface="Poppins Light"/>
              </a:rPr>
              <a:t>Créer une application Java permettant de planifier une vidéo en avant-première ou un live à venir dans un calendrier</a:t>
            </a:r>
            <a:endParaRPr>
              <a:solidFill>
                <a:schemeClr val="dk1"/>
              </a:solidFill>
              <a:latin typeface="Poppins Light"/>
              <a:ea typeface="Poppins Light"/>
              <a:cs typeface="Poppins Light"/>
              <a:sym typeface="Poppins Light"/>
            </a:endParaRPr>
          </a:p>
          <a:p>
            <a:pPr indent="-317500" lvl="0" marL="457200" rtl="0" algn="l">
              <a:lnSpc>
                <a:spcPct val="150000"/>
              </a:lnSpc>
              <a:spcBef>
                <a:spcPts val="0"/>
              </a:spcBef>
              <a:spcAft>
                <a:spcPts val="0"/>
              </a:spcAft>
              <a:buClr>
                <a:schemeClr val="dk1"/>
              </a:buClr>
              <a:buSzPts val="1400"/>
              <a:buFont typeface="Poppins Light"/>
              <a:buChar char="●"/>
            </a:pPr>
            <a:r>
              <a:rPr lang="fr">
                <a:solidFill>
                  <a:schemeClr val="dk1"/>
                </a:solidFill>
                <a:latin typeface="Poppins Light"/>
                <a:ea typeface="Poppins Light"/>
                <a:cs typeface="Poppins Light"/>
                <a:sym typeface="Poppins Light"/>
              </a:rPr>
              <a:t>Requête vers la base de donnée initialement créée pour obtenir l’horaire de début de la vidéo ou du live</a:t>
            </a:r>
            <a:endParaRPr>
              <a:solidFill>
                <a:schemeClr val="dk1"/>
              </a:solidFill>
              <a:latin typeface="Poppins Light"/>
              <a:ea typeface="Poppins Light"/>
              <a:cs typeface="Poppins Light"/>
              <a:sym typeface="Poppi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6AF21D2BF0A5409590AB7E49714AC3" ma:contentTypeVersion="8" ma:contentTypeDescription="Create a new document." ma:contentTypeScope="" ma:versionID="a88d9c08c280b059fffdcec4002fddc8">
  <xsd:schema xmlns:xsd="http://www.w3.org/2001/XMLSchema" xmlns:xs="http://www.w3.org/2001/XMLSchema" xmlns:p="http://schemas.microsoft.com/office/2006/metadata/properties" xmlns:ns2="62ce7cab-dcbb-4770-ae11-3f4fb4e47604" targetNamespace="http://schemas.microsoft.com/office/2006/metadata/properties" ma:root="true" ma:fieldsID="a548a134aaa5b0ed9ab653da12262557" ns2:_="">
    <xsd:import namespace="62ce7cab-dcbb-4770-ae11-3f4fb4e4760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e7cab-dcbb-4770-ae11-3f4fb4e476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DE107D-6D80-46F8-B135-6DB73AF11635}"/>
</file>

<file path=customXml/itemProps2.xml><?xml version="1.0" encoding="utf-8"?>
<ds:datastoreItem xmlns:ds="http://schemas.openxmlformats.org/officeDocument/2006/customXml" ds:itemID="{481B4DE2-63FF-4B09-81CA-9ADBE8722B0B}"/>
</file>

<file path=customXml/itemProps3.xml><?xml version="1.0" encoding="utf-8"?>
<ds:datastoreItem xmlns:ds="http://schemas.openxmlformats.org/officeDocument/2006/customXml" ds:itemID="{0CC48E30-479D-4DD0-9583-78EC15AD3C9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0x0101001E6AF21D2BF0A5409590AB7E49714AC3</vt:lpwstr>
  </property>
</Properties>
</file>