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12/10/2018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00" y="2880000"/>
            <a:ext cx="6480048" cy="23012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Multi-robots navigation in cluttered and dynamic environments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725144"/>
            <a:ext cx="6480048" cy="300460"/>
          </a:xfrm>
        </p:spPr>
        <p:txBody>
          <a:bodyPr>
            <a:normAutofit/>
          </a:bodyPr>
          <a:lstStyle/>
          <a:p>
            <a:r>
              <a:rPr lang="fr-FR" sz="1200" dirty="0" smtClean="0"/>
              <a:t>Bruno BORGES DA COSTA, Camilla CARTA, Alexis DEWAELE and Yoann LAPIJOVER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7579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4) </a:t>
            </a:r>
            <a:r>
              <a:rPr lang="fr-FR" dirty="0" err="1" smtClean="0"/>
              <a:t>Metrics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/>
                  <a:t>Alignment </a:t>
                </a:r>
                <a:r>
                  <a:rPr lang="fr-FR" sz="2800" dirty="0" err="1" smtClean="0"/>
                  <a:t>Metrics</a:t>
                </a:r>
                <a:endParaRPr lang="fr-FR" sz="2800" dirty="0" smtClean="0"/>
              </a:p>
              <a:p>
                <a:endParaRPr lang="fr-FR" sz="2800" dirty="0" smtClean="0"/>
              </a:p>
              <a:p>
                <a:endParaRPr lang="fr-FR" sz="2800" dirty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/>
                        </a:rPr>
                        <m:t>𝑜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FR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fr-FR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b="0" i="1" smtClean="0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fr-FR" sz="28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7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8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1200"/>
                <a:ext cx="7467600" cy="5906112"/>
              </a:xfrm>
            </p:spPr>
            <p:txBody>
              <a:bodyPr>
                <a:normAutofit/>
              </a:bodyPr>
              <a:lstStyle/>
              <a:p>
                <a:r>
                  <a:rPr lang="fr-FR" sz="2800" dirty="0" smtClean="0"/>
                  <a:t>Cohesion </a:t>
                </a:r>
                <a:r>
                  <a:rPr lang="fr-FR" sz="2800" dirty="0" err="1" smtClean="0"/>
                  <a:t>Metrics</a:t>
                </a:r>
                <a:endParaRPr lang="fr-FR" sz="2800" dirty="0" smtClean="0"/>
              </a:p>
              <a:p>
                <a:pPr marL="36576" indent="0">
                  <a:buNone/>
                </a:pPr>
                <a:endParaRPr lang="fr-FR" sz="2800" dirty="0" smtClean="0"/>
              </a:p>
              <a:p>
                <a:endParaRPr lang="fr-FR" sz="2800" dirty="0" smtClean="0"/>
              </a:p>
              <a:p>
                <a:endParaRPr lang="fr-FR" sz="2800" dirty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fr-FR" sz="28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fr-FR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fr-FR" sz="28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sz="28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fr-FR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1200"/>
                <a:ext cx="7467600" cy="5906112"/>
              </a:xfrm>
              <a:blipFill rotWithShape="1">
                <a:blip r:embed="rId2"/>
                <a:stretch>
                  <a:fillRect l="-1143" t="-10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3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1200"/>
                <a:ext cx="7467600" cy="5906112"/>
              </a:xfrm>
            </p:spPr>
            <p:txBody>
              <a:bodyPr>
                <a:normAutofit/>
              </a:bodyPr>
              <a:lstStyle/>
              <a:p>
                <a:r>
                  <a:rPr lang="fr-FR" sz="2800" dirty="0" smtClean="0"/>
                  <a:t>Velocity </a:t>
                </a:r>
                <a:r>
                  <a:rPr lang="fr-FR" sz="2800" dirty="0" err="1" smtClean="0"/>
                  <a:t>Metrics</a:t>
                </a:r>
                <a:endParaRPr lang="fr-FR" sz="2800" dirty="0" smtClean="0"/>
              </a:p>
              <a:p>
                <a:pPr marL="36576" indent="0">
                  <a:buNone/>
                </a:pPr>
                <a:endParaRPr lang="fr-FR" sz="2800" dirty="0" smtClean="0"/>
              </a:p>
              <a:p>
                <a:endParaRPr lang="fr-FR" sz="2800" dirty="0" smtClean="0"/>
              </a:p>
              <a:p>
                <a:endParaRPr lang="fr-FR" sz="2800" dirty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fr-FR" sz="2800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𝑝𝑟𝑜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fr-FR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28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fr-FR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sz="2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fr-FR" sz="28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1200"/>
                <a:ext cx="7467600" cy="5906112"/>
              </a:xfrm>
              <a:blipFill rotWithShape="1">
                <a:blip r:embed="rId2"/>
                <a:stretch>
                  <a:fillRect l="-1143" t="-10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0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4) </a:t>
            </a:r>
            <a:r>
              <a:rPr lang="fr-FR" dirty="0" err="1" smtClean="0"/>
              <a:t>Experimental</a:t>
            </a:r>
            <a:r>
              <a:rPr lang="fr-FR" dirty="0" smtClean="0"/>
              <a:t> Setup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Simulation in </a:t>
            </a:r>
            <a:r>
              <a:rPr lang="fr-FR" sz="2800" dirty="0" err="1" smtClean="0"/>
              <a:t>Webots</a:t>
            </a:r>
            <a:endParaRPr lang="fr-FR" sz="2800" dirty="0" smtClean="0"/>
          </a:p>
          <a:p>
            <a:pPr lvl="1"/>
            <a:r>
              <a:rPr lang="fr-FR" sz="2400" dirty="0" smtClean="0"/>
              <a:t>First Scenario : </a:t>
            </a:r>
            <a:r>
              <a:rPr lang="fr-FR" sz="2400" dirty="0" err="1" smtClean="0"/>
              <a:t>Cluttered</a:t>
            </a:r>
            <a:r>
              <a:rPr lang="fr-FR" sz="2400" dirty="0" smtClean="0"/>
              <a:t> </a:t>
            </a:r>
            <a:r>
              <a:rPr lang="fr-FR" sz="2400" dirty="0" err="1" smtClean="0"/>
              <a:t>Environment</a:t>
            </a:r>
            <a:endParaRPr lang="fr-FR" sz="2400" dirty="0" smtClean="0"/>
          </a:p>
          <a:p>
            <a:pPr marL="448056" lvl="1" indent="0">
              <a:buNone/>
            </a:pPr>
            <a:endParaRPr lang="fr-FR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39346"/>
            <a:ext cx="3090023" cy="27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8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200"/>
            <a:ext cx="7467600" cy="4525963"/>
          </a:xfrm>
        </p:spPr>
        <p:txBody>
          <a:bodyPr>
            <a:normAutofit/>
          </a:bodyPr>
          <a:lstStyle/>
          <a:p>
            <a:pPr lvl="1"/>
            <a:r>
              <a:rPr lang="fr-FR" sz="2400" dirty="0" smtClean="0"/>
              <a:t>Second Scenario : </a:t>
            </a:r>
            <a:r>
              <a:rPr lang="fr-FR" sz="2400" dirty="0" err="1" smtClean="0"/>
              <a:t>Dynamic</a:t>
            </a:r>
            <a:r>
              <a:rPr lang="fr-FR" sz="2400" dirty="0" smtClean="0"/>
              <a:t> </a:t>
            </a:r>
            <a:r>
              <a:rPr lang="fr-FR" sz="2400" dirty="0" err="1" smtClean="0"/>
              <a:t>Environment</a:t>
            </a:r>
            <a:endParaRPr lang="fr-FR" sz="2400" dirty="0" smtClean="0"/>
          </a:p>
          <a:p>
            <a:endParaRPr lang="fr-FR" sz="2800" dirty="0"/>
          </a:p>
          <a:p>
            <a:pPr marL="36576" indent="0">
              <a:buNone/>
            </a:pP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44824"/>
            <a:ext cx="3528698" cy="28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200"/>
            <a:ext cx="7467600" cy="4525963"/>
          </a:xfrm>
        </p:spPr>
        <p:txBody>
          <a:bodyPr/>
          <a:lstStyle/>
          <a:p>
            <a:r>
              <a:rPr lang="fr-FR" dirty="0" smtClean="0"/>
              <a:t>Real </a:t>
            </a:r>
            <a:r>
              <a:rPr lang="fr-FR" dirty="0" err="1" smtClean="0"/>
              <a:t>Experiments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12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736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6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736000"/>
            <a:ext cx="7467600" cy="1143000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discussion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45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736000"/>
            <a:ext cx="7467600" cy="1143000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24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Summary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pPr marL="3657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40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736000"/>
            <a:ext cx="7467600" cy="1143000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2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736000"/>
            <a:ext cx="7467600" cy="1143000"/>
          </a:xfrm>
        </p:spPr>
        <p:txBody>
          <a:bodyPr/>
          <a:lstStyle/>
          <a:p>
            <a:pPr algn="ctr"/>
            <a:r>
              <a:rPr lang="en-US" sz="36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Methodology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Reynold’s</a:t>
            </a:r>
            <a:r>
              <a:rPr lang="en-US" dirty="0" smtClean="0"/>
              <a:t>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pPr marL="36576" indent="0" algn="ctr">
                  <a:buNone/>
                </a:pPr>
                <a:r>
                  <a:rPr lang="en-US" sz="2800" u="sng" dirty="0" smtClean="0"/>
                  <a:t>Cohesion Rule</a:t>
                </a:r>
              </a:p>
              <a:p>
                <a:pPr marL="36576" indent="0" algn="ctr">
                  <a:buNone/>
                </a:pPr>
                <a:endParaRPr lang="en-US" sz="2800" dirty="0" smtClean="0"/>
              </a:p>
              <a:p>
                <a:pPr marL="3657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fr-FR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93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467600" cy="5793507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fr-FR" sz="2800" u="sng" dirty="0" err="1" smtClean="0"/>
              <a:t>Separation</a:t>
            </a:r>
            <a:r>
              <a:rPr lang="fr-FR" sz="2800" u="sng" dirty="0" smtClean="0"/>
              <a:t> </a:t>
            </a:r>
            <a:r>
              <a:rPr lang="fr-FR" sz="2800" u="sng" dirty="0" err="1" smtClean="0"/>
              <a:t>Rule</a:t>
            </a:r>
            <a:endParaRPr lang="fr-FR" sz="2800" u="sng" dirty="0"/>
          </a:p>
          <a:p>
            <a:pPr marL="36576" indent="0" algn="ctr">
              <a:buNone/>
            </a:pPr>
            <a:r>
              <a:rPr lang="fr-FR" sz="2800" dirty="0" smtClean="0"/>
              <a:t>TODO : insert formula</a:t>
            </a:r>
          </a:p>
          <a:p>
            <a:pPr marL="36576" indent="0">
              <a:buNone/>
            </a:pPr>
            <a:endParaRPr lang="fr-FR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27784" y="1770069"/>
            <a:ext cx="3693372" cy="3249652"/>
            <a:chOff x="2699792" y="2060848"/>
            <a:chExt cx="3693372" cy="3249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2060848"/>
              <a:ext cx="3693372" cy="2770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99792" y="4941168"/>
              <a:ext cx="369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Modified Repulsion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200"/>
            <a:ext cx="7467600" cy="5865515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fr-FR" sz="2800" u="sng" dirty="0" err="1" smtClean="0"/>
              <a:t>Velocity</a:t>
            </a:r>
            <a:r>
              <a:rPr lang="fr-FR" sz="2800" u="sng" dirty="0" smtClean="0"/>
              <a:t> </a:t>
            </a:r>
            <a:r>
              <a:rPr lang="fr-FR" sz="2800" u="sng" dirty="0" err="1" smtClean="0"/>
              <a:t>Rule</a:t>
            </a:r>
            <a:endParaRPr lang="fr-FR" sz="2800" u="sng" dirty="0" smtClean="0"/>
          </a:p>
          <a:p>
            <a:pPr marL="36576" indent="0" algn="ctr">
              <a:buNone/>
            </a:pPr>
            <a:endParaRPr lang="fr-FR" sz="2800" u="sng" dirty="0"/>
          </a:p>
          <a:p>
            <a:pPr marL="36576" indent="0" algn="ctr">
              <a:buNone/>
            </a:pPr>
            <a:endParaRPr lang="fr-FR" sz="2800" u="sng" dirty="0" smtClean="0"/>
          </a:p>
          <a:p>
            <a:pPr marL="36576" indent="0" algn="ctr">
              <a:buNone/>
            </a:pPr>
            <a:r>
              <a:rPr lang="fr-FR" sz="2800" dirty="0" smtClean="0"/>
              <a:t>TODO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0883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2) Wheel Speed Computation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/>
                  <a:t>If the </a:t>
                </a:r>
                <a:r>
                  <a:rPr lang="fr-FR" sz="2800" dirty="0" err="1" smtClean="0"/>
                  <a:t>bearing</a:t>
                </a:r>
                <a:r>
                  <a:rPr lang="fr-FR" sz="2800" dirty="0" smtClean="0"/>
                  <a:t> of the robot </a:t>
                </a:r>
                <a:r>
                  <a:rPr lang="fr-FR" sz="2800" dirty="0" err="1" smtClean="0"/>
                  <a:t>is</a:t>
                </a:r>
                <a:r>
                  <a:rPr lang="fr-FR" sz="2800" dirty="0" smtClean="0"/>
                  <a:t> </a:t>
                </a:r>
                <a:r>
                  <a:rPr lang="fr-FR" sz="2800" dirty="0" err="1" smtClean="0"/>
                  <a:t>greater</a:t>
                </a:r>
                <a:r>
                  <a:rPr lang="fr-FR" sz="2800" dirty="0" smtClean="0"/>
                  <a:t> </a:t>
                </a:r>
                <a:r>
                  <a:rPr lang="fr-FR" sz="2800" dirty="0" err="1" smtClean="0"/>
                  <a:t>than</a:t>
                </a:r>
                <a:r>
                  <a:rPr lang="fr-FR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fr-FR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 smtClean="0"/>
                  <a:t>, </a:t>
                </a:r>
                <a:r>
                  <a:rPr lang="fr-FR" sz="2800" dirty="0" err="1" smtClean="0"/>
                  <a:t>then</a:t>
                </a:r>
                <a:r>
                  <a:rPr lang="fr-FR" sz="2800" dirty="0" smtClean="0"/>
                  <a:t>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𝑤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𝑚𝑎𝑥</m:t>
                    </m:r>
                    <m:r>
                      <m:rPr>
                        <m:lit/>
                      </m:rPr>
                      <a:rPr lang="fr-FR" sz="2800" b="0" i="1" smtClean="0">
                        <a:latin typeface="Cambria Math"/>
                      </a:rPr>
                      <m:t>_</m:t>
                    </m:r>
                    <m:r>
                      <a:rPr lang="fr-FR" sz="2800" b="0" i="1" smtClean="0">
                        <a:latin typeface="Cambria Math"/>
                      </a:rPr>
                      <m:t>𝑠𝑝𝑒𝑒𝑑</m:t>
                    </m:r>
                  </m:oMath>
                </a14:m>
                <a:r>
                  <a:rPr lang="fr-FR" sz="28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𝑢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0</m:t>
                    </m:r>
                  </m:oMath>
                </a14:m>
                <a:endParaRPr lang="fr-FR" sz="2800" dirty="0" smtClean="0"/>
              </a:p>
              <a:p>
                <a:r>
                  <a:rPr lang="fr-FR" sz="2800" dirty="0" smtClean="0"/>
                  <a:t>If the </a:t>
                </a:r>
                <a:r>
                  <a:rPr lang="fr-FR" sz="2800" dirty="0" err="1" smtClean="0"/>
                  <a:t>bearing</a:t>
                </a:r>
                <a:r>
                  <a:rPr lang="fr-FR" sz="2800" dirty="0" smtClean="0"/>
                  <a:t> of the robot </a:t>
                </a:r>
                <a:r>
                  <a:rPr lang="fr-FR" sz="2800" dirty="0" err="1" smtClean="0"/>
                  <a:t>is</a:t>
                </a:r>
                <a:r>
                  <a:rPr lang="fr-FR" sz="2800" dirty="0" smtClean="0"/>
                  <a:t> </a:t>
                </a:r>
                <a:r>
                  <a:rPr lang="fr-FR" sz="2800" dirty="0" err="1" smtClean="0"/>
                  <a:t>lower</a:t>
                </a:r>
                <a:r>
                  <a:rPr lang="fr-FR" sz="2800" dirty="0" smtClean="0"/>
                  <a:t> </a:t>
                </a:r>
                <a:r>
                  <a:rPr lang="fr-FR" sz="2800" dirty="0" err="1" smtClean="0"/>
                  <a:t>than</a:t>
                </a:r>
                <a:r>
                  <a:rPr lang="fr-FR" sz="2800" dirty="0" smtClean="0"/>
                  <a:t> </a:t>
                </a:r>
                <a14:m>
                  <m:oMath xmlns:m="http://schemas.openxmlformats.org/officeDocument/2006/math">
                    <m:r>
                      <a:rPr lang="fr-FR" sz="2800" b="0" i="0" smtClean="0">
                        <a:latin typeface="Cambria Math"/>
                      </a:rPr>
                      <m:t>−</m:t>
                    </m:r>
                    <m:f>
                      <m:fPr>
                        <m:type m:val="skw"/>
                        <m:ctrlPr>
                          <a:rPr lang="fr-FR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dirty="0" smtClean="0"/>
                  <a:t>, </a:t>
                </a:r>
                <a:r>
                  <a:rPr lang="fr-FR" sz="2800" dirty="0" err="1" smtClean="0"/>
                  <a:t>then</a:t>
                </a:r>
                <a:r>
                  <a:rPr lang="fr-FR" sz="2800" dirty="0" smtClean="0"/>
                  <a:t>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𝑤</m:t>
                    </m:r>
                    <m:r>
                      <a:rPr lang="fr-FR" sz="2800" b="0" i="1" smtClean="0">
                        <a:latin typeface="Cambria Math"/>
                      </a:rPr>
                      <m:t>=−</m:t>
                    </m:r>
                    <m:r>
                      <a:rPr lang="fr-FR" sz="2800" b="0" i="1" smtClean="0">
                        <a:latin typeface="Cambria Math"/>
                      </a:rPr>
                      <m:t>𝑚𝑎𝑥</m:t>
                    </m:r>
                    <m:r>
                      <m:rPr>
                        <m:lit/>
                      </m:rPr>
                      <a:rPr lang="fr-FR" sz="2800" b="0" i="1" smtClean="0">
                        <a:latin typeface="Cambria Math"/>
                      </a:rPr>
                      <m:t>_</m:t>
                    </m:r>
                    <m:r>
                      <a:rPr lang="fr-FR" sz="2800" b="0" i="1" smtClean="0">
                        <a:latin typeface="Cambria Math"/>
                      </a:rPr>
                      <m:t>𝑠𝑝𝑒𝑒𝑑</m:t>
                    </m:r>
                  </m:oMath>
                </a14:m>
                <a:r>
                  <a:rPr lang="fr-FR" sz="28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𝑢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0</m:t>
                    </m:r>
                  </m:oMath>
                </a14:m>
                <a:endParaRPr lang="fr-FR" sz="2800" dirty="0" smtClean="0"/>
              </a:p>
              <a:p>
                <a:r>
                  <a:rPr lang="fr-FR" sz="2800" dirty="0" err="1" smtClean="0"/>
                  <a:t>Otherwise</a:t>
                </a:r>
                <a:r>
                  <a:rPr lang="fr-FR" sz="2800" dirty="0" smtClean="0"/>
                  <a:t> :</a:t>
                </a:r>
              </a:p>
              <a:p>
                <a:pPr marL="36576" indent="0">
                  <a:buNone/>
                </a:pPr>
                <a:r>
                  <a:rPr lang="fr-FR" sz="2800" dirty="0"/>
                  <a:t>	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𝑤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𝑏𝑒𝑎𝑟𝑖𝑛𝑔</m:t>
                    </m:r>
                    <m:r>
                      <a:rPr lang="fr-FR" sz="2800" b="0" i="1" smtClean="0">
                        <a:latin typeface="Cambria Math"/>
                      </a:rPr>
                      <m:t>∗</m:t>
                    </m:r>
                    <m:r>
                      <a:rPr lang="fr-FR" sz="2800" b="0" i="1" smtClean="0">
                        <a:latin typeface="Cambria Math"/>
                      </a:rPr>
                      <m:t>𝑚𝑎𝑥</m:t>
                    </m:r>
                    <m:r>
                      <m:rPr>
                        <m:lit/>
                      </m:rPr>
                      <a:rPr lang="fr-FR" sz="2800" b="0" i="1" smtClean="0">
                        <a:latin typeface="Cambria Math"/>
                      </a:rPr>
                      <m:t>_</m:t>
                    </m:r>
                    <m:r>
                      <a:rPr lang="fr-FR" sz="2800" b="0" i="1" smtClean="0">
                        <a:latin typeface="Cambria Math"/>
                      </a:rPr>
                      <m:t>𝑠𝑝𝑒𝑒𝑑</m:t>
                    </m:r>
                    <m:r>
                      <a:rPr lang="fr-FR" sz="2800" b="0" i="1" smtClean="0">
                        <a:latin typeface="Cambria Math"/>
                      </a:rPr>
                      <m:t>∗</m:t>
                    </m:r>
                    <m:f>
                      <m:fPr>
                        <m:type m:val="skw"/>
                        <m:ctrlPr>
                          <a:rPr lang="fr-FR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sz="2800" b="0" i="1" smtClean="0">
                            <a:latin typeface="Cambria Math"/>
                          </a:rPr>
                          <m:t>𝜋</m:t>
                        </m:r>
                      </m:den>
                    </m:f>
                  </m:oMath>
                </a14:m>
                <a:endParaRPr lang="fr-FR" sz="2800" dirty="0" smtClean="0"/>
              </a:p>
              <a:p>
                <a:pPr marL="36576" indent="0">
                  <a:buNone/>
                </a:pPr>
                <a:r>
                  <a:rPr lang="fr-FR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u</m:t>
                    </m:r>
                    <m:r>
                      <a:rPr lang="fr-FR" sz="2800" b="0" i="0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</a:rPr>
                          <m:t>𝑠𝑝𝑒𝑒𝑑</m:t>
                        </m:r>
                      </m:e>
                    </m:d>
                    <m:r>
                      <a:rPr lang="fr-FR" sz="28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28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𝑏𝑒𝑎𝑟𝑖𝑛𝑔</m:t>
                            </m:r>
                          </m:e>
                        </m:d>
                      </m:num>
                      <m:den>
                        <m:f>
                          <m:fPr>
                            <m:type m:val="skw"/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fr-FR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43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45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</a:t>
            </a:r>
            <a:r>
              <a:rPr lang="fr-FR" dirty="0" err="1" smtClean="0"/>
              <a:t>Braitenberg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576" indent="0">
                  <a:buNone/>
                </a:pPr>
                <a:endParaRPr lang="fr-FR" sz="2800" b="0" i="1" dirty="0" smtClean="0">
                  <a:latin typeface="Cambria Math"/>
                </a:endParaRPr>
              </a:p>
              <a:p>
                <a:pPr marL="36576" indent="0">
                  <a:buNone/>
                </a:pPr>
                <a:endParaRPr lang="fr-FR" sz="2800" i="1" dirty="0">
                  <a:latin typeface="Cambria Math"/>
                </a:endParaRP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/>
                        </a:rPr>
                        <m:t>𝜎</m:t>
                      </m:r>
                      <m:r>
                        <a:rPr lang="fr-FR" sz="2800" b="0" i="1" smtClean="0">
                          <a:latin typeface="Cambria Math"/>
                        </a:rPr>
                        <m:t>+=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2800" b="0" i="1" smtClean="0">
                          <a:latin typeface="Cambria Math"/>
                        </a:rPr>
                        <m:t>∗</m:t>
                      </m:r>
                      <m:r>
                        <a:rPr lang="fr-FR" sz="2800" b="0" i="1" smtClean="0">
                          <a:latin typeface="Cambria Math"/>
                        </a:rPr>
                        <m:t>𝑠𝑒𝑛𝑠𝑜𝑟</m:t>
                      </m:r>
                      <m:r>
                        <m:rPr>
                          <m:lit/>
                        </m:rPr>
                        <a:rPr lang="fr-FR" sz="2800" b="0" i="1" smtClean="0">
                          <a:latin typeface="Cambria Math"/>
                        </a:rPr>
                        <m:t>_</m:t>
                      </m:r>
                      <m:r>
                        <a:rPr lang="fr-FR" sz="2800" b="0" i="1" smtClean="0">
                          <a:latin typeface="Cambria Math"/>
                        </a:rPr>
                        <m:t>𝑣𝑎𝑙𝑢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800" dirty="0" smtClean="0"/>
              </a:p>
              <a:p>
                <a:pPr marL="36576" indent="0">
                  <a:buNone/>
                </a:pPr>
                <a:endParaRPr lang="fr-FR" sz="2800" dirty="0" smtClean="0"/>
              </a:p>
              <a:p>
                <a:pPr marL="36576" indent="0">
                  <a:buNone/>
                </a:pPr>
                <a:r>
                  <a:rPr lang="fr-FR" sz="2800" dirty="0" err="1" smtClean="0"/>
                  <a:t>Where</a:t>
                </a:r>
                <a:r>
                  <a:rPr lang="fr-FR" sz="2800" dirty="0" smtClean="0"/>
                  <a:t>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 err="1" smtClean="0"/>
                  <a:t>is</a:t>
                </a:r>
                <a:r>
                  <a:rPr lang="fr-FR" sz="2800" dirty="0" smtClean="0"/>
                  <a:t> the </a:t>
                </a:r>
                <a:r>
                  <a:rPr lang="fr-FR" sz="2800" dirty="0" err="1" smtClean="0"/>
                  <a:t>newly</a:t>
                </a:r>
                <a:r>
                  <a:rPr lang="fr-FR" sz="2800" dirty="0" smtClean="0"/>
                  <a:t> </a:t>
                </a:r>
                <a:r>
                  <a:rPr lang="fr-FR" sz="2800" dirty="0" err="1" smtClean="0"/>
                  <a:t>computed</a:t>
                </a:r>
                <a:r>
                  <a:rPr lang="fr-FR" sz="2800" dirty="0" smtClean="0"/>
                  <a:t> </a:t>
                </a:r>
                <a:r>
                  <a:rPr lang="fr-FR" sz="2800" dirty="0" err="1" smtClean="0"/>
                  <a:t>Braitenberg</a:t>
                </a:r>
                <a:r>
                  <a:rPr lang="fr-FR" sz="2800" dirty="0" smtClean="0"/>
                  <a:t>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 err="1" smtClean="0"/>
                  <a:t>is</a:t>
                </a:r>
                <a:r>
                  <a:rPr lang="fr-FR" sz="2800" dirty="0" smtClean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fr-FR" sz="28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 err="1" smtClean="0"/>
                  <a:t>weight</a:t>
                </a:r>
                <a:r>
                  <a:rPr lang="fr-FR" sz="2800" dirty="0" smtClean="0"/>
                  <a:t> </a:t>
                </a:r>
                <a:r>
                  <a:rPr lang="fr-FR" sz="2800" dirty="0" err="1" smtClean="0"/>
                  <a:t>from</a:t>
                </a:r>
                <a:r>
                  <a:rPr lang="fr-FR" sz="2800" dirty="0" smtClean="0"/>
                  <a:t> the </a:t>
                </a:r>
                <a:r>
                  <a:rPr lang="fr-FR" sz="2800" dirty="0" err="1" smtClean="0"/>
                  <a:t>labs</a:t>
                </a:r>
                <a:r>
                  <a:rPr lang="fr-FR" sz="28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𝑠𝑒𝑛𝑠𝑜𝑟</m:t>
                    </m:r>
                    <m:r>
                      <m:rPr>
                        <m:lit/>
                      </m:rPr>
                      <a:rPr lang="fr-FR" sz="2800" b="0" i="1" smtClean="0">
                        <a:latin typeface="Cambria Math"/>
                      </a:rPr>
                      <m:t>_</m:t>
                    </m:r>
                    <m:r>
                      <a:rPr lang="fr-FR" sz="2800" b="0" i="1" smtClean="0">
                        <a:latin typeface="Cambria Math"/>
                      </a:rPr>
                      <m:t>𝑣𝑎𝑙𝑢</m:t>
                    </m:r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 err="1" smtClean="0"/>
                  <a:t>is</a:t>
                </a:r>
                <a:r>
                  <a:rPr lang="fr-FR" sz="2800" dirty="0" smtClean="0"/>
                  <a:t> the value </a:t>
                </a:r>
                <a:r>
                  <a:rPr lang="fr-FR" sz="2800" dirty="0" err="1" smtClean="0"/>
                  <a:t>given</a:t>
                </a:r>
                <a:r>
                  <a:rPr lang="fr-FR" sz="2800" dirty="0" smtClean="0"/>
                  <a:t> 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fr-FR" sz="28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fr-FR" sz="2800" dirty="0" smtClean="0"/>
                  <a:t> sensor.</a:t>
                </a:r>
                <a:endParaRPr lang="fr-F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43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1908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579</TotalTime>
  <Words>312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Multi-robots navigation in cluttered and dynamic environments</vt:lpstr>
      <vt:lpstr>Summary</vt:lpstr>
      <vt:lpstr>Introduction</vt:lpstr>
      <vt:lpstr>Methodology</vt:lpstr>
      <vt:lpstr>1) Reynold’s Rules</vt:lpstr>
      <vt:lpstr>PowerPoint Presentation</vt:lpstr>
      <vt:lpstr>PowerPoint Presentation</vt:lpstr>
      <vt:lpstr>2) Wheel Speed Computation</vt:lpstr>
      <vt:lpstr>3) Braitenberg</vt:lpstr>
      <vt:lpstr>4) Metrics</vt:lpstr>
      <vt:lpstr>PowerPoint Presentation</vt:lpstr>
      <vt:lpstr>PowerPoint Presentation</vt:lpstr>
      <vt:lpstr>4) Experimental Setup</vt:lpstr>
      <vt:lpstr>PowerPoint Presentation</vt:lpstr>
      <vt:lpstr>PowerPoint Presentation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Multi-robots navigation in cluttered and dynamic environments</dc:title>
  <dc:creator>Alexis Dewaele</dc:creator>
  <cp:lastModifiedBy>Alexis Dewaele</cp:lastModifiedBy>
  <cp:revision>16</cp:revision>
  <dcterms:created xsi:type="dcterms:W3CDTF">2018-12-10T08:54:40Z</dcterms:created>
  <dcterms:modified xsi:type="dcterms:W3CDTF">2018-12-10T18:34:18Z</dcterms:modified>
</cp:coreProperties>
</file>