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91026B-A49E-4E61-B560-CE21DB8DC25A}">
  <a:tblStyle styleId="{6A91026B-A49E-4E61-B560-CE21DB8DC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6a8255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6a8255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0378687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0378687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6a8255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b6a8255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b6a8255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b6a8255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6a825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6a825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6a8255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6a8255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b6a8255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b6a8255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6a8255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6a8255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6a8255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6a8255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b6a8255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b6a8255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378687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378687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0508" y="45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FF0000"/>
                </a:solidFill>
              </a:rPr>
              <a:t>מסמך STR אפליקציית דואר ישראל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0188" y="2508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 sz="2400">
                <a:solidFill>
                  <a:schemeClr val="dk1"/>
                </a:solidFill>
              </a:rPr>
              <a:t>יואב יזרעלי, טל סמדג'ה, אירנה קורן, רוית דברשוילי, אליסה ברלין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125" y="3238750"/>
            <a:ext cx="4408726" cy="17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53375" y="23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256"/>
              <a:buFont typeface="Arial"/>
              <a:buNone/>
            </a:pPr>
            <a:r>
              <a:rPr b="1" lang="iw" sz="3120">
                <a:solidFill>
                  <a:srgbClr val="FF0000"/>
                </a:solidFill>
              </a:rPr>
              <a:t>התפלגות תקלות לעומת כמות הבדיקות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50" y="963750"/>
            <a:ext cx="6454506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6363050" y="1331675"/>
            <a:ext cx="22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000"/>
              <a:t>9</a:t>
            </a:r>
            <a:endParaRPr b="1" sz="1000"/>
          </a:p>
        </p:txBody>
      </p:sp>
      <p:sp>
        <p:nvSpPr>
          <p:cNvPr id="121" name="Google Shape;121;p22"/>
          <p:cNvSpPr txBox="1"/>
          <p:nvPr/>
        </p:nvSpPr>
        <p:spPr>
          <a:xfrm>
            <a:off x="1406300" y="3635425"/>
            <a:ext cx="4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200"/>
              <a:t>621</a:t>
            </a:r>
            <a:endParaRPr b="1" sz="12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200" y="4108075"/>
            <a:ext cx="1680125" cy="9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הצעות לשיפור/שימור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700">
                <a:solidFill>
                  <a:srgbClr val="FF0000"/>
                </a:solidFill>
              </a:rPr>
              <a:t>שיפור :</a:t>
            </a:r>
            <a:r>
              <a:rPr lang="iw" sz="2700"/>
              <a:t> </a:t>
            </a:r>
            <a:endParaRPr sz="2700"/>
          </a:p>
          <a:p>
            <a:pPr indent="-315912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סידור הרזולוציה במערכות ios.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הוספת כפתור התנתקות משתמש מהאפליקציה.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אפשרות לשינוי שפה באפליקציה.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שיפור אמצעי הנגישות באפליקציה.</a:t>
            </a:r>
            <a:endParaRPr sz="2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sz="2700">
                <a:solidFill>
                  <a:srgbClr val="FF0000"/>
                </a:solidFill>
              </a:rPr>
              <a:t>שימור :</a:t>
            </a:r>
            <a:endParaRPr b="1" sz="2700">
              <a:solidFill>
                <a:srgbClr val="FF0000"/>
              </a:solidFill>
            </a:endParaRPr>
          </a:p>
          <a:p>
            <a:pPr indent="-315912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דיוק סטטוס </a:t>
            </a:r>
            <a:r>
              <a:rPr lang="iw" sz="2500">
                <a:solidFill>
                  <a:schemeClr val="dk1"/>
                </a:solidFill>
              </a:rPr>
              <a:t>חבילה</a:t>
            </a:r>
            <a:r>
              <a:rPr lang="iw" sz="2500">
                <a:solidFill>
                  <a:schemeClr val="dk1"/>
                </a:solidFill>
              </a:rPr>
              <a:t> ודואר.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שערי המט"ח מעודכנים.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אפשרות להתחבר דרך google ו - Apple, ובאמצעות קוד חד פעמי לנייד.</a:t>
            </a:r>
            <a:endParaRPr sz="2500">
              <a:solidFill>
                <a:schemeClr val="dk1"/>
              </a:solidFill>
            </a:endParaRPr>
          </a:p>
          <a:p>
            <a:pPr indent="-315912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2500">
                <a:solidFill>
                  <a:schemeClr val="dk1"/>
                </a:solidFill>
              </a:rPr>
              <a:t>אפשרות לבחירת סניף דרך מפה.</a:t>
            </a:r>
            <a:endParaRPr sz="25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1900"/>
            <a:ext cx="1912499" cy="10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256"/>
              <a:buFont typeface="Arial"/>
              <a:buNone/>
            </a:pPr>
            <a:r>
              <a:rPr b="1" lang="iw" sz="3120">
                <a:solidFill>
                  <a:srgbClr val="FF0000"/>
                </a:solidFill>
              </a:rPr>
              <a:t>סיכום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1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האפליקציה מיועדת לכלל האוכלוסייה ולכן היא נוחה לשימוש ברוב התהליכים בה, היא קלה ללמידה אך נושא שינוי השפה באפליקציה הוא נחוץ בכדי לאפשר לכל חלקי האוכלוסייה </a:t>
            </a:r>
            <a:r>
              <a:rPr lang="iw" sz="2100">
                <a:solidFill>
                  <a:schemeClr val="dk1"/>
                </a:solidFill>
              </a:rPr>
              <a:t>להשתמש</a:t>
            </a:r>
            <a:r>
              <a:rPr lang="iw" sz="2100">
                <a:solidFill>
                  <a:schemeClr val="dk1"/>
                </a:solidFill>
              </a:rPr>
              <a:t> בה בקלות יותר.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1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25" y="4083050"/>
            <a:ext cx="1680125" cy="9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w" sz="3120">
                <a:solidFill>
                  <a:srgbClr val="FF0000"/>
                </a:solidFill>
              </a:rPr>
              <a:t>תיאור האפליקציה</a:t>
            </a:r>
            <a:endParaRPr b="1" sz="3120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אפליקציית דואר ישראל נועדה לספק שירות ולהקל על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משתמשי הדואר במדינת ישראל. האפליקציה תומכת בין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היתר בקביעת תורים לסניפים,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מעקב אחר חבילות ודברי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דואר אשר נשלחו או התקבלו,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שערי מט"ח ,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 איתור סניף/ מיקוד ועוד</a:t>
            </a:r>
            <a:r>
              <a:rPr lang="iw" sz="21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0801" r="0" t="1623"/>
          <a:stretch/>
        </p:blipFill>
        <p:spPr>
          <a:xfrm>
            <a:off x="163950" y="814175"/>
            <a:ext cx="5896226" cy="43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730"/>
              <a:buFont typeface="Arial"/>
              <a:buNone/>
            </a:pPr>
            <a:r>
              <a:rPr b="1" lang="iw" sz="3120">
                <a:solidFill>
                  <a:srgbClr val="FF0000"/>
                </a:solidFill>
              </a:rPr>
              <a:t>תיאור תהליך הבדיקות</a:t>
            </a:r>
            <a:endParaRPr b="1" sz="3120"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כתיבת מסמך STP ובו הוגדרו מטרת הבדיקות, לו"ז, סביבות הבדיקה, כלי הבדיקה, עץ הנושאים וכו'.</a:t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חלוקת עבודה ותיאום שפה משותפת.</a:t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כתיבת תרחישי הבדיקות לפי סדר חשיבותן.</a:t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הזנת הבדיקות והרצתן בJira.</a:t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סיכום וכתיבת מסמך STR.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3856900"/>
            <a:ext cx="212752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6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תכנון מול ביצוע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746575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{6A91026B-A49E-4E61-B560-CE21DB8DC25A}</a:tableStyleId>
              </a:tblPr>
              <a:tblGrid>
                <a:gridCol w="3903200"/>
                <a:gridCol w="3903200"/>
              </a:tblGrid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600">
                          <a:solidFill>
                            <a:srgbClr val="FF0000"/>
                          </a:solidFill>
                        </a:rPr>
                        <a:t>תכנון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600">
                          <a:solidFill>
                            <a:srgbClr val="FF0000"/>
                          </a:solidFill>
                        </a:rPr>
                        <a:t>ביצוע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זיכרון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תאימות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נגישות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התקנה/הסרה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אינטגרציה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UX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315" y="85625"/>
            <a:ext cx="1591334" cy="8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תכנון מול ביצוע - המשך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{6A91026B-A49E-4E61-B560-CE21DB8DC25A}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התאוששות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CRUD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GUI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תהליכים E2E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אבטחה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w">
                          <a:solidFill>
                            <a:srgbClr val="3D9314"/>
                          </a:solidFill>
                        </a:rPr>
                        <a:t>בוצע</a:t>
                      </a:r>
                      <a:endParaRPr b="1">
                        <a:solidFill>
                          <a:srgbClr val="3D931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75" y="3820825"/>
            <a:ext cx="212752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מהלך הבדיקות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b="1" lang="iw" sz="1300">
                <a:solidFill>
                  <a:schemeClr val="dk1"/>
                </a:solidFill>
              </a:rPr>
              <a:t> </a:t>
            </a:r>
            <a:r>
              <a:rPr b="1" lang="iw" sz="1600">
                <a:solidFill>
                  <a:schemeClr val="dk1"/>
                </a:solidFill>
              </a:rPr>
              <a:t>זיכרון</a:t>
            </a:r>
            <a:r>
              <a:rPr lang="iw" sz="1600">
                <a:solidFill>
                  <a:schemeClr val="dk1"/>
                </a:solidFill>
              </a:rPr>
              <a:t> - בדיקה שהאפליקציה תופסת את אותה כמות זיכרון במכשירים השונים.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תאימות </a:t>
            </a:r>
            <a:r>
              <a:rPr lang="iw" sz="1600">
                <a:solidFill>
                  <a:schemeClr val="dk1"/>
                </a:solidFill>
              </a:rPr>
              <a:t>- וידוא שהאפליקציה מוצגת באופן אחיד במכשירי טלפון שונים.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נגישות</a:t>
            </a:r>
            <a:r>
              <a:rPr lang="iw" sz="1600">
                <a:solidFill>
                  <a:schemeClr val="dk1"/>
                </a:solidFill>
              </a:rPr>
              <a:t> - התאמת האתר לאוכלוסייה בעלת צרכים מיוחדים.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התקנה/הסרה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אינטגרציה</a:t>
            </a:r>
            <a:r>
              <a:rPr lang="iw" sz="1600">
                <a:solidFill>
                  <a:schemeClr val="dk1"/>
                </a:solidFill>
              </a:rPr>
              <a:t> - בדיקה שהאפליקציה מתממשקת עם בצורה תקינה עם חשבון google חשבון Apple ו maps.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בדיקת UX </a:t>
            </a:r>
            <a:r>
              <a:rPr lang="iw" sz="1600">
                <a:solidFill>
                  <a:schemeClr val="dk1"/>
                </a:solidFill>
              </a:rPr>
              <a:t>- חווית המשתמש.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התאוששות:</a:t>
            </a:r>
            <a:r>
              <a:rPr lang="iw" sz="1600">
                <a:solidFill>
                  <a:schemeClr val="dk1"/>
                </a:solidFill>
              </a:rPr>
              <a:t> שיחה נכנסת בזמן ביצוע תהליך באפליקציה.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בדיקות CRUD - </a:t>
            </a:r>
            <a:r>
              <a:rPr lang="iw" sz="1600">
                <a:solidFill>
                  <a:schemeClr val="dk1"/>
                </a:solidFill>
              </a:rPr>
              <a:t> יצירה, עידכון ומחיקת משתמש.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בדיקות GUI - </a:t>
            </a:r>
            <a:r>
              <a:rPr lang="iw" sz="1600">
                <a:solidFill>
                  <a:schemeClr val="dk1"/>
                </a:solidFill>
              </a:rPr>
              <a:t>בדיקות הפקדים והשדות באפליקצייה, תגובה תקינה בהתאם לדרישות המערכת.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בדיקות תהליכים(E2E) -</a:t>
            </a:r>
            <a:r>
              <a:rPr lang="iw" sz="1600">
                <a:solidFill>
                  <a:schemeClr val="dk1"/>
                </a:solidFill>
              </a:rPr>
              <a:t> הרשמה, התחברות, זימון/ביטול תור לסניף, בירור מעקב אחר חבילה.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b="1" lang="iw" sz="1600">
                <a:solidFill>
                  <a:schemeClr val="dk1"/>
                </a:solidFill>
              </a:rPr>
              <a:t>אבטחה - </a:t>
            </a:r>
            <a:r>
              <a:rPr lang="iw" sz="1600">
                <a:solidFill>
                  <a:schemeClr val="dk1"/>
                </a:solidFill>
              </a:rPr>
              <a:t>בדיקה ששדה סיסמה מוצג בצורה מוסתרת.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3977000"/>
            <a:ext cx="1906251" cy="1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תיאור סביבת הבדיקות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האפליקצייה נבדקה במכשירים שונים והם : 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Samsung A52, Iphone 11 Pro, Samsung Note 10, MIUI Redmi Note 9 Pro, Iphone 12 pro. 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100">
                <a:solidFill>
                  <a:schemeClr val="dk1"/>
                </a:solidFill>
              </a:rPr>
              <a:t>וגם במערכות הפעלה שונות - Android ו- IOS.</a:t>
            </a:r>
            <a:endParaRPr>
              <a:solidFill>
                <a:srgbClr val="FF0000"/>
              </a:solidFill>
            </a:endParaRPr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3856900"/>
            <a:ext cx="212752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839550" y="445025"/>
            <a:ext cx="67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3120">
                <a:solidFill>
                  <a:srgbClr val="FF0000"/>
                </a:solidFill>
              </a:rPr>
              <a:t>תקלות שנמצאו </a:t>
            </a:r>
            <a:r>
              <a:rPr b="1" lang="iw" sz="3120">
                <a:solidFill>
                  <a:srgbClr val="FF0000"/>
                </a:solidFill>
              </a:rPr>
              <a:t>באפליקציה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265050" y="1344200"/>
            <a:ext cx="57591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FF0000"/>
                </a:solidFill>
              </a:rPr>
              <a:t>תקלות ברמת חומרה קלה :</a:t>
            </a:r>
            <a:endParaRPr sz="1600">
              <a:solidFill>
                <a:srgbClr val="FF0000"/>
              </a:solidFill>
            </a:endParaRPr>
          </a:p>
          <a:p>
            <a:pPr indent="-323850" lvl="0" marL="457200" rtl="1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</a:rPr>
              <a:t>הודעת שגיאה לא מופיעה בהקלדת שם משתמש לא קיים בתהליך התחברות.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</a:rPr>
              <a:t>הודעת שגיאה לא מופיעה בתהליך מעקב אחר משלוחים.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</a:rPr>
              <a:t>אייקון 'עין' לא עובד (בשדה סיסמה בתהליך הרשמה לאפליקציה).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</a:rPr>
              <a:t> GUI - רזולוציית מסך לא מתאימה במסך אזור אישי, הכיתוב גולש מהגבולות וכפתור נגישות עולה על השעון של הטלפון (הופיע רק במערכת ios).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69745" l="1408" r="2141" t="886"/>
          <a:stretch/>
        </p:blipFill>
        <p:spPr>
          <a:xfrm>
            <a:off x="113925" y="2148000"/>
            <a:ext cx="3091675" cy="20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2198000" y="2087275"/>
            <a:ext cx="1183800" cy="45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737625" y="972575"/>
            <a:ext cx="8119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00">
                <a:solidFill>
                  <a:schemeClr val="dk1"/>
                </a:solidFill>
              </a:rPr>
              <a:t>במהלך הבדיקות נבדקו סה"כ כ - 630 בדיקות, מתוכן נמצאו 9 תקלות - 4 תקלות קלות, 2 בינוניות ו3 חמורות.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00750"/>
            <a:ext cx="8520600" cy="4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500">
                <a:solidFill>
                  <a:srgbClr val="FF0000"/>
                </a:solidFill>
              </a:rPr>
              <a:t>תקלות ברמת חומרה בינונית :</a:t>
            </a:r>
            <a:endParaRPr b="1" sz="1500">
              <a:solidFill>
                <a:srgbClr val="FF0000"/>
              </a:solidFill>
            </a:endParaRPr>
          </a:p>
          <a:p>
            <a:pPr indent="-3238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</a:rPr>
              <a:t>נגישות - פונקציית גווני אפור בתפריט נגישות לא עובד בצורה תקינה - </a:t>
            </a: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כפתור התחברות דרך google נשאר צבעוני. בנוסף, רזולוציות המסך משפיעה על תיפקוד כפתור הנגישות, כאשר הכפתור נגישות עולה על השעון לא ניתן ללחוץ עליו.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ניתן להקליד רווחים בשדות שם פרטי ושם משפחה בתהליך הרשמה.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תקלות ברמת חומרה חמורה :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נגישות - כפתור נגישות לא קיים בכל מסכי האפליקציה (לא מופיע ב'דואר שלי' ולא מופיע ב'סניפים וזימון תורים').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אפשרות לשינוי שפה - באפליקציה לא קיימת אפשרות לשנות את השפה על מנת להיות תואמת לכלל האוכלוסייה אשר חייבת להשתמש בה ואינה דוברת עברית.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iw" sz="1500">
                <a:solidFill>
                  <a:schemeClr val="dk1"/>
                </a:solidFill>
                <a:highlight>
                  <a:srgbClr val="FFFFFF"/>
                </a:highlight>
              </a:rPr>
              <a:t>כפתור התנתקות - כאשר משתמש שמחובר למערכת האפליקציה מעוניין להתנתק ממנה הוא אינו יכול כי אין כפתור התנתקות באף אחד ממסכי האפליקציה.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3856900"/>
            <a:ext cx="2127525" cy="1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