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4" r:id="rId5"/>
    <p:sldId id="258" r:id="rId6"/>
    <p:sldId id="259" r:id="rId7"/>
    <p:sldId id="260" r:id="rId8"/>
    <p:sldId id="263" r:id="rId9"/>
    <p:sldId id="265" r:id="rId10"/>
    <p:sldId id="266" r:id="rId11"/>
    <p:sldId id="267" r:id="rId12"/>
    <p:sldId id="268" r:id="rId13"/>
    <p:sldId id="261" r:id="rId14"/>
    <p:sldId id="269" r:id="rId1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7D1AA-FC48-4869-8EA6-35C90570AE4F}" type="datetimeFigureOut">
              <a:rPr lang="en-IL" smtClean="0"/>
              <a:t>21/11/2024</a:t>
            </a:fld>
            <a:endParaRPr lang="en-I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C2E6A-0D24-44F2-B17D-39126451872F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74528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AACFC-220D-8849-7585-FD3BD2AB6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1DC92A-131A-07DE-3940-532FBD027D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90B46-E813-B705-3579-4CD24E10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ECA42-50D4-4A2A-AC27-4568EFF0214C}" type="datetime8">
              <a:rPr lang="en-IL" smtClean="0"/>
              <a:t>21/11/2024 0:59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617FB-9944-BEC1-327E-FA7D83B8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12BEB-F9AA-2228-CAD5-0CB02221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9118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7118-91E6-9B20-8D4E-FDF1CE98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9AA42-E63E-8F61-D0FE-9329CA265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E436A-105E-9E47-B778-316EDA61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DC74-A154-4348-BA9C-4A9C258A43C7}" type="datetime8">
              <a:rPr lang="en-IL" smtClean="0"/>
              <a:t>21/11/2024 0:59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C5180-BE38-83F5-3B4F-A1A7582F2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3D1B-D55D-18CD-422A-626804C9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2270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202F8F-D4D5-A44B-7425-50D0B9FA1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6FF7D-3CC0-2689-738A-C7F8F9C4A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690A-643C-7C5C-DA39-EF2BD71F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44227-91CE-407B-9FCB-11A45FCB44AF}" type="datetime8">
              <a:rPr lang="en-IL" smtClean="0"/>
              <a:t>21/11/2024 0:59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DDF14-EFEE-9DF0-736D-95E5CF9BC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9DC31-026E-9309-4424-B915CA3C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2139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39DE9-CE10-3FAE-9C9D-10FDC6F7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C310-9F63-B89C-CCE0-57F679127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0C1C-8A1C-8F7C-DD2B-C066DDA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BADA5-22C3-473D-B2C7-DF540CC58901}" type="datetime8">
              <a:rPr lang="en-IL" smtClean="0"/>
              <a:t>21/11/2024 0:59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42541-2A59-0B3B-A7C2-A0AE7275C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91DD2-A5E2-323E-4CB2-3B4CD69C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73527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7CF4-723F-C631-E076-85BE9B6D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33AC1-598E-1D92-1C72-F9F6F5146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7A6DE-A991-ADA5-767E-C1060253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4AFAC-11D3-401B-81F0-FF9EA6F287AE}" type="datetime8">
              <a:rPr lang="en-IL" smtClean="0"/>
              <a:t>21/11/2024 0:59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1F9F8-D9E9-51A8-4ECE-E3FD94547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33D0D-A9F3-28B0-53DA-534CB456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5627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BFD9-BAA4-F904-5145-1E3577CF1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676AE-8752-9F99-B9E2-4535DE801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B127D-8C67-D78C-C125-8137A49BC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D8240-2F40-6B97-1B7B-FE94759A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B3BE0-611C-4869-9BD6-9EC3122296D8}" type="datetime8">
              <a:rPr lang="en-IL" smtClean="0"/>
              <a:t>21/11/2024 0:59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32E4-706B-1A9C-6D94-5274BCD53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69933-2578-3367-3ACB-772E37EF7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86826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313B8-35D6-2A3D-C520-6D024F01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ADA9-B5AE-6F4D-E475-871CB2EAA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447D8-5627-7D88-25BF-2AD252350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5C88B7-CA51-A1DD-EAA2-C1E7131E5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582F0-841F-31CF-6C06-4C396C6B0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601B1-5E23-B175-6638-88120F124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7D4C3-DB44-4C2C-99E7-6696197D7D95}" type="datetime8">
              <a:rPr lang="en-IL" smtClean="0"/>
              <a:t>21/11/2024 0:59</a:t>
            </a:fld>
            <a:endParaRPr lang="en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6D1466-4D36-96F9-01D0-EF0D5512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0CA4C-D444-28F3-10BF-E1A6F6E8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5132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3D54-8103-147A-B194-5CDAB92E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91C4F-94D7-534B-2355-3D91E688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B341D-D31B-48F4-AE4B-56783180450C}" type="datetime8">
              <a:rPr lang="en-IL" smtClean="0"/>
              <a:t>21/11/2024 0:59</a:t>
            </a:fld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3BE5D8-994F-35A6-2402-C8517738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50A86-FB04-CD17-6253-E24D6DFED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2662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F19487-5471-A83E-D0EA-25C75A07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E1DE-A539-4DF7-866A-1797F8B901ED}" type="datetime8">
              <a:rPr lang="en-IL" smtClean="0"/>
              <a:t>21/11/2024 0:59</a:t>
            </a:fld>
            <a:endParaRPr lang="en-I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5B7B59-36B0-AA3B-89CC-CD4A0E5E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C02B7-2471-B1C2-4688-BC67C3D0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01420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080C-5A17-D06F-D0E5-AA179E7EB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192D9-6938-8672-A069-8B38F823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1E34B5-A1C5-702A-B5C1-406762885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13169-CBC2-8A34-3738-9573CF26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16C5-0665-4998-9D40-44AD557494E9}" type="datetime8">
              <a:rPr lang="en-IL" smtClean="0"/>
              <a:t>21/11/2024 0:59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5F49B-B4CC-A7C3-C70C-C8E356F61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6F788-7DAF-67F9-3143-234D1E14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8771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BE61-417E-BA18-472B-DB87765D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6D512-A55C-CD64-61BE-291955A7D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7B5A8-6F75-A24A-98AF-5FEE8F57B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71225-1109-3209-A17F-14C0A1453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92674-E659-4D36-B96E-4727A0137EC6}" type="datetime8">
              <a:rPr lang="en-IL" smtClean="0"/>
              <a:t>21/11/2024 0:59</a:t>
            </a:fld>
            <a:endParaRPr lang="en-I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E9B82-A974-084D-2036-7A2B60FF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F5074-F375-5A00-C746-AD8D32BA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109222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E295-BECB-66BC-3359-0A89AAC4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0CED7-4451-0D31-6EB3-4920B4EA2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9C1E9-BA26-883A-8E39-7F8F5378A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9635D-3BA6-4860-B959-8509CA49371C}" type="datetime8">
              <a:rPr lang="en-IL" smtClean="0"/>
              <a:t>21/11/2024 0:59</a:t>
            </a:fld>
            <a:endParaRPr lang="en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9C770-1AEC-1744-52CE-9BB398783D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56F0-ADF6-057D-B8B9-FFD5BAF29F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47D63-D6A4-4143-8729-6B20B76D34B1}" type="slidenum">
              <a:rPr lang="en-IL" smtClean="0"/>
              <a:t>‹#›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1405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B7CD4-20E7-AD11-B158-5C7F34971E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 Driven Preparation </a:t>
            </a:r>
            <a:br>
              <a:rPr lang="en-US" dirty="0"/>
            </a:br>
            <a:r>
              <a:rPr lang="en-US" dirty="0"/>
              <a:t>of</a:t>
            </a:r>
            <a:br>
              <a:rPr lang="en-US" dirty="0"/>
            </a:br>
            <a:r>
              <a:rPr lang="en-US" dirty="0"/>
              <a:t>Poly Correction Tables	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EF84FF-4C92-FC1F-6A4A-69C0EAA649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Initial Research Report</a:t>
            </a:r>
          </a:p>
          <a:p>
            <a:r>
              <a:rPr lang="en-US" dirty="0"/>
              <a:t>By Yoav Bar</a:t>
            </a:r>
          </a:p>
          <a:p>
            <a:r>
              <a:rPr lang="en-US" dirty="0"/>
              <a:t>November 21, 2024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7E95FD-BAB8-BE66-60DF-5F6EE524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BA7E9-0A47-00B7-D927-7CA423B46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1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5249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E019-98A1-5C13-F696-FE3D297C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images flattened pretty well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B4155C-BE9B-0EC6-1CDD-78A9C065CD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45" y="1825625"/>
            <a:ext cx="7362710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D0875-BA47-DD0E-E4E9-7C777986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E500A-63B7-A846-A51A-7EFF20BA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10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8195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82E0-E411-807C-8063-D63A9EDB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images still have bands or rings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FE190-9D01-DBC6-C1D1-A94EE9BF9C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645" y="1825625"/>
            <a:ext cx="7362710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8C8B9-18D8-D7D7-F271-66C34235E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C9005-BFA1-5E05-8902-2E006BC0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11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9879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786D1-F03E-2CB7-7EDA-D89B62B4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Approach: Targeted Correction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0FD7A-BB13-3787-A695-B6ABEAE95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Abandoning random correction – central motivation is accelerated convergence</a:t>
            </a:r>
          </a:p>
          <a:p>
            <a:r>
              <a:rPr lang="en-US" dirty="0"/>
              <a:t>Direct spatial relation between the tables (the input readings) and the images’ volume</a:t>
            </a:r>
          </a:p>
          <a:p>
            <a:r>
              <a:rPr lang="en-US" dirty="0"/>
              <a:t>Simple target: flat volume</a:t>
            </a:r>
          </a:p>
          <a:p>
            <a:r>
              <a:rPr lang="en-US" dirty="0"/>
              <a:t>Characterize problematic features in image space</a:t>
            </a:r>
          </a:p>
          <a:p>
            <a:r>
              <a:rPr lang="en-US" dirty="0"/>
              <a:t>Adjust specific solutions to specific problems</a:t>
            </a:r>
          </a:p>
          <a:p>
            <a:r>
              <a:rPr lang="en-US" dirty="0"/>
              <a:t>Faster convergence should allow more tests – for example weighing different improvements and selecting the best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51610-B212-F000-C3DA-D2697B8EC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E93F3-889A-6E18-7708-EBF8451F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12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09733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FBF0-EF90-D3A6-764D-100D9DC9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Deviation Map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3F4C-C1CC-5F2C-8BC8-BE2CA86F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loss function (“deviation”)</a:t>
            </a:r>
          </a:p>
          <a:p>
            <a:pPr lvl="1"/>
            <a:r>
              <a:rPr lang="en-US" dirty="0"/>
              <a:t>Distance from flat target</a:t>
            </a:r>
          </a:p>
          <a:p>
            <a:pPr lvl="1"/>
            <a:r>
              <a:rPr lang="en-US" dirty="0"/>
              <a:t>Average along image ring</a:t>
            </a:r>
          </a:p>
          <a:p>
            <a:pPr lvl="1"/>
            <a:r>
              <a:rPr lang="en-US" dirty="0"/>
              <a:t>Loss is average abs deviance</a:t>
            </a:r>
          </a:p>
          <a:p>
            <a:r>
              <a:rPr lang="en-US" dirty="0"/>
              <a:t>Deviation Map </a:t>
            </a:r>
          </a:p>
          <a:p>
            <a:pPr lvl="1"/>
            <a:r>
              <a:rPr lang="en-US" dirty="0"/>
              <a:t>per image and per ring</a:t>
            </a:r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99C25D-5E5A-750D-2831-57074A326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450504" cy="6858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BFFFD-072C-0AD3-1E22-DFAB96D88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48BC42-43F8-BBDC-6C22-E636D526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13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97513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188F-4704-880B-D617-384EB304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Targeted Correction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04A80-E720-A5F4-EA42-9D62CF335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worse score (highest deviation) in the deviation map</a:t>
            </a:r>
          </a:p>
          <a:p>
            <a:r>
              <a:rPr lang="en-US" dirty="0"/>
              <a:t>Characterize the problem in the target area:</a:t>
            </a:r>
          </a:p>
          <a:p>
            <a:pPr lvl="1"/>
            <a:r>
              <a:rPr lang="en-US" dirty="0"/>
              <a:t>Location</a:t>
            </a:r>
          </a:p>
          <a:p>
            <a:pPr lvl="1"/>
            <a:r>
              <a:rPr lang="en-US" dirty="0"/>
              <a:t>Spatial Expansion / Shape</a:t>
            </a:r>
          </a:p>
          <a:p>
            <a:pPr lvl="1"/>
            <a:r>
              <a:rPr lang="en-US" dirty="0"/>
              <a:t>Amplitude</a:t>
            </a:r>
          </a:p>
          <a:p>
            <a:r>
              <a:rPr lang="en-US" dirty="0"/>
              <a:t>Convert to tables space and try it</a:t>
            </a:r>
          </a:p>
          <a:p>
            <a:pPr lvl="1"/>
            <a:r>
              <a:rPr lang="en-US" dirty="0"/>
              <a:t>Choose tube, choose left or right detectors [up to 4 options]</a:t>
            </a:r>
          </a:p>
          <a:p>
            <a:pPr lvl="1"/>
            <a:r>
              <a:rPr lang="en-US" dirty="0"/>
              <a:t>Try partial corrections</a:t>
            </a:r>
          </a:p>
          <a:p>
            <a:pPr lvl="1"/>
            <a:r>
              <a:rPr lang="en-US" dirty="0"/>
              <a:t>Choose best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D0EC0-FC0F-103E-C76C-7E109C633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59A1E-53BE-9CED-9438-256E5A42D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14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68635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D9FA-252F-9D00-6DEA-152FDE85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Inspired by some AI concepts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47DF0-39B5-5B0B-083A-6059C63BC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inputs are water phantom scans</a:t>
            </a:r>
          </a:p>
          <a:p>
            <a:pPr marL="457200" lvl="1" indent="0">
              <a:buNone/>
            </a:pPr>
            <a:r>
              <a:rPr lang="en-US" dirty="0"/>
              <a:t>+ Working Image Reconstruction SW with special adjustment</a:t>
            </a:r>
          </a:p>
          <a:p>
            <a:r>
              <a:rPr lang="en-US" dirty="0"/>
              <a:t>There is an easily measured goal: Flatness of all the water volumes</a:t>
            </a:r>
          </a:p>
          <a:p>
            <a:r>
              <a:rPr lang="en-US" dirty="0"/>
              <a:t>There is an infinite space of possible poly tables</a:t>
            </a:r>
          </a:p>
          <a:p>
            <a:pPr lvl="1"/>
            <a:r>
              <a:rPr lang="en-US" dirty="0"/>
              <a:t>In the tables, for each tube and each detector there are 3 coefficients</a:t>
            </a:r>
          </a:p>
          <a:p>
            <a:r>
              <a:rPr lang="en-US" dirty="0"/>
              <a:t>The function from the tables’ space to the target space is continuous</a:t>
            </a:r>
          </a:p>
          <a:p>
            <a:r>
              <a:rPr lang="en-US" dirty="0"/>
              <a:t>Search to minimize “loss” – deviation from flatness</a:t>
            </a:r>
          </a:p>
          <a:p>
            <a:r>
              <a:rPr lang="en-US" dirty="0"/>
              <a:t>Performing small corrective steps – accept only steps that reduce loss</a:t>
            </a:r>
          </a:p>
          <a:p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D86FF-18A9-75B4-5EEE-630B89DA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0464F-8815-4403-5788-9965B37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2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425472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F4B28-DB72-CD10-A60E-AFF86CD0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Concept with a Single Image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B4A2A1-D3A5-E79A-8B00-5D0DCA94B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18" y="1825625"/>
            <a:ext cx="10009364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3C80A-A9F3-7BC8-8AD9-C40D348E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9BD6F-7AD8-A92C-1046-3F44483E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3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13828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F312-9C5F-22D7-44C9-7AC38D909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converge gradually </a:t>
            </a:r>
            <a:br>
              <a:rPr lang="en-US" dirty="0"/>
            </a:br>
            <a:r>
              <a:rPr lang="en-US" dirty="0"/>
              <a:t>with random rectangular patches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3533EA-F21E-8E31-8826-1962E7EAA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7930" y="1825624"/>
            <a:ext cx="4177552" cy="5015474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2B29D-5DB8-70EA-00F5-2227DF719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B7B9D-1827-2CC9-708B-DCCCA243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4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992313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1AA4-D201-9095-1178-12E93955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Challenges / Constrains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1271-0A7D-ADAD-CB86-C9181A1C9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change in the tables, basic recon (rebinning-&gt;filter-&gt;BP) should be activated to measure its effectiveness. Time consuming.</a:t>
            </a:r>
          </a:p>
          <a:p>
            <a:r>
              <a:rPr lang="en-US" dirty="0"/>
              <a:t>In order to use back-propagation, a corner-stone of Deep Learning, we need to implement basic recon functionality by special Deep Learning toolkit. This is possible but not currently in consideration. So there is no back-propagation, and other methods of optimization are used.</a:t>
            </a:r>
          </a:p>
          <a:p>
            <a:r>
              <a:rPr lang="en-US" dirty="0"/>
              <a:t>There might be “too much freedom” to create optimized solutions, at least for the simplified cases…</a:t>
            </a:r>
            <a:endParaRPr lang="en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A0F4B-C193-9C5D-442D-3B48D1B5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338BA6-65E2-ED3A-2F13-F8A44727D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5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8677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21B3-AC58-009D-7499-0BA3CE9B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Gradual approach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55DAB-99B7-7D76-9394-FFF4E2855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Started</a:t>
            </a:r>
            <a:r>
              <a:rPr lang="en-US" dirty="0"/>
              <a:t> with flattening a single image – easily achieved good results.</a:t>
            </a:r>
          </a:p>
          <a:p>
            <a:r>
              <a:rPr lang="en-US" dirty="0">
                <a:solidFill>
                  <a:srgbClr val="FF0000"/>
                </a:solidFill>
              </a:rPr>
              <a:t>Currently</a:t>
            </a:r>
            <a:r>
              <a:rPr lang="en-US" dirty="0"/>
              <a:t> – work to flatten a single centered volume</a:t>
            </a:r>
          </a:p>
          <a:p>
            <a:pPr lvl="1"/>
            <a:r>
              <a:rPr lang="en-US" dirty="0"/>
              <a:t>Still work-in-progress – developing concepts and methods / SW</a:t>
            </a:r>
          </a:p>
          <a:p>
            <a:pPr lvl="1"/>
            <a:r>
              <a:rPr lang="en-US" dirty="0"/>
              <a:t>Aborting recon after BP</a:t>
            </a:r>
          </a:p>
          <a:p>
            <a:pPr lvl="1"/>
            <a:r>
              <a:rPr lang="en-US" dirty="0"/>
              <a:t>Using 256*256*280 volume</a:t>
            </a:r>
          </a:p>
          <a:p>
            <a:pPr lvl="1"/>
            <a:r>
              <a:rPr lang="en-US" dirty="0"/>
              <a:t>Start working only on the first coefficient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Current GOAL</a:t>
            </a:r>
            <a:r>
              <a:rPr lang="en-US" dirty="0"/>
              <a:t> – efficient and reasonable convergence</a:t>
            </a:r>
          </a:p>
          <a:p>
            <a:r>
              <a:rPr lang="en-US" dirty="0">
                <a:solidFill>
                  <a:srgbClr val="FF0000"/>
                </a:solidFill>
              </a:rPr>
              <a:t>Next</a:t>
            </a:r>
            <a:r>
              <a:rPr lang="en-US" dirty="0"/>
              <a:t> – Work on multiple scans with varying shifts</a:t>
            </a:r>
          </a:p>
          <a:p>
            <a:pPr lvl="1"/>
            <a:r>
              <a:rPr lang="en-US" dirty="0"/>
              <a:t>Only multiple scans can indicate the value of the second and third coefficients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28ED9-D44C-E788-E303-9DB7A424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F47E4-D0D7-75F8-47D0-DAA06AA2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6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8771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AB7FA-5B38-DB0E-ED56-2B741E5BD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Prototype on a single volume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92721-5809-638E-F887-52CC1CFD8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Complicated loss function to assess flatness</a:t>
            </a:r>
          </a:p>
          <a:p>
            <a:r>
              <a:rPr lang="en-US" dirty="0"/>
              <a:t>Simple correction step – </a:t>
            </a:r>
          </a:p>
          <a:p>
            <a:pPr lvl="1"/>
            <a:r>
              <a:rPr lang="en-US" dirty="0"/>
              <a:t>Ready patches</a:t>
            </a:r>
          </a:p>
          <a:p>
            <a:pPr lvl="1"/>
            <a:r>
              <a:rPr lang="en-US" dirty="0"/>
              <a:t>Random location</a:t>
            </a:r>
          </a:p>
          <a:p>
            <a:pPr lvl="1"/>
            <a:r>
              <a:rPr lang="en-US" dirty="0"/>
              <a:t>Random (small) amplitude</a:t>
            </a:r>
          </a:p>
          <a:p>
            <a:r>
              <a:rPr lang="en-US" dirty="0">
                <a:sym typeface="Wingdings" panose="05000000000000000000" pitchFamily="2" charset="2"/>
              </a:rPr>
              <a:t> Consistent convergence</a:t>
            </a:r>
          </a:p>
          <a:p>
            <a:r>
              <a:rPr lang="en-US" dirty="0">
                <a:sym typeface="Wingdings" panose="05000000000000000000" pitchFamily="2" charset="2"/>
              </a:rPr>
              <a:t> Too slow to be effective</a:t>
            </a:r>
          </a:p>
          <a:p>
            <a:r>
              <a:rPr lang="en-US" dirty="0">
                <a:sym typeface="Wingdings" panose="05000000000000000000" pitchFamily="2" charset="2"/>
              </a:rPr>
              <a:t> Progress becomes slower over time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476EC-F148-B8AF-E7EE-FB7E9FCF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7101A-390F-36FD-B2DC-A89A98913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7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576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57D7-4A3F-1FEA-3BE7-EB05C6B1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getting slower over time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C97CF-68A5-10B0-48C4-7B7E6D841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79" y="1825625"/>
            <a:ext cx="10462841" cy="4351338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F1A8B-A27A-D24B-B747-7CC85F62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57309-2B29-7765-C174-FE6D2D50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8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937023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9C96-5B11-8BBC-5A0B-735431B55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were converging in a patchy way</a:t>
            </a:r>
            <a:br>
              <a:rPr lang="en-US" dirty="0"/>
            </a:br>
            <a:r>
              <a:rPr lang="en-US" sz="3200" dirty="0"/>
              <a:t>Marginal detectors had to be neutralized</a:t>
            </a:r>
            <a:endParaRPr lang="en-IL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A3C198-3B07-8C77-8958-23C053F3D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000" y="1690688"/>
            <a:ext cx="5668894" cy="4548977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CF3DF-41A5-FB2C-1D3A-7BBC51FD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Result Driven Poly Tables - Initial research report</a:t>
            </a:r>
            <a:endParaRPr lang="en-IL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8A807-F66D-C287-173C-5F726D76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47D63-D6A4-4143-8729-6B20B76D34B1}" type="slidenum">
              <a:rPr lang="en-IL" smtClean="0"/>
              <a:t>9</a:t>
            </a:fld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4117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641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Result Driven Preparation  of Poly Correction Tables </vt:lpstr>
      <vt:lpstr>Motivation: Inspired by some AI concepts</vt:lpstr>
      <vt:lpstr>Proof Of Concept with a Single Image</vt:lpstr>
      <vt:lpstr>Tables converge gradually  with random rectangular patches</vt:lpstr>
      <vt:lpstr>Basic Challenges / Constrains</vt:lpstr>
      <vt:lpstr>Gradual approach</vt:lpstr>
      <vt:lpstr>First Prototype on a single volume</vt:lpstr>
      <vt:lpstr>Convergence getting slower over time</vt:lpstr>
      <vt:lpstr>Tables were converging in a patchy way Marginal detectors had to be neutralized</vt:lpstr>
      <vt:lpstr>Some images flattened pretty well</vt:lpstr>
      <vt:lpstr>Some images still have bands or rings</vt:lpstr>
      <vt:lpstr>New Approach: Targeted Correction</vt:lpstr>
      <vt:lpstr>Deviation Map</vt:lpstr>
      <vt:lpstr>Targeted Correction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Yoav Bar</dc:creator>
  <cp:lastModifiedBy>Yoav Bar</cp:lastModifiedBy>
  <cp:revision>18</cp:revision>
  <dcterms:created xsi:type="dcterms:W3CDTF">2024-11-19T19:51:50Z</dcterms:created>
  <dcterms:modified xsi:type="dcterms:W3CDTF">2024-11-20T23:15:20Z</dcterms:modified>
</cp:coreProperties>
</file>