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ba4312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ba4312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6827b0ae_1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6827b0ae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6827b0ae_1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6827b0ae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827b0ae_1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827b0ae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98010f53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b98010f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984908c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984908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6827b0ae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6827b0a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6827b0ae_1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6827b0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6827b0ae_1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6827b0a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6827b0ae_1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6827b0ae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facebook.com/groups/461707137729175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hyperlink" Target="https://towardsdatascience.com/speaker-diarization-with-kaldi-e30301b05cc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hVN7TJRRskQ" TargetMode="External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cpJ_B9K2pes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 Israel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8048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Meetups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hlinkClick r:id="rId3"/>
              </a:rPr>
              <a:t>Technical Facebook group!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Community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3140100" y="1141425"/>
            <a:ext cx="1122300" cy="3003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Speaker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27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PLDA Normalization</a:t>
            </a:r>
            <a:endParaRPr b="1"/>
          </a:p>
        </p:txBody>
      </p:sp>
      <p:sp>
        <p:nvSpPr>
          <p:cNvPr id="185" name="Google Shape;185;p22"/>
          <p:cNvSpPr/>
          <p:nvPr/>
        </p:nvSpPr>
        <p:spPr>
          <a:xfrm>
            <a:off x="3580125" y="1528925"/>
            <a:ext cx="228600" cy="228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580125" y="17575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580125" y="19861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3580125" y="22147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3580125" y="24433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3580125" y="26719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3580125" y="29005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580125" y="31291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580125" y="3357725"/>
            <a:ext cx="228600" cy="2286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3580125" y="35863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580125" y="3814925"/>
            <a:ext cx="228600" cy="2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884925" y="1528925"/>
            <a:ext cx="228600" cy="2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84925" y="17575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884925" y="19861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84925" y="22147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884925" y="24433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884925" y="2671925"/>
            <a:ext cx="228600" cy="228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884925" y="2900525"/>
            <a:ext cx="228600" cy="228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884925" y="31291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884925" y="3357725"/>
            <a:ext cx="228600" cy="2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3884925" y="3586325"/>
            <a:ext cx="228600" cy="2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3884925" y="38149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275325" y="1528925"/>
            <a:ext cx="228600" cy="2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275325" y="17575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275325" y="19861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3275325" y="22147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3275325" y="24433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3275325" y="26719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275325" y="29005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275325" y="31291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3275325" y="33577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3275325" y="35863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3275325" y="38149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4664100" y="1141425"/>
            <a:ext cx="1122300" cy="3003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Speaker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5104125" y="1528925"/>
            <a:ext cx="228600" cy="228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5104125" y="17575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5104125" y="1986125"/>
            <a:ext cx="228600" cy="228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5104125" y="2214725"/>
            <a:ext cx="228600" cy="228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5104125" y="24433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5104125" y="26719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5104125" y="29005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5104125" y="31291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104125" y="33577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104125" y="35863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5104125" y="38149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408925" y="1528925"/>
            <a:ext cx="228600" cy="228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5408925" y="17575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5408925" y="1986125"/>
            <a:ext cx="228600" cy="228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5408925" y="22147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408925" y="24433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5408925" y="2671925"/>
            <a:ext cx="228600" cy="228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5408925" y="2900525"/>
            <a:ext cx="228600" cy="228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5408925" y="31291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5408925" y="3357725"/>
            <a:ext cx="228600" cy="2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5408925" y="35863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408925" y="3814925"/>
            <a:ext cx="228600" cy="2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4799325" y="1528925"/>
            <a:ext cx="228600" cy="228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4799325" y="1757525"/>
            <a:ext cx="228600" cy="22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4799325" y="1986125"/>
            <a:ext cx="228600" cy="228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4799325" y="2214725"/>
            <a:ext cx="228600" cy="228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799325" y="24433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4799325" y="2671925"/>
            <a:ext cx="228600" cy="22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4799325" y="29005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4799325" y="31291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4799325" y="3357725"/>
            <a:ext cx="228600" cy="2286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4799325" y="3586325"/>
            <a:ext cx="228600" cy="2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4799325" y="3814925"/>
            <a:ext cx="228600" cy="2286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2997425" y="1528925"/>
            <a:ext cx="2953500" cy="914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2997375" y="2443325"/>
            <a:ext cx="2953500" cy="914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2997500" y="3357725"/>
            <a:ext cx="2953500" cy="685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3580125" y="1803650"/>
            <a:ext cx="1676400" cy="37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Between-Speaker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580125" y="2718050"/>
            <a:ext cx="1676400" cy="37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Within-Speaker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3580125" y="3480050"/>
            <a:ext cx="1676400" cy="37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Noise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 flipH="1">
            <a:off x="3452025" y="4398525"/>
            <a:ext cx="1932600" cy="5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Φ = μ + Vy + Ux + ϵ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311700" y="27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Agglomerative Clustering</a:t>
            </a:r>
            <a:endParaRPr b="1"/>
          </a:p>
        </p:txBody>
      </p:sp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200"/>
            <a:ext cx="3683075" cy="2111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00" y="3745275"/>
            <a:ext cx="1754625" cy="13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350" y="1328975"/>
            <a:ext cx="3448425" cy="1806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23"/>
          <p:cNvSpPr txBox="1"/>
          <p:nvPr/>
        </p:nvSpPr>
        <p:spPr>
          <a:xfrm>
            <a:off x="2225775" y="3592400"/>
            <a:ext cx="4258800" cy="1394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With Oracle: Until we have enough speakers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Without Oracle: </a:t>
            </a: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With Threshold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311700" y="27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 can do it with Kaldi!</a:t>
            </a:r>
            <a:endParaRPr b="1"/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80396">
            <a:off x="553950" y="1531093"/>
            <a:ext cx="3757352" cy="321006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24"/>
          <p:cNvSpPr txBox="1"/>
          <p:nvPr/>
        </p:nvSpPr>
        <p:spPr>
          <a:xfrm>
            <a:off x="5027775" y="1655350"/>
            <a:ext cx="3982200" cy="178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It’s easy to use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pretrained models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Although you’ll want to adapt them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support in clustering with oracle.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It’s easy to integrate inside speech processing pipeline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2503775" y="4765400"/>
            <a:ext cx="6192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https://towardsdatascience.com/speaker-diarization-with-kaldi-e30301b05cc8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311700" y="279825"/>
            <a:ext cx="3469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281" name="Google Shape;281;p25"/>
          <p:cNvSpPr txBox="1"/>
          <p:nvPr/>
        </p:nvSpPr>
        <p:spPr>
          <a:xfrm>
            <a:off x="55200" y="1334300"/>
            <a:ext cx="3982200" cy="3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Real 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good enough vectorization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Cross-Domain robustness (20% DER)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Estimating the number of speakers might be hard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Dimensionality reduction might create too-sparse vectors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5"/>
          <p:cNvSpPr txBox="1"/>
          <p:nvPr>
            <p:ph type="title"/>
          </p:nvPr>
        </p:nvSpPr>
        <p:spPr>
          <a:xfrm>
            <a:off x="5264700" y="279825"/>
            <a:ext cx="3469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</a:t>
            </a:r>
            <a:endParaRPr b="1"/>
          </a:p>
        </p:txBody>
      </p:sp>
      <p:sp>
        <p:nvSpPr>
          <p:cNvPr id="283" name="Google Shape;283;p25"/>
          <p:cNvSpPr txBox="1"/>
          <p:nvPr/>
        </p:nvSpPr>
        <p:spPr>
          <a:xfrm>
            <a:off x="5008200" y="1334300"/>
            <a:ext cx="3982200" cy="3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Really Active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so hard to implement.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“Building Block” architecture leaves place to innovation.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value to ASR Systems is huge, even with relatively poor 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“Transfer Learning” on PLDA is easy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89" name="Google Shape;289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290" name="Google Shape;290;p26"/>
          <p:cNvGrpSpPr/>
          <p:nvPr/>
        </p:nvGrpSpPr>
        <p:grpSpPr>
          <a:xfrm>
            <a:off x="107224" y="81249"/>
            <a:ext cx="846507" cy="858438"/>
            <a:chOff x="107225" y="81250"/>
            <a:chExt cx="1798400" cy="1751199"/>
          </a:xfrm>
        </p:grpSpPr>
        <p:sp>
          <p:nvSpPr>
            <p:cNvPr id="291" name="Google Shape;291;p26"/>
            <p:cNvSpPr/>
            <p:nvPr/>
          </p:nvSpPr>
          <p:spPr>
            <a:xfrm>
              <a:off x="213931" y="183775"/>
              <a:ext cx="1572300" cy="1546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2" name="Google Shape;29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225" y="81250"/>
              <a:ext cx="1798400" cy="1751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0" y="99100"/>
            <a:ext cx="9144000" cy="13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Diarization in practice</a:t>
            </a:r>
            <a:endParaRPr sz="66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2350" y="15305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Yoav Ramon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ML Engineer at Hi.Auto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925650" y="4594625"/>
            <a:ext cx="1171800" cy="306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64100" y="4593325"/>
            <a:ext cx="1010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@YoavR7</a:t>
            </a:r>
            <a:endParaRPr i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650" y="4619200"/>
            <a:ext cx="264650" cy="2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1401650" y="4594625"/>
            <a:ext cx="1441200" cy="306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640100" y="4593325"/>
            <a:ext cx="12378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Yoav Ramon</a:t>
            </a:r>
            <a:endParaRPr i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560" y="4620768"/>
            <a:ext cx="264650" cy="25935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4180250" y="4593975"/>
            <a:ext cx="1441200" cy="306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418700" y="4592675"/>
            <a:ext cx="12378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@yoavramon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1225" y="4618801"/>
            <a:ext cx="264649" cy="26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4"/>
          <p:cNvGrpSpPr/>
          <p:nvPr/>
        </p:nvGrpSpPr>
        <p:grpSpPr>
          <a:xfrm>
            <a:off x="1380744" y="4233375"/>
            <a:ext cx="2158874" cy="307900"/>
            <a:chOff x="1401650" y="4233375"/>
            <a:chExt cx="2158874" cy="307900"/>
          </a:xfrm>
        </p:grpSpPr>
        <p:sp>
          <p:nvSpPr>
            <p:cNvPr id="76" name="Google Shape;76;p14"/>
            <p:cNvSpPr/>
            <p:nvPr/>
          </p:nvSpPr>
          <p:spPr>
            <a:xfrm>
              <a:off x="1427524" y="4234675"/>
              <a:ext cx="2133000" cy="3066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1401650" y="4233375"/>
              <a:ext cx="21588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latin typeface="Roboto"/>
                  <a:ea typeface="Roboto"/>
                  <a:cs typeface="Roboto"/>
                  <a:sym typeface="Roboto"/>
                </a:rPr>
                <a:t>Yoav@hi.auto</a:t>
              </a:r>
              <a:endParaRPr b="1" i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8" name="Google Shape;78;p14"/>
          <p:cNvPicPr preferRelativeResize="0"/>
          <p:nvPr/>
        </p:nvPicPr>
        <p:blipFill rotWithShape="1">
          <a:blip r:embed="rId6">
            <a:alphaModFix/>
          </a:blip>
          <a:srcRect b="43989" l="29036" r="31192" t="13352"/>
          <a:stretch/>
        </p:blipFill>
        <p:spPr>
          <a:xfrm>
            <a:off x="189675" y="3756425"/>
            <a:ext cx="1097700" cy="1170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2185275" y="3376050"/>
            <a:ext cx="4287600" cy="94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107225" y="81250"/>
            <a:ext cx="1798400" cy="1751199"/>
            <a:chOff x="107225" y="81250"/>
            <a:chExt cx="1798400" cy="1751199"/>
          </a:xfrm>
        </p:grpSpPr>
        <p:sp>
          <p:nvSpPr>
            <p:cNvPr id="85" name="Google Shape;85;p15"/>
            <p:cNvSpPr/>
            <p:nvPr/>
          </p:nvSpPr>
          <p:spPr>
            <a:xfrm>
              <a:off x="213931" y="183775"/>
              <a:ext cx="1572300" cy="1546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225" y="81250"/>
              <a:ext cx="1798400" cy="1751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9155" r="35857" t="0"/>
          <a:stretch/>
        </p:blipFill>
        <p:spPr>
          <a:xfrm>
            <a:off x="2340864" y="3552675"/>
            <a:ext cx="625868" cy="596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782" y="3552675"/>
            <a:ext cx="1269176" cy="596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8732" y="3552675"/>
            <a:ext cx="1269175" cy="596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5"/>
          <p:cNvSpPr txBox="1"/>
          <p:nvPr/>
        </p:nvSpPr>
        <p:spPr>
          <a:xfrm>
            <a:off x="3003172" y="3552575"/>
            <a:ext cx="4136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Char char="+"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=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04075" y="1906650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Audio-Visual Robust Speech Solution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479325" y="168400"/>
            <a:ext cx="3424200" cy="22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6134475" y="1934125"/>
            <a:ext cx="2775600" cy="15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Speaker identification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Speech Recognition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Real</a:t>
            </a:r>
            <a:r>
              <a:rPr lang="en" sz="1600">
                <a:solidFill>
                  <a:srgbClr val="000000"/>
                </a:solidFill>
              </a:rPr>
              <a:t>-world </a:t>
            </a:r>
            <a:r>
              <a:rPr lang="en" sz="1600">
                <a:solidFill>
                  <a:srgbClr val="000000"/>
                </a:solidFill>
              </a:rPr>
              <a:t>data </a:t>
            </a:r>
            <a:r>
              <a:rPr lang="en" sz="1600">
                <a:solidFill>
                  <a:srgbClr val="000000"/>
                </a:solidFill>
              </a:rPr>
              <a:t>analysis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475" y="1231986"/>
            <a:ext cx="3236701" cy="24574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6"/>
          <p:cNvSpPr txBox="1"/>
          <p:nvPr/>
        </p:nvSpPr>
        <p:spPr>
          <a:xfrm>
            <a:off x="6134475" y="1470025"/>
            <a:ext cx="27756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Why it’s important?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670375" y="4033825"/>
            <a:ext cx="3576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“Who spoke when”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Diarization ≠ Speaker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Separation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EADPHONES RECOMMENDED&#10;This is a scene from the 2004 Paramount film &quot;Mean Girls&quot; in which Cady tricks Regina into saying what Regina really thinks about Karen and Gretchen on the phone, while Karen and Gretchen are listening on the other line.&#10;No copyright infringement intended." id="104" name="Google Shape;104;p16" title="Mean Girls (2004) - Four-Way Call - 1080p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675" y="1470025"/>
            <a:ext cx="2632500" cy="19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27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311700" y="27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good are we? </a:t>
            </a:r>
            <a:endParaRPr b="1"/>
          </a:p>
        </p:txBody>
      </p:sp>
      <p:pic>
        <p:nvPicPr>
          <p:cNvPr id="111" name="Google Shape;111;p17" title="Callhome examp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400" y="1430700"/>
            <a:ext cx="3485400" cy="271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238375" y="1075800"/>
            <a:ext cx="3485400" cy="354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Callhome Challenge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238400" y="4146125"/>
            <a:ext cx="3485400" cy="70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1997, 120 Calls, 2 Channels, Telephony 60 Hours +-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646400" y="2540163"/>
            <a:ext cx="1467300" cy="49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704075" y="2165926"/>
            <a:ext cx="2854800" cy="14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Diarization with I-vectors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(Sell, 2015)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Without Oracle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10.36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Oracle          8.69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65975" y="2093177"/>
            <a:ext cx="2931000" cy="155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Diarization with X-vectors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Snyder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, 2018)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DER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Without Oracle    8.39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Oracle          7.12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22724">
            <a:off x="-569975" y="843975"/>
            <a:ext cx="7407824" cy="3703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27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So… Is it solved?</a:t>
            </a:r>
            <a:endParaRPr b="1"/>
          </a:p>
        </p:txBody>
      </p:sp>
      <p:sp>
        <p:nvSpPr>
          <p:cNvPr id="126" name="Google Shape;126;p18"/>
          <p:cNvSpPr txBox="1"/>
          <p:nvPr/>
        </p:nvSpPr>
        <p:spPr>
          <a:xfrm>
            <a:off x="452100" y="1064850"/>
            <a:ext cx="8241300" cy="98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While state-of-the-art diarization systems perform remarkably well for some domains (e.g., conversational telephone speech such as CallHome),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as was discovered at the 2017 JSALT Summer Workshop at CMU, this success does not transfer to more challenging corpora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such as child language recordings, clinical interviews, speech in reverberant environments, web video, and </a:t>
            </a: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speech in the wild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(Church et al.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, Feb. 2018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)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452100" y="3227450"/>
            <a:ext cx="3618900" cy="18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Only 19 Hours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9 Domains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000">
                <a:solidFill>
                  <a:srgbClr val="000000"/>
                </a:solidFill>
              </a:rPr>
              <a:t>(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language, Supreme Court, Clinical interviews, Radio interviews, Map tasks, Sociolinguistic interviews, Meeting speech, Audiobooks, YouTube videos)</a:t>
            </a:r>
            <a:endParaRPr i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Single Channel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5 Minutes per sample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44625" y="2763675"/>
            <a:ext cx="361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Development Test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5092825" y="3227775"/>
            <a:ext cx="3618900" cy="18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21 Hours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3 Different domains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000">
                <a:solidFill>
                  <a:srgbClr val="000000"/>
                </a:solidFill>
              </a:rPr>
              <a:t>(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Sociolinguistic interviews, Meeting speech, Restaurant conversation</a:t>
            </a: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Single Channel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5 Minutes per sample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092825" y="2763675"/>
            <a:ext cx="361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Evaluation</a:t>
            </a:r>
            <a:r>
              <a:rPr b="1" lang="en">
                <a:solidFill>
                  <a:schemeClr val="lt1"/>
                </a:solidFill>
              </a:rPr>
              <a:t> Test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438250" y="2159375"/>
            <a:ext cx="4261500" cy="56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DIHARD Challenge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Interspeech 2018, September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27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So… Is it solved?</a:t>
            </a:r>
            <a:endParaRPr b="1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88" y="1064850"/>
            <a:ext cx="7468825" cy="1743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35308" t="0"/>
          <a:stretch/>
        </p:blipFill>
        <p:spPr>
          <a:xfrm>
            <a:off x="3196729" y="2986025"/>
            <a:ext cx="2666650" cy="1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3124150" y="3424050"/>
            <a:ext cx="2800500" cy="288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124150" y="4453125"/>
            <a:ext cx="2800500" cy="28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2437500" y="474202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Far from being solved...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(So…. How do I do it?)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27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framework:</a:t>
            </a:r>
            <a:endParaRPr b="1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5" y="983500"/>
            <a:ext cx="4637075" cy="12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399500" y="1854175"/>
            <a:ext cx="5280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551900" y="2006575"/>
            <a:ext cx="5280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04300" y="2158975"/>
            <a:ext cx="5280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856700" y="2311375"/>
            <a:ext cx="5280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009100" y="2463775"/>
            <a:ext cx="5280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161500" y="2616175"/>
            <a:ext cx="5280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1313900" y="2768575"/>
            <a:ext cx="528000" cy="1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>
            <a:stCxn id="164" idx="3"/>
          </p:cNvCxnSpPr>
          <p:nvPr/>
        </p:nvCxnSpPr>
        <p:spPr>
          <a:xfrm rot="10800000">
            <a:off x="1833500" y="1804075"/>
            <a:ext cx="8400" cy="10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flipH="1" rot="10800000">
            <a:off x="1308500" y="1832875"/>
            <a:ext cx="4200" cy="10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400" y="3603836"/>
            <a:ext cx="2744950" cy="14381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1"/>
          <p:cNvSpPr/>
          <p:nvPr/>
        </p:nvSpPr>
        <p:spPr>
          <a:xfrm>
            <a:off x="299625" y="1341150"/>
            <a:ext cx="4323000" cy="161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634" y="3647575"/>
            <a:ext cx="1584016" cy="1378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1"/>
          <p:cNvSpPr/>
          <p:nvPr/>
        </p:nvSpPr>
        <p:spPr>
          <a:xfrm>
            <a:off x="1308500" y="3073363"/>
            <a:ext cx="221100" cy="41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-5400000">
            <a:off x="2625975" y="4114388"/>
            <a:ext cx="221100" cy="41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6520325" y="1341150"/>
            <a:ext cx="2375700" cy="37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6805775" y="1804975"/>
            <a:ext cx="1804800" cy="34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6805775" y="2643175"/>
            <a:ext cx="1804800" cy="34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Vectorization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805775" y="3405175"/>
            <a:ext cx="1804800" cy="34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805775" y="4167175"/>
            <a:ext cx="1804800" cy="34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627350" y="3281575"/>
            <a:ext cx="2147400" cy="136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6634475" y="1693225"/>
            <a:ext cx="2147400" cy="1362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Next Talk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