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CDD217-B899-491D-92E0-4343C5F2D09E}">
  <a:tblStyle styleId="{C6CDD217-B899-491D-92E0-4343C5F2D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52.170.238.36:6006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3836af5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3836af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 this slide, reorder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3836af5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3836af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 this slide, reorder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3836af5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3836af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 this slide, reorder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ac8d73d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ac8d73d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3836af5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b3836af5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3836af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3836af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ac8d73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ac8d73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3836af5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b3836af5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ac8d73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ac8d73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b3836af5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b3836af5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aeac1b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aeac1b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3836af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3836af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3836af5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3836af5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97399c9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a97399c9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a97399c9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a97399c9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3836af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3836af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3836af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3836af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3836af5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3836af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3836af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b3836af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7ac8d73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7ac8d73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with CTC usually has 4 phases - gibberish, only blanks, blanks and a single character, and 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measure using 3 metrics - loss, CER, and WER. Loss will start dropping first, followed by CER, and WER will start dropping last.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everything into master (since it seems to work and pass tests, but not achieve min WER), and add simplified_train.py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Alt-tab to putty (not moba! UTF-8 terminal support) with training configured, set up screen for help and screen for training ahead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tensorboard link: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http://52.170.238.36:6006/</a:t>
            </a:r>
            <a:r>
              <a:rPr lang="en-GB"/>
              <a:t>, remember to setup tensorboard to a new directory before hand (meetup_visualize or something like that)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ac8d73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ac8d73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Revise this slide after finishing the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making the demonstration in hebrew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3836af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3836af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3836af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3836af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ac8d73d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ac8d73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ac8d73d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ac8d73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aeac1b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aeac1b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ac8d73d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ac8d73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 this slide, reorder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search.fb.com/publications/scaling-up-online-speech-recognition-using-convnets/" TargetMode="External"/><Relationship Id="rId4" Type="http://schemas.openxmlformats.org/officeDocument/2006/relationships/hyperlink" Target="https://arxiv.org/abs/1911.08460" TargetMode="External"/><Relationship Id="rId5" Type="http://schemas.openxmlformats.org/officeDocument/2006/relationships/hyperlink" Target="https://arxiv.org/abs/1904.04479" TargetMode="External"/><Relationship Id="rId6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assafmu/wav2letter_pytorc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Wav2Letter - Implementing an open source E2E ASR in PyTorch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Assaf Mushkin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CTC - cont.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CTC can be interpreted “greedily” - pick letter for each frame independently, then run reduction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also be decoded exhaustive - find output string with highest total score, considering all possible reductions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CTC - cont.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CTC can be interpreted “greedily” - pick letter for each frame independently, then run reduction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also be decoded exhaustive - find output string with highest total score, considering all possible reductions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Greedy results aren’t the best, but are much faster to compute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CTC - cont.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CTC can be interpreted “greedily” - pick letter for each frame independently, then run reduction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also be decoded exhaustive - find output string with highest total score, considering all possible reductions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Greedy results aren’t the best, but are much faster to compute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Practically, we use beam search, weighed with a LM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This adds a bunch more hyperparameters to the process, can be found independently of the acoustic model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ASG - CTC but with a twist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Used in Wav2letter (2016)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3425"/>
            <a:ext cx="6000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ASG - CTC but with a twist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Used in Wav2letter (2016)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TL;DR: Rarely used in future works, use CTC instead.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3425"/>
            <a:ext cx="6000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ASG - CTC but with a twist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Used in Wav2letter (2016)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TL;DR: Rarely used in future works, use CTC instead.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usage of blank char, instead repeat last character and use 2 and 3 for repetition (“</a:t>
            </a:r>
            <a:r>
              <a:rPr b="1" lang="en-GB" sz="1800"/>
              <a:t>bo2k”</a:t>
            </a:r>
            <a:r>
              <a:rPr lang="en-GB" sz="1800"/>
              <a:t> instead of  “</a:t>
            </a:r>
            <a:r>
              <a:rPr b="1" lang="en-GB" sz="1800"/>
              <a:t>book”</a:t>
            </a:r>
            <a:r>
              <a:rPr lang="en-GB" sz="1800"/>
              <a:t>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This defines a different “reduce” function, and a different simpler decoding algorithm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Global normalization instead of per-frame normalization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This isn’t connected to ASG necessarily, but was in the same paper.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3425"/>
            <a:ext cx="6000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Jasper (2019) - Bigger! Better!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729450" y="1853850"/>
            <a:ext cx="58608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Pretty much Wav2Letter, but with residual connections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“JasperBlock”: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R</a:t>
            </a:r>
            <a:r>
              <a:rPr lang="en-GB" sz="1600"/>
              <a:t> times:  [Conv1d,BN, Relu,Dropout]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+ residual connection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Jasper architecture is </a:t>
            </a:r>
            <a:r>
              <a:rPr b="1" lang="en-GB" sz="1800"/>
              <a:t>B</a:t>
            </a:r>
            <a:r>
              <a:rPr lang="en-GB" sz="1800"/>
              <a:t> repetitions of JasperBlock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838" y="654825"/>
            <a:ext cx="22764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0574"/>
            <a:ext cx="799625" cy="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Jasper (2019) - Bigger! Better!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729450" y="1853850"/>
            <a:ext cx="58608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Pretty much Wav2Letter, but with residual connections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“JasperBlock”: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R</a:t>
            </a:r>
            <a:r>
              <a:rPr lang="en-GB" sz="1600"/>
              <a:t> times:  [Conv1d,BN, Relu,Dropout]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+ residual connection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Jasper architecture is </a:t>
            </a:r>
            <a:r>
              <a:rPr b="1" lang="en-GB" sz="1800"/>
              <a:t>B</a:t>
            </a:r>
            <a:r>
              <a:rPr lang="en-GB" sz="1800"/>
              <a:t> repetitions of JasperBlock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From the paper, </a:t>
            </a:r>
            <a:r>
              <a:rPr b="1" lang="en-GB" sz="1800"/>
              <a:t>B</a:t>
            </a:r>
            <a:r>
              <a:rPr lang="en-GB" sz="1800"/>
              <a:t>=10 and </a:t>
            </a:r>
            <a:r>
              <a:rPr b="1" lang="en-GB" sz="1800"/>
              <a:t>R</a:t>
            </a:r>
            <a:r>
              <a:rPr lang="en-GB" sz="1800"/>
              <a:t>=3 (LibriSpeech) or  </a:t>
            </a:r>
            <a:r>
              <a:rPr b="1" lang="en-GB" sz="1800"/>
              <a:t>R</a:t>
            </a:r>
            <a:r>
              <a:rPr lang="en-GB" sz="1800"/>
              <a:t>=5 (WSJ)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3X10 = 30 convolutions, compared to 12 in Wav2letter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838" y="654825"/>
            <a:ext cx="22764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0574"/>
            <a:ext cx="799625" cy="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Novograd - Jasper’s Optimizer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It’s Adam, but momentum is calculated per layer instead of per weight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Sometimes better end results, but mostly just speedup for ASR task (anecdotally, 30% less epochs to reach same loss)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Current rumour: No speedup in other tasks, compared to Adam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Not implemented in PyTorch yet, but is open-source and available online</a:t>
            </a:r>
            <a:endParaRPr sz="1800"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0574"/>
            <a:ext cx="799625" cy="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QuartzNet (2019 - 1 month later)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729450" y="2078875"/>
            <a:ext cx="589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Jasper + 1D Time-Depth-Separable convolutions *</a:t>
            </a:r>
            <a:endParaRPr sz="1700"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875" y="554850"/>
            <a:ext cx="2133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1093000" y="46505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First use of TDS was in FAIR in a different article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0574"/>
            <a:ext cx="799625" cy="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 you need to know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Wav2Letter is an easy to understand, accurate model for ASR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There are many improvements on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I’ve made a simple, minimalist PyTorch implementation available online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QuartzNet (2019 - 1 month later)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729450" y="2078875"/>
            <a:ext cx="589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Jasper + 1D Time-Depth-Separable convolutions 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Instead of passing each convolution a matrix of size [window X channels], break into two convolutions.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First convolve over time (treating each channel the same), then convolve over channels with a window of 1. Called depthwise and pointwise convolutions</a:t>
            </a:r>
            <a:endParaRPr sz="1700"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875" y="554850"/>
            <a:ext cx="2133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1093000" y="46505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First use of TDS was in FAIR in a different article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0574"/>
            <a:ext cx="799625" cy="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QuartzNet (2019 - 1 month later)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729450" y="2078875"/>
            <a:ext cx="589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Jasper + 1D Time-Depth-Separable convolutions 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Instead of passing each convolution a matrix of size [window X channels], break into two convolutions.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First convolve over time (treating each channel the same), then convolve over channels with a window of 1. Called </a:t>
            </a:r>
            <a:r>
              <a:rPr lang="en-GB" sz="1700"/>
              <a:t>depthwise </a:t>
            </a:r>
            <a:r>
              <a:rPr lang="en-GB" sz="1700"/>
              <a:t>and </a:t>
            </a:r>
            <a:r>
              <a:rPr lang="en-GB" sz="1700"/>
              <a:t>pointwise </a:t>
            </a:r>
            <a:r>
              <a:rPr lang="en-GB" sz="1700"/>
              <a:t>convolutions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Drastically decrease the number of parameters (20 mil. Instead of 100)</a:t>
            </a:r>
            <a:endParaRPr sz="1700"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875" y="554850"/>
            <a:ext cx="2133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1093000" y="46505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First use of TDS was in FAIR in a different article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0574"/>
            <a:ext cx="799625" cy="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Wav2letter improvements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Shorter future context, speedups - better for online decoding (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GB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Semi-supervised training (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GB" sz="1800"/>
              <a:t>) - also included ResNet style acoustic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Lexicon free decoding (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-GB" sz="1800"/>
              <a:t>) - better performance on OOV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43425"/>
            <a:ext cx="6000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Sidenote - integrating open source projects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Actually not that hard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Sidenote - integrating open source projects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Actually not that hard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Projects are not libraries, different mindset required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Sidenote - integrating open source projects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Actually not that hard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Projects are not libraries, different mindset required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will not work out-of-the-box, you will have to read and edit the code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Sidenote - integrating open source projects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Actually not that hard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Projects are not libraries, different mindset required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will not work out-of-the-box, you will have to read and edit the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They made mistakes, bad assumptions, or are out-of-date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Sidenote - integrating open source projects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Actually not that hard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Projects are not libraries, different mindset required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will not work out-of-the-box, you will have to read and edit the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They made mistakes, bad assumptions, or are out-of-date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price we pay for cutting-edge developments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Show, don’t tell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Demonstration training for a very small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Tensorboard is useful for visualizing training process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sz="1800"/>
              <a:t>Repository available at </a:t>
            </a:r>
            <a:r>
              <a:rPr lang="en-GB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https://github.com/assafmu/wav2letter_pytorch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PyTorch implementation, intentionally minimalist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CTC and Wav2Letter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Spinoffs and improvements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Lessons from working with open source projects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Live Demonstration!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Wav2Letter (2016 - FAIR)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Input spectrograms, </a:t>
            </a:r>
            <a:r>
              <a:rPr lang="en-GB" sz="1800"/>
              <a:t>Output is CTC (probability of each letter per frame)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3425"/>
            <a:ext cx="600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54" y="3535663"/>
            <a:ext cx="1350150" cy="101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300" y="3707337"/>
            <a:ext cx="1476375" cy="6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367075" y="3759047"/>
            <a:ext cx="1157400" cy="33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Wav2Letter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4875400" y="371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{C6CDD217-B899-491D-92E0-4343C5F2D09E}</a:tableStyleId>
              </a:tblPr>
              <a:tblGrid>
                <a:gridCol w="356950"/>
                <a:gridCol w="356950"/>
                <a:gridCol w="356950"/>
                <a:gridCol w="356950"/>
                <a:gridCol w="356950"/>
              </a:tblGrid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</a:t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11" name="Google Shape;111;p16"/>
          <p:cNvCxnSpPr>
            <a:endCxn id="108" idx="1"/>
          </p:cNvCxnSpPr>
          <p:nvPr/>
        </p:nvCxnSpPr>
        <p:spPr>
          <a:xfrm flipH="1" rot="10800000">
            <a:off x="1393200" y="4041337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 flipH="1" rot="10800000">
            <a:off x="3135675" y="3919700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flipH="1" rot="10800000">
            <a:off x="4566888" y="3919700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/>
          <p:nvPr/>
        </p:nvCxnSpPr>
        <p:spPr>
          <a:xfrm flipH="1" rot="10800000">
            <a:off x="6660150" y="3909338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7011075" y="3748700"/>
            <a:ext cx="736800" cy="33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Wav2Letter (2016 - FAIR)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Input spectrograms, Output is CTC (probability of each letter per frame)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Fully convolutional, just a long stack of convolutions</a:t>
            </a:r>
            <a:endParaRPr sz="18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024" y="578650"/>
            <a:ext cx="1350150" cy="45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43425"/>
            <a:ext cx="600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54" y="3535663"/>
            <a:ext cx="1350150" cy="101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9300" y="3707337"/>
            <a:ext cx="1476375" cy="6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3367075" y="3759047"/>
            <a:ext cx="1157400" cy="33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Wav2Letter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7" name="Google Shape;127;p17"/>
          <p:cNvGraphicFramePr/>
          <p:nvPr/>
        </p:nvGraphicFramePr>
        <p:xfrm>
          <a:off x="4875400" y="371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{C6CDD217-B899-491D-92E0-4343C5F2D09E}</a:tableStyleId>
              </a:tblPr>
              <a:tblGrid>
                <a:gridCol w="356950"/>
                <a:gridCol w="356950"/>
                <a:gridCol w="356950"/>
                <a:gridCol w="356950"/>
                <a:gridCol w="356950"/>
              </a:tblGrid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</a:t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28" name="Google Shape;128;p17"/>
          <p:cNvCxnSpPr>
            <a:endCxn id="125" idx="1"/>
          </p:cNvCxnSpPr>
          <p:nvPr/>
        </p:nvCxnSpPr>
        <p:spPr>
          <a:xfrm flipH="1" rot="10800000">
            <a:off x="1393200" y="4041337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/>
          <p:nvPr/>
        </p:nvCxnSpPr>
        <p:spPr>
          <a:xfrm flipH="1" rot="10800000">
            <a:off x="3135675" y="3919700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 flipH="1" rot="10800000">
            <a:off x="4566888" y="3919700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 flipH="1" rot="10800000">
            <a:off x="6660150" y="3909338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7011075" y="3748700"/>
            <a:ext cx="736800" cy="33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Wav2Letter (2016 - FAIR)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Input spectrograms, Output is CTC (probability of each letter per frame)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Fully convolutional, just a long stack of convolutions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MFCC features (spectrogram - only  slightly worse)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024" y="578650"/>
            <a:ext cx="1350150" cy="45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43425"/>
            <a:ext cx="600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54" y="3535663"/>
            <a:ext cx="1350150" cy="101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9300" y="3707337"/>
            <a:ext cx="1476375" cy="6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3367075" y="3759047"/>
            <a:ext cx="1157400" cy="33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Wav2Letter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4875400" y="371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{C6CDD217-B899-491D-92E0-4343C5F2D09E}</a:tableStyleId>
              </a:tblPr>
              <a:tblGrid>
                <a:gridCol w="356950"/>
                <a:gridCol w="356950"/>
                <a:gridCol w="356950"/>
                <a:gridCol w="356950"/>
                <a:gridCol w="356950"/>
              </a:tblGrid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</a:t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45" name="Google Shape;145;p18"/>
          <p:cNvCxnSpPr>
            <a:endCxn id="142" idx="1"/>
          </p:cNvCxnSpPr>
          <p:nvPr/>
        </p:nvCxnSpPr>
        <p:spPr>
          <a:xfrm flipH="1" rot="10800000">
            <a:off x="1393200" y="4041337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 flipH="1" rot="10800000">
            <a:off x="3135675" y="3919700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 flipH="1" rot="10800000">
            <a:off x="4566888" y="3919700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 flipH="1" rot="10800000">
            <a:off x="6660150" y="3909338"/>
            <a:ext cx="266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7011075" y="3748700"/>
            <a:ext cx="736800" cy="33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CTC - “Connectionist Temporal Classification”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 each frame / window, predict probability (or score) of each letter.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Add unique “blank” character, _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When interpreting, drop consecutive identical letters, then drop blanks.</a:t>
            </a:r>
            <a:endParaRPr sz="1800"/>
          </a:p>
        </p:txBody>
      </p:sp>
      <p:sp>
        <p:nvSpPr>
          <p:cNvPr id="156" name="Google Shape;156;p19"/>
          <p:cNvSpPr txBox="1"/>
          <p:nvPr/>
        </p:nvSpPr>
        <p:spPr>
          <a:xfrm>
            <a:off x="5968600" y="3549875"/>
            <a:ext cx="20682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__ABA -&gt; ABA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AA_BA -&gt; ABA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AB_BA -&gt; ABBA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AAA_BB_A__ -&gt; ABA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1989525" y="354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{C6CDD217-B899-491D-92E0-4343C5F2D09E}</a:tableStyleId>
              </a:tblPr>
              <a:tblGrid>
                <a:gridCol w="563600"/>
                <a:gridCol w="563600"/>
                <a:gridCol w="563600"/>
                <a:gridCol w="563600"/>
                <a:gridCol w="563600"/>
                <a:gridCol w="563600"/>
              </a:tblGrid>
              <a:tr h="28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Frame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0" marB="0" marR="0" marL="0"/>
                </a:tc>
              </a:tr>
              <a:tr h="28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</a:tr>
              <a:tr h="28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blank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CTC example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CTC : </a:t>
            </a:r>
            <a:r>
              <a:rPr b="1" lang="en-GB" sz="1800">
                <a:solidFill>
                  <a:srgbClr val="000000"/>
                </a:solidFill>
              </a:rPr>
              <a:t>HH_E_LLLLL_LL_OO    HH_O_WWW ARRRR____EE YOUUU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OUTPUT: </a:t>
            </a:r>
            <a:r>
              <a:rPr b="1" lang="en-GB" sz="1800">
                <a:solidFill>
                  <a:srgbClr val="000000"/>
                </a:solidFill>
              </a:rPr>
              <a:t>HELLO HOW ARE YOU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CTC - cont.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CTC can be interpreted “greedily” - pick letter for each frame independently, then run reduction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70" name="Google Shape;170;p21"/>
          <p:cNvGraphicFramePr/>
          <p:nvPr/>
        </p:nvGraphicFramePr>
        <p:xfrm>
          <a:off x="6256525" y="31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{C6CDD217-B899-491D-92E0-4343C5F2D09E}</a:tableStyleId>
              </a:tblPr>
              <a:tblGrid>
                <a:gridCol w="356950"/>
                <a:gridCol w="356950"/>
                <a:gridCol w="356950"/>
                <a:gridCol w="356950"/>
                <a:gridCol w="356950"/>
              </a:tblGrid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</a:t>
                      </a:r>
                      <a:endParaRPr b="1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0.7</a:t>
                      </a:r>
                      <a:endParaRPr b="1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0" marB="0" marR="0" marL="0"/>
                </a:tc>
              </a:tr>
              <a:tr h="2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_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0.6</a:t>
                      </a:r>
                      <a:endParaRPr b="1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</a:t>
                      </a:r>
                      <a:endParaRPr b="1"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