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315" r:id="rId4"/>
    <p:sldId id="305" r:id="rId5"/>
    <p:sldId id="312" r:id="rId6"/>
    <p:sldId id="307" r:id="rId7"/>
    <p:sldId id="313" r:id="rId8"/>
    <p:sldId id="311" r:id="rId9"/>
    <p:sldId id="308" r:id="rId10"/>
    <p:sldId id="314" r:id="rId11"/>
    <p:sldId id="310" r:id="rId12"/>
    <p:sldId id="300" r:id="rId13"/>
    <p:sldId id="290" r:id="rId14"/>
    <p:sldId id="309" r:id="rId15"/>
    <p:sldId id="283" r:id="rId16"/>
  </p:sldIdLst>
  <p:sldSz cx="9144000" cy="5143500" type="screen16x9"/>
  <p:notesSz cx="6858000" cy="9144000"/>
  <p:embeddedFontLst>
    <p:embeddedFont>
      <p:font typeface="Rubik" pitchFamily="2"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UVJU3jbxGl11X7yrLJ5REy1m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FA"/>
    <a:srgbClr val="FBFCFE"/>
    <a:srgbClr val="DE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6" autoAdjust="0"/>
  </p:normalViewPr>
  <p:slideViewPr>
    <p:cSldViewPr snapToGrid="0">
      <p:cViewPr varScale="1">
        <p:scale>
          <a:sx n="198" d="100"/>
          <a:sy n="198" d="100"/>
        </p:scale>
        <p:origin x="7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200"/>
              <a:buFont typeface="Arial"/>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https://docs.wpilib.org/en/stable/docs/software/commandbased/index.html</a:t>
            </a: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lgn="l" rtl="0">
              <a:lnSpc>
                <a:spcPct val="115000"/>
              </a:lnSpc>
              <a:spcBef>
                <a:spcPts val="0"/>
              </a:spcBef>
              <a:spcAft>
                <a:spcPts val="0"/>
              </a:spcAft>
            </a:pPr>
            <a:r>
              <a:rPr lang="en-US" sz="1200" dirty="0">
                <a:solidFill>
                  <a:schemeClr val="dk1"/>
                </a:solidFill>
              </a:rPr>
              <a:t>There are 2 main options to run a command:</a:t>
            </a:r>
          </a:p>
          <a:p>
            <a:pPr marL="228600" lvl="4" indent="-228600" algn="l" rtl="0">
              <a:lnSpc>
                <a:spcPct val="115000"/>
              </a:lnSpc>
              <a:buFont typeface="+mj-lt"/>
              <a:buAutoNum type="arabicPeriod"/>
            </a:pPr>
            <a:r>
              <a:rPr lang="en-US" sz="1200" b="1" dirty="0">
                <a:solidFill>
                  <a:schemeClr val="dk1"/>
                </a:solidFill>
              </a:rPr>
              <a:t>Using the shuffleboard</a:t>
            </a:r>
            <a:r>
              <a:rPr lang="en-US" sz="1200" dirty="0">
                <a:solidFill>
                  <a:schemeClr val="dk1"/>
                </a:solidFill>
              </a:rPr>
              <a:t> - Great for debugging and testing</a:t>
            </a:r>
          </a:p>
          <a:p>
            <a:pPr marL="228600" lvl="4" indent="-228600" algn="l" rtl="0">
              <a:lnSpc>
                <a:spcPct val="115000"/>
              </a:lnSpc>
              <a:buFont typeface="+mj-lt"/>
              <a:buAutoNum type="arabicPeriod"/>
            </a:pPr>
            <a:r>
              <a:rPr lang="en-US" sz="1200" b="1" dirty="0">
                <a:solidFill>
                  <a:schemeClr val="dk1"/>
                </a:solidFill>
              </a:rPr>
              <a:t>With a controller</a:t>
            </a:r>
            <a:r>
              <a:rPr lang="en-US" sz="1200" dirty="0">
                <a:solidFill>
                  <a:schemeClr val="dk1"/>
                </a:solidFill>
              </a:rPr>
              <a:t> - Used for driver’s control</a:t>
            </a:r>
          </a:p>
          <a:p>
            <a:pPr lvl="0" algn="l" rtl="0">
              <a:lnSpc>
                <a:spcPct val="115000"/>
              </a:lnSpc>
              <a:spcBef>
                <a:spcPts val="0"/>
              </a:spcBef>
              <a:spcAft>
                <a:spcPts val="0"/>
              </a:spcAft>
            </a:pPr>
            <a:endParaRPr lang="en-US" sz="1200" dirty="0">
              <a:solidFill>
                <a:schemeClr val="dk1"/>
              </a:solidFill>
            </a:endParaRP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625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lgn="l" rtl="0">
              <a:lnSpc>
                <a:spcPct val="115000"/>
              </a:lnSpc>
              <a:spcBef>
                <a:spcPts val="0"/>
              </a:spcBef>
              <a:spcAft>
                <a:spcPts val="0"/>
              </a:spcAft>
            </a:pPr>
            <a:r>
              <a:rPr lang="en-US" sz="1200" dirty="0">
                <a:solidFill>
                  <a:schemeClr val="dk1"/>
                </a:solidFill>
              </a:rPr>
              <a:t>There are 2 main options to run a command:</a:t>
            </a:r>
          </a:p>
          <a:p>
            <a:pPr marL="228600" lvl="4" indent="-228600" algn="l" rtl="0">
              <a:lnSpc>
                <a:spcPct val="115000"/>
              </a:lnSpc>
              <a:buFont typeface="+mj-lt"/>
              <a:buAutoNum type="arabicPeriod"/>
            </a:pPr>
            <a:r>
              <a:rPr lang="en-US" sz="1200" b="1" dirty="0">
                <a:solidFill>
                  <a:schemeClr val="dk1"/>
                </a:solidFill>
              </a:rPr>
              <a:t>Using the shuffleboard</a:t>
            </a:r>
            <a:r>
              <a:rPr lang="en-US" sz="1200" dirty="0">
                <a:solidFill>
                  <a:schemeClr val="dk1"/>
                </a:solidFill>
              </a:rPr>
              <a:t> - Great for debugging and testing</a:t>
            </a:r>
          </a:p>
          <a:p>
            <a:pPr marL="228600" lvl="4" indent="-228600" algn="l" rtl="0">
              <a:lnSpc>
                <a:spcPct val="115000"/>
              </a:lnSpc>
              <a:buFont typeface="+mj-lt"/>
              <a:buAutoNum type="arabicPeriod"/>
            </a:pPr>
            <a:r>
              <a:rPr lang="en-US" sz="1200" b="1" dirty="0">
                <a:solidFill>
                  <a:schemeClr val="dk1"/>
                </a:solidFill>
              </a:rPr>
              <a:t>With a controller</a:t>
            </a:r>
            <a:r>
              <a:rPr lang="en-US" sz="1200" dirty="0">
                <a:solidFill>
                  <a:schemeClr val="dk1"/>
                </a:solidFill>
              </a:rPr>
              <a:t> - Used for driver’s control</a:t>
            </a:r>
          </a:p>
          <a:p>
            <a:pPr lvl="0" algn="l" rtl="0">
              <a:lnSpc>
                <a:spcPct val="115000"/>
              </a:lnSpc>
              <a:spcBef>
                <a:spcPts val="0"/>
              </a:spcBef>
              <a:spcAft>
                <a:spcPts val="0"/>
              </a:spcAft>
            </a:pPr>
            <a:endParaRPr lang="en-US" sz="1200" dirty="0">
              <a:solidFill>
                <a:schemeClr val="dk1"/>
              </a:solidFill>
            </a:endParaRP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532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230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582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368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29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051345EC-CED0-E28C-03D0-D24300F42A9D}"/>
            </a:ext>
          </a:extLst>
        </p:cNvPr>
        <p:cNvGrpSpPr/>
        <p:nvPr/>
      </p:nvGrpSpPr>
      <p:grpSpPr>
        <a:xfrm>
          <a:off x="0" y="0"/>
          <a:ext cx="0" cy="0"/>
          <a:chOff x="0" y="0"/>
          <a:chExt cx="0" cy="0"/>
        </a:xfrm>
      </p:grpSpPr>
      <p:sp>
        <p:nvSpPr>
          <p:cNvPr id="106" name="Google Shape;106;p2:notes">
            <a:extLst>
              <a:ext uri="{FF2B5EF4-FFF2-40B4-BE49-F238E27FC236}">
                <a16:creationId xmlns:a16="http://schemas.microsoft.com/office/drawing/2014/main" id="{1766008C-4F23-2B6A-9158-7B042C9AF2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80A current limit is a joke</a:t>
            </a:r>
            <a:endParaRPr dirty="0"/>
          </a:p>
        </p:txBody>
      </p:sp>
      <p:sp>
        <p:nvSpPr>
          <p:cNvPr id="107" name="Google Shape;107;p2:notes">
            <a:extLst>
              <a:ext uri="{FF2B5EF4-FFF2-40B4-BE49-F238E27FC236}">
                <a16:creationId xmlns:a16="http://schemas.microsoft.com/office/drawing/2014/main" id="{0E62681F-7232-AC2D-E7C3-8E366B7A21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05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17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41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881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27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43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r>
              <a:rPr lang="en-US" dirty="0"/>
              <a:t>The </a:t>
            </a:r>
            <a:r>
              <a:rPr lang="en-US" b="1" dirty="0"/>
              <a:t>Command Scheduler</a:t>
            </a:r>
            <a:r>
              <a:rPr lang="en-US" dirty="0"/>
              <a:t> is the core of the command-based robot framework in WPILib. It is responsible for running commands and managing resource conflicts between them.</a:t>
            </a:r>
          </a:p>
          <a:p>
            <a:pPr algn="l" rtl="0"/>
            <a:r>
              <a:rPr lang="en-US" dirty="0"/>
              <a:t>Here’s a brief explanation of its main responsibilities:</a:t>
            </a:r>
          </a:p>
          <a:p>
            <a:pPr algn="l" rtl="0">
              <a:buFont typeface="+mj-lt"/>
              <a:buAutoNum type="arabicPeriod"/>
            </a:pPr>
            <a:r>
              <a:rPr lang="en-US" b="1" dirty="0"/>
              <a:t>Running Commands</a:t>
            </a:r>
            <a:r>
              <a:rPr lang="en-US" dirty="0"/>
              <a:t>: The Command Scheduler runs commands, which are high-level actions that a robot can perform. Each command can specify which subsystems it requires, and the Command Scheduler ensures that each subsystem is only used by one command at a time.</a:t>
            </a:r>
          </a:p>
          <a:p>
            <a:pPr algn="l" rtl="0">
              <a:buFont typeface="+mj-lt"/>
              <a:buAutoNum type="arabicPeriod"/>
            </a:pPr>
            <a:r>
              <a:rPr lang="en-US" b="1" dirty="0"/>
              <a:t>Managing Resource Conflicts</a:t>
            </a:r>
            <a:r>
              <a:rPr lang="en-US" dirty="0"/>
              <a:t>: If a new command is scheduled that requires a subsystem that’s already in use, the Command Scheduler will interrupt the currently running command so the new command can use the subsystem. This helps prevent conflicts where two commands are trying to use the same subsystem at the same time.</a:t>
            </a:r>
          </a:p>
          <a:p>
            <a:pPr algn="l" rtl="0">
              <a:buFont typeface="+mj-lt"/>
              <a:buAutoNum type="arabicPeriod"/>
            </a:pPr>
            <a:r>
              <a:rPr lang="en-US" b="1" dirty="0"/>
              <a:t>Lifecycle Management</a:t>
            </a:r>
            <a:r>
              <a:rPr lang="en-US" dirty="0"/>
              <a:t>: The Command Scheduler manages the lifecycle of each command. It calls the initialize(), execute(), isFinished(), and end() methods at the appropriate times.</a:t>
            </a:r>
          </a:p>
          <a:p>
            <a:pPr algn="l" rtl="0">
              <a:buFont typeface="+mj-lt"/>
              <a:buAutoNum type="arabicPeriod"/>
            </a:pPr>
            <a:r>
              <a:rPr lang="en-US" b="1" dirty="0"/>
              <a:t>Periodic Running</a:t>
            </a:r>
            <a:r>
              <a:rPr lang="en-US" dirty="0"/>
              <a:t>: The Command Scheduler has a run() method that should be called in the robot’s main loop. This method runs all scheduled commands and handles any resource conflicts.</a:t>
            </a:r>
          </a:p>
          <a:p>
            <a:pPr algn="l" rtl="0"/>
            <a:r>
              <a:rPr lang="en-US" dirty="0"/>
              <a:t>In summary, the Command Scheduler is a crucial part of the command-based robot framework. It runs commands, manages resource conflicts, handles the lifecycle of commands, and should be called periodically in the robot’s main loop. It helps to structure the robot code in a modular, organized, and manageable way.</a:t>
            </a: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24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15"/>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18" name="Google Shape;18;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19" name="Google Shape;19;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0" name="Google Shape;20;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5" name="Google Shape;75;p2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6" name="Google Shape;7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7" name="Google Shape;77;p2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1" name="Google Shape;81;p2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82" name="Google Shape;8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83" name="Google Shape;83;p2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24" name="Google Shape;24;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5" name="Google Shape;25;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6" name="Google Shape;26;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1" name="Google Shape;3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2" name="Google Shape;32;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6" name="Google Shape;36;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7" name="Google Shape;37;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8" name="Google Shape;3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9" name="Google Shape;39;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3" name="Google Shape;43;p1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4" name="Google Shape;44;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5" name="Google Shape;45;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6" name="Google Shape;46;p1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47" name="Google Shape;47;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48" name="Google Shape;48;p1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2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2" name="Google Shape;5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3" name="Google Shape;53;p2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6" name="Google Shape;5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7" name="Google Shape;57;p2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61" name="Google Shape;61;p2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2" name="Google Shape;62;p2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63" name="Google Shape;6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64" name="Google Shape;64;p2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3"/>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2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9" name="Google Shape;69;p2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0" name="Google Shape;7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1" name="Google Shape;71;p2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13" name="Google Shape;1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14" name="Google Shape;14;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wpilib.org/en/stable/docs/software/commandbased/inde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YoavRozov/FRC-Programming-Intro/blob/main/Chapter%202%20-%20Subsystems%26Commands/SBManager.jav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2480128" y="3122082"/>
            <a:ext cx="3853029" cy="1118699"/>
          </a:xfrm>
          <a:prstGeom prst="rect">
            <a:avLst/>
          </a:prstGeom>
          <a:noFill/>
          <a:ln>
            <a:noFill/>
          </a:ln>
        </p:spPr>
      </p:pic>
      <p:grpSp>
        <p:nvGrpSpPr>
          <p:cNvPr id="89" name="Google Shape;89;p1"/>
          <p:cNvGrpSpPr/>
          <p:nvPr/>
        </p:nvGrpSpPr>
        <p:grpSpPr>
          <a:xfrm>
            <a:off x="0" y="0"/>
            <a:ext cx="9144000" cy="2291961"/>
            <a:chOff x="0" y="1072338"/>
            <a:chExt cx="12192000" cy="2764396"/>
          </a:xfrm>
        </p:grpSpPr>
        <p:sp>
          <p:nvSpPr>
            <p:cNvPr id="90" name="Google Shape;90;p1"/>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2" name="Google Shape;92;p1"/>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3" name="Google Shape;93;p1"/>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94" name="Google Shape;94;p1"/>
          <p:cNvSpPr txBox="1"/>
          <p:nvPr/>
        </p:nvSpPr>
        <p:spPr>
          <a:xfrm>
            <a:off x="191624" y="206042"/>
            <a:ext cx="8760752" cy="871991"/>
          </a:xfrm>
          <a:prstGeom prst="rect">
            <a:avLst/>
          </a:prstGeom>
          <a:no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chemeClr val="dk1"/>
              </a:buClr>
              <a:buSzPts val="1100"/>
              <a:buFont typeface="Arial"/>
              <a:buNone/>
            </a:pPr>
            <a:r>
              <a:rPr lang="en-US" sz="3200" b="1" dirty="0">
                <a:solidFill>
                  <a:schemeClr val="bg1"/>
                </a:solidFill>
                <a:latin typeface="Rubik" pitchFamily="2" charset="-79"/>
                <a:cs typeface="Rubik" pitchFamily="2" charset="-79"/>
              </a:rPr>
              <a:t>Subsystems and commands</a:t>
            </a:r>
          </a:p>
        </p:txBody>
      </p:sp>
      <p:sp>
        <p:nvSpPr>
          <p:cNvPr id="2" name="Google Shape;95;p1">
            <a:extLst>
              <a:ext uri="{FF2B5EF4-FFF2-40B4-BE49-F238E27FC236}">
                <a16:creationId xmlns:a16="http://schemas.microsoft.com/office/drawing/2014/main" id="{9D5E2C9A-9194-E720-98CA-714C2B307361}"/>
              </a:ext>
            </a:extLst>
          </p:cNvPr>
          <p:cNvSpPr txBox="1"/>
          <p:nvPr/>
        </p:nvSpPr>
        <p:spPr>
          <a:xfrm>
            <a:off x="1638251" y="902719"/>
            <a:ext cx="5536785" cy="765876"/>
          </a:xfrm>
          <a:prstGeom prst="rect">
            <a:avLst/>
          </a:prstGeom>
          <a:noFill/>
          <a:ln>
            <a:noFill/>
          </a:ln>
        </p:spPr>
        <p:txBody>
          <a:bodyPr spcFirstLastPara="1" wrap="square" lIns="68575" tIns="34275" rIns="68575" bIns="34275" anchor="t" anchorCtr="0">
            <a:noAutofit/>
          </a:bodyPr>
          <a:lstStyle/>
          <a:p>
            <a:pPr marL="0" marR="0" lvl="0" indent="0" algn="ctr">
              <a:lnSpc>
                <a:spcPct val="100000"/>
              </a:lnSpc>
              <a:spcBef>
                <a:spcPts val="0"/>
              </a:spcBef>
              <a:spcAft>
                <a:spcPts val="0"/>
              </a:spcAft>
              <a:buClr>
                <a:srgbClr val="000000"/>
              </a:buClr>
              <a:buSzPts val="1800"/>
              <a:buFont typeface="Arial"/>
              <a:buNone/>
            </a:pPr>
            <a:r>
              <a:rPr lang="en-US" sz="2000" b="1" dirty="0">
                <a:solidFill>
                  <a:srgbClr val="FFFFFF"/>
                </a:solidFill>
                <a:latin typeface="Rubik"/>
                <a:ea typeface="Rubik"/>
                <a:cs typeface="Rubik"/>
                <a:sym typeface="Rubik"/>
              </a:rPr>
              <a:t>Authors:</a:t>
            </a:r>
          </a:p>
          <a:p>
            <a:pPr marL="0" marR="0" lvl="0" indent="0" algn="ctr">
              <a:lnSpc>
                <a:spcPct val="100000"/>
              </a:lnSpc>
              <a:spcBef>
                <a:spcPts val="0"/>
              </a:spcBef>
              <a:spcAft>
                <a:spcPts val="0"/>
              </a:spcAft>
              <a:buClr>
                <a:srgbClr val="000000"/>
              </a:buClr>
              <a:buSzPts val="1800"/>
              <a:buFont typeface="Arial"/>
              <a:buNone/>
            </a:pPr>
            <a:r>
              <a:rPr lang="en-US" sz="2000" b="1" i="0" u="none" strike="noStrike" cap="none" dirty="0">
                <a:solidFill>
                  <a:srgbClr val="FFFFFF"/>
                </a:solidFill>
                <a:latin typeface="Rubik"/>
                <a:ea typeface="Rubik"/>
                <a:cs typeface="Rubik"/>
                <a:sym typeface="Rubik"/>
              </a:rPr>
              <a:t>Yoav </a:t>
            </a:r>
            <a:r>
              <a:rPr lang="en-US" sz="2000" b="1" i="0" u="none" strike="noStrike" cap="none" dirty="0" err="1">
                <a:solidFill>
                  <a:srgbClr val="FFFFFF"/>
                </a:solidFill>
                <a:latin typeface="Rubik"/>
                <a:ea typeface="Rubik"/>
                <a:cs typeface="Rubik"/>
                <a:sym typeface="Rubik"/>
              </a:rPr>
              <a:t>Rozov</a:t>
            </a:r>
            <a:r>
              <a:rPr lang="en-US" sz="2000" b="1" dirty="0">
                <a:solidFill>
                  <a:srgbClr val="FFFFFF"/>
                </a:solidFill>
                <a:latin typeface="Rubik"/>
                <a:ea typeface="Rubik"/>
                <a:cs typeface="Rubik"/>
                <a:sym typeface="Rubik"/>
              </a:rPr>
              <a:t>, Tomy </a:t>
            </a:r>
            <a:r>
              <a:rPr lang="en-US" sz="2000" b="1" dirty="0" err="1">
                <a:solidFill>
                  <a:srgbClr val="FFFFFF"/>
                </a:solidFill>
                <a:latin typeface="Rubik"/>
                <a:ea typeface="Rubik"/>
                <a:cs typeface="Rubik"/>
                <a:sym typeface="Rubik"/>
              </a:rPr>
              <a:t>Tochilovsky</a:t>
            </a:r>
            <a:endParaRPr lang="iw-IL" sz="2000" b="1" i="0" u="none" strike="noStrike" cap="none" dirty="0">
              <a:solidFill>
                <a:srgbClr val="FFFFFF"/>
              </a:solidFill>
              <a:latin typeface="Rubik"/>
              <a:ea typeface="Rubik"/>
              <a:cs typeface="Rubik"/>
              <a:sym typeface="Rubik"/>
            </a:endParaRPr>
          </a:p>
        </p:txBody>
      </p:sp>
      <p:sp>
        <p:nvSpPr>
          <p:cNvPr id="3" name="TextBox 2">
            <a:extLst>
              <a:ext uri="{FF2B5EF4-FFF2-40B4-BE49-F238E27FC236}">
                <a16:creationId xmlns:a16="http://schemas.microsoft.com/office/drawing/2014/main" id="{36807DDB-A6CE-8D2D-64F5-2EB80060A655}"/>
              </a:ext>
            </a:extLst>
          </p:cNvPr>
          <p:cNvSpPr txBox="1"/>
          <p:nvPr/>
        </p:nvSpPr>
        <p:spPr>
          <a:xfrm>
            <a:off x="33511" y="4777860"/>
            <a:ext cx="5712662" cy="461665"/>
          </a:xfrm>
          <a:prstGeom prst="rect">
            <a:avLst/>
          </a:prstGeom>
          <a:noFill/>
        </p:spPr>
        <p:txBody>
          <a:bodyPr wrap="square" rtlCol="0">
            <a:spAutoFit/>
          </a:bodyPr>
          <a:lstStyle/>
          <a:p>
            <a:r>
              <a:rPr lang="fr-FR" sz="1200" dirty="0"/>
              <a:t>Source: </a:t>
            </a:r>
            <a:r>
              <a:rPr lang="en-US" sz="1100" dirty="0">
                <a:hlinkClick r:id="rId4"/>
              </a:rPr>
              <a:t>https://docs.wpilib.org/en/stable/docs/software/commandbased/index.html</a:t>
            </a:r>
            <a:endParaRPr lang="en-US" sz="1100" dirty="0"/>
          </a:p>
          <a:p>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How to run our debug command</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198" y="4810991"/>
            <a:ext cx="329801" cy="329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C9C6479-341D-F9AF-A971-FF5241F5D0CD}"/>
              </a:ext>
            </a:extLst>
          </p:cNvPr>
          <p:cNvPicPr>
            <a:picLocks noChangeAspect="1"/>
          </p:cNvPicPr>
          <p:nvPr/>
        </p:nvPicPr>
        <p:blipFill>
          <a:blip r:embed="rId4"/>
          <a:stretch>
            <a:fillRect/>
          </a:stretch>
        </p:blipFill>
        <p:spPr>
          <a:xfrm>
            <a:off x="779545" y="2783836"/>
            <a:ext cx="489749" cy="96276"/>
          </a:xfrm>
          <a:prstGeom prst="rect">
            <a:avLst/>
          </a:prstGeom>
        </p:spPr>
      </p:pic>
      <p:sp>
        <p:nvSpPr>
          <p:cNvPr id="3" name="TextBox 2">
            <a:extLst>
              <a:ext uri="{FF2B5EF4-FFF2-40B4-BE49-F238E27FC236}">
                <a16:creationId xmlns:a16="http://schemas.microsoft.com/office/drawing/2014/main" id="{17A4B3E4-58D3-2B22-E7E4-55497C0F5EDE}"/>
              </a:ext>
            </a:extLst>
          </p:cNvPr>
          <p:cNvSpPr txBox="1"/>
          <p:nvPr/>
        </p:nvSpPr>
        <p:spPr>
          <a:xfrm>
            <a:off x="4507832" y="1122947"/>
            <a:ext cx="4067368" cy="2246769"/>
          </a:xfrm>
          <a:prstGeom prst="rect">
            <a:avLst/>
          </a:prstGeom>
          <a:noFill/>
        </p:spPr>
        <p:txBody>
          <a:bodyPr wrap="square" rtlCol="0">
            <a:spAutoFit/>
          </a:bodyPr>
          <a:lstStyle/>
          <a:p>
            <a:r>
              <a:rPr lang="en-US" dirty="0"/>
              <a:t>For </a:t>
            </a:r>
            <a:r>
              <a:rPr lang="en-US" b="1" dirty="0"/>
              <a:t>each subsystem </a:t>
            </a:r>
            <a:r>
              <a:rPr lang="en-US" dirty="0"/>
              <a:t>we will add a new function inside  the </a:t>
            </a:r>
            <a:r>
              <a:rPr lang="en-US" b="1" dirty="0" err="1"/>
              <a:t>RobotTester</a:t>
            </a:r>
            <a:r>
              <a:rPr lang="en-US" b="1" dirty="0"/>
              <a:t> </a:t>
            </a:r>
            <a:r>
              <a:rPr lang="en-US" dirty="0"/>
              <a:t>class,</a:t>
            </a:r>
            <a:r>
              <a:rPr lang="en-US" b="1" dirty="0"/>
              <a:t> </a:t>
            </a:r>
            <a:r>
              <a:rPr lang="en-US" dirty="0"/>
              <a:t>that will call all our debug commands</a:t>
            </a:r>
          </a:p>
          <a:p>
            <a:endParaRPr lang="en-US" dirty="0"/>
          </a:p>
          <a:p>
            <a:r>
              <a:rPr lang="en-US" dirty="0"/>
              <a:t>And we will call that function in the </a:t>
            </a:r>
            <a:r>
              <a:rPr lang="en-US" b="1" dirty="0"/>
              <a:t>generateDebugTabs()</a:t>
            </a:r>
            <a:r>
              <a:rPr lang="en-GB" b="1" dirty="0"/>
              <a:t> </a:t>
            </a:r>
            <a:r>
              <a:rPr lang="en-US" dirty="0"/>
              <a:t>function.</a:t>
            </a:r>
            <a:br>
              <a:rPr lang="en-US" dirty="0"/>
            </a:br>
            <a:br>
              <a:rPr lang="en-US" dirty="0"/>
            </a:br>
            <a:r>
              <a:rPr lang="en-US" dirty="0"/>
              <a:t>It is important to note that we will be able to use these debug commands only while robot is enabled in </a:t>
            </a:r>
            <a:r>
              <a:rPr lang="en-US" b="1"/>
              <a:t>Test </a:t>
            </a:r>
            <a:r>
              <a:rPr lang="en-US"/>
              <a:t>mode.</a:t>
            </a:r>
            <a:endParaRPr lang="en-IL" b="1" dirty="0"/>
          </a:p>
        </p:txBody>
      </p:sp>
      <p:pic>
        <p:nvPicPr>
          <p:cNvPr id="6" name="Picture 5" descr="A computer screen shot of a program code&#10;&#10;Description automatically generated">
            <a:extLst>
              <a:ext uri="{FF2B5EF4-FFF2-40B4-BE49-F238E27FC236}">
                <a16:creationId xmlns:a16="http://schemas.microsoft.com/office/drawing/2014/main" id="{8DF3D09D-CFC4-0443-9760-3FE625CC4EBE}"/>
              </a:ext>
            </a:extLst>
          </p:cNvPr>
          <p:cNvPicPr>
            <a:picLocks noChangeAspect="1"/>
          </p:cNvPicPr>
          <p:nvPr/>
        </p:nvPicPr>
        <p:blipFill>
          <a:blip r:embed="rId5"/>
          <a:stretch>
            <a:fillRect/>
          </a:stretch>
        </p:blipFill>
        <p:spPr>
          <a:xfrm>
            <a:off x="156802" y="1277702"/>
            <a:ext cx="3977598" cy="3108543"/>
          </a:xfrm>
          <a:prstGeom prst="rect">
            <a:avLst/>
          </a:prstGeom>
        </p:spPr>
      </p:pic>
    </p:spTree>
    <p:extLst>
      <p:ext uri="{BB962C8B-B14F-4D97-AF65-F5344CB8AC3E}">
        <p14:creationId xmlns:p14="http://schemas.microsoft.com/office/powerpoint/2010/main" val="208909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How to run our command with controller</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198" y="4810991"/>
            <a:ext cx="329801" cy="329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C9C6479-341D-F9AF-A971-FF5241F5D0CD}"/>
              </a:ext>
            </a:extLst>
          </p:cNvPr>
          <p:cNvPicPr>
            <a:picLocks noChangeAspect="1"/>
          </p:cNvPicPr>
          <p:nvPr/>
        </p:nvPicPr>
        <p:blipFill>
          <a:blip r:embed="rId4"/>
          <a:stretch>
            <a:fillRect/>
          </a:stretch>
        </p:blipFill>
        <p:spPr>
          <a:xfrm>
            <a:off x="5343524" y="2803624"/>
            <a:ext cx="489749" cy="96276"/>
          </a:xfrm>
          <a:prstGeom prst="rect">
            <a:avLst/>
          </a:prstGeom>
        </p:spPr>
      </p:pic>
      <p:pic>
        <p:nvPicPr>
          <p:cNvPr id="7" name="Picture 6">
            <a:extLst>
              <a:ext uri="{FF2B5EF4-FFF2-40B4-BE49-F238E27FC236}">
                <a16:creationId xmlns:a16="http://schemas.microsoft.com/office/drawing/2014/main" id="{01DC181B-2FC2-7B9D-FC40-481A4A3237C2}"/>
              </a:ext>
            </a:extLst>
          </p:cNvPr>
          <p:cNvPicPr>
            <a:picLocks noChangeAspect="1"/>
          </p:cNvPicPr>
          <p:nvPr/>
        </p:nvPicPr>
        <p:blipFill>
          <a:blip r:embed="rId5"/>
          <a:stretch>
            <a:fillRect/>
          </a:stretch>
        </p:blipFill>
        <p:spPr>
          <a:xfrm>
            <a:off x="3031958" y="1117463"/>
            <a:ext cx="5973595" cy="3372321"/>
          </a:xfrm>
          <a:prstGeom prst="rect">
            <a:avLst/>
          </a:prstGeom>
        </p:spPr>
      </p:pic>
      <p:sp>
        <p:nvSpPr>
          <p:cNvPr id="8" name="TextBox 7">
            <a:extLst>
              <a:ext uri="{FF2B5EF4-FFF2-40B4-BE49-F238E27FC236}">
                <a16:creationId xmlns:a16="http://schemas.microsoft.com/office/drawing/2014/main" id="{D5903864-6575-5858-4C39-CBB0AADC7322}"/>
              </a:ext>
            </a:extLst>
          </p:cNvPr>
          <p:cNvSpPr txBox="1"/>
          <p:nvPr/>
        </p:nvSpPr>
        <p:spPr>
          <a:xfrm>
            <a:off x="86174" y="1050758"/>
            <a:ext cx="2857552" cy="3108543"/>
          </a:xfrm>
          <a:prstGeom prst="rect">
            <a:avLst/>
          </a:prstGeom>
          <a:noFill/>
        </p:spPr>
        <p:txBody>
          <a:bodyPr wrap="square" rtlCol="0">
            <a:spAutoFit/>
          </a:bodyPr>
          <a:lstStyle/>
          <a:p>
            <a:r>
              <a:rPr lang="en-US" dirty="0"/>
              <a:t>Inside the </a:t>
            </a:r>
            <a:r>
              <a:rPr lang="en-US" b="1" dirty="0"/>
              <a:t>ControllersGenerator</a:t>
            </a:r>
            <a:r>
              <a:rPr lang="en-US" dirty="0"/>
              <a:t> class we will create a </a:t>
            </a:r>
            <a:r>
              <a:rPr lang="en-US" b="1" dirty="0"/>
              <a:t>Trigger</a:t>
            </a:r>
            <a:r>
              <a:rPr lang="en-US" dirty="0"/>
              <a:t> to the controller that we want to use (in this case it will be the operator controller using the A button).</a:t>
            </a:r>
            <a:br>
              <a:rPr lang="en-US" dirty="0"/>
            </a:br>
            <a:br>
              <a:rPr lang="en-US" dirty="0"/>
            </a:br>
            <a:r>
              <a:rPr lang="en-US" dirty="0"/>
              <a:t>After we created a new </a:t>
            </a:r>
            <a:r>
              <a:rPr lang="en-US" b="1" dirty="0"/>
              <a:t>Trigger</a:t>
            </a:r>
            <a:r>
              <a:rPr lang="en-US" dirty="0"/>
              <a:t> we will set what </a:t>
            </a:r>
            <a:r>
              <a:rPr lang="en-US" b="1" dirty="0"/>
              <a:t>action</a:t>
            </a:r>
            <a:r>
              <a:rPr lang="en-US" dirty="0"/>
              <a:t> of the </a:t>
            </a:r>
            <a:r>
              <a:rPr lang="en-US" b="1" dirty="0"/>
              <a:t>trigger</a:t>
            </a:r>
            <a:r>
              <a:rPr lang="en-US" dirty="0"/>
              <a:t> activates what </a:t>
            </a:r>
            <a:r>
              <a:rPr lang="en-US" b="1" dirty="0"/>
              <a:t>command</a:t>
            </a:r>
            <a:r>
              <a:rPr lang="en-US" dirty="0"/>
              <a:t>.</a:t>
            </a:r>
            <a:br>
              <a:rPr lang="en-US" dirty="0"/>
            </a:br>
            <a:br>
              <a:rPr lang="en-US" dirty="0"/>
            </a:br>
            <a:r>
              <a:rPr lang="en-US" dirty="0"/>
              <a:t>In the following example the action is </a:t>
            </a:r>
            <a:r>
              <a:rPr lang="en-US" b="1" dirty="0"/>
              <a:t>onTrue</a:t>
            </a:r>
            <a:r>
              <a:rPr lang="en-US" dirty="0"/>
              <a:t> (when A button is pressed) and the command is </a:t>
            </a:r>
            <a:r>
              <a:rPr lang="en-US" b="1" dirty="0"/>
              <a:t>MoveArmUp.</a:t>
            </a:r>
            <a:endParaRPr lang="en-IL" dirty="0"/>
          </a:p>
        </p:txBody>
      </p:sp>
      <p:sp>
        <p:nvSpPr>
          <p:cNvPr id="3" name="TextBox 2">
            <a:extLst>
              <a:ext uri="{FF2B5EF4-FFF2-40B4-BE49-F238E27FC236}">
                <a16:creationId xmlns:a16="http://schemas.microsoft.com/office/drawing/2014/main" id="{CEA877F8-C95C-CDDC-0C22-FC14C8B0C686}"/>
              </a:ext>
            </a:extLst>
          </p:cNvPr>
          <p:cNvSpPr txBox="1"/>
          <p:nvPr/>
        </p:nvSpPr>
        <p:spPr>
          <a:xfrm>
            <a:off x="43314" y="4547999"/>
            <a:ext cx="3826737" cy="523220"/>
          </a:xfrm>
          <a:prstGeom prst="rect">
            <a:avLst/>
          </a:prstGeom>
          <a:noFill/>
        </p:spPr>
        <p:txBody>
          <a:bodyPr wrap="square" rtlCol="0">
            <a:spAutoFit/>
          </a:bodyPr>
          <a:lstStyle/>
          <a:p>
            <a:r>
              <a:rPr lang="en-GB" i="1" dirty="0"/>
              <a:t>*This is the convention we use, your team’s code might be different</a:t>
            </a:r>
            <a:endParaRPr lang="en-IL" b="1" i="1" dirty="0"/>
          </a:p>
        </p:txBody>
      </p:sp>
    </p:spTree>
    <p:extLst>
      <p:ext uri="{BB962C8B-B14F-4D97-AF65-F5344CB8AC3E}">
        <p14:creationId xmlns:p14="http://schemas.microsoft.com/office/powerpoint/2010/main" val="98484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2291961"/>
            <a:chOff x="0" y="1072338"/>
            <a:chExt cx="12192000" cy="2764396"/>
          </a:xfrm>
        </p:grpSpPr>
        <p:sp>
          <p:nvSpPr>
            <p:cNvPr id="13" name="Google Shape;90;p1">
              <a:extLst>
                <a:ext uri="{FF2B5EF4-FFF2-40B4-BE49-F238E27FC236}">
                  <a16:creationId xmlns:a16="http://schemas.microsoft.com/office/drawing/2014/main" id="{197DB5CE-FCBF-8893-324E-AD37E651D7AA}"/>
                </a:ext>
              </a:extLst>
            </p:cNvPr>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04" name="Google Shape;104;g9605f3d7aa_0_91"/>
          <p:cNvSpPr txBox="1"/>
          <p:nvPr/>
        </p:nvSpPr>
        <p:spPr>
          <a:xfrm>
            <a:off x="1451985" y="238092"/>
            <a:ext cx="6039794"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US" sz="7200" b="1" dirty="0">
                <a:solidFill>
                  <a:schemeClr val="bg1"/>
                </a:solidFill>
                <a:latin typeface="Rubik" pitchFamily="2" charset="-79"/>
                <a:cs typeface="Rubik" pitchFamily="2" charset="-79"/>
              </a:rPr>
              <a:t>Practice</a:t>
            </a:r>
          </a:p>
        </p:txBody>
      </p:sp>
      <p:pic>
        <p:nvPicPr>
          <p:cNvPr id="4" name="Picture 3">
            <a:extLst>
              <a:ext uri="{FF2B5EF4-FFF2-40B4-BE49-F238E27FC236}">
                <a16:creationId xmlns:a16="http://schemas.microsoft.com/office/drawing/2014/main" id="{D1C6CAC2-A013-2447-765E-97624FEED202}"/>
              </a:ext>
            </a:extLst>
          </p:cNvPr>
          <p:cNvPicPr>
            <a:picLocks noChangeAspect="1"/>
          </p:cNvPicPr>
          <p:nvPr/>
        </p:nvPicPr>
        <p:blipFill>
          <a:blip r:embed="rId3"/>
          <a:stretch>
            <a:fillRect/>
          </a:stretch>
        </p:blipFill>
        <p:spPr>
          <a:xfrm>
            <a:off x="3262206" y="2411138"/>
            <a:ext cx="2419351" cy="2419351"/>
          </a:xfrm>
          <a:prstGeom prst="rect">
            <a:avLst/>
          </a:prstGeom>
        </p:spPr>
      </p:pic>
    </p:spTree>
    <p:extLst>
      <p:ext uri="{BB962C8B-B14F-4D97-AF65-F5344CB8AC3E}">
        <p14:creationId xmlns:p14="http://schemas.microsoft.com/office/powerpoint/2010/main" val="291782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3" name="Group 2">
            <a:extLst>
              <a:ext uri="{FF2B5EF4-FFF2-40B4-BE49-F238E27FC236}">
                <a16:creationId xmlns:a16="http://schemas.microsoft.com/office/drawing/2014/main" id="{A672B2A9-97CD-EE6B-B03C-3E17F25B2E43}"/>
              </a:ext>
            </a:extLst>
          </p:cNvPr>
          <p:cNvGrpSpPr/>
          <p:nvPr/>
        </p:nvGrpSpPr>
        <p:grpSpPr>
          <a:xfrm>
            <a:off x="0" y="162814"/>
            <a:ext cx="9147753" cy="634824"/>
            <a:chOff x="0" y="162814"/>
            <a:chExt cx="9147753" cy="634824"/>
          </a:xfrm>
        </p:grpSpPr>
        <p:sp>
          <p:nvSpPr>
            <p:cNvPr id="4" name="Google Shape;110;p2">
              <a:extLst>
                <a:ext uri="{FF2B5EF4-FFF2-40B4-BE49-F238E27FC236}">
                  <a16:creationId xmlns:a16="http://schemas.microsoft.com/office/drawing/2014/main" id="{7B2EF246-AF30-FD57-CC36-1155B4F12BD3}"/>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5" name="Google Shape;111;p2">
              <a:extLst>
                <a:ext uri="{FF2B5EF4-FFF2-40B4-BE49-F238E27FC236}">
                  <a16:creationId xmlns:a16="http://schemas.microsoft.com/office/drawing/2014/main" id="{6B65A338-4A08-063E-C73A-93528BC098CE}"/>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 name="Google Shape;112;p2">
              <a:extLst>
                <a:ext uri="{FF2B5EF4-FFF2-40B4-BE49-F238E27FC236}">
                  <a16:creationId xmlns:a16="http://schemas.microsoft.com/office/drawing/2014/main" id="{BA1F8DAC-1778-64B5-044D-6DE2E83D73B8}"/>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42427EA3-67AA-B7FF-69C9-CC93A32D7C2A}"/>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54365" y="181637"/>
            <a:ext cx="7337837"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Create a subsystem for the shooter</a:t>
            </a:r>
            <a:endParaRPr lang="he-IL" sz="3000" b="1" i="0" u="none" strike="noStrike" cap="none" dirty="0">
              <a:solidFill>
                <a:srgbClr val="FFFFFF"/>
              </a:solidFill>
              <a:latin typeface="Rubik"/>
              <a:ea typeface="Rubik"/>
              <a:cs typeface="Rubik"/>
              <a:sym typeface="Rubik"/>
            </a:endParaRPr>
          </a:p>
        </p:txBody>
      </p:sp>
      <p:pic>
        <p:nvPicPr>
          <p:cNvPr id="2" name="Picture 1">
            <a:extLst>
              <a:ext uri="{FF2B5EF4-FFF2-40B4-BE49-F238E27FC236}">
                <a16:creationId xmlns:a16="http://schemas.microsoft.com/office/drawing/2014/main" id="{A431B90A-C7C3-5D75-0404-FD77097A5685}"/>
              </a:ext>
            </a:extLst>
          </p:cNvPr>
          <p:cNvPicPr>
            <a:picLocks noChangeAspect="1"/>
          </p:cNvPicPr>
          <p:nvPr/>
        </p:nvPicPr>
        <p:blipFill rotWithShape="1">
          <a:blip r:embed="rId3"/>
          <a:srcRect l="10038" t="10412" r="7462" b="7889"/>
          <a:stretch/>
        </p:blipFill>
        <p:spPr>
          <a:xfrm>
            <a:off x="8408193" y="4414837"/>
            <a:ext cx="735807" cy="728663"/>
          </a:xfrm>
          <a:prstGeom prst="rect">
            <a:avLst/>
          </a:prstGeom>
        </p:spPr>
      </p:pic>
      <p:sp>
        <p:nvSpPr>
          <p:cNvPr id="6" name="TextBox 5">
            <a:extLst>
              <a:ext uri="{FF2B5EF4-FFF2-40B4-BE49-F238E27FC236}">
                <a16:creationId xmlns:a16="http://schemas.microsoft.com/office/drawing/2014/main" id="{46A38FBB-7847-5F5E-46F6-247789284530}"/>
              </a:ext>
            </a:extLst>
          </p:cNvPr>
          <p:cNvSpPr txBox="1"/>
          <p:nvPr/>
        </p:nvSpPr>
        <p:spPr>
          <a:xfrm>
            <a:off x="6407246" y="1186755"/>
            <a:ext cx="2262157" cy="1384995"/>
          </a:xfrm>
          <a:prstGeom prst="rect">
            <a:avLst/>
          </a:prstGeom>
          <a:noFill/>
        </p:spPr>
        <p:txBody>
          <a:bodyPr wrap="square" rtlCol="0">
            <a:spAutoFit/>
          </a:bodyPr>
          <a:lstStyle/>
          <a:p>
            <a:r>
              <a:rPr lang="en-GB" b="1" dirty="0"/>
              <a:t>Reminder!</a:t>
            </a:r>
            <a:br>
              <a:rPr lang="en-GB" dirty="0"/>
            </a:br>
            <a:br>
              <a:rPr lang="en-GB" dirty="0"/>
            </a:br>
            <a:r>
              <a:rPr lang="en-GB" dirty="0"/>
              <a:t>Class variables are either </a:t>
            </a:r>
            <a:r>
              <a:rPr lang="en-GB" b="1" dirty="0"/>
              <a:t>private </a:t>
            </a:r>
            <a:r>
              <a:rPr lang="en-GB" dirty="0"/>
              <a:t>or </a:t>
            </a:r>
            <a:r>
              <a:rPr lang="en-GB" b="1" dirty="0"/>
              <a:t>protected.</a:t>
            </a:r>
            <a:br>
              <a:rPr lang="en-GB" b="1" dirty="0"/>
            </a:br>
            <a:r>
              <a:rPr lang="en-GB" dirty="0"/>
              <a:t>Depending on the variable they might also be </a:t>
            </a:r>
            <a:r>
              <a:rPr lang="en-GB" b="1" dirty="0"/>
              <a:t>final.</a:t>
            </a:r>
            <a:endParaRPr lang="en-IL" b="1" dirty="0"/>
          </a:p>
        </p:txBody>
      </p:sp>
      <p:pic>
        <p:nvPicPr>
          <p:cNvPr id="8" name="Picture 7" descr="A diagram of a machine&#10;&#10;Description automatically generated">
            <a:extLst>
              <a:ext uri="{FF2B5EF4-FFF2-40B4-BE49-F238E27FC236}">
                <a16:creationId xmlns:a16="http://schemas.microsoft.com/office/drawing/2014/main" id="{F87E75FE-49CF-15FB-98DC-C0DA2223634A}"/>
              </a:ext>
            </a:extLst>
          </p:cNvPr>
          <p:cNvPicPr>
            <a:picLocks noChangeAspect="1"/>
          </p:cNvPicPr>
          <p:nvPr/>
        </p:nvPicPr>
        <p:blipFill>
          <a:blip r:embed="rId4"/>
          <a:stretch>
            <a:fillRect/>
          </a:stretch>
        </p:blipFill>
        <p:spPr>
          <a:xfrm>
            <a:off x="567850" y="1023937"/>
            <a:ext cx="5629275" cy="3390900"/>
          </a:xfrm>
          <a:prstGeom prst="rect">
            <a:avLst/>
          </a:prstGeom>
        </p:spPr>
      </p:pic>
    </p:spTree>
    <p:extLst>
      <p:ext uri="{BB962C8B-B14F-4D97-AF65-F5344CB8AC3E}">
        <p14:creationId xmlns:p14="http://schemas.microsoft.com/office/powerpoint/2010/main" val="21017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3" name="Group 2">
            <a:extLst>
              <a:ext uri="{FF2B5EF4-FFF2-40B4-BE49-F238E27FC236}">
                <a16:creationId xmlns:a16="http://schemas.microsoft.com/office/drawing/2014/main" id="{8B7CFEA6-319C-0518-0095-A4FFA5F078DA}"/>
              </a:ext>
            </a:extLst>
          </p:cNvPr>
          <p:cNvGrpSpPr/>
          <p:nvPr/>
        </p:nvGrpSpPr>
        <p:grpSpPr>
          <a:xfrm>
            <a:off x="0" y="162814"/>
            <a:ext cx="9147753" cy="634824"/>
            <a:chOff x="0" y="162814"/>
            <a:chExt cx="9147753" cy="634824"/>
          </a:xfrm>
        </p:grpSpPr>
        <p:sp>
          <p:nvSpPr>
            <p:cNvPr id="4" name="Google Shape;110;p2">
              <a:extLst>
                <a:ext uri="{FF2B5EF4-FFF2-40B4-BE49-F238E27FC236}">
                  <a16:creationId xmlns:a16="http://schemas.microsoft.com/office/drawing/2014/main" id="{71D0E36F-B2B6-1608-5E6C-08C4D294AEF0}"/>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5" name="Google Shape;111;p2">
              <a:extLst>
                <a:ext uri="{FF2B5EF4-FFF2-40B4-BE49-F238E27FC236}">
                  <a16:creationId xmlns:a16="http://schemas.microsoft.com/office/drawing/2014/main" id="{9F8782D2-1712-7649-6FB4-39BE9842D70C}"/>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 name="Google Shape;112;p2">
              <a:extLst>
                <a:ext uri="{FF2B5EF4-FFF2-40B4-BE49-F238E27FC236}">
                  <a16:creationId xmlns:a16="http://schemas.microsoft.com/office/drawing/2014/main" id="{4907855E-4917-7E74-5939-B20A1DB65120}"/>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0B4BDADB-E8AF-DE37-6219-94A4EBADEDDA}"/>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0" y="188162"/>
            <a:ext cx="6898537"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Create a command for the shooter</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6156641" y="1087934"/>
            <a:ext cx="2722884" cy="3788865"/>
          </a:xfrm>
          <a:prstGeom prst="rect">
            <a:avLst/>
          </a:prstGeom>
          <a:noFill/>
          <a:ln>
            <a:noFill/>
          </a:ln>
        </p:spPr>
        <p:txBody>
          <a:bodyPr spcFirstLastPara="1" wrap="square" lIns="91425" tIns="91425" rIns="91425" bIns="91425" anchor="t" anchorCtr="0">
            <a:noAutofit/>
          </a:bodyPr>
          <a:lstStyle/>
          <a:p>
            <a:pPr lvl="0" algn="r" rtl="1">
              <a:lnSpc>
                <a:spcPct val="115000"/>
              </a:lnSpc>
              <a:spcBef>
                <a:spcPts val="0"/>
              </a:spcBef>
              <a:spcAft>
                <a:spcPts val="0"/>
              </a:spcAft>
            </a:pPr>
            <a:endParaRPr lang="he-IL" sz="2100" dirty="0">
              <a:solidFill>
                <a:schemeClr val="dk1"/>
              </a:solidFill>
              <a:latin typeface="Rubik" panose="020B0604020202020204" charset="-79"/>
              <a:cs typeface="Rubik" panose="020B0604020202020204" charset="-79"/>
            </a:endParaRPr>
          </a:p>
        </p:txBody>
      </p:sp>
      <p:pic>
        <p:nvPicPr>
          <p:cNvPr id="2" name="Picture 1">
            <a:extLst>
              <a:ext uri="{FF2B5EF4-FFF2-40B4-BE49-F238E27FC236}">
                <a16:creationId xmlns:a16="http://schemas.microsoft.com/office/drawing/2014/main" id="{A431B90A-C7C3-5D75-0404-FD77097A5685}"/>
              </a:ext>
            </a:extLst>
          </p:cNvPr>
          <p:cNvPicPr>
            <a:picLocks noChangeAspect="1"/>
          </p:cNvPicPr>
          <p:nvPr/>
        </p:nvPicPr>
        <p:blipFill rotWithShape="1">
          <a:blip r:embed="rId3"/>
          <a:srcRect l="10038" t="10412" r="7462" b="7889"/>
          <a:stretch/>
        </p:blipFill>
        <p:spPr>
          <a:xfrm>
            <a:off x="8408193" y="4414837"/>
            <a:ext cx="735807" cy="728663"/>
          </a:xfrm>
          <a:prstGeom prst="rect">
            <a:avLst/>
          </a:prstGeom>
        </p:spPr>
      </p:pic>
      <p:sp>
        <p:nvSpPr>
          <p:cNvPr id="6" name="TextBox 5">
            <a:extLst>
              <a:ext uri="{FF2B5EF4-FFF2-40B4-BE49-F238E27FC236}">
                <a16:creationId xmlns:a16="http://schemas.microsoft.com/office/drawing/2014/main" id="{6863B4C9-24A9-4BE4-229D-259AC3D604A9}"/>
              </a:ext>
            </a:extLst>
          </p:cNvPr>
          <p:cNvSpPr txBox="1"/>
          <p:nvPr/>
        </p:nvSpPr>
        <p:spPr>
          <a:xfrm>
            <a:off x="1920345" y="1068963"/>
            <a:ext cx="5303307" cy="954107"/>
          </a:xfrm>
          <a:prstGeom prst="rect">
            <a:avLst/>
          </a:prstGeom>
          <a:noFill/>
        </p:spPr>
        <p:txBody>
          <a:bodyPr wrap="square" rtlCol="0">
            <a:spAutoFit/>
          </a:bodyPr>
          <a:lstStyle/>
          <a:p>
            <a:r>
              <a:rPr lang="en-GB" dirty="0"/>
              <a:t>Write a debug command that will accelerate the flywheels and after 3 seconds activate the loader.</a:t>
            </a:r>
            <a:br>
              <a:rPr lang="en-GB" dirty="0"/>
            </a:br>
            <a:br>
              <a:rPr lang="en-GB" dirty="0"/>
            </a:br>
            <a:r>
              <a:rPr lang="en-GB" dirty="0"/>
              <a:t>Hint: use Timer class.</a:t>
            </a:r>
            <a:endParaRPr lang="en-IL" dirty="0"/>
          </a:p>
        </p:txBody>
      </p:sp>
      <p:pic>
        <p:nvPicPr>
          <p:cNvPr id="8" name="Picture 7" descr="A screenshot of a computer program&#10;&#10;Description automatically generated">
            <a:extLst>
              <a:ext uri="{FF2B5EF4-FFF2-40B4-BE49-F238E27FC236}">
                <a16:creationId xmlns:a16="http://schemas.microsoft.com/office/drawing/2014/main" id="{9ECEB602-C4B6-AC09-CFEE-4DDC8C03CA08}"/>
              </a:ext>
            </a:extLst>
          </p:cNvPr>
          <p:cNvPicPr>
            <a:picLocks noChangeAspect="1"/>
          </p:cNvPicPr>
          <p:nvPr/>
        </p:nvPicPr>
        <p:blipFill>
          <a:blip r:embed="rId4"/>
          <a:stretch>
            <a:fillRect/>
          </a:stretch>
        </p:blipFill>
        <p:spPr>
          <a:xfrm>
            <a:off x="2138360" y="2023070"/>
            <a:ext cx="4867275" cy="2800350"/>
          </a:xfrm>
          <a:prstGeom prst="rect">
            <a:avLst/>
          </a:prstGeom>
        </p:spPr>
      </p:pic>
    </p:spTree>
    <p:extLst>
      <p:ext uri="{BB962C8B-B14F-4D97-AF65-F5344CB8AC3E}">
        <p14:creationId xmlns:p14="http://schemas.microsoft.com/office/powerpoint/2010/main" val="31451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3183773"/>
            <a:chOff x="0" y="-3301"/>
            <a:chExt cx="12192000" cy="3840035"/>
          </a:xfrm>
        </p:grpSpPr>
        <p:sp>
          <p:nvSpPr>
            <p:cNvPr id="13" name="Google Shape;90;p1">
              <a:extLst>
                <a:ext uri="{FF2B5EF4-FFF2-40B4-BE49-F238E27FC236}">
                  <a16:creationId xmlns:a16="http://schemas.microsoft.com/office/drawing/2014/main" id="{197DB5CE-FCBF-8893-324E-AD37E651D7AA}"/>
                </a:ext>
              </a:extLst>
            </p:cNvPr>
            <p:cNvSpPr/>
            <p:nvPr/>
          </p:nvSpPr>
          <p:spPr>
            <a:xfrm>
              <a:off x="0" y="-3301"/>
              <a:ext cx="12192000" cy="3840035"/>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04" name="Google Shape;104;g9605f3d7aa_0_91"/>
          <p:cNvSpPr txBox="1"/>
          <p:nvPr/>
        </p:nvSpPr>
        <p:spPr>
          <a:xfrm>
            <a:off x="1158882" y="646796"/>
            <a:ext cx="6826235"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he-IL" sz="5400" b="1" dirty="0">
                <a:solidFill>
                  <a:schemeClr val="bg1"/>
                </a:solidFill>
              </a:rPr>
              <a:t>תודה על ההקשבה</a:t>
            </a:r>
            <a:endParaRPr lang="iw-IL" sz="5400" b="1" dirty="0">
              <a:solidFill>
                <a:schemeClr val="bg1"/>
              </a:solidFill>
            </a:endParaRPr>
          </a:p>
        </p:txBody>
      </p:sp>
      <p:pic>
        <p:nvPicPr>
          <p:cNvPr id="3" name="Google Shape;88;p1">
            <a:extLst>
              <a:ext uri="{FF2B5EF4-FFF2-40B4-BE49-F238E27FC236}">
                <a16:creationId xmlns:a16="http://schemas.microsoft.com/office/drawing/2014/main" id="{DFD4EF1C-EDD6-8CC1-6F1E-BF6356C4B7DB}"/>
              </a:ext>
            </a:extLst>
          </p:cNvPr>
          <p:cNvPicPr preferRelativeResize="0"/>
          <p:nvPr/>
        </p:nvPicPr>
        <p:blipFill rotWithShape="1">
          <a:blip r:embed="rId3">
            <a:alphaModFix/>
          </a:blip>
          <a:srcRect/>
          <a:stretch/>
        </p:blipFill>
        <p:spPr>
          <a:xfrm>
            <a:off x="3062190" y="3633734"/>
            <a:ext cx="2992924" cy="831245"/>
          </a:xfrm>
          <a:prstGeom prst="rect">
            <a:avLst/>
          </a:prstGeom>
          <a:noFill/>
          <a:ln>
            <a:noFill/>
          </a:ln>
        </p:spPr>
      </p:pic>
    </p:spTree>
    <p:extLst>
      <p:ext uri="{BB962C8B-B14F-4D97-AF65-F5344CB8AC3E}">
        <p14:creationId xmlns:p14="http://schemas.microsoft.com/office/powerpoint/2010/main" val="32317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Definition</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536194" y="1227300"/>
            <a:ext cx="3603772"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rPr>
              <a:t>Subsystems:</a:t>
            </a:r>
            <a:r>
              <a:rPr lang="en-US" sz="1200" dirty="0">
                <a:solidFill>
                  <a:schemeClr val="dk1"/>
                </a:solidFill>
              </a:rPr>
              <a:t> The basic building blocks of a robot’s functionality. They represent physical components of the robot (like drive trains, elevators, or intake mechanisms) and provide methods for controlling these components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FA410FFC-5D06-9B17-A047-A3020E16149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218"/>
          <a:stretch/>
        </p:blipFill>
        <p:spPr>
          <a:xfrm>
            <a:off x="1286324" y="2629654"/>
            <a:ext cx="6169297" cy="1947311"/>
          </a:xfrm>
          <a:prstGeom prst="rect">
            <a:avLst/>
          </a:prstGeom>
        </p:spPr>
      </p:pic>
      <p:sp>
        <p:nvSpPr>
          <p:cNvPr id="7" name="Google Shape;118;p2">
            <a:extLst>
              <a:ext uri="{FF2B5EF4-FFF2-40B4-BE49-F238E27FC236}">
                <a16:creationId xmlns:a16="http://schemas.microsoft.com/office/drawing/2014/main" id="{996CA788-2BB7-55D7-FD07-5B00413342EF}"/>
              </a:ext>
            </a:extLst>
          </p:cNvPr>
          <p:cNvSpPr txBox="1"/>
          <p:nvPr/>
        </p:nvSpPr>
        <p:spPr>
          <a:xfrm>
            <a:off x="4455000" y="1227299"/>
            <a:ext cx="3750751"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rPr>
              <a:t>Commands: </a:t>
            </a:r>
            <a:r>
              <a:rPr lang="en-US" sz="1200" dirty="0">
                <a:solidFill>
                  <a:schemeClr val="dk1"/>
                </a:solidFill>
              </a:rPr>
              <a:t>Define a high-level actions that involve one or more subsystems. For example, a “DriveDistance” command might use a “DriveTrain” subsystem to drive a certain distance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C7087BD2-F7A3-31CC-797E-AF1561ECF66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E9605547-01A7-13F7-9DF1-D3E1703A7CA6}"/>
              </a:ext>
            </a:extLst>
          </p:cNvPr>
          <p:cNvGrpSpPr/>
          <p:nvPr/>
        </p:nvGrpSpPr>
        <p:grpSpPr>
          <a:xfrm>
            <a:off x="0" y="162814"/>
            <a:ext cx="9147753" cy="634824"/>
            <a:chOff x="0" y="162814"/>
            <a:chExt cx="9147753" cy="634824"/>
          </a:xfrm>
        </p:grpSpPr>
        <p:sp>
          <p:nvSpPr>
            <p:cNvPr id="110" name="Google Shape;110;p2">
              <a:extLst>
                <a:ext uri="{FF2B5EF4-FFF2-40B4-BE49-F238E27FC236}">
                  <a16:creationId xmlns:a16="http://schemas.microsoft.com/office/drawing/2014/main" id="{6506434B-E45A-028E-267D-FE151B5A5BCE}"/>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3FCDD2F8-3878-F2CF-97B7-4555FCDE8717}"/>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0EF74BEA-ACF6-998F-9040-D60D0DCC0202}"/>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B284E99C-C03F-1548-B2E8-0BDD6FF6462C}"/>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a:extLst>
              <a:ext uri="{FF2B5EF4-FFF2-40B4-BE49-F238E27FC236}">
                <a16:creationId xmlns:a16="http://schemas.microsoft.com/office/drawing/2014/main" id="{D6CDB4F1-6709-0564-6AF4-D69A44994F25}"/>
              </a:ext>
            </a:extLst>
          </p:cNvPr>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Constants</a:t>
            </a:r>
            <a:endParaRPr lang="he-IL" sz="3000" b="1" i="0" u="none" strike="noStrike" cap="none" dirty="0">
              <a:solidFill>
                <a:srgbClr val="FFFFFF"/>
              </a:solidFill>
              <a:latin typeface="Rubik"/>
              <a:ea typeface="Rubik"/>
              <a:cs typeface="Rubik"/>
              <a:sym typeface="Rubik"/>
            </a:endParaRPr>
          </a:p>
        </p:txBody>
      </p:sp>
      <p:sp>
        <p:nvSpPr>
          <p:cNvPr id="118" name="Google Shape;118;p2">
            <a:extLst>
              <a:ext uri="{FF2B5EF4-FFF2-40B4-BE49-F238E27FC236}">
                <a16:creationId xmlns:a16="http://schemas.microsoft.com/office/drawing/2014/main" id="{AF14EC77-2B48-23E0-3976-E07D246EBAC7}"/>
              </a:ext>
            </a:extLst>
          </p:cNvPr>
          <p:cNvSpPr txBox="1"/>
          <p:nvPr/>
        </p:nvSpPr>
        <p:spPr>
          <a:xfrm>
            <a:off x="536194" y="1227300"/>
            <a:ext cx="3603772"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latin typeface="Rubik" pitchFamily="2" charset="-79"/>
                <a:cs typeface="Rubik" pitchFamily="2" charset="-79"/>
              </a:rPr>
              <a:t>Constants: </a:t>
            </a:r>
            <a:r>
              <a:rPr lang="en-US" sz="1200" dirty="0">
                <a:solidFill>
                  <a:schemeClr val="dk1"/>
                </a:solidFill>
                <a:latin typeface="Rubik" pitchFamily="2" charset="-79"/>
                <a:cs typeface="Rubik" pitchFamily="2" charset="-79"/>
              </a:rPr>
              <a:t>Constants.java is a file that contains the final “Constants” class</a:t>
            </a:r>
          </a:p>
          <a:p>
            <a:pPr lvl="0" algn="l">
              <a:lnSpc>
                <a:spcPct val="115000"/>
              </a:lnSpc>
              <a:spcBef>
                <a:spcPts val="0"/>
              </a:spcBef>
              <a:spcAft>
                <a:spcPts val="0"/>
              </a:spcAft>
            </a:pPr>
            <a:r>
              <a:rPr lang="en-US" sz="1200" dirty="0">
                <a:solidFill>
                  <a:schemeClr val="dk1"/>
                </a:solidFill>
                <a:latin typeface="Rubik" pitchFamily="2" charset="-79"/>
                <a:cs typeface="Rubik" pitchFamily="2" charset="-79"/>
              </a:rPr>
              <a:t>This class contains all the constant variables our robot code uses.</a:t>
            </a:r>
          </a:p>
        </p:txBody>
      </p:sp>
      <p:pic>
        <p:nvPicPr>
          <p:cNvPr id="2" name="Picture 2">
            <a:extLst>
              <a:ext uri="{FF2B5EF4-FFF2-40B4-BE49-F238E27FC236}">
                <a16:creationId xmlns:a16="http://schemas.microsoft.com/office/drawing/2014/main" id="{6B7216C3-B9C3-30CD-90AE-8BEE9C2C5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64C8BD-FE6E-CD47-2603-22F18028293B}"/>
              </a:ext>
            </a:extLst>
          </p:cNvPr>
          <p:cNvPicPr>
            <a:picLocks noChangeAspect="1"/>
          </p:cNvPicPr>
          <p:nvPr/>
        </p:nvPicPr>
        <p:blipFill>
          <a:blip r:embed="rId4"/>
          <a:stretch>
            <a:fillRect/>
          </a:stretch>
        </p:blipFill>
        <p:spPr>
          <a:xfrm>
            <a:off x="4139966" y="929987"/>
            <a:ext cx="3891959" cy="4109547"/>
          </a:xfrm>
          <a:prstGeom prst="rect">
            <a:avLst/>
          </a:prstGeom>
        </p:spPr>
      </p:pic>
    </p:spTree>
    <p:extLst>
      <p:ext uri="{BB962C8B-B14F-4D97-AF65-F5344CB8AC3E}">
        <p14:creationId xmlns:p14="http://schemas.microsoft.com/office/powerpoint/2010/main" val="66269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Subsystems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 program&#10;&#10;Description automatically generated">
            <a:extLst>
              <a:ext uri="{FF2B5EF4-FFF2-40B4-BE49-F238E27FC236}">
                <a16:creationId xmlns:a16="http://schemas.microsoft.com/office/drawing/2014/main" id="{8A2987B5-1EC2-FF46-8A89-03349F6CCC21}"/>
              </a:ext>
            </a:extLst>
          </p:cNvPr>
          <p:cNvPicPr>
            <a:picLocks noChangeAspect="1"/>
          </p:cNvPicPr>
          <p:nvPr/>
        </p:nvPicPr>
        <p:blipFill>
          <a:blip r:embed="rId4"/>
          <a:stretch>
            <a:fillRect/>
          </a:stretch>
        </p:blipFill>
        <p:spPr>
          <a:xfrm>
            <a:off x="2869934" y="888164"/>
            <a:ext cx="3404132" cy="4163877"/>
          </a:xfrm>
          <a:prstGeom prst="rect">
            <a:avLst/>
          </a:prstGeom>
        </p:spPr>
      </p:pic>
    </p:spTree>
    <p:extLst>
      <p:ext uri="{BB962C8B-B14F-4D97-AF65-F5344CB8AC3E}">
        <p14:creationId xmlns:p14="http://schemas.microsoft.com/office/powerpoint/2010/main" val="57574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Subsystems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B9874D0-6C11-A2EC-3F80-FC012EC6A81B}"/>
              </a:ext>
            </a:extLst>
          </p:cNvPr>
          <p:cNvPicPr>
            <a:picLocks noChangeAspect="1"/>
          </p:cNvPicPr>
          <p:nvPr/>
        </p:nvPicPr>
        <p:blipFill>
          <a:blip r:embed="rId4"/>
          <a:stretch>
            <a:fillRect/>
          </a:stretch>
        </p:blipFill>
        <p:spPr>
          <a:xfrm>
            <a:off x="472681" y="1050757"/>
            <a:ext cx="3820093" cy="3539289"/>
          </a:xfrm>
          <a:prstGeom prst="rect">
            <a:avLst/>
          </a:prstGeom>
        </p:spPr>
      </p:pic>
      <p:sp>
        <p:nvSpPr>
          <p:cNvPr id="8" name="TextBox 7">
            <a:extLst>
              <a:ext uri="{FF2B5EF4-FFF2-40B4-BE49-F238E27FC236}">
                <a16:creationId xmlns:a16="http://schemas.microsoft.com/office/drawing/2014/main" id="{C431AC18-24F5-E237-7DF1-07730F9DE4AB}"/>
              </a:ext>
            </a:extLst>
          </p:cNvPr>
          <p:cNvSpPr txBox="1"/>
          <p:nvPr/>
        </p:nvSpPr>
        <p:spPr>
          <a:xfrm>
            <a:off x="4748463" y="1219200"/>
            <a:ext cx="3826737" cy="954107"/>
          </a:xfrm>
          <a:prstGeom prst="rect">
            <a:avLst/>
          </a:prstGeom>
          <a:noFill/>
        </p:spPr>
        <p:txBody>
          <a:bodyPr wrap="square" rtlCol="0">
            <a:spAutoFit/>
          </a:bodyPr>
          <a:lstStyle/>
          <a:p>
            <a:r>
              <a:rPr lang="en-GB" dirty="0"/>
              <a:t>All subsystems need to be added as a variable to the </a:t>
            </a:r>
            <a:r>
              <a:rPr lang="en-GB" b="1" dirty="0" err="1"/>
              <a:t>PorosSubsystems</a:t>
            </a:r>
            <a:r>
              <a:rPr lang="en-GB" b="1" dirty="0"/>
              <a:t>* </a:t>
            </a:r>
            <a:r>
              <a:rPr lang="en-GB" dirty="0"/>
              <a:t>class.</a:t>
            </a:r>
            <a:br>
              <a:rPr lang="en-GB" dirty="0"/>
            </a:br>
            <a:r>
              <a:rPr lang="en-GB" dirty="0"/>
              <a:t>Initialized in the constructor and have a function that returns them.</a:t>
            </a:r>
            <a:endParaRPr lang="en-IL" b="1" dirty="0"/>
          </a:p>
        </p:txBody>
      </p:sp>
      <p:sp>
        <p:nvSpPr>
          <p:cNvPr id="3" name="TextBox 2">
            <a:extLst>
              <a:ext uri="{FF2B5EF4-FFF2-40B4-BE49-F238E27FC236}">
                <a16:creationId xmlns:a16="http://schemas.microsoft.com/office/drawing/2014/main" id="{62022526-0117-1332-61FF-FEB16B6990C7}"/>
              </a:ext>
            </a:extLst>
          </p:cNvPr>
          <p:cNvSpPr txBox="1"/>
          <p:nvPr/>
        </p:nvSpPr>
        <p:spPr>
          <a:xfrm>
            <a:off x="4748463" y="2489681"/>
            <a:ext cx="3826737" cy="523220"/>
          </a:xfrm>
          <a:prstGeom prst="rect">
            <a:avLst/>
          </a:prstGeom>
          <a:noFill/>
        </p:spPr>
        <p:txBody>
          <a:bodyPr wrap="square" rtlCol="0">
            <a:spAutoFit/>
          </a:bodyPr>
          <a:lstStyle/>
          <a:p>
            <a:r>
              <a:rPr lang="en-GB" i="1" dirty="0"/>
              <a:t>*This is the convention we use, your team’s code might be different</a:t>
            </a:r>
            <a:endParaRPr lang="en-IL" b="1" i="1" dirty="0"/>
          </a:p>
        </p:txBody>
      </p:sp>
    </p:spTree>
    <p:extLst>
      <p:ext uri="{BB962C8B-B14F-4D97-AF65-F5344CB8AC3E}">
        <p14:creationId xmlns:p14="http://schemas.microsoft.com/office/powerpoint/2010/main" val="106694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8146" y="4624939"/>
            <a:ext cx="515853" cy="5158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shot of a computer program&#10;&#10;Description automatically generated">
            <a:extLst>
              <a:ext uri="{FF2B5EF4-FFF2-40B4-BE49-F238E27FC236}">
                <a16:creationId xmlns:a16="http://schemas.microsoft.com/office/drawing/2014/main" id="{3C80B611-85D9-A7BF-91C0-40509A3AF703}"/>
              </a:ext>
            </a:extLst>
          </p:cNvPr>
          <p:cNvPicPr>
            <a:picLocks noChangeAspect="1"/>
          </p:cNvPicPr>
          <p:nvPr/>
        </p:nvPicPr>
        <p:blipFill>
          <a:blip r:embed="rId4"/>
          <a:stretch>
            <a:fillRect/>
          </a:stretch>
        </p:blipFill>
        <p:spPr>
          <a:xfrm>
            <a:off x="2141109" y="910077"/>
            <a:ext cx="4861782" cy="4129514"/>
          </a:xfrm>
          <a:prstGeom prst="rect">
            <a:avLst/>
          </a:prstGeom>
        </p:spPr>
      </p:pic>
    </p:spTree>
    <p:extLst>
      <p:ext uri="{BB962C8B-B14F-4D97-AF65-F5344CB8AC3E}">
        <p14:creationId xmlns:p14="http://schemas.microsoft.com/office/powerpoint/2010/main" val="209821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err="1">
                <a:solidFill>
                  <a:srgbClr val="FFFFFF"/>
                </a:solidFill>
                <a:latin typeface="Rubik"/>
                <a:ea typeface="Rubik"/>
                <a:cs typeface="Rubik"/>
                <a:sym typeface="Rubik"/>
              </a:rPr>
              <a:t>DebugCommand</a:t>
            </a:r>
            <a:r>
              <a:rPr lang="en-US" sz="3000" b="1" dirty="0">
                <a:solidFill>
                  <a:srgbClr val="FFFFFF"/>
                </a:solidFill>
                <a:latin typeface="Rubik"/>
                <a:ea typeface="Rubik"/>
                <a:cs typeface="Rubik"/>
                <a:sym typeface="Rubik"/>
              </a:rPr>
              <a:t>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78" y="4620278"/>
            <a:ext cx="523221" cy="523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2D03B7-3009-6FC3-D7AC-35730623578E}"/>
              </a:ext>
            </a:extLst>
          </p:cNvPr>
          <p:cNvSpPr txBox="1"/>
          <p:nvPr/>
        </p:nvSpPr>
        <p:spPr>
          <a:xfrm>
            <a:off x="4756483" y="970547"/>
            <a:ext cx="4106869" cy="2893100"/>
          </a:xfrm>
          <a:prstGeom prst="rect">
            <a:avLst/>
          </a:prstGeom>
          <a:noFill/>
        </p:spPr>
        <p:txBody>
          <a:bodyPr wrap="square" rtlCol="0">
            <a:spAutoFit/>
          </a:bodyPr>
          <a:lstStyle/>
          <a:p>
            <a:r>
              <a:rPr lang="en-US" dirty="0"/>
              <a:t>What changed?</a:t>
            </a:r>
            <a:br>
              <a:rPr lang="en-US" dirty="0"/>
            </a:br>
            <a:br>
              <a:rPr lang="en-US" dirty="0"/>
            </a:br>
            <a:r>
              <a:rPr lang="en-US" b="1" dirty="0"/>
              <a:t>Entry variable </a:t>
            </a:r>
            <a:r>
              <a:rPr lang="en-US" dirty="0"/>
              <a:t>– The field in shuffleboard where we can pass parameters to the command.</a:t>
            </a:r>
          </a:p>
          <a:p>
            <a:br>
              <a:rPr lang="en-US" dirty="0"/>
            </a:br>
            <a:r>
              <a:rPr lang="en-US" b="1" dirty="0" err="1"/>
              <a:t>DebugTab</a:t>
            </a:r>
            <a:r>
              <a:rPr lang="en-US" dirty="0"/>
              <a:t> – The shuffleboard tab where the command would be.</a:t>
            </a:r>
          </a:p>
          <a:p>
            <a:br>
              <a:rPr lang="en-US" dirty="0"/>
            </a:br>
            <a:r>
              <a:rPr lang="en-US" b="1" dirty="0"/>
              <a:t>Layout </a:t>
            </a:r>
            <a:r>
              <a:rPr lang="en-US" dirty="0"/>
              <a:t>– The table of the command inside the tab.</a:t>
            </a:r>
            <a:br>
              <a:rPr lang="en-US" dirty="0"/>
            </a:br>
            <a:br>
              <a:rPr lang="en-US" dirty="0"/>
            </a:br>
            <a:r>
              <a:rPr lang="en-US" dirty="0"/>
              <a:t>In order to get the parameter from the field we will call the </a:t>
            </a:r>
            <a:r>
              <a:rPr lang="en-US" dirty="0" err="1"/>
              <a:t>SBManager.getEntry</a:t>
            </a:r>
            <a:r>
              <a:rPr lang="en-US" dirty="0"/>
              <a:t> command (line 27).</a:t>
            </a:r>
            <a:endParaRPr lang="en-IL" dirty="0"/>
          </a:p>
        </p:txBody>
      </p:sp>
      <p:sp>
        <p:nvSpPr>
          <p:cNvPr id="3" name="TextBox 2">
            <a:extLst>
              <a:ext uri="{FF2B5EF4-FFF2-40B4-BE49-F238E27FC236}">
                <a16:creationId xmlns:a16="http://schemas.microsoft.com/office/drawing/2014/main" id="{C1608D33-2897-DEBA-E2C6-092F44E7CF39}"/>
              </a:ext>
            </a:extLst>
          </p:cNvPr>
          <p:cNvSpPr txBox="1"/>
          <p:nvPr/>
        </p:nvSpPr>
        <p:spPr>
          <a:xfrm>
            <a:off x="4756483" y="4112204"/>
            <a:ext cx="3826737" cy="523220"/>
          </a:xfrm>
          <a:prstGeom prst="rect">
            <a:avLst/>
          </a:prstGeom>
          <a:noFill/>
        </p:spPr>
        <p:txBody>
          <a:bodyPr wrap="square" rtlCol="0">
            <a:spAutoFit/>
          </a:bodyPr>
          <a:lstStyle/>
          <a:p>
            <a:r>
              <a:rPr lang="en-GB" i="1" dirty="0"/>
              <a:t>*The </a:t>
            </a:r>
            <a:r>
              <a:rPr lang="en-GB" i="1" dirty="0" err="1"/>
              <a:t>SBManager</a:t>
            </a:r>
            <a:r>
              <a:rPr lang="en-GB" i="1" dirty="0"/>
              <a:t> is a helper class we created, you can view the source code </a:t>
            </a:r>
            <a:r>
              <a:rPr lang="en-GB" i="1" dirty="0">
                <a:hlinkClick r:id="rId4"/>
              </a:rPr>
              <a:t>here</a:t>
            </a:r>
            <a:endParaRPr lang="en-IL" b="1" i="1" dirty="0"/>
          </a:p>
        </p:txBody>
      </p:sp>
      <p:pic>
        <p:nvPicPr>
          <p:cNvPr id="7" name="Picture 6">
            <a:extLst>
              <a:ext uri="{FF2B5EF4-FFF2-40B4-BE49-F238E27FC236}">
                <a16:creationId xmlns:a16="http://schemas.microsoft.com/office/drawing/2014/main" id="{58334DA0-9E00-3870-3227-A1F2AAA79336}"/>
              </a:ext>
            </a:extLst>
          </p:cNvPr>
          <p:cNvPicPr>
            <a:picLocks noChangeAspect="1"/>
          </p:cNvPicPr>
          <p:nvPr/>
        </p:nvPicPr>
        <p:blipFill>
          <a:blip r:embed="rId5"/>
          <a:stretch>
            <a:fillRect/>
          </a:stretch>
        </p:blipFill>
        <p:spPr>
          <a:xfrm>
            <a:off x="280648" y="970547"/>
            <a:ext cx="4043920" cy="3836006"/>
          </a:xfrm>
          <a:prstGeom prst="rect">
            <a:avLst/>
          </a:prstGeom>
        </p:spPr>
      </p:pic>
    </p:spTree>
    <p:extLst>
      <p:ext uri="{BB962C8B-B14F-4D97-AF65-F5344CB8AC3E}">
        <p14:creationId xmlns:p14="http://schemas.microsoft.com/office/powerpoint/2010/main" val="59521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and Subsystem structure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E645D9-C82E-477D-C67C-FBF98A382D86}"/>
              </a:ext>
            </a:extLst>
          </p:cNvPr>
          <p:cNvSpPr txBox="1"/>
          <p:nvPr/>
        </p:nvSpPr>
        <p:spPr>
          <a:xfrm>
            <a:off x="2598820" y="1068089"/>
            <a:ext cx="3288631" cy="1600438"/>
          </a:xfrm>
          <a:prstGeom prst="rect">
            <a:avLst/>
          </a:prstGeom>
          <a:noFill/>
        </p:spPr>
        <p:txBody>
          <a:bodyPr wrap="square" rtlCol="0">
            <a:spAutoFit/>
          </a:bodyPr>
          <a:lstStyle/>
          <a:p>
            <a:r>
              <a:rPr lang="en-GB" dirty="0"/>
              <a:t>All </a:t>
            </a:r>
            <a:r>
              <a:rPr lang="en-GB" b="1" dirty="0"/>
              <a:t>Subsystems</a:t>
            </a:r>
            <a:r>
              <a:rPr lang="en-GB" dirty="0"/>
              <a:t> and </a:t>
            </a:r>
            <a:r>
              <a:rPr lang="en-GB" b="1" dirty="0"/>
              <a:t>Commands</a:t>
            </a:r>
            <a:r>
              <a:rPr lang="en-GB" dirty="0"/>
              <a:t> are classes. So of course they will share the same structure as a </a:t>
            </a:r>
            <a:r>
              <a:rPr lang="en-GB" b="1" dirty="0"/>
              <a:t>class.</a:t>
            </a:r>
            <a:br>
              <a:rPr lang="en-GB" b="1" dirty="0"/>
            </a:br>
            <a:br>
              <a:rPr lang="en-GB" b="1" dirty="0"/>
            </a:br>
            <a:r>
              <a:rPr lang="en-GB" dirty="0"/>
              <a:t>Subsystems and Commands will all have class </a:t>
            </a:r>
            <a:r>
              <a:rPr lang="en-GB" b="1" dirty="0"/>
              <a:t>variables, constructors </a:t>
            </a:r>
            <a:r>
              <a:rPr lang="en-GB" dirty="0"/>
              <a:t>and </a:t>
            </a:r>
            <a:r>
              <a:rPr lang="en-GB" b="1" dirty="0"/>
              <a:t>functions.</a:t>
            </a:r>
            <a:endParaRPr lang="en-IL" b="1" dirty="0"/>
          </a:p>
        </p:txBody>
      </p:sp>
      <p:pic>
        <p:nvPicPr>
          <p:cNvPr id="5" name="Picture 4">
            <a:extLst>
              <a:ext uri="{FF2B5EF4-FFF2-40B4-BE49-F238E27FC236}">
                <a16:creationId xmlns:a16="http://schemas.microsoft.com/office/drawing/2014/main" id="{C61BC9E0-7759-E527-E6ED-E611FA967C40}"/>
              </a:ext>
            </a:extLst>
          </p:cNvPr>
          <p:cNvPicPr>
            <a:picLocks noChangeAspect="1"/>
          </p:cNvPicPr>
          <p:nvPr/>
        </p:nvPicPr>
        <p:blipFill>
          <a:blip r:embed="rId4"/>
          <a:stretch>
            <a:fillRect/>
          </a:stretch>
        </p:blipFill>
        <p:spPr>
          <a:xfrm>
            <a:off x="2138362" y="2938978"/>
            <a:ext cx="4867275" cy="1819275"/>
          </a:xfrm>
          <a:prstGeom prst="rect">
            <a:avLst/>
          </a:prstGeom>
        </p:spPr>
      </p:pic>
    </p:spTree>
    <p:extLst>
      <p:ext uri="{BB962C8B-B14F-4D97-AF65-F5344CB8AC3E}">
        <p14:creationId xmlns:p14="http://schemas.microsoft.com/office/powerpoint/2010/main" val="239556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scheduler</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72564" y="986668"/>
            <a:ext cx="6345869" cy="3619019"/>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dirty="0">
                <a:solidFill>
                  <a:schemeClr val="dk1"/>
                </a:solidFill>
              </a:rPr>
              <a:t>The Command Scheduler is the core of the command-based robot framework in WPILib. It is responsible for running commands and managing resource conflicts between them.</a:t>
            </a:r>
          </a:p>
          <a:p>
            <a:pPr lvl="0" algn="l">
              <a:lnSpc>
                <a:spcPct val="115000"/>
              </a:lnSpc>
              <a:spcBef>
                <a:spcPts val="0"/>
              </a:spcBef>
              <a:spcAft>
                <a:spcPts val="0"/>
              </a:spcAft>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Running Commands</a:t>
            </a:r>
            <a:r>
              <a:rPr lang="en-US" sz="1200" dirty="0">
                <a:solidFill>
                  <a:schemeClr val="dk1"/>
                </a:solidFill>
              </a:rPr>
              <a:t> - The command scheduler is responsible for running the command we write</a:t>
            </a:r>
          </a:p>
          <a:p>
            <a:pPr marL="228600" lvl="0" indent="-228600" algn="l">
              <a:lnSpc>
                <a:spcPct val="115000"/>
              </a:lnSpc>
              <a:spcBef>
                <a:spcPts val="0"/>
              </a:spcBef>
              <a:spcAft>
                <a:spcPts val="0"/>
              </a:spcAft>
              <a:buFont typeface="+mj-lt"/>
              <a:buAutoNum type="arabicPeriod"/>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Managing Resource Conflicts</a:t>
            </a:r>
            <a:r>
              <a:rPr lang="en-US" sz="1200" dirty="0">
                <a:solidFill>
                  <a:schemeClr val="dk1"/>
                </a:solidFill>
              </a:rPr>
              <a:t> - If a new command is scheduled that requires a subsystem that’s already in use, the Command Scheduler will interrupt the currently running command so the new command can use the subsystem</a:t>
            </a:r>
          </a:p>
          <a:p>
            <a:pPr marL="228600" lvl="0" indent="-228600" algn="l">
              <a:lnSpc>
                <a:spcPct val="115000"/>
              </a:lnSpc>
              <a:spcBef>
                <a:spcPts val="0"/>
              </a:spcBef>
              <a:spcAft>
                <a:spcPts val="0"/>
              </a:spcAft>
              <a:buFont typeface="+mj-lt"/>
              <a:buAutoNum type="arabicPeriod"/>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Lifecycle Management</a:t>
            </a:r>
            <a:r>
              <a:rPr lang="en-US" sz="1200" dirty="0">
                <a:solidFill>
                  <a:schemeClr val="dk1"/>
                </a:solidFill>
              </a:rPr>
              <a:t> - The Command Scheduler manages the lifecycle of each command. It calls the </a:t>
            </a:r>
            <a:r>
              <a:rPr lang="en-US" sz="1200" b="1" i="1" dirty="0">
                <a:solidFill>
                  <a:schemeClr val="dk1"/>
                </a:solidFill>
              </a:rPr>
              <a:t>initialize()</a:t>
            </a:r>
            <a:r>
              <a:rPr lang="en-US" sz="1200" dirty="0">
                <a:solidFill>
                  <a:schemeClr val="dk1"/>
                </a:solidFill>
              </a:rPr>
              <a:t> , </a:t>
            </a:r>
            <a:r>
              <a:rPr lang="en-US" sz="1200" b="1" i="1" dirty="0">
                <a:solidFill>
                  <a:schemeClr val="dk1"/>
                </a:solidFill>
              </a:rPr>
              <a:t>execute()</a:t>
            </a:r>
            <a:r>
              <a:rPr lang="en-US" sz="1200" dirty="0">
                <a:solidFill>
                  <a:schemeClr val="dk1"/>
                </a:solidFill>
              </a:rPr>
              <a:t> , </a:t>
            </a:r>
            <a:r>
              <a:rPr lang="en-US" sz="1200" b="1" i="1" dirty="0">
                <a:solidFill>
                  <a:schemeClr val="dk1"/>
                </a:solidFill>
              </a:rPr>
              <a:t>isFinished()</a:t>
            </a:r>
            <a:r>
              <a:rPr lang="en-US" sz="1200" dirty="0">
                <a:solidFill>
                  <a:schemeClr val="dk1"/>
                </a:solidFill>
              </a:rPr>
              <a:t> , and </a:t>
            </a:r>
            <a:r>
              <a:rPr lang="en-US" sz="1200" b="1" i="1" dirty="0">
                <a:solidFill>
                  <a:schemeClr val="dk1"/>
                </a:solidFill>
              </a:rPr>
              <a:t>end()</a:t>
            </a:r>
            <a:r>
              <a:rPr lang="en-US" sz="1200" dirty="0">
                <a:solidFill>
                  <a:schemeClr val="dk1"/>
                </a:solidFill>
              </a:rPr>
              <a:t> methods.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54642"/>
      </p:ext>
    </p:extLst>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TotalTime>
  <Words>991</Words>
  <Application>Microsoft Office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Rubik</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5554</dc:title>
  <dc:creator>Yoav Rozov; Tommy tochilovsky</dc:creator>
  <cp:lastModifiedBy>Yoav Rozov</cp:lastModifiedBy>
  <cp:revision>80</cp:revision>
  <dcterms:modified xsi:type="dcterms:W3CDTF">2024-12-31T12:17:02Z</dcterms:modified>
</cp:coreProperties>
</file>