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06" r:id="rId4"/>
    <p:sldId id="297" r:id="rId5"/>
    <p:sldId id="291" r:id="rId6"/>
    <p:sldId id="288" r:id="rId7"/>
    <p:sldId id="290" r:id="rId8"/>
    <p:sldId id="293" r:id="rId9"/>
    <p:sldId id="292" r:id="rId10"/>
    <p:sldId id="289" r:id="rId11"/>
    <p:sldId id="300" r:id="rId12"/>
    <p:sldId id="285" r:id="rId13"/>
    <p:sldId id="287" r:id="rId14"/>
    <p:sldId id="295" r:id="rId15"/>
    <p:sldId id="301" r:id="rId16"/>
    <p:sldId id="284" r:id="rId17"/>
    <p:sldId id="298" r:id="rId18"/>
    <p:sldId id="299" r:id="rId19"/>
    <p:sldId id="283" r:id="rId20"/>
  </p:sldIdLst>
  <p:sldSz cx="9144000" cy="5143500" type="screen16x9"/>
  <p:notesSz cx="6858000" cy="9144000"/>
  <p:embeddedFontLst>
    <p:embeddedFont>
      <p:font typeface="Rubik" pitchFamily="2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471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85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588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4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83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56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143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8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643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814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94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72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79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https://www.youtube.com/watch?v=UOuRx9Ujsog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73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Source: https://www.youtube.com/watch?v=UOuRx9Ujsog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13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Source: https://www.youtube.com/watch?v=UOuRx9Ujsog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838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1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35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IZQ-eNoxDW8Ns485gT6WliizNpOdMe8w3AgPq9VJncc/edit?pli=1#slide=id.g25d14764bf0_1_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.docs.ctr-electronics.com/en/latest/docs/api-reference/device-specific/talonfx/motion-magic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UOuRx9Ujs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Control theory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6E400EBA-F681-52BC-4857-2972554A8D3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, Tomy </a:t>
            </a:r>
            <a:r>
              <a:rPr lang="en-US" sz="20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Tochilovsky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Rules of thumb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BCA40-8164-D73C-6862-A9BC8505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4" y="1327616"/>
            <a:ext cx="8442771" cy="2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Feedforward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37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BREAD 5940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6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493470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Feedforward controller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8185137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Why use feedforward?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Feedforward helps the system to make a relatively accurate prediction of what the output should be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</a:t>
            </a:r>
            <a:r>
              <a:rPr lang="en-US" sz="2400" i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best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solution is to combine a feedforward controller and a feedback controller by adding their outputs together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How does it work?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3"/>
            <a:ext cx="4771696" cy="370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Output voltage =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Kg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Ks * sign(v)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Kv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TargetVelocity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Ka *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TargetAcceleration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E4B5C-8F57-C053-36B3-AD3CBE663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76" y="2055247"/>
            <a:ext cx="4643977" cy="11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PID + Feedforward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00111-6E19-E23B-6536-6F1220FCF34C}"/>
              </a:ext>
            </a:extLst>
          </p:cNvPr>
          <p:cNvSpPr txBox="1"/>
          <p:nvPr/>
        </p:nvSpPr>
        <p:spPr>
          <a:xfrm>
            <a:off x="2188430" y="1154318"/>
            <a:ext cx="461987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fixed voltage to offset gravity in one direction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fixed voltage to offset static friction in the direction of rotation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kV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desired profile velocity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desired profile acceleration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accumulated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 Add voltage proportional to the rate-of-change of the closed-loop error</a:t>
            </a:r>
            <a:endParaRPr lang="en-US" dirty="0">
              <a:effectLst/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23982-3B74-CBF3-2619-79E8C0F5FE2E}"/>
              </a:ext>
            </a:extLst>
          </p:cNvPr>
          <p:cNvSpPr txBox="1"/>
          <p:nvPr/>
        </p:nvSpPr>
        <p:spPr>
          <a:xfrm>
            <a:off x="6955570" y="1971733"/>
            <a:ext cx="1335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Feedforward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30CEF-B445-F019-840B-AF788F2A23CA}"/>
              </a:ext>
            </a:extLst>
          </p:cNvPr>
          <p:cNvSpPr txBox="1"/>
          <p:nvPr/>
        </p:nvSpPr>
        <p:spPr>
          <a:xfrm>
            <a:off x="6955570" y="3835293"/>
            <a:ext cx="1191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Feedback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97A52A-F916-79CA-9007-BF8D5D78CAD8}"/>
              </a:ext>
            </a:extLst>
          </p:cNvPr>
          <p:cNvSpPr/>
          <p:nvPr/>
        </p:nvSpPr>
        <p:spPr>
          <a:xfrm>
            <a:off x="2188430" y="1152417"/>
            <a:ext cx="4571428" cy="2112614"/>
          </a:xfrm>
          <a:prstGeom prst="roundRect">
            <a:avLst>
              <a:gd name="adj" fmla="val 5222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1C4E7B-EFD6-E904-AF37-9915E743F1A5}"/>
              </a:ext>
            </a:extLst>
          </p:cNvPr>
          <p:cNvSpPr/>
          <p:nvPr/>
        </p:nvSpPr>
        <p:spPr>
          <a:xfrm>
            <a:off x="2183641" y="3290212"/>
            <a:ext cx="4571429" cy="1397940"/>
          </a:xfrm>
          <a:prstGeom prst="roundRect">
            <a:avLst>
              <a:gd name="adj" fmla="val 522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0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10731" y="306560"/>
            <a:ext cx="5722299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Motion profiles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37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Phoenix 6 docs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271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profiles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7988852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What if we want to control position? When controlling a DC motor, there’s no immediate relation between position and control signal.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use feedforward effectively for position control, we need to produce a sequence of velocities that will take the robot mechanism to the desired position. This is called a motion profile.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4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7988852" cy="57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 Magic® is a control mode that provides the benefit of Motion Profiling without needing to generate motion profile trajectory points.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364CD8-4D56-8E27-3B96-A454782E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4" y="1508035"/>
            <a:ext cx="78771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F14D8-01EF-ED28-FC1C-72F0E19C4992}"/>
              </a:ext>
            </a:extLst>
          </p:cNvPr>
          <p:cNvSpPr txBox="1"/>
          <p:nvPr/>
        </p:nvSpPr>
        <p:spPr>
          <a:xfrm>
            <a:off x="2392308" y="4331938"/>
            <a:ext cx="14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*Jerk = 0</a:t>
            </a:r>
          </a:p>
        </p:txBody>
      </p:sp>
    </p:spTree>
    <p:extLst>
      <p:ext uri="{BB962C8B-B14F-4D97-AF65-F5344CB8AC3E}">
        <p14:creationId xmlns:p14="http://schemas.microsoft.com/office/powerpoint/2010/main" val="39947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-3753" y="160913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60972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 parameters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4898" y="975514"/>
            <a:ext cx="8962078" cy="144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Cruise Velocity - peak/cruising velocity of the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Acceleration - controls acceleration and deceleration rates during the beginning and end of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Jerk (optional) - controls jerk, which is the derivative of acceleration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7CBE1FB4-293F-1B49-FF0E-7BF3049FF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529" y="2321904"/>
            <a:ext cx="4332815" cy="2563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D56DA-3728-7C61-B122-EB59B9994A76}"/>
              </a:ext>
            </a:extLst>
          </p:cNvPr>
          <p:cNvSpPr txBox="1"/>
          <p:nvPr/>
        </p:nvSpPr>
        <p:spPr>
          <a:xfrm>
            <a:off x="2540718" y="4486383"/>
            <a:ext cx="14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*Jerk != 0</a:t>
            </a:r>
          </a:p>
        </p:txBody>
      </p:sp>
    </p:spTree>
    <p:extLst>
      <p:ext uri="{BB962C8B-B14F-4D97-AF65-F5344CB8AC3E}">
        <p14:creationId xmlns:p14="http://schemas.microsoft.com/office/powerpoint/2010/main" val="270006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891812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854593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DA158-8A79-AC44-0863-330A2466E533}"/>
              </a:ext>
            </a:extLst>
          </p:cNvPr>
          <p:cNvSpPr/>
          <p:nvPr/>
        </p:nvSpPr>
        <p:spPr>
          <a:xfrm>
            <a:off x="0" y="0"/>
            <a:ext cx="9144000" cy="1072385"/>
          </a:xfrm>
          <a:prstGeom prst="rect">
            <a:avLst/>
          </a:prstGeom>
          <a:solidFill>
            <a:srgbClr val="013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78066" y="1047863"/>
            <a:ext cx="4855573" cy="123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start working with a motor our first step would always be to configure it. Setting its ID and name is just the first part of the process. 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also need to configure its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NeutralMode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(Coast/Brake), if the motor is inverted, its limits and more.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do the configuration using the Phoenix Tuner: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19EEE1-A4BE-DABF-F8F2-46BCE787A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1"/>
          <a:stretch/>
        </p:blipFill>
        <p:spPr>
          <a:xfrm>
            <a:off x="5965815" y="848394"/>
            <a:ext cx="2328738" cy="42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78066" y="1047863"/>
            <a:ext cx="4275109" cy="123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Motors can also be configured through code, and they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should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 The configuration constants will be saved in the Constants.java file and applied when creating an instance of the motor in the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 the following example we see part of the motor configuration of the swerve module: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6B786-1B43-4CED-FBAF-E4301A6E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42" y="1158222"/>
            <a:ext cx="3708152" cy="32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PID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B9324-F937-11CD-AB70-EAEC7FF3FB22}"/>
              </a:ext>
            </a:extLst>
          </p:cNvPr>
          <p:cNvSpPr txBox="1"/>
          <p:nvPr/>
        </p:nvSpPr>
        <p:spPr>
          <a:xfrm>
            <a:off x="33512" y="4777860"/>
            <a:ext cx="416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4"/>
              </a:rPr>
              <a:t>https://www.youtube.com/watch?v=UOuRx9Ujsog</a:t>
            </a:r>
            <a:endParaRPr lang="fr-F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62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Open loop control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22671" y="3456528"/>
            <a:ext cx="7309036" cy="11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What is the problem with open loop control?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Doesn’t account for unexpected disturbances in the system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F3CC8-71AE-474D-61F0-EADE43D1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9" y="1687826"/>
            <a:ext cx="7406161" cy="14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Closed loop controller 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944044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Feedback controller: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 feedback controller is a system designed to maintain a desired state (setpoint) of a variable by continuously monitoring its actual state (process variable), calculating the difference (error), and adjusting an influencing factor (output) based on that error.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 is a very popular feedback controller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C06748-6FF8-0A5C-E715-4D3E232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91" y="2217202"/>
            <a:ext cx="3724623" cy="13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How does it work?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3871658" cy="25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 =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roportional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ntegral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erivative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Output voltage =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error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Ki * accumulated-error-second +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error/second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complex system&#10;&#10;Description automatically generated">
            <a:extLst>
              <a:ext uri="{FF2B5EF4-FFF2-40B4-BE49-F238E27FC236}">
                <a16:creationId xmlns:a16="http://schemas.microsoft.com/office/drawing/2014/main" id="{DE220847-C467-64FE-E60B-0BC15380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2" b="26841"/>
          <a:stretch/>
        </p:blipFill>
        <p:spPr>
          <a:xfrm>
            <a:off x="3852886" y="1348943"/>
            <a:ext cx="4935467" cy="32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Terminology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D controller response types">
            <a:extLst>
              <a:ext uri="{FF2B5EF4-FFF2-40B4-BE49-F238E27FC236}">
                <a16:creationId xmlns:a16="http://schemas.microsoft.com/office/drawing/2014/main" id="{5D5DE069-CE06-41E4-5A22-13334A84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1" y="1142893"/>
            <a:ext cx="2593922" cy="21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76470-94E9-ADEF-B110-BD0879717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1142893"/>
            <a:ext cx="2889592" cy="238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52408-0076-0475-F060-DD3516E47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906" y="3065131"/>
            <a:ext cx="2305371" cy="17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336845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Ziegler Nichols Method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3"/>
            <a:ext cx="7423935" cy="391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 Ki and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to 0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Increase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until output is a sustained and stable oscillation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Record the critical gain Kc (The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that caused the oscillation)</a:t>
            </a:r>
            <a:r>
              <a:rPr lang="en-US" sz="11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and the oscillation period Pc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 PID parameters as such: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= 0.6 * Kc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Ki = 2 * 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/Pc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= 0.125 * </a:t>
            </a:r>
            <a:r>
              <a:rPr lang="en-US" sz="20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* Pc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646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702</Words>
  <Application>Microsoft Office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Rozov; Tommy tochilovsky</dc:creator>
  <cp:lastModifiedBy>Yoav Rozov</cp:lastModifiedBy>
  <cp:revision>120</cp:revision>
  <dcterms:modified xsi:type="dcterms:W3CDTF">2024-12-31T12:23:03Z</dcterms:modified>
</cp:coreProperties>
</file>