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310" r:id="rId3"/>
    <p:sldId id="309" r:id="rId4"/>
    <p:sldId id="308" r:id="rId5"/>
    <p:sldId id="311" r:id="rId6"/>
    <p:sldId id="312" r:id="rId7"/>
    <p:sldId id="313" r:id="rId8"/>
    <p:sldId id="321" r:id="rId9"/>
    <p:sldId id="314" r:id="rId10"/>
    <p:sldId id="306" r:id="rId11"/>
    <p:sldId id="319" r:id="rId12"/>
    <p:sldId id="297" r:id="rId13"/>
    <p:sldId id="291" r:id="rId14"/>
    <p:sldId id="307" r:id="rId15"/>
    <p:sldId id="315" r:id="rId16"/>
    <p:sldId id="316" r:id="rId17"/>
    <p:sldId id="317" r:id="rId18"/>
    <p:sldId id="318" r:id="rId19"/>
    <p:sldId id="320" r:id="rId20"/>
    <p:sldId id="283" r:id="rId21"/>
  </p:sldIdLst>
  <p:sldSz cx="9144000" cy="5143500" type="screen16x9"/>
  <p:notesSz cx="6858000" cy="9144000"/>
  <p:embeddedFontLst>
    <p:embeddedFont>
      <p:font typeface="Rubik" pitchFamily="2" charset="-79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hUVJU3jbxGl11X7yrLJ5REy1ms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471"/>
    <a:srgbClr val="EFF7FA"/>
    <a:srgbClr val="FBFCFE"/>
    <a:srgbClr val="DEE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6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2720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5222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605f3d7aa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9605f3d7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7795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All the config objects have detailed comments and explanations in the code itself</a:t>
            </a: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9730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All the config objects have detailed comments and explanations in the code itself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2626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65225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645967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605f3d7aa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9605f3d7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6718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4430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897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605f3d7aa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9605f3d7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6168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605f3d7aa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9605f3d7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4297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Source: https://pro.docs.ctr-electronics.com/en/latest/docs/hardware-reference/talonfx/improving-performance-with-current-limits.html</a:t>
            </a: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056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More information: https://pro.docs.ctr-electronics.com/en/latest/docs/hardware-reference/talonfx/improving-performance-with-current-limits.html</a:t>
            </a: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73973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More information: https://pro.docs.ctr-electronics.com/en/latest/docs/hardware-reference/talonfx/improving-performance-with-current-limits.html</a:t>
            </a: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9792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URL: https://pro.docs.ctr-electronics.com/en/latest/docs/hardware-reference/talonfx/improving-performance-with-current-limits.html</a:t>
            </a: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3932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605f3d7aa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9605f3d7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4464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6AE3BF21-0715-A9E6-33AC-CCACCD0A4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>
            <a:extLst>
              <a:ext uri="{FF2B5EF4-FFF2-40B4-BE49-F238E27FC236}">
                <a16:creationId xmlns:a16="http://schemas.microsoft.com/office/drawing/2014/main" id="{FA628837-AD87-BC59-AB68-5F6223944A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>
            <a:extLst>
              <a:ext uri="{FF2B5EF4-FFF2-40B4-BE49-F238E27FC236}">
                <a16:creationId xmlns:a16="http://schemas.microsoft.com/office/drawing/2014/main" id="{80693660-7C60-0244-8E8F-9BC70A5141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60754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2244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ro.docs.ctr-electronics.com/en/latest/docs/hardware-reference/talonfx/improving-performance-with-current-limits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.docs.ctr-electronics.com/en/latest/docs/hardware-reference/talonfx/improving-performance-with-current-limit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0128" y="3122082"/>
            <a:ext cx="3853029" cy="1118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"/>
          <p:cNvGrpSpPr/>
          <p:nvPr/>
        </p:nvGrpSpPr>
        <p:grpSpPr>
          <a:xfrm>
            <a:off x="0" y="0"/>
            <a:ext cx="9144000" cy="2291961"/>
            <a:chOff x="0" y="1072338"/>
            <a:chExt cx="12192000" cy="2764396"/>
          </a:xfrm>
        </p:grpSpPr>
        <p:sp>
          <p:nvSpPr>
            <p:cNvPr id="90" name="Google Shape;90;p1"/>
            <p:cNvSpPr/>
            <p:nvPr/>
          </p:nvSpPr>
          <p:spPr>
            <a:xfrm>
              <a:off x="0" y="1072338"/>
              <a:ext cx="12192000" cy="2764396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0" y="3590994"/>
              <a:ext cx="12192000" cy="245122"/>
            </a:xfrm>
            <a:prstGeom prst="rect">
              <a:avLst/>
            </a:prstGeom>
            <a:solidFill>
              <a:schemeClr val="lt1">
                <a:alpha val="7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0" y="3345872"/>
              <a:ext cx="12192000" cy="245122"/>
            </a:xfrm>
            <a:prstGeom prst="rect">
              <a:avLst/>
            </a:prstGeom>
            <a:solidFill>
              <a:schemeClr val="lt1">
                <a:alpha val="4235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0" y="3100133"/>
              <a:ext cx="12192000" cy="245122"/>
            </a:xfrm>
            <a:prstGeom prst="rect">
              <a:avLst/>
            </a:pr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94;p1"/>
          <p:cNvSpPr txBox="1"/>
          <p:nvPr/>
        </p:nvSpPr>
        <p:spPr>
          <a:xfrm>
            <a:off x="191624" y="516365"/>
            <a:ext cx="8760752" cy="18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Control theory Code</a:t>
            </a:r>
            <a:endParaRPr sz="3200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2728216" y="2200554"/>
            <a:ext cx="390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A simple logo representing binary search in blue, gray, and white colors">
            <a:extLst>
              <a:ext uri="{FF2B5EF4-FFF2-40B4-BE49-F238E27FC236}">
                <a16:creationId xmlns:a16="http://schemas.microsoft.com/office/drawing/2014/main" id="{421E5743-C438-7F47-A311-B8C819C17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928" y="3565721"/>
            <a:ext cx="1575072" cy="157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95;p1">
            <a:extLst>
              <a:ext uri="{FF2B5EF4-FFF2-40B4-BE49-F238E27FC236}">
                <a16:creationId xmlns:a16="http://schemas.microsoft.com/office/drawing/2014/main" id="{FAB7FE5F-7948-7A7E-67B6-C76110E8451D}"/>
              </a:ext>
            </a:extLst>
          </p:cNvPr>
          <p:cNvSpPr txBox="1"/>
          <p:nvPr/>
        </p:nvSpPr>
        <p:spPr>
          <a:xfrm>
            <a:off x="1638251" y="902719"/>
            <a:ext cx="5536785" cy="765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Authors:</a:t>
            </a: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Yoav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Rozov</a:t>
            </a:r>
            <a:r>
              <a:rPr lang="en-US" sz="2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, Tomy </a:t>
            </a:r>
            <a:r>
              <a:rPr lang="en-US" sz="2000" b="1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Tochilovsky</a:t>
            </a:r>
            <a:endParaRPr lang="iw-IL" sz="2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5" y="181637"/>
            <a:ext cx="723267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Motor Configuration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06254" y="995201"/>
            <a:ext cx="4892900" cy="362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Motors </a:t>
            </a:r>
            <a:r>
              <a:rPr lang="en-US" sz="1600" b="1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should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be configured through code when we create a subsystem.</a:t>
            </a:r>
            <a:b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</a:br>
            <a:endParaRPr lang="en-US" sz="16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Usually, we configure the following parameters: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NeutralMode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– what the motor does when the supplied voltage is 0.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IsInverted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– What direction is considered positive for the motor.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Here is an example from the </a:t>
            </a: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SwerveModule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class. </a:t>
            </a: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this.config.turretInverted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() returns a </a:t>
            </a: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boolean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value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354" y="4785147"/>
            <a:ext cx="355646" cy="3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AF04C8-0C52-D96E-226F-5C3245CE8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277" y="1991778"/>
            <a:ext cx="3765574" cy="163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32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5" y="181637"/>
            <a:ext cx="723267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Software limits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06254" y="995201"/>
            <a:ext cx="4892900" cy="362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Motor soft limits are used to limit the motor’s possible position range.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The soft limits parameters are configured using a config object: </a:t>
            </a: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SoftLimitsConfig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.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When we want to apply the configuration to a specific motor controller we will use the following function: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config. </a:t>
            </a: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enableLimit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(motor)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354" y="4785147"/>
            <a:ext cx="355646" cy="3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55131E-08B3-3375-5C40-91C6FEEE6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672" y="3575230"/>
            <a:ext cx="5417074" cy="6329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875F71-FD91-0B1B-D834-6BCC9DA53773}"/>
              </a:ext>
            </a:extLst>
          </p:cNvPr>
          <p:cNvSpPr txBox="1"/>
          <p:nvPr/>
        </p:nvSpPr>
        <p:spPr>
          <a:xfrm>
            <a:off x="0" y="4494272"/>
            <a:ext cx="3308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is only an example, In real code the config object should be created inside the Constats.java file</a:t>
            </a:r>
          </a:p>
        </p:txBody>
      </p:sp>
    </p:spTree>
    <p:extLst>
      <p:ext uri="{BB962C8B-B14F-4D97-AF65-F5344CB8AC3E}">
        <p14:creationId xmlns:p14="http://schemas.microsoft.com/office/powerpoint/2010/main" val="84424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9;p1">
            <a:extLst>
              <a:ext uri="{FF2B5EF4-FFF2-40B4-BE49-F238E27FC236}">
                <a16:creationId xmlns:a16="http://schemas.microsoft.com/office/drawing/2014/main" id="{A7ADCE01-0604-AC2B-8A5F-F7BB47FC7A4C}"/>
              </a:ext>
            </a:extLst>
          </p:cNvPr>
          <p:cNvGrpSpPr/>
          <p:nvPr/>
        </p:nvGrpSpPr>
        <p:grpSpPr>
          <a:xfrm>
            <a:off x="0" y="0"/>
            <a:ext cx="9144000" cy="2291961"/>
            <a:chOff x="0" y="1072338"/>
            <a:chExt cx="12192000" cy="2764396"/>
          </a:xfrm>
        </p:grpSpPr>
        <p:sp>
          <p:nvSpPr>
            <p:cNvPr id="13" name="Google Shape;90;p1">
              <a:extLst>
                <a:ext uri="{FF2B5EF4-FFF2-40B4-BE49-F238E27FC236}">
                  <a16:creationId xmlns:a16="http://schemas.microsoft.com/office/drawing/2014/main" id="{197DB5CE-FCBF-8893-324E-AD37E651D7AA}"/>
                </a:ext>
              </a:extLst>
            </p:cNvPr>
            <p:cNvSpPr/>
            <p:nvPr/>
          </p:nvSpPr>
          <p:spPr>
            <a:xfrm>
              <a:off x="0" y="1072338"/>
              <a:ext cx="12192000" cy="2764396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1;p1">
              <a:extLst>
                <a:ext uri="{FF2B5EF4-FFF2-40B4-BE49-F238E27FC236}">
                  <a16:creationId xmlns:a16="http://schemas.microsoft.com/office/drawing/2014/main" id="{A43190ED-CA31-8839-309D-FB9B63C3C90E}"/>
                </a:ext>
              </a:extLst>
            </p:cNvPr>
            <p:cNvSpPr/>
            <p:nvPr/>
          </p:nvSpPr>
          <p:spPr>
            <a:xfrm>
              <a:off x="0" y="3590994"/>
              <a:ext cx="12192000" cy="245122"/>
            </a:xfrm>
            <a:prstGeom prst="rect">
              <a:avLst/>
            </a:prstGeom>
            <a:solidFill>
              <a:schemeClr val="lt1">
                <a:alpha val="7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2;p1">
              <a:extLst>
                <a:ext uri="{FF2B5EF4-FFF2-40B4-BE49-F238E27FC236}">
                  <a16:creationId xmlns:a16="http://schemas.microsoft.com/office/drawing/2014/main" id="{BF5406F8-2983-749B-C606-2DF4D2CD9CE3}"/>
                </a:ext>
              </a:extLst>
            </p:cNvPr>
            <p:cNvSpPr/>
            <p:nvPr/>
          </p:nvSpPr>
          <p:spPr>
            <a:xfrm>
              <a:off x="0" y="3345872"/>
              <a:ext cx="12192000" cy="245122"/>
            </a:xfrm>
            <a:prstGeom prst="rect">
              <a:avLst/>
            </a:prstGeom>
            <a:solidFill>
              <a:schemeClr val="lt1">
                <a:alpha val="4235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;p1">
              <a:extLst>
                <a:ext uri="{FF2B5EF4-FFF2-40B4-BE49-F238E27FC236}">
                  <a16:creationId xmlns:a16="http://schemas.microsoft.com/office/drawing/2014/main" id="{BE61CB2D-6802-2600-98F4-F5F5F4757D89}"/>
                </a:ext>
              </a:extLst>
            </p:cNvPr>
            <p:cNvSpPr/>
            <p:nvPr/>
          </p:nvSpPr>
          <p:spPr>
            <a:xfrm>
              <a:off x="0" y="3100133"/>
              <a:ext cx="12192000" cy="245122"/>
            </a:xfrm>
            <a:prstGeom prst="rect">
              <a:avLst/>
            </a:pr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g9605f3d7aa_0_91"/>
          <p:cNvSpPr txBox="1"/>
          <p:nvPr/>
        </p:nvSpPr>
        <p:spPr>
          <a:xfrm>
            <a:off x="671977" y="255212"/>
            <a:ext cx="7800045" cy="14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chemeClr val="bg1"/>
                </a:solidFill>
              </a:rPr>
              <a:t>Closed loop control</a:t>
            </a:r>
          </a:p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2F3CC3-D080-F54E-C1AF-4F79B3756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90" y="2387555"/>
            <a:ext cx="2558182" cy="25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12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5" y="181637"/>
            <a:ext cx="5016087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PID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298198" y="990999"/>
            <a:ext cx="5451511" cy="379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Profile slots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- A motor controller has 4 “profile slots”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Each profile slot can hold a different closed loop config, when running the closed loop controller, we need to specify which profile slot it will be using.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PID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- The PID parameters are configured using a config object: </a:t>
            </a: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PIDConfig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.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When we want to apply the configuration to a specific profile slot on the motor controller we will use the following function: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config.configProfileSlot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(id, motor)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354" y="4785147"/>
            <a:ext cx="355646" cy="3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3A9FCF-9FFE-9829-7189-3BDDA6D25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593" y="3992354"/>
            <a:ext cx="3967407" cy="5461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DC3E3E-393C-8BD3-2C07-01A42CBA1AE0}"/>
              </a:ext>
            </a:extLst>
          </p:cNvPr>
          <p:cNvSpPr txBox="1"/>
          <p:nvPr/>
        </p:nvSpPr>
        <p:spPr>
          <a:xfrm>
            <a:off x="0" y="4494462"/>
            <a:ext cx="3308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is only an example; In real code the config object should be created inside the Constats.java file</a:t>
            </a:r>
          </a:p>
        </p:txBody>
      </p:sp>
    </p:spTree>
    <p:extLst>
      <p:ext uri="{BB962C8B-B14F-4D97-AF65-F5344CB8AC3E}">
        <p14:creationId xmlns:p14="http://schemas.microsoft.com/office/powerpoint/2010/main" val="2172858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5" y="181637"/>
            <a:ext cx="5016087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Feedforward + PID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298198" y="990999"/>
            <a:ext cx="5690883" cy="379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Feedforward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- The Feedforward parameters are configured using a config object: </a:t>
            </a: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PIDFeedforwardConfig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.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When we want to apply the configuration to a specific profile slot on the motor controller we will use the following function: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config.configProfileSlot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(id, motor)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The feedforward constructor expects the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Kp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, Ki, </a:t>
            </a: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Kd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parameters to be passed in as 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a </a:t>
            </a: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PIDConfig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object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354" y="4785147"/>
            <a:ext cx="355646" cy="3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391DD3-D6AF-9C69-B9BE-A8FA14547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152" y="3609567"/>
            <a:ext cx="4427001" cy="10858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122A7C-2A9B-9648-D090-2CC2F2FAAE11}"/>
              </a:ext>
            </a:extLst>
          </p:cNvPr>
          <p:cNvSpPr txBox="1"/>
          <p:nvPr/>
        </p:nvSpPr>
        <p:spPr>
          <a:xfrm>
            <a:off x="0" y="4494462"/>
            <a:ext cx="3308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is only an example; In real code the config objects should be created inside the Constats.java file</a:t>
            </a:r>
          </a:p>
        </p:txBody>
      </p:sp>
    </p:spTree>
    <p:extLst>
      <p:ext uri="{BB962C8B-B14F-4D97-AF65-F5344CB8AC3E}">
        <p14:creationId xmlns:p14="http://schemas.microsoft.com/office/powerpoint/2010/main" val="1352192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5" y="181637"/>
            <a:ext cx="5016087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Motion Magic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298198" y="990999"/>
            <a:ext cx="5690883" cy="379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Motion Magic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- The Motion magic parameters are configured using a config object: </a:t>
            </a: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MotionMagicConfig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.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When we want to apply the configuration to a specific profile slot on the motor controller we will use the following function: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config.configProfileSlot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(id, motor)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The motion magic constructor expects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all the Feedforward and PID parameters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to be passed in as a </a:t>
            </a: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PIDFeedforwardConfig</a:t>
            </a:r>
            <a:endParaRPr lang="en-US" sz="16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object.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354" y="4785147"/>
            <a:ext cx="355646" cy="3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DCF60E-6842-F5B3-4AAB-5D38A87BC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072" y="3092241"/>
            <a:ext cx="4072730" cy="15171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43577B-C669-9C9F-5257-598B04B6DF87}"/>
              </a:ext>
            </a:extLst>
          </p:cNvPr>
          <p:cNvSpPr txBox="1"/>
          <p:nvPr/>
        </p:nvSpPr>
        <p:spPr>
          <a:xfrm>
            <a:off x="0" y="4494462"/>
            <a:ext cx="3308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is only an example; In real code the config objects should be created inside the Constats.java file</a:t>
            </a:r>
          </a:p>
        </p:txBody>
      </p:sp>
    </p:spTree>
    <p:extLst>
      <p:ext uri="{BB962C8B-B14F-4D97-AF65-F5344CB8AC3E}">
        <p14:creationId xmlns:p14="http://schemas.microsoft.com/office/powerpoint/2010/main" val="4168718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5" y="181637"/>
            <a:ext cx="5016087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Move motor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298198" y="990999"/>
            <a:ext cx="8565155" cy="379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Control Types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- To control a motor we need to specify the control type, there are 4 main control types we use:</a:t>
            </a: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DutyCycleOut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- move the motor by a percentage</a:t>
            </a: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PositionDutyCycle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- move motor by position</a:t>
            </a: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VelocityDutyCycle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- move motor by velocity</a:t>
            </a: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MotionMagicDutyCycle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- move motor with motion magic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To control the motor first, declare a class variable of the correct type,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configure a selected slot, apply that slot to the control type (in the constructor)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Finaly, move the motor: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354" y="4785147"/>
            <a:ext cx="355646" cy="3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EBEC6F-3593-BE60-3B62-F93BDCC34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56" y="3399118"/>
            <a:ext cx="5210855" cy="2505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7E7FA0-C39E-80E0-26E7-37C535707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357" y="3942411"/>
            <a:ext cx="3025660" cy="2254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26B333-7344-FFF0-24BD-360EBFF931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6176" y="4212087"/>
            <a:ext cx="4722401" cy="88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67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9;p1">
            <a:extLst>
              <a:ext uri="{FF2B5EF4-FFF2-40B4-BE49-F238E27FC236}">
                <a16:creationId xmlns:a16="http://schemas.microsoft.com/office/drawing/2014/main" id="{A7ADCE01-0604-AC2B-8A5F-F7BB47FC7A4C}"/>
              </a:ext>
            </a:extLst>
          </p:cNvPr>
          <p:cNvGrpSpPr/>
          <p:nvPr/>
        </p:nvGrpSpPr>
        <p:grpSpPr>
          <a:xfrm>
            <a:off x="0" y="0"/>
            <a:ext cx="9144000" cy="2291961"/>
            <a:chOff x="0" y="1072338"/>
            <a:chExt cx="12192000" cy="2764396"/>
          </a:xfrm>
        </p:grpSpPr>
        <p:sp>
          <p:nvSpPr>
            <p:cNvPr id="13" name="Google Shape;90;p1">
              <a:extLst>
                <a:ext uri="{FF2B5EF4-FFF2-40B4-BE49-F238E27FC236}">
                  <a16:creationId xmlns:a16="http://schemas.microsoft.com/office/drawing/2014/main" id="{197DB5CE-FCBF-8893-324E-AD37E651D7AA}"/>
                </a:ext>
              </a:extLst>
            </p:cNvPr>
            <p:cNvSpPr/>
            <p:nvPr/>
          </p:nvSpPr>
          <p:spPr>
            <a:xfrm>
              <a:off x="0" y="1072338"/>
              <a:ext cx="12192000" cy="2764396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1;p1">
              <a:extLst>
                <a:ext uri="{FF2B5EF4-FFF2-40B4-BE49-F238E27FC236}">
                  <a16:creationId xmlns:a16="http://schemas.microsoft.com/office/drawing/2014/main" id="{A43190ED-CA31-8839-309D-FB9B63C3C90E}"/>
                </a:ext>
              </a:extLst>
            </p:cNvPr>
            <p:cNvSpPr/>
            <p:nvPr/>
          </p:nvSpPr>
          <p:spPr>
            <a:xfrm>
              <a:off x="0" y="3590994"/>
              <a:ext cx="12192000" cy="245122"/>
            </a:xfrm>
            <a:prstGeom prst="rect">
              <a:avLst/>
            </a:prstGeom>
            <a:solidFill>
              <a:schemeClr val="lt1">
                <a:alpha val="7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2;p1">
              <a:extLst>
                <a:ext uri="{FF2B5EF4-FFF2-40B4-BE49-F238E27FC236}">
                  <a16:creationId xmlns:a16="http://schemas.microsoft.com/office/drawing/2014/main" id="{BF5406F8-2983-749B-C606-2DF4D2CD9CE3}"/>
                </a:ext>
              </a:extLst>
            </p:cNvPr>
            <p:cNvSpPr/>
            <p:nvPr/>
          </p:nvSpPr>
          <p:spPr>
            <a:xfrm>
              <a:off x="0" y="3345872"/>
              <a:ext cx="12192000" cy="245122"/>
            </a:xfrm>
            <a:prstGeom prst="rect">
              <a:avLst/>
            </a:prstGeom>
            <a:solidFill>
              <a:schemeClr val="lt1">
                <a:alpha val="4235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;p1">
              <a:extLst>
                <a:ext uri="{FF2B5EF4-FFF2-40B4-BE49-F238E27FC236}">
                  <a16:creationId xmlns:a16="http://schemas.microsoft.com/office/drawing/2014/main" id="{BE61CB2D-6802-2600-98F4-F5F5F4757D89}"/>
                </a:ext>
              </a:extLst>
            </p:cNvPr>
            <p:cNvSpPr/>
            <p:nvPr/>
          </p:nvSpPr>
          <p:spPr>
            <a:xfrm>
              <a:off x="0" y="3100133"/>
              <a:ext cx="12192000" cy="245122"/>
            </a:xfrm>
            <a:prstGeom prst="rect">
              <a:avLst/>
            </a:pr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g9605f3d7aa_0_91"/>
          <p:cNvSpPr txBox="1"/>
          <p:nvPr/>
        </p:nvSpPr>
        <p:spPr>
          <a:xfrm>
            <a:off x="451304" y="313093"/>
            <a:ext cx="8041153" cy="14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chemeClr val="bg1"/>
                </a:solidFill>
              </a:rPr>
              <a:t>Practice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2F3CC3-D080-F54E-C1AF-4F79B3756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90" y="2387555"/>
            <a:ext cx="2558182" cy="25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19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5" y="181637"/>
            <a:ext cx="5016087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Create angler subsystem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298198" y="990999"/>
            <a:ext cx="8565155" cy="3987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The angler is controlled with </a:t>
            </a:r>
            <a:r>
              <a:rPr lang="en-US" sz="1600" b="1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MotionMagicDutyCycle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.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Functions: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Private:</a:t>
            </a: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configMotors</a:t>
            </a:r>
            <a:endParaRPr lang="en-US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configControl</a:t>
            </a:r>
            <a:endParaRPr lang="en-US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configSoftLimits</a:t>
            </a:r>
            <a:endParaRPr lang="en-US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configCurrentLimits</a:t>
            </a:r>
            <a:r>
              <a:rPr lang="en-US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-&gt; 20, 25, 0.1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Public:</a:t>
            </a: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stop</a:t>
            </a: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moveByPosition</a:t>
            </a:r>
            <a:endParaRPr lang="en-US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MoveByPercent</a:t>
            </a:r>
            <a:endParaRPr lang="en-US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resetPosition</a:t>
            </a:r>
            <a:r>
              <a:rPr lang="en-US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-&gt; </a:t>
            </a:r>
            <a:r>
              <a:rPr lang="en-US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this.master.setPosition</a:t>
            </a:r>
            <a:r>
              <a:rPr lang="en-US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(0);</a:t>
            </a: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disableLimits</a:t>
            </a:r>
            <a:endParaRPr lang="en-US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enableLimits</a:t>
            </a:r>
            <a:endParaRPr lang="en-US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setControlConfig</a:t>
            </a:r>
            <a:r>
              <a:rPr lang="en-US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MotionMagicConfig</a:t>
            </a:r>
            <a:r>
              <a:rPr lang="en-US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)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354" y="4785147"/>
            <a:ext cx="355646" cy="3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1ABB3E-D2DE-8828-FBF0-5B3A3FE7F073}"/>
              </a:ext>
            </a:extLst>
          </p:cNvPr>
          <p:cNvSpPr txBox="1"/>
          <p:nvPr/>
        </p:nvSpPr>
        <p:spPr>
          <a:xfrm>
            <a:off x="4799403" y="2354626"/>
            <a:ext cx="4619874" cy="1066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All angler constants should be saved inside the Constants.java file under a new class called </a:t>
            </a:r>
            <a:r>
              <a:rPr lang="en-US" sz="14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AnglerConstants</a:t>
            </a:r>
            <a:r>
              <a:rPr lang="en-US" sz="1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(see </a:t>
            </a:r>
            <a:r>
              <a:rPr lang="en-US" sz="14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DrivetrainConstants</a:t>
            </a:r>
            <a:r>
              <a:rPr lang="en-US" sz="1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as an example)</a:t>
            </a:r>
            <a:endParaRPr lang="en-US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1018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5" y="181637"/>
            <a:ext cx="5016087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Create angler commands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298198" y="990999"/>
            <a:ext cx="8565155" cy="379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Commands: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ResetAnglerPosition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-&gt; move by percent until the current exceeds a limit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DebugMoveAnglerToPosition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-&gt; use shuffleboard to create a new </a:t>
            </a: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MotionMagicConfig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and apply it in the initialize method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All angler constants should be saved inside the Constants.java file under a new class called </a:t>
            </a: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AnglerConstants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(see </a:t>
            </a: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DrivetrainConstants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as an example)</a:t>
            </a:r>
            <a:endParaRPr lang="en-US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354" y="4785147"/>
            <a:ext cx="355646" cy="3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16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9;p1">
            <a:extLst>
              <a:ext uri="{FF2B5EF4-FFF2-40B4-BE49-F238E27FC236}">
                <a16:creationId xmlns:a16="http://schemas.microsoft.com/office/drawing/2014/main" id="{A7ADCE01-0604-AC2B-8A5F-F7BB47FC7A4C}"/>
              </a:ext>
            </a:extLst>
          </p:cNvPr>
          <p:cNvGrpSpPr/>
          <p:nvPr/>
        </p:nvGrpSpPr>
        <p:grpSpPr>
          <a:xfrm>
            <a:off x="0" y="0"/>
            <a:ext cx="9144000" cy="2291961"/>
            <a:chOff x="0" y="1072338"/>
            <a:chExt cx="12192000" cy="2764396"/>
          </a:xfrm>
        </p:grpSpPr>
        <p:sp>
          <p:nvSpPr>
            <p:cNvPr id="13" name="Google Shape;90;p1">
              <a:extLst>
                <a:ext uri="{FF2B5EF4-FFF2-40B4-BE49-F238E27FC236}">
                  <a16:creationId xmlns:a16="http://schemas.microsoft.com/office/drawing/2014/main" id="{197DB5CE-FCBF-8893-324E-AD37E651D7AA}"/>
                </a:ext>
              </a:extLst>
            </p:cNvPr>
            <p:cNvSpPr/>
            <p:nvPr/>
          </p:nvSpPr>
          <p:spPr>
            <a:xfrm>
              <a:off x="0" y="1072338"/>
              <a:ext cx="12192000" cy="2764396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1;p1">
              <a:extLst>
                <a:ext uri="{FF2B5EF4-FFF2-40B4-BE49-F238E27FC236}">
                  <a16:creationId xmlns:a16="http://schemas.microsoft.com/office/drawing/2014/main" id="{A43190ED-CA31-8839-309D-FB9B63C3C90E}"/>
                </a:ext>
              </a:extLst>
            </p:cNvPr>
            <p:cNvSpPr/>
            <p:nvPr/>
          </p:nvSpPr>
          <p:spPr>
            <a:xfrm>
              <a:off x="0" y="3590994"/>
              <a:ext cx="12192000" cy="245122"/>
            </a:xfrm>
            <a:prstGeom prst="rect">
              <a:avLst/>
            </a:prstGeom>
            <a:solidFill>
              <a:schemeClr val="lt1">
                <a:alpha val="7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2;p1">
              <a:extLst>
                <a:ext uri="{FF2B5EF4-FFF2-40B4-BE49-F238E27FC236}">
                  <a16:creationId xmlns:a16="http://schemas.microsoft.com/office/drawing/2014/main" id="{BF5406F8-2983-749B-C606-2DF4D2CD9CE3}"/>
                </a:ext>
              </a:extLst>
            </p:cNvPr>
            <p:cNvSpPr/>
            <p:nvPr/>
          </p:nvSpPr>
          <p:spPr>
            <a:xfrm>
              <a:off x="0" y="3345872"/>
              <a:ext cx="12192000" cy="245122"/>
            </a:xfrm>
            <a:prstGeom prst="rect">
              <a:avLst/>
            </a:prstGeom>
            <a:solidFill>
              <a:schemeClr val="lt1">
                <a:alpha val="4235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;p1">
              <a:extLst>
                <a:ext uri="{FF2B5EF4-FFF2-40B4-BE49-F238E27FC236}">
                  <a16:creationId xmlns:a16="http://schemas.microsoft.com/office/drawing/2014/main" id="{BE61CB2D-6802-2600-98F4-F5F5F4757D89}"/>
                </a:ext>
              </a:extLst>
            </p:cNvPr>
            <p:cNvSpPr/>
            <p:nvPr/>
          </p:nvSpPr>
          <p:spPr>
            <a:xfrm>
              <a:off x="0" y="3100133"/>
              <a:ext cx="12192000" cy="245122"/>
            </a:xfrm>
            <a:prstGeom prst="rect">
              <a:avLst/>
            </a:pr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g9605f3d7aa_0_91"/>
          <p:cNvSpPr txBox="1"/>
          <p:nvPr/>
        </p:nvSpPr>
        <p:spPr>
          <a:xfrm>
            <a:off x="671977" y="255212"/>
            <a:ext cx="7800045" cy="14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chemeClr val="bg1"/>
                </a:solidFill>
              </a:rPr>
              <a:t>Current limits</a:t>
            </a:r>
          </a:p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2F3CC3-D080-F54E-C1AF-4F79B3756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90" y="2387555"/>
            <a:ext cx="2558182" cy="2558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A35431-3FBC-55EE-1724-2ECC91232AB2}"/>
              </a:ext>
            </a:extLst>
          </p:cNvPr>
          <p:cNvSpPr txBox="1"/>
          <p:nvPr/>
        </p:nvSpPr>
        <p:spPr>
          <a:xfrm>
            <a:off x="38299" y="4791848"/>
            <a:ext cx="3097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Source: </a:t>
            </a:r>
            <a:r>
              <a:rPr lang="en-US" dirty="0">
                <a:latin typeface="Rubik" panose="020B0604020202020204" charset="-79"/>
                <a:cs typeface="Rubik" panose="020B0604020202020204" charset="-79"/>
                <a:hlinkClick r:id="rId4"/>
              </a:rPr>
              <a:t>CTRE docs</a:t>
            </a:r>
            <a:endParaRPr lang="en-US" dirty="0">
              <a:latin typeface="Rubik" panose="020B0604020202020204" charset="-79"/>
              <a:cs typeface="Rubik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16162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9;p1">
            <a:extLst>
              <a:ext uri="{FF2B5EF4-FFF2-40B4-BE49-F238E27FC236}">
                <a16:creationId xmlns:a16="http://schemas.microsoft.com/office/drawing/2014/main" id="{A7ADCE01-0604-AC2B-8A5F-F7BB47FC7A4C}"/>
              </a:ext>
            </a:extLst>
          </p:cNvPr>
          <p:cNvGrpSpPr/>
          <p:nvPr/>
        </p:nvGrpSpPr>
        <p:grpSpPr>
          <a:xfrm>
            <a:off x="0" y="891812"/>
            <a:ext cx="9144000" cy="2291961"/>
            <a:chOff x="0" y="1072338"/>
            <a:chExt cx="12192000" cy="2764396"/>
          </a:xfrm>
        </p:grpSpPr>
        <p:sp>
          <p:nvSpPr>
            <p:cNvPr id="13" name="Google Shape;90;p1">
              <a:extLst>
                <a:ext uri="{FF2B5EF4-FFF2-40B4-BE49-F238E27FC236}">
                  <a16:creationId xmlns:a16="http://schemas.microsoft.com/office/drawing/2014/main" id="{197DB5CE-FCBF-8893-324E-AD37E651D7AA}"/>
                </a:ext>
              </a:extLst>
            </p:cNvPr>
            <p:cNvSpPr/>
            <p:nvPr/>
          </p:nvSpPr>
          <p:spPr>
            <a:xfrm>
              <a:off x="0" y="1072338"/>
              <a:ext cx="12192000" cy="2764396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1;p1">
              <a:extLst>
                <a:ext uri="{FF2B5EF4-FFF2-40B4-BE49-F238E27FC236}">
                  <a16:creationId xmlns:a16="http://schemas.microsoft.com/office/drawing/2014/main" id="{A43190ED-CA31-8839-309D-FB9B63C3C90E}"/>
                </a:ext>
              </a:extLst>
            </p:cNvPr>
            <p:cNvSpPr/>
            <p:nvPr/>
          </p:nvSpPr>
          <p:spPr>
            <a:xfrm>
              <a:off x="0" y="3590994"/>
              <a:ext cx="12192000" cy="245122"/>
            </a:xfrm>
            <a:prstGeom prst="rect">
              <a:avLst/>
            </a:prstGeom>
            <a:solidFill>
              <a:schemeClr val="lt1">
                <a:alpha val="7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2;p1">
              <a:extLst>
                <a:ext uri="{FF2B5EF4-FFF2-40B4-BE49-F238E27FC236}">
                  <a16:creationId xmlns:a16="http://schemas.microsoft.com/office/drawing/2014/main" id="{BF5406F8-2983-749B-C606-2DF4D2CD9CE3}"/>
                </a:ext>
              </a:extLst>
            </p:cNvPr>
            <p:cNvSpPr/>
            <p:nvPr/>
          </p:nvSpPr>
          <p:spPr>
            <a:xfrm>
              <a:off x="0" y="3345872"/>
              <a:ext cx="12192000" cy="245122"/>
            </a:xfrm>
            <a:prstGeom prst="rect">
              <a:avLst/>
            </a:prstGeom>
            <a:solidFill>
              <a:schemeClr val="lt1">
                <a:alpha val="4235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;p1">
              <a:extLst>
                <a:ext uri="{FF2B5EF4-FFF2-40B4-BE49-F238E27FC236}">
                  <a16:creationId xmlns:a16="http://schemas.microsoft.com/office/drawing/2014/main" id="{BE61CB2D-6802-2600-98F4-F5F5F4757D89}"/>
                </a:ext>
              </a:extLst>
            </p:cNvPr>
            <p:cNvSpPr/>
            <p:nvPr/>
          </p:nvSpPr>
          <p:spPr>
            <a:xfrm>
              <a:off x="0" y="3100133"/>
              <a:ext cx="12192000" cy="245122"/>
            </a:xfrm>
            <a:prstGeom prst="rect">
              <a:avLst/>
            </a:pr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g9605f3d7aa_0_91"/>
          <p:cNvSpPr txBox="1"/>
          <p:nvPr/>
        </p:nvSpPr>
        <p:spPr>
          <a:xfrm>
            <a:off x="1158882" y="1070939"/>
            <a:ext cx="6826235" cy="14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5400" b="1" dirty="0">
                <a:solidFill>
                  <a:schemeClr val="bg1"/>
                </a:solidFill>
              </a:rPr>
              <a:t>תודה על ההקשבה</a:t>
            </a:r>
            <a:endParaRPr lang="iw-IL" sz="5400" b="1" dirty="0">
              <a:solidFill>
                <a:schemeClr val="bg1"/>
              </a:solidFill>
            </a:endParaRPr>
          </a:p>
        </p:txBody>
      </p:sp>
      <p:pic>
        <p:nvPicPr>
          <p:cNvPr id="3" name="Google Shape;88;p1">
            <a:extLst>
              <a:ext uri="{FF2B5EF4-FFF2-40B4-BE49-F238E27FC236}">
                <a16:creationId xmlns:a16="http://schemas.microsoft.com/office/drawing/2014/main" id="{DFD4EF1C-EDD6-8CC1-6F1E-BF6356C4B7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2190" y="3633734"/>
            <a:ext cx="2992924" cy="83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8DA158-8A79-AC44-0863-330A2466E533}"/>
              </a:ext>
            </a:extLst>
          </p:cNvPr>
          <p:cNvSpPr/>
          <p:nvPr/>
        </p:nvSpPr>
        <p:spPr>
          <a:xfrm>
            <a:off x="0" y="0"/>
            <a:ext cx="9144000" cy="1072385"/>
          </a:xfrm>
          <a:prstGeom prst="rect">
            <a:avLst/>
          </a:prstGeom>
          <a:solidFill>
            <a:srgbClr val="0134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8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5" y="181637"/>
            <a:ext cx="723267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Motor Current Limits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06254" y="995201"/>
            <a:ext cx="8482100" cy="362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Current limiting is the process of restricting motor output when a given current has surpassed a limit. There are two types of current limits available: stator and supply. Each of these limits accomplishes different goals.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It’s important to understand the need for current limits and how they work. When a motor is under a load, it takes an increasing amount of current to continue rotating the shaft of the motor (and by extension the mechanism). The cumulative sum of all the currents in a multi-motor system, such as a robot, may excessively drain batteries, trigger brownout protection, or in the worst case trip breakers.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354" y="4785147"/>
            <a:ext cx="355646" cy="3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36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5" y="181637"/>
            <a:ext cx="723267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Motor Current Limits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06254" y="995201"/>
            <a:ext cx="4341463" cy="3966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Motor’s supply current </a:t>
            </a:r>
            <a:r>
              <a:rPr lang="en-US" b="1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MUST </a:t>
            </a:r>
            <a:r>
              <a:rPr lang="en-US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be limited by our program.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Stator limits: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Stator current is the output current of the 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motor and is directly proportional to torque.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Stator current limits are used to restrict the torque output of the motor. This can be used to prevent wheel slip or avoid damaging a mechanism when running into a hard stop. Supply current will not exceed a stator current limit and is often significantly lower than stator current.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354" y="4785147"/>
            <a:ext cx="355646" cy="3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C4F8015A-D7D5-C502-7F8B-FB87BC098F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872" t="4295"/>
          <a:stretch/>
        </p:blipFill>
        <p:spPr>
          <a:xfrm>
            <a:off x="4664090" y="1480311"/>
            <a:ext cx="4341463" cy="265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4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5" y="181637"/>
            <a:ext cx="723267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Motor Current Limits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06254" y="995201"/>
            <a:ext cx="7984546" cy="3966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Supply current: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Supply current is the current drawn from the battery. As a result, limiting supply current can be useful to prevent breakers from tripping, as well as to improve the longevity of the battery.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When the </a:t>
            </a:r>
            <a:r>
              <a:rPr lang="en-US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SupplyCurrentThreshold</a:t>
            </a:r>
            <a:r>
              <a:rPr lang="en-US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has elapsed for </a:t>
            </a:r>
            <a:r>
              <a:rPr lang="en-US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SupplyTimeThreshold</a:t>
            </a:r>
            <a:r>
              <a:rPr lang="en-US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amount of time, the supply current limiter will activate and reduce motor output until supply current is within range of the limit.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In the rare case where the robot experiences brownouts despite configuring stator current limits, a supply current limit can also further help avoid brownouts. However, such brownouts are most commonly caused by a bad battery or poor power wiring, so those should be examined first.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354" y="4785147"/>
            <a:ext cx="355646" cy="3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2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5" y="181637"/>
            <a:ext cx="723267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Determining Current Limits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579727" y="2345843"/>
            <a:ext cx="7984546" cy="1216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sng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Self learning at home:</a:t>
            </a:r>
          </a:p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Rubik" pitchFamily="2" charset="-79"/>
                <a:cs typeface="Rubik" pitchFamily="2" charset="-79"/>
                <a:hlinkClick r:id="rId3"/>
              </a:rPr>
              <a:t>CTRE docs</a:t>
            </a:r>
            <a:endParaRPr lang="en-US" sz="2000" b="1" u="sng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354" y="4785147"/>
            <a:ext cx="355646" cy="3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3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9;p1">
            <a:extLst>
              <a:ext uri="{FF2B5EF4-FFF2-40B4-BE49-F238E27FC236}">
                <a16:creationId xmlns:a16="http://schemas.microsoft.com/office/drawing/2014/main" id="{A7ADCE01-0604-AC2B-8A5F-F7BB47FC7A4C}"/>
              </a:ext>
            </a:extLst>
          </p:cNvPr>
          <p:cNvGrpSpPr/>
          <p:nvPr/>
        </p:nvGrpSpPr>
        <p:grpSpPr>
          <a:xfrm>
            <a:off x="0" y="0"/>
            <a:ext cx="9144000" cy="2291961"/>
            <a:chOff x="0" y="1072338"/>
            <a:chExt cx="12192000" cy="2764396"/>
          </a:xfrm>
        </p:grpSpPr>
        <p:sp>
          <p:nvSpPr>
            <p:cNvPr id="13" name="Google Shape;90;p1">
              <a:extLst>
                <a:ext uri="{FF2B5EF4-FFF2-40B4-BE49-F238E27FC236}">
                  <a16:creationId xmlns:a16="http://schemas.microsoft.com/office/drawing/2014/main" id="{197DB5CE-FCBF-8893-324E-AD37E651D7AA}"/>
                </a:ext>
              </a:extLst>
            </p:cNvPr>
            <p:cNvSpPr/>
            <p:nvPr/>
          </p:nvSpPr>
          <p:spPr>
            <a:xfrm>
              <a:off x="0" y="1072338"/>
              <a:ext cx="12192000" cy="2764396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1;p1">
              <a:extLst>
                <a:ext uri="{FF2B5EF4-FFF2-40B4-BE49-F238E27FC236}">
                  <a16:creationId xmlns:a16="http://schemas.microsoft.com/office/drawing/2014/main" id="{A43190ED-CA31-8839-309D-FB9B63C3C90E}"/>
                </a:ext>
              </a:extLst>
            </p:cNvPr>
            <p:cNvSpPr/>
            <p:nvPr/>
          </p:nvSpPr>
          <p:spPr>
            <a:xfrm>
              <a:off x="0" y="3590994"/>
              <a:ext cx="12192000" cy="245122"/>
            </a:xfrm>
            <a:prstGeom prst="rect">
              <a:avLst/>
            </a:prstGeom>
            <a:solidFill>
              <a:schemeClr val="lt1">
                <a:alpha val="7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2;p1">
              <a:extLst>
                <a:ext uri="{FF2B5EF4-FFF2-40B4-BE49-F238E27FC236}">
                  <a16:creationId xmlns:a16="http://schemas.microsoft.com/office/drawing/2014/main" id="{BF5406F8-2983-749B-C606-2DF4D2CD9CE3}"/>
                </a:ext>
              </a:extLst>
            </p:cNvPr>
            <p:cNvSpPr/>
            <p:nvPr/>
          </p:nvSpPr>
          <p:spPr>
            <a:xfrm>
              <a:off x="0" y="3345872"/>
              <a:ext cx="12192000" cy="245122"/>
            </a:xfrm>
            <a:prstGeom prst="rect">
              <a:avLst/>
            </a:prstGeom>
            <a:solidFill>
              <a:schemeClr val="lt1">
                <a:alpha val="4235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;p1">
              <a:extLst>
                <a:ext uri="{FF2B5EF4-FFF2-40B4-BE49-F238E27FC236}">
                  <a16:creationId xmlns:a16="http://schemas.microsoft.com/office/drawing/2014/main" id="{BE61CB2D-6802-2600-98F4-F5F5F4757D89}"/>
                </a:ext>
              </a:extLst>
            </p:cNvPr>
            <p:cNvSpPr/>
            <p:nvPr/>
          </p:nvSpPr>
          <p:spPr>
            <a:xfrm>
              <a:off x="0" y="3100133"/>
              <a:ext cx="12192000" cy="245122"/>
            </a:xfrm>
            <a:prstGeom prst="rect">
              <a:avLst/>
            </a:pr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g9605f3d7aa_0_91"/>
          <p:cNvSpPr txBox="1"/>
          <p:nvPr/>
        </p:nvSpPr>
        <p:spPr>
          <a:xfrm>
            <a:off x="451304" y="313093"/>
            <a:ext cx="8041153" cy="14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chemeClr val="bg1"/>
                </a:solidFill>
              </a:rPr>
              <a:t>Code</a:t>
            </a:r>
          </a:p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2F3CC3-D080-F54E-C1AF-4F79B3756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90" y="2387555"/>
            <a:ext cx="2558182" cy="25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44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D522B89F-C56A-9A43-23A8-62AF67EC4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E7B4090-DBFD-A13E-B3CF-DB2B7E46B5AB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4B05C983-7810-CE01-7C66-F2A77CEC0833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19123A71-A518-7757-412F-2864F16714A9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0752077-1A96-5C9B-834A-3644CA8B7E9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5723B590-487C-7A2A-3228-AB75EF743D0E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>
            <a:extLst>
              <a:ext uri="{FF2B5EF4-FFF2-40B4-BE49-F238E27FC236}">
                <a16:creationId xmlns:a16="http://schemas.microsoft.com/office/drawing/2014/main" id="{A8161E18-55FA-2946-D4DA-329C9F3C8DAD}"/>
              </a:ext>
            </a:extLst>
          </p:cNvPr>
          <p:cNvSpPr txBox="1"/>
          <p:nvPr/>
        </p:nvSpPr>
        <p:spPr>
          <a:xfrm>
            <a:off x="72955" y="181637"/>
            <a:ext cx="723267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Important notice!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>
            <a:extLst>
              <a:ext uri="{FF2B5EF4-FFF2-40B4-BE49-F238E27FC236}">
                <a16:creationId xmlns:a16="http://schemas.microsoft.com/office/drawing/2014/main" id="{A0DF3F35-F54D-68BF-74AB-2FF20F0C795A}"/>
              </a:ext>
            </a:extLst>
          </p:cNvPr>
          <p:cNvSpPr txBox="1"/>
          <p:nvPr/>
        </p:nvSpPr>
        <p:spPr>
          <a:xfrm>
            <a:off x="579727" y="2571750"/>
            <a:ext cx="7984546" cy="1943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We use custom made java records that you can download from here.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EF0188B-632D-5925-CC71-59AF74891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354" y="4785147"/>
            <a:ext cx="355646" cy="3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52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5" y="181637"/>
            <a:ext cx="723267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Current limits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06254" y="995201"/>
            <a:ext cx="4892900" cy="362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Motor current limits </a:t>
            </a:r>
            <a:r>
              <a:rPr lang="en-US" sz="1600" b="1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MUST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be configured through code when we create a subsystem.</a:t>
            </a:r>
            <a:b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</a:br>
            <a:endParaRPr lang="en-US" sz="16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The Current limits parameters are configured using a config object: </a:t>
            </a: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CurrentLimitConfig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.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When we want to apply the configuration to a  motor controller we will use the following function: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config. </a:t>
            </a:r>
            <a:r>
              <a:rPr lang="en-US" sz="16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enableLimit</a:t>
            </a:r>
            <a:r>
              <a:rPr lang="en-US" sz="16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(motor);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354" y="4785147"/>
            <a:ext cx="355646" cy="3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5A703E-3DD7-D05F-043F-AACC3E2D2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499" y="3612763"/>
            <a:ext cx="4839654" cy="10710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6FAF63-392F-2F7E-687C-88D9F6BF2270}"/>
              </a:ext>
            </a:extLst>
          </p:cNvPr>
          <p:cNvSpPr txBox="1"/>
          <p:nvPr/>
        </p:nvSpPr>
        <p:spPr>
          <a:xfrm>
            <a:off x="0" y="4494462"/>
            <a:ext cx="3308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is only an example; In real code the config objects should be created inside the Constats.java file</a:t>
            </a:r>
          </a:p>
        </p:txBody>
      </p:sp>
    </p:spTree>
    <p:extLst>
      <p:ext uri="{BB962C8B-B14F-4D97-AF65-F5344CB8AC3E}">
        <p14:creationId xmlns:p14="http://schemas.microsoft.com/office/powerpoint/2010/main" val="401769825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1226</Words>
  <Application>Microsoft Office PowerPoint</Application>
  <PresentationFormat>On-screen Show (16:9)</PresentationFormat>
  <Paragraphs>121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Arial</vt:lpstr>
      <vt:lpstr>Rubik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5554</dc:title>
  <dc:creator>Yoav Rozov; Tommy tochilovsky</dc:creator>
  <cp:lastModifiedBy>Yoav Rozov</cp:lastModifiedBy>
  <cp:revision>207</cp:revision>
  <dcterms:modified xsi:type="dcterms:W3CDTF">2024-12-31T12:28:09Z</dcterms:modified>
</cp:coreProperties>
</file>