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81" r:id="rId6"/>
    <p:sldId id="284" r:id="rId7"/>
    <p:sldId id="285" r:id="rId8"/>
    <p:sldId id="286" r:id="rId9"/>
    <p:sldId id="288" r:id="rId10"/>
    <p:sldId id="289" r:id="rId11"/>
    <p:sldId id="287" r:id="rId12"/>
    <p:sldId id="290" r:id="rId13"/>
    <p:sldId id="283" r:id="rId14"/>
  </p:sldIdLst>
  <p:sldSz cx="9144000" cy="5143500" type="screen16x9"/>
  <p:notesSz cx="6858000" cy="9144000"/>
  <p:embeddedFontLst>
    <p:embeddedFont>
      <p:font typeface="Rubik" pitchFamily="2" charset="-79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UVJU3jbxGl11X7yrLJ5REy1ms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7FA"/>
    <a:srgbClr val="FBFCFE"/>
    <a:srgbClr val="DEE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9" d="100"/>
          <a:sy n="199" d="100"/>
        </p:scale>
        <p:origin x="6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סיבוכיות: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m*n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04459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סיבוכיות</a:t>
            </a:r>
            <a:br>
              <a:rPr lang="en-US" dirty="0"/>
            </a:br>
            <a:r>
              <a:rPr lang="en-US" dirty="0"/>
              <a:t>n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79273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he-IL" dirty="0"/>
              <a:t>סיבוכיות</a:t>
            </a:r>
            <a:br>
              <a:rPr lang="he-IL" dirty="0"/>
            </a:br>
            <a:r>
              <a:rPr lang="en-US" dirty="0"/>
              <a:t>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5821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42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933e2dadf8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1" name="Google Shape;121;g933e2dadf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9605f3d7aa_0_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9605f3d7a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8389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הערה: למי שרוצה אתגר נוסף, תנסו לפתור את הבעיה עם סיבוכיות של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log(n)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933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הערה: למי שרוצה אתגר נוסף, תנסו לפתור את הבעיה עם סיבוכיות של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log(n)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002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סיבוכיות: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m*n</a:t>
            </a: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3264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e-IL" dirty="0"/>
              <a:t>סיבוכיות: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m*n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8475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810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r" rtl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r" rtl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yongdanielliang.github.io/animation/web/LinearSearchNew.html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0128" y="3122082"/>
            <a:ext cx="3853029" cy="1118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"/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90" name="Google Shape;90;p1"/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1"/>
          <p:cNvSpPr txBox="1"/>
          <p:nvPr/>
        </p:nvSpPr>
        <p:spPr>
          <a:xfrm>
            <a:off x="191624" y="516365"/>
            <a:ext cx="8760752" cy="18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e-IL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תוכנה – חזרה על </a:t>
            </a:r>
            <a:r>
              <a:rPr lang="en-US" sz="3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Java</a:t>
            </a:r>
            <a:endParaRPr sz="3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2728216" y="2200554"/>
            <a:ext cx="3902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 simple logo representing binary search in blue, gray, and white colors">
            <a:extLst>
              <a:ext uri="{FF2B5EF4-FFF2-40B4-BE49-F238E27FC236}">
                <a16:creationId xmlns:a16="http://schemas.microsoft.com/office/drawing/2014/main" id="{421E5743-C438-7F47-A311-B8C819C1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928" y="3565721"/>
            <a:ext cx="1575072" cy="157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5;p1">
            <a:extLst>
              <a:ext uri="{FF2B5EF4-FFF2-40B4-BE49-F238E27FC236}">
                <a16:creationId xmlns:a16="http://schemas.microsoft.com/office/drawing/2014/main" id="{D2A044EB-780D-0E42-7AE5-8D6665145B9E}"/>
              </a:ext>
            </a:extLst>
          </p:cNvPr>
          <p:cNvSpPr txBox="1"/>
          <p:nvPr/>
        </p:nvSpPr>
        <p:spPr>
          <a:xfrm>
            <a:off x="1638249" y="907282"/>
            <a:ext cx="5536785" cy="765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Authors:</a:t>
            </a: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Yoav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Rozov</a:t>
            </a:r>
            <a:endParaRPr lang="iw-IL" sz="2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2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108793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נתונה לכם תוכנית אשר יוצרת מערך צוללות חדש ומדפיסה אותו למסך.</a:t>
            </a: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ניתן להניח כי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m &gt; 0, n &gt; 0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ניתן להניח שמערך הצוללות חוקי.</a:t>
            </a: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את הקוד הנתון יש להוריד מ-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GitHub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2388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</a:t>
            </a: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3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92791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ממשו פונקציה שחתימתה: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void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printIdsForGivenSum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(int[]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, int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targetSum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הפונקציה מקבלת מערך מספרים שלמים (שליליים וחיוביים) באורך </a:t>
            </a:r>
            <a:r>
              <a:rPr lang="en-US" sz="210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</a:t>
            </a: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המסודר בסדר עולה,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, ומספר שלם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num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על הפונקציה להדפיס מיקומים של 2 מספרים במערך שסכומם שווה למספר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num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59902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3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108793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נתונה לכם תוכנית אשר יוצרת מערך חדש, מדפיסה אותו למסך, בוחרת את הסכום הרצוי ומדפיסה גם אותו.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את הקוד הנתון יש להוריד מ-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GitHub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73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3183773"/>
            <a:chOff x="0" y="-3301"/>
            <a:chExt cx="12192000" cy="3840035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-3301"/>
              <a:ext cx="12192000" cy="3840035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158882" y="1299642"/>
            <a:ext cx="6826235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5400" b="1" dirty="0">
                <a:solidFill>
                  <a:schemeClr val="bg1"/>
                </a:solidFill>
              </a:rPr>
              <a:t>תודה על ההקשבה</a:t>
            </a:r>
            <a:endParaRPr lang="iw-IL" sz="5400" b="1" dirty="0">
              <a:solidFill>
                <a:schemeClr val="bg1"/>
              </a:solidFill>
            </a:endParaRPr>
          </a:p>
        </p:txBody>
      </p:sp>
      <p:pic>
        <p:nvPicPr>
          <p:cNvPr id="3" name="Google Shape;88;p1">
            <a:extLst>
              <a:ext uri="{FF2B5EF4-FFF2-40B4-BE49-F238E27FC236}">
                <a16:creationId xmlns:a16="http://schemas.microsoft.com/office/drawing/2014/main" id="{DFD4EF1C-EDD6-8CC1-6F1E-BF6356C4B7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2190" y="3633734"/>
            <a:ext cx="2992924" cy="8312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1784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684697" y="306560"/>
            <a:ext cx="5574368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chemeClr val="bg1"/>
                </a:solidFill>
              </a:rPr>
              <a:t>Simple Search</a:t>
            </a:r>
            <a:endParaRPr sz="60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15E5ED-2691-89FC-8143-7AD0723E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495" y="2189833"/>
            <a:ext cx="2926773" cy="2926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אלגוריתם חיפוש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4142509" y="1087935"/>
            <a:ext cx="4737016" cy="2902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הגדרה:</a:t>
            </a:r>
            <a:endParaRPr lang="en-US" sz="2400" u="sng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 אלגוריתם חיפוש הוא שיטה המשמשת למציאת פריט בתוך רשימה</a:t>
            </a:r>
            <a:endParaRPr lang="en-US" sz="2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dk1"/>
              </a:solidFill>
              <a:latin typeface="Rubik" pitchFamily="2" charset="-79"/>
              <a:cs typeface="Rubik" pitchFamily="2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400" u="sng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חיפוש פשוט (לינארי):</a:t>
            </a:r>
          </a:p>
          <a:p>
            <a:pPr marL="0" lvl="0" indent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21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עובר על כל רכיב ברשימה עד למציאת הפריט הרצוי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88B4CD-8776-CCF2-A717-3955BD3F1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30125-6FD2-7C99-850F-F3E8422FB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34" y="1227857"/>
            <a:ext cx="3423805" cy="34238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g933e2dadf8_0_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24" name="Google Shape;124;g933e2dadf8_0_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933e2dadf8_0_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933e2dadf8_0_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4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933e2dadf8_0_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0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g933e2dadf8_0_2"/>
          <p:cNvSpPr txBox="1"/>
          <p:nvPr/>
        </p:nvSpPr>
        <p:spPr>
          <a:xfrm>
            <a:off x="1496900" y="183550"/>
            <a:ext cx="73827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חיפוש פשוט - הדגמה</a:t>
            </a:r>
            <a:endParaRPr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" name="Picture 2">
            <a:hlinkClick r:id="rId3"/>
            <a:extLst>
              <a:ext uri="{FF2B5EF4-FFF2-40B4-BE49-F238E27FC236}">
                <a16:creationId xmlns:a16="http://schemas.microsoft.com/office/drawing/2014/main" id="{86C95980-BD51-DDB2-FE30-DF07E0DE5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772" y="4055565"/>
            <a:ext cx="1085228" cy="1085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00FF69-7AD7-2206-6744-BCC9A5D0A3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255" y="1833932"/>
            <a:ext cx="6325483" cy="933580"/>
          </a:xfrm>
          <a:prstGeom prst="rect">
            <a:avLst/>
          </a:prstGeom>
        </p:spPr>
      </p:pic>
      <p:sp>
        <p:nvSpPr>
          <p:cNvPr id="8" name="Google Shape;118;p2">
            <a:extLst>
              <a:ext uri="{FF2B5EF4-FFF2-40B4-BE49-F238E27FC236}">
                <a16:creationId xmlns:a16="http://schemas.microsoft.com/office/drawing/2014/main" id="{13F9E7AD-6C2B-227D-A13D-41CB84E75AD0}"/>
              </a:ext>
            </a:extLst>
          </p:cNvPr>
          <p:cNvSpPr txBox="1"/>
          <p:nvPr/>
        </p:nvSpPr>
        <p:spPr>
          <a:xfrm>
            <a:off x="3897207" y="3702573"/>
            <a:ext cx="1349580" cy="63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chemeClr val="dk1"/>
                </a:solidFill>
                <a:latin typeface="Rubik" pitchFamily="2" charset="-79"/>
                <a:cs typeface="Rubik" pitchFamily="2" charset="-79"/>
              </a:rPr>
              <a:t>Key: 22</a:t>
            </a:r>
            <a:endParaRPr sz="1100" dirty="0">
              <a:solidFill>
                <a:schemeClr val="dk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B9430-2BD7-6832-BC77-46A902E4D42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708"/>
          <a:stretch/>
        </p:blipFill>
        <p:spPr>
          <a:xfrm>
            <a:off x="1388477" y="1085432"/>
            <a:ext cx="6252309" cy="26102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CE2F7B-865B-508B-1523-2D5D9CBF8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3160" y="1095934"/>
            <a:ext cx="6220693" cy="26578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6319C2-51E5-4741-0962-D001A08352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81547" y="998719"/>
            <a:ext cx="6249272" cy="26387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06358D-ABCE-16D6-8E6A-1F70D5B738C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418"/>
          <a:stretch/>
        </p:blipFill>
        <p:spPr>
          <a:xfrm>
            <a:off x="1436085" y="974691"/>
            <a:ext cx="6194732" cy="27721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AEAE14-E869-151E-0145-66CEFFC8D1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19190" y="958990"/>
            <a:ext cx="6325483" cy="274358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9;p1">
            <a:extLst>
              <a:ext uri="{FF2B5EF4-FFF2-40B4-BE49-F238E27FC236}">
                <a16:creationId xmlns:a16="http://schemas.microsoft.com/office/drawing/2014/main" id="{A7ADCE01-0604-AC2B-8A5F-F7BB47FC7A4C}"/>
              </a:ext>
            </a:extLst>
          </p:cNvPr>
          <p:cNvGrpSpPr/>
          <p:nvPr/>
        </p:nvGrpSpPr>
        <p:grpSpPr>
          <a:xfrm>
            <a:off x="0" y="0"/>
            <a:ext cx="9144000" cy="2291961"/>
            <a:chOff x="0" y="1072338"/>
            <a:chExt cx="12192000" cy="2764396"/>
          </a:xfrm>
        </p:grpSpPr>
        <p:sp>
          <p:nvSpPr>
            <p:cNvPr id="13" name="Google Shape;90;p1">
              <a:extLst>
                <a:ext uri="{FF2B5EF4-FFF2-40B4-BE49-F238E27FC236}">
                  <a16:creationId xmlns:a16="http://schemas.microsoft.com/office/drawing/2014/main" id="{197DB5CE-FCBF-8893-324E-AD37E651D7AA}"/>
                </a:ext>
              </a:extLst>
            </p:cNvPr>
            <p:cNvSpPr/>
            <p:nvPr/>
          </p:nvSpPr>
          <p:spPr>
            <a:xfrm>
              <a:off x="0" y="1072338"/>
              <a:ext cx="12192000" cy="2764396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1;p1">
              <a:extLst>
                <a:ext uri="{FF2B5EF4-FFF2-40B4-BE49-F238E27FC236}">
                  <a16:creationId xmlns:a16="http://schemas.microsoft.com/office/drawing/2014/main" id="{A43190ED-CA31-8839-309D-FB9B63C3C90E}"/>
                </a:ext>
              </a:extLst>
            </p:cNvPr>
            <p:cNvSpPr/>
            <p:nvPr/>
          </p:nvSpPr>
          <p:spPr>
            <a:xfrm>
              <a:off x="0" y="3590994"/>
              <a:ext cx="12192000" cy="245122"/>
            </a:xfrm>
            <a:prstGeom prst="rect">
              <a:avLst/>
            </a:prstGeom>
            <a:solidFill>
              <a:schemeClr val="lt1">
                <a:alpha val="7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2;p1">
              <a:extLst>
                <a:ext uri="{FF2B5EF4-FFF2-40B4-BE49-F238E27FC236}">
                  <a16:creationId xmlns:a16="http://schemas.microsoft.com/office/drawing/2014/main" id="{BF5406F8-2983-749B-C606-2DF4D2CD9CE3}"/>
                </a:ext>
              </a:extLst>
            </p:cNvPr>
            <p:cNvSpPr/>
            <p:nvPr/>
          </p:nvSpPr>
          <p:spPr>
            <a:xfrm>
              <a:off x="0" y="3345872"/>
              <a:ext cx="12192000" cy="245122"/>
            </a:xfrm>
            <a:prstGeom prst="rect">
              <a:avLst/>
            </a:prstGeom>
            <a:solidFill>
              <a:schemeClr val="lt1">
                <a:alpha val="42352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93;p1">
              <a:extLst>
                <a:ext uri="{FF2B5EF4-FFF2-40B4-BE49-F238E27FC236}">
                  <a16:creationId xmlns:a16="http://schemas.microsoft.com/office/drawing/2014/main" id="{BE61CB2D-6802-2600-98F4-F5F5F4757D89}"/>
                </a:ext>
              </a:extLst>
            </p:cNvPr>
            <p:cNvSpPr/>
            <p:nvPr/>
          </p:nvSpPr>
          <p:spPr>
            <a:xfrm>
              <a:off x="0" y="3100133"/>
              <a:ext cx="12192000" cy="245122"/>
            </a:xfrm>
            <a:prstGeom prst="rect">
              <a:avLst/>
            </a:prstGeom>
            <a:solidFill>
              <a:schemeClr val="lt1">
                <a:alpha val="12549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g9605f3d7aa_0_91"/>
          <p:cNvSpPr txBox="1"/>
          <p:nvPr/>
        </p:nvSpPr>
        <p:spPr>
          <a:xfrm>
            <a:off x="1803832" y="238092"/>
            <a:ext cx="5336100" cy="14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תרגול </a:t>
            </a:r>
            <a:r>
              <a:rPr lang="en-US" sz="7200" b="1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Java</a:t>
            </a:r>
            <a:endParaRPr sz="7200" b="1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5C05F3-B629-7F81-DB95-D922C20C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322" y="2452288"/>
            <a:ext cx="2453120" cy="245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1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92791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ממשו פונקציה שחתימתה: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boolean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hasNumberRange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(int[]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, int n, int min, int max)</a:t>
            </a: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הפונקציה מקבלת מערך מספרים שלמים (שליליים וחיוביים)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בגודל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ושני מספרים שלמים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min 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ו-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max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מובטח שהמערך ממוין בסדר "עולה ממש", כלומר לכל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0 &lt;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&lt; n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מתקיים כי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[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- 1] &lt;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[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i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]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על הפונקציה להחזיר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true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אם כל המספרים בתחום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[min, max]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קיימים במערך, אחרת להחזיר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false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1244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1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108793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נתונה לכם תוכנית אשר יוצרת מערך חדש, מדפיסה אותו למסך ומבקשת מהמשתמש את ערכי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min, max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ניתן להניח כי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n &gt; 0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  <a:endParaRPr lang="en-US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ניתן להניח כי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max &gt;= min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את הקוד הנתון יש להוריד מ-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GitHub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918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</a:t>
            </a: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0" y="927914"/>
            <a:ext cx="8595125" cy="378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ממשו פונקציה שחתימתה: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int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countSubmarines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(int[][] </a:t>
            </a:r>
            <a:r>
              <a:rPr lang="en-US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arr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)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הפונקציה מקבלת מערך דו </a:t>
            </a:r>
            <a:r>
              <a:rPr lang="he-IL" sz="2100" dirty="0" err="1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מימדי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בגודל </a:t>
            </a: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m*n</a:t>
            </a: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 המכיל מספרים שלמים 0 או 1 כאשר 1 מסמן חתיכה מצוללת ו-0 מים ריקים.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על הפונקציה לספור את מספר הצוללות בים.</a:t>
            </a:r>
          </a:p>
          <a:p>
            <a:pPr lvl="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ידוע כי צוללות לא יכולות לגעת אחת בשנייה עם הצלע</a:t>
            </a:r>
          </a:p>
          <a:p>
            <a:pPr marL="342900" lvl="0" indent="-342900" algn="r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אין לשנות את המערך המקורי ואין לשכפל אותו</a:t>
            </a:r>
          </a:p>
        </p:txBody>
      </p:sp>
    </p:spTree>
    <p:extLst>
      <p:ext uri="{BB962C8B-B14F-4D97-AF65-F5344CB8AC3E}">
        <p14:creationId xmlns:p14="http://schemas.microsoft.com/office/powerpoint/2010/main" val="112054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0" y="173181"/>
            <a:ext cx="9144000" cy="634823"/>
            <a:chOff x="0" y="123100"/>
            <a:chExt cx="12192000" cy="98575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126050"/>
              <a:ext cx="12192000" cy="982800"/>
            </a:xfrm>
            <a:prstGeom prst="rect">
              <a:avLst/>
            </a:prstGeom>
            <a:solidFill>
              <a:srgbClr val="01347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123100"/>
              <a:ext cx="379200" cy="982800"/>
            </a:xfrm>
            <a:prstGeom prst="rect">
              <a:avLst/>
            </a:prstGeom>
            <a:solidFill>
              <a:schemeClr val="lt1">
                <a:alpha val="7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379289" y="123100"/>
              <a:ext cx="379200" cy="982800"/>
            </a:xfrm>
            <a:prstGeom prst="rect">
              <a:avLst/>
            </a:prstGeom>
            <a:solidFill>
              <a:schemeClr val="lt1">
                <a:alpha val="43137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758578" y="123100"/>
              <a:ext cx="379200" cy="982800"/>
            </a:xfrm>
            <a:prstGeom prst="rect">
              <a:avLst/>
            </a:prstGeom>
            <a:solidFill>
              <a:schemeClr val="lt1">
                <a:alpha val="12941"/>
              </a:scheme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3163325" y="183538"/>
            <a:ext cx="5716200" cy="6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he-IL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שאלה </a:t>
            </a:r>
            <a:r>
              <a:rPr lang="en-US" sz="3000" b="1" dirty="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2</a:t>
            </a:r>
            <a:endParaRPr lang="he-IL" sz="3000" b="1" i="0" u="none" strike="noStrike" cap="none" dirty="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284401" y="927915"/>
            <a:ext cx="2611200" cy="554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100" dirty="0">
                <a:solidFill>
                  <a:schemeClr val="dk1"/>
                </a:solidFill>
                <a:latin typeface="Rubik" panose="020B0604020202020204" charset="-79"/>
                <a:cs typeface="Rubik" panose="020B0604020202020204" charset="-79"/>
              </a:rPr>
              <a:t>Expected result: 13</a:t>
            </a:r>
            <a:endParaRPr lang="he-IL" sz="2100" dirty="0">
              <a:solidFill>
                <a:schemeClr val="dk1"/>
              </a:solidFill>
              <a:latin typeface="Rubik" panose="020B0604020202020204" charset="-79"/>
              <a:cs typeface="Rubik" panose="020B0604020202020204" charset="-79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D955B-8276-A194-6D0F-5F2E9D18D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891" y="1337909"/>
            <a:ext cx="4394002" cy="330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36719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429</Words>
  <Application>Microsoft Office PowerPoint</Application>
  <PresentationFormat>On-screen Show (16:9)</PresentationFormat>
  <Paragraphs>70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Rubik</vt:lpstr>
      <vt:lpstr>Calibri</vt:lpstr>
      <vt:lpstr>Arial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5554</dc:title>
  <dc:creator>Yoav Rozov</dc:creator>
  <cp:lastModifiedBy>Yoav Rozov</cp:lastModifiedBy>
  <cp:revision>27</cp:revision>
  <dcterms:modified xsi:type="dcterms:W3CDTF">2024-12-30T19:35:15Z</dcterms:modified>
</cp:coreProperties>
</file>