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81" r:id="rId12"/>
    <p:sldId id="298" r:id="rId13"/>
    <p:sldId id="299" r:id="rId14"/>
    <p:sldId id="304" r:id="rId15"/>
    <p:sldId id="300" r:id="rId16"/>
    <p:sldId id="290" r:id="rId17"/>
    <p:sldId id="301" r:id="rId18"/>
    <p:sldId id="305" r:id="rId19"/>
    <p:sldId id="303" r:id="rId20"/>
    <p:sldId id="283" r:id="rId21"/>
  </p:sldIdLst>
  <p:sldSz cx="9144000" cy="5143500" type="screen16x9"/>
  <p:notesSz cx="6858000" cy="9144000"/>
  <p:embeddedFontLst>
    <p:embeddedFont>
      <p:font typeface="Rubik" pitchFamily="2" charset="-79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8" roundtripDataSignature="AMtx7mhUVJU3jbxGl11X7yrLJ5REy1ms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7FA"/>
    <a:srgbClr val="FBFCFE"/>
    <a:srgbClr val="DEE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147" autoAdjust="0"/>
  </p:normalViewPr>
  <p:slideViewPr>
    <p:cSldViewPr snapToGrid="0">
      <p:cViewPr varScale="1">
        <p:scale>
          <a:sx n="191" d="100"/>
          <a:sy n="191" d="100"/>
        </p:scale>
        <p:origin x="92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8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388620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1588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w-I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e-IL" dirty="0"/>
              <a:t>אפשרות אחרת היא לעשות כמה שלבים של ירושה</a:t>
            </a:r>
            <a:endParaRPr dirty="0"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944158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605f3d7aa_0_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g9605f3d7aa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983892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Source: https://www.w3schools.com/java/java_oop.asp</a:t>
            </a:r>
            <a:endParaRPr lang="he-IL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e-IL" dirty="0"/>
              <a:t>הבנאי משמש אותנו כאשר אנחנו רוצים ליצור </a:t>
            </a: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Instance</a:t>
            </a:r>
            <a:r>
              <a:rPr lang="he-IL" dirty="0"/>
              <a:t>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e-IL" dirty="0"/>
              <a:t>חדש של המחלקה שלנו.</a:t>
            </a:r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862395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Source: https://www.w3schools.com/java/java_oop.asp</a:t>
            </a:r>
            <a:endParaRPr dirty="0"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486377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9018F69F-C6DF-4E0C-F93F-F073FFAA6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>
            <a:extLst>
              <a:ext uri="{FF2B5EF4-FFF2-40B4-BE49-F238E27FC236}">
                <a16:creationId xmlns:a16="http://schemas.microsoft.com/office/drawing/2014/main" id="{B1F0D0C8-4C6B-BCFC-DAA7-F1936F6260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Source: https://www.w3schools.com/java/java_oop.asp</a:t>
            </a:r>
            <a:endParaRPr lang="he-IL" dirty="0"/>
          </a:p>
        </p:txBody>
      </p:sp>
      <p:sp>
        <p:nvSpPr>
          <p:cNvPr id="107" name="Google Shape;107;p2:notes">
            <a:extLst>
              <a:ext uri="{FF2B5EF4-FFF2-40B4-BE49-F238E27FC236}">
                <a16:creationId xmlns:a16="http://schemas.microsoft.com/office/drawing/2014/main" id="{3EF32C2D-C86C-9554-7367-28E4A3CD60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824964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605f3d7aa_0_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g9605f3d7aa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923071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158219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35987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E0181C78-14A5-AC44-31FA-3A6778E94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>
            <a:extLst>
              <a:ext uri="{FF2B5EF4-FFF2-40B4-BE49-F238E27FC236}">
                <a16:creationId xmlns:a16="http://schemas.microsoft.com/office/drawing/2014/main" id="{7C6CB92A-6C8E-B477-F7D5-2D86960F99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7" name="Google Shape;107;p2:notes">
            <a:extLst>
              <a:ext uri="{FF2B5EF4-FFF2-40B4-BE49-F238E27FC236}">
                <a16:creationId xmlns:a16="http://schemas.microsoft.com/office/drawing/2014/main" id="{23BD2513-7292-EE7C-0CE6-E8B98541AF6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278200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Source: https://www.w3schools.com/java/java_oop.asp</a:t>
            </a:r>
            <a:endParaRPr lang="he-IL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e-IL" dirty="0"/>
              <a:t>נממש את הפקודה</a:t>
            </a:r>
            <a:br>
              <a:rPr lang="en-US" dirty="0"/>
            </a:br>
            <a:r>
              <a:rPr lang="en-US" dirty="0" err="1"/>
              <a:t>AnimalSound</a:t>
            </a:r>
            <a:endParaRPr lang="he-IL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e-IL" dirty="0"/>
              <a:t>בכמה מהחיות</a:t>
            </a:r>
            <a:endParaRPr dirty="0"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76040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605f3d7aa_0_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g9605f3d7aa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605f3d7aa_0_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g9605f3d7aa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64297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e-IL" dirty="0"/>
              <a:t>נניח שאנחנו רוצים לעשות קטלוג של כל הכלבים בשכונה, לכל כלב יש במשותף מספר פרמטרים שמתארים אותו. לדוגמה: שם, גיל, סוג וכדומה</a:t>
            </a:r>
            <a:endParaRPr dirty="0"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e-IL" dirty="0"/>
              <a:t>ניצור משהו שנראה קלס, סוג של "תבנית" לכל כלב שנרצה לייצג. כל פעם שרוצים ליצור כלב חדש נשתמש בתבנית שיצרנו ונגדיר את הפרמטרים הספציפיים לכלב שיצרנו דבר זה נקראה </a:t>
            </a:r>
            <a:r>
              <a:rPr lang="he-IL" dirty="0" err="1"/>
              <a:t>אינסטנציאציה</a:t>
            </a:r>
            <a:r>
              <a:rPr lang="he-IL" dirty="0"/>
              <a:t> וכל כלב שאנחנו מתארים הוא "</a:t>
            </a:r>
            <a:r>
              <a:rPr lang="he-IL" dirty="0" err="1"/>
              <a:t>אוביקט</a:t>
            </a:r>
            <a:r>
              <a:rPr lang="he-IL" dirty="0"/>
              <a:t>". עכשיו אנחנו יכולים לשמור מערך של  </a:t>
            </a:r>
            <a:r>
              <a:rPr lang="he-IL" dirty="0" err="1"/>
              <a:t>אוביקטים</a:t>
            </a:r>
            <a:r>
              <a:rPr lang="he-IL" dirty="0"/>
              <a:t> מסוג כלב.</a:t>
            </a:r>
            <a:endParaRPr dirty="0"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9006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e-IL" dirty="0"/>
              <a:t>נניח שאנחנו רוצים לעשות קטלוג של כל חתולים בשכונה, לכל חתול, בדיוק כמו לכלב לכל חתול יש במשותף מספר פרמטרים שמתארים אותו. לדוגמה: שם, גיל, סוג וכדומה</a:t>
            </a:r>
            <a:endParaRPr dirty="0"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6348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e-IL" dirty="0"/>
              <a:t>נחזור בדיוק על אותם הצעדים, ניצור קלס מסוג חתול ואז ניצור מספר אובייקטים מסוג חתול בעזרת </a:t>
            </a:r>
            <a:r>
              <a:rPr lang="he-IL" dirty="0" err="1"/>
              <a:t>אינסטנציאציה</a:t>
            </a:r>
            <a:r>
              <a:rPr lang="he-IL" dirty="0"/>
              <a:t>.</a:t>
            </a:r>
            <a:endParaRPr dirty="0"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97964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e-IL" dirty="0"/>
              <a:t>אם שמתם לב הדבר היחיד ששונה אצל קלס הכלבים וקלס החתולים זה שחתולים לא הולכים לפארקים אלה אוהבים כיסא מסוים בבית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e-IL" dirty="0"/>
              <a:t>אנחנו ניצור משהו שנקרא </a:t>
            </a:r>
            <a:r>
              <a:rPr lang="he-IL" dirty="0" err="1"/>
              <a:t>בייס</a:t>
            </a:r>
            <a:r>
              <a:rPr lang="he-IL" dirty="0"/>
              <a:t> קלס המכיל את הפרמטרים המשותפים לחתולים ולכלבים בתוכו.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e-IL" dirty="0"/>
              <a:t>קלס החתול וקלס הכלב ירשו מהקלס הבסיסי שלנו, זאת אומרת שכל התכונות והפעולות שנמצאות בביס קלס נמצאות גם בקלס החתול ובקלס הכלב בנוסף לתכונות ספציפיות הנמצאות בקלס כלב וחתול.</a:t>
            </a:r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70692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he-IL" dirty="0"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123009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e-IL" dirty="0"/>
              <a:t>אפשרות אחת היא לעשות מה שעשינו עם הכלב והחתול, ליצור </a:t>
            </a:r>
            <a:r>
              <a:rPr lang="he-IL" dirty="0" err="1"/>
              <a:t>בייס</a:t>
            </a:r>
            <a:r>
              <a:rPr lang="he-IL" dirty="0"/>
              <a:t> קלס אחד שכולם יורשים ממנו</a:t>
            </a:r>
            <a:endParaRPr dirty="0"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18483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_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_TITLE_AND_VERTICAL_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5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_OBJECT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_OBJECTS_WITH_TEXT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_WITH_CAPTION_TEXT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_WITH_CAPTION_TEXT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0128" y="3122082"/>
            <a:ext cx="3853029" cy="11186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" name="Google Shape;89;p1"/>
          <p:cNvGrpSpPr/>
          <p:nvPr/>
        </p:nvGrpSpPr>
        <p:grpSpPr>
          <a:xfrm>
            <a:off x="0" y="0"/>
            <a:ext cx="9144000" cy="2291961"/>
            <a:chOff x="0" y="1072338"/>
            <a:chExt cx="12192000" cy="2764396"/>
          </a:xfrm>
        </p:grpSpPr>
        <p:sp>
          <p:nvSpPr>
            <p:cNvPr id="90" name="Google Shape;90;p1"/>
            <p:cNvSpPr/>
            <p:nvPr/>
          </p:nvSpPr>
          <p:spPr>
            <a:xfrm>
              <a:off x="0" y="1072338"/>
              <a:ext cx="12192000" cy="2764396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0" y="3590994"/>
              <a:ext cx="12192000" cy="245122"/>
            </a:xfrm>
            <a:prstGeom prst="rect">
              <a:avLst/>
            </a:prstGeom>
            <a:solidFill>
              <a:schemeClr val="lt1">
                <a:alpha val="72549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0" y="3345872"/>
              <a:ext cx="12192000" cy="245122"/>
            </a:xfrm>
            <a:prstGeom prst="rect">
              <a:avLst/>
            </a:prstGeom>
            <a:solidFill>
              <a:schemeClr val="lt1">
                <a:alpha val="42352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0" y="3100133"/>
              <a:ext cx="12192000" cy="245122"/>
            </a:xfrm>
            <a:prstGeom prst="rect">
              <a:avLst/>
            </a:pr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4" name="Google Shape;94;p1"/>
          <p:cNvSpPr txBox="1"/>
          <p:nvPr/>
        </p:nvSpPr>
        <p:spPr>
          <a:xfrm>
            <a:off x="191624" y="404627"/>
            <a:ext cx="8760752" cy="871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Introduction to OOP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A8D3B97-EAEA-C9F6-C2AE-CE7087F2CC5F}"/>
              </a:ext>
            </a:extLst>
          </p:cNvPr>
          <p:cNvGrpSpPr/>
          <p:nvPr/>
        </p:nvGrpSpPr>
        <p:grpSpPr>
          <a:xfrm>
            <a:off x="0" y="160915"/>
            <a:ext cx="9147753" cy="636723"/>
            <a:chOff x="0" y="160915"/>
            <a:chExt cx="9147753" cy="636723"/>
          </a:xfrm>
        </p:grpSpPr>
        <p:sp>
          <p:nvSpPr>
            <p:cNvPr id="110" name="Google Shape;110;p2"/>
            <p:cNvSpPr/>
            <p:nvPr/>
          </p:nvSpPr>
          <p:spPr>
            <a:xfrm>
              <a:off x="0" y="164715"/>
              <a:ext cx="9144000" cy="632923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8863353" y="162815"/>
              <a:ext cx="284400" cy="632923"/>
            </a:xfrm>
            <a:prstGeom prst="rect">
              <a:avLst/>
            </a:prstGeom>
            <a:solidFill>
              <a:schemeClr val="lt1">
                <a:alpha val="7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578953" y="160915"/>
              <a:ext cx="284400" cy="632923"/>
            </a:xfrm>
            <a:prstGeom prst="rect">
              <a:avLst/>
            </a:prstGeom>
            <a:solidFill>
              <a:schemeClr val="lt1">
                <a:alpha val="43137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8290800" y="164715"/>
              <a:ext cx="284400" cy="632923"/>
            </a:xfrm>
            <a:prstGeom prst="rect">
              <a:avLst/>
            </a:prstGeom>
            <a:solidFill>
              <a:schemeClr val="lt1">
                <a:alpha val="1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2"/>
          <p:cNvSpPr txBox="1"/>
          <p:nvPr/>
        </p:nvSpPr>
        <p:spPr>
          <a:xfrm>
            <a:off x="86174" y="183538"/>
            <a:ext cx="7995789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Multiple levels of inheritance /extension</a:t>
            </a:r>
            <a:endParaRPr lang="he-IL" sz="3000" b="1" i="0" u="none" strike="noStrike" cap="none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788B4CD-8776-CCF2-A717-3955BD3F1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8922" y="4375715"/>
            <a:ext cx="765078" cy="765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6A82C2-73E9-7F28-B589-238ED19A76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87" y="1009018"/>
            <a:ext cx="9057826" cy="30208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B65AF1-A52A-186B-902B-94ADF1825193}"/>
              </a:ext>
            </a:extLst>
          </p:cNvPr>
          <p:cNvSpPr txBox="1"/>
          <p:nvPr/>
        </p:nvSpPr>
        <p:spPr>
          <a:xfrm>
            <a:off x="2271713" y="4388922"/>
            <a:ext cx="4600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Animal[] animals = {animal1, animal2}</a:t>
            </a:r>
          </a:p>
        </p:txBody>
      </p:sp>
      <p:sp>
        <p:nvSpPr>
          <p:cNvPr id="8" name="Google Shape;118;p2">
            <a:extLst>
              <a:ext uri="{FF2B5EF4-FFF2-40B4-BE49-F238E27FC236}">
                <a16:creationId xmlns:a16="http://schemas.microsoft.com/office/drawing/2014/main" id="{372E9E3C-1B9C-95A4-18EC-A25CB663DC8F}"/>
              </a:ext>
            </a:extLst>
          </p:cNvPr>
          <p:cNvSpPr txBox="1"/>
          <p:nvPr/>
        </p:nvSpPr>
        <p:spPr>
          <a:xfrm>
            <a:off x="6808161" y="4719904"/>
            <a:ext cx="1912992" cy="632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Rubik" pitchFamily="2" charset="-79"/>
                <a:cs typeface="Rubik" pitchFamily="2" charset="-79"/>
              </a:rPr>
              <a:t>*Not actual code</a:t>
            </a:r>
          </a:p>
        </p:txBody>
      </p:sp>
    </p:spTree>
    <p:extLst>
      <p:ext uri="{BB962C8B-B14F-4D97-AF65-F5344CB8AC3E}">
        <p14:creationId xmlns:p14="http://schemas.microsoft.com/office/powerpoint/2010/main" val="2232231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89;p1">
            <a:extLst>
              <a:ext uri="{FF2B5EF4-FFF2-40B4-BE49-F238E27FC236}">
                <a16:creationId xmlns:a16="http://schemas.microsoft.com/office/drawing/2014/main" id="{A7ADCE01-0604-AC2B-8A5F-F7BB47FC7A4C}"/>
              </a:ext>
            </a:extLst>
          </p:cNvPr>
          <p:cNvGrpSpPr/>
          <p:nvPr/>
        </p:nvGrpSpPr>
        <p:grpSpPr>
          <a:xfrm>
            <a:off x="0" y="0"/>
            <a:ext cx="9144000" cy="2291961"/>
            <a:chOff x="0" y="1072338"/>
            <a:chExt cx="12192000" cy="2764396"/>
          </a:xfrm>
        </p:grpSpPr>
        <p:sp>
          <p:nvSpPr>
            <p:cNvPr id="13" name="Google Shape;90;p1">
              <a:extLst>
                <a:ext uri="{FF2B5EF4-FFF2-40B4-BE49-F238E27FC236}">
                  <a16:creationId xmlns:a16="http://schemas.microsoft.com/office/drawing/2014/main" id="{197DB5CE-FCBF-8893-324E-AD37E651D7AA}"/>
                </a:ext>
              </a:extLst>
            </p:cNvPr>
            <p:cNvSpPr/>
            <p:nvPr/>
          </p:nvSpPr>
          <p:spPr>
            <a:xfrm>
              <a:off x="0" y="1072338"/>
              <a:ext cx="12192000" cy="2764396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1;p1">
              <a:extLst>
                <a:ext uri="{FF2B5EF4-FFF2-40B4-BE49-F238E27FC236}">
                  <a16:creationId xmlns:a16="http://schemas.microsoft.com/office/drawing/2014/main" id="{A43190ED-CA31-8839-309D-FB9B63C3C90E}"/>
                </a:ext>
              </a:extLst>
            </p:cNvPr>
            <p:cNvSpPr/>
            <p:nvPr/>
          </p:nvSpPr>
          <p:spPr>
            <a:xfrm>
              <a:off x="0" y="3590994"/>
              <a:ext cx="12192000" cy="245122"/>
            </a:xfrm>
            <a:prstGeom prst="rect">
              <a:avLst/>
            </a:prstGeom>
            <a:solidFill>
              <a:schemeClr val="lt1">
                <a:alpha val="72549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92;p1">
              <a:extLst>
                <a:ext uri="{FF2B5EF4-FFF2-40B4-BE49-F238E27FC236}">
                  <a16:creationId xmlns:a16="http://schemas.microsoft.com/office/drawing/2014/main" id="{BF5406F8-2983-749B-C606-2DF4D2CD9CE3}"/>
                </a:ext>
              </a:extLst>
            </p:cNvPr>
            <p:cNvSpPr/>
            <p:nvPr/>
          </p:nvSpPr>
          <p:spPr>
            <a:xfrm>
              <a:off x="0" y="3345872"/>
              <a:ext cx="12192000" cy="245122"/>
            </a:xfrm>
            <a:prstGeom prst="rect">
              <a:avLst/>
            </a:prstGeom>
            <a:solidFill>
              <a:schemeClr val="lt1">
                <a:alpha val="42352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93;p1">
              <a:extLst>
                <a:ext uri="{FF2B5EF4-FFF2-40B4-BE49-F238E27FC236}">
                  <a16:creationId xmlns:a16="http://schemas.microsoft.com/office/drawing/2014/main" id="{BE61CB2D-6802-2600-98F4-F5F5F4757D89}"/>
                </a:ext>
              </a:extLst>
            </p:cNvPr>
            <p:cNvSpPr/>
            <p:nvPr/>
          </p:nvSpPr>
          <p:spPr>
            <a:xfrm>
              <a:off x="0" y="3100133"/>
              <a:ext cx="12192000" cy="245122"/>
            </a:xfrm>
            <a:prstGeom prst="rect">
              <a:avLst/>
            </a:pr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g9605f3d7aa_0_91"/>
          <p:cNvSpPr txBox="1"/>
          <p:nvPr/>
        </p:nvSpPr>
        <p:spPr>
          <a:xfrm>
            <a:off x="1451985" y="238092"/>
            <a:ext cx="6039794" cy="14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Syntax</a:t>
            </a:r>
            <a:r>
              <a:rPr lang="he-IL" sz="7200" b="1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 </a:t>
            </a:r>
            <a:r>
              <a:rPr lang="en-US" sz="7200" b="1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Java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5C05F3-B629-7F81-DB95-D922C20CA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5322" y="2452288"/>
            <a:ext cx="2453120" cy="245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950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A8D3B97-EAEA-C9F6-C2AE-CE7087F2CC5F}"/>
              </a:ext>
            </a:extLst>
          </p:cNvPr>
          <p:cNvGrpSpPr/>
          <p:nvPr/>
        </p:nvGrpSpPr>
        <p:grpSpPr>
          <a:xfrm>
            <a:off x="0" y="160915"/>
            <a:ext cx="9147753" cy="636723"/>
            <a:chOff x="0" y="160915"/>
            <a:chExt cx="9147753" cy="636723"/>
          </a:xfrm>
        </p:grpSpPr>
        <p:sp>
          <p:nvSpPr>
            <p:cNvPr id="110" name="Google Shape;110;p2"/>
            <p:cNvSpPr/>
            <p:nvPr/>
          </p:nvSpPr>
          <p:spPr>
            <a:xfrm>
              <a:off x="0" y="164715"/>
              <a:ext cx="9144000" cy="632923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8863353" y="162815"/>
              <a:ext cx="284400" cy="632923"/>
            </a:xfrm>
            <a:prstGeom prst="rect">
              <a:avLst/>
            </a:prstGeom>
            <a:solidFill>
              <a:schemeClr val="lt1">
                <a:alpha val="7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578953" y="160915"/>
              <a:ext cx="284400" cy="632923"/>
            </a:xfrm>
            <a:prstGeom prst="rect">
              <a:avLst/>
            </a:prstGeom>
            <a:solidFill>
              <a:schemeClr val="lt1">
                <a:alpha val="43137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8290800" y="164715"/>
              <a:ext cx="284400" cy="632923"/>
            </a:xfrm>
            <a:prstGeom prst="rect">
              <a:avLst/>
            </a:prstGeom>
            <a:solidFill>
              <a:schemeClr val="lt1">
                <a:alpha val="1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2"/>
          <p:cNvSpPr txBox="1"/>
          <p:nvPr/>
        </p:nvSpPr>
        <p:spPr>
          <a:xfrm>
            <a:off x="437211" y="160915"/>
            <a:ext cx="7995789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Create a Class</a:t>
            </a:r>
            <a:endParaRPr lang="he-IL" sz="3000" b="1" i="0" u="none" strike="noStrike" cap="none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4A95F9-D0A1-EE8C-0EE7-A42B97E51C94}"/>
              </a:ext>
            </a:extLst>
          </p:cNvPr>
          <p:cNvSpPr txBox="1"/>
          <p:nvPr/>
        </p:nvSpPr>
        <p:spPr>
          <a:xfrm>
            <a:off x="3025153" y="1008467"/>
            <a:ext cx="488059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public class </a:t>
            </a:r>
            <a:r>
              <a:rPr lang="en-US" sz="1800" b="1" dirty="0" err="1">
                <a:latin typeface="Rubik" panose="020B0604020202020204" charset="-79"/>
                <a:cs typeface="Rubik" panose="020B0604020202020204" charset="-79"/>
              </a:rPr>
              <a:t>ClassName</a:t>
            </a:r>
            <a:endParaRPr lang="en-US" sz="1800" b="1" dirty="0">
              <a:latin typeface="Rubik" panose="020B0604020202020204" charset="-79"/>
              <a:cs typeface="Rubik" panose="020B0604020202020204" charset="-79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     </a:t>
            </a:r>
            <a:r>
              <a:rPr lang="en-US" sz="1800" b="1" dirty="0">
                <a:latin typeface="Rubik" panose="020B0604020202020204" charset="-79"/>
                <a:cs typeface="Rubik" panose="020B0604020202020204" charset="-79"/>
              </a:rPr>
              <a:t>private</a:t>
            </a: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 int name;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     </a:t>
            </a:r>
            <a:r>
              <a:rPr lang="en-US" sz="1800" b="1" dirty="0">
                <a:latin typeface="Rubik" panose="020B0604020202020204" charset="-79"/>
                <a:cs typeface="Rubik" panose="020B0604020202020204" charset="-79"/>
              </a:rPr>
              <a:t>private</a:t>
            </a: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 int age;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latin typeface="Rubik" panose="020B0604020202020204" charset="-79"/>
              <a:cs typeface="Rubik" panose="020B0604020202020204" charset="-79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    public </a:t>
            </a:r>
            <a:r>
              <a:rPr lang="en-US" sz="1800" b="1" dirty="0" err="1">
                <a:latin typeface="Rubik" panose="020B0604020202020204" charset="-79"/>
                <a:cs typeface="Rubik" panose="020B0604020202020204" charset="-79"/>
              </a:rPr>
              <a:t>ClassName</a:t>
            </a: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(int name, int age)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        this.name = name;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        </a:t>
            </a:r>
            <a:r>
              <a:rPr lang="en-US" sz="1800" dirty="0" err="1">
                <a:latin typeface="Rubik" panose="020B0604020202020204" charset="-79"/>
                <a:cs typeface="Rubik" panose="020B0604020202020204" charset="-79"/>
              </a:rPr>
              <a:t>this.age</a:t>
            </a: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 = age;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latin typeface="Rubik" panose="020B0604020202020204" charset="-79"/>
              <a:cs typeface="Rubik" panose="020B0604020202020204" charset="-79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   public double </a:t>
            </a:r>
            <a:r>
              <a:rPr lang="en-US" sz="1800" dirty="0" err="1">
                <a:latin typeface="Rubik" panose="020B0604020202020204" charset="-79"/>
                <a:cs typeface="Rubik" panose="020B0604020202020204" charset="-79"/>
              </a:rPr>
              <a:t>estimateHeight</a:t>
            </a: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       return </a:t>
            </a:r>
            <a:r>
              <a:rPr lang="en-US" sz="1800" dirty="0" err="1">
                <a:latin typeface="Rubik" panose="020B0604020202020204" charset="-79"/>
                <a:cs typeface="Rubik" panose="020B0604020202020204" charset="-79"/>
              </a:rPr>
              <a:t>this.age</a:t>
            </a: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 * 0.2;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78C500-C585-5E62-9C9B-83480DD3DB76}"/>
              </a:ext>
            </a:extLst>
          </p:cNvPr>
          <p:cNvSpPr txBox="1"/>
          <p:nvPr/>
        </p:nvSpPr>
        <p:spPr>
          <a:xfrm>
            <a:off x="615328" y="1752607"/>
            <a:ext cx="2280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he-IL" sz="1800" dirty="0">
                <a:latin typeface="Rubik" panose="020B0604020202020204" charset="-79"/>
                <a:cs typeface="Rubik" panose="020B0604020202020204" charset="-79"/>
              </a:rPr>
              <a:t>תכונות</a:t>
            </a: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 - Properties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7ABE8-CFD3-D074-D8C0-F6B6A359E204}"/>
              </a:ext>
            </a:extLst>
          </p:cNvPr>
          <p:cNvSpPr txBox="1"/>
          <p:nvPr/>
        </p:nvSpPr>
        <p:spPr>
          <a:xfrm>
            <a:off x="615328" y="2707576"/>
            <a:ext cx="2280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he-IL" sz="1800" dirty="0">
                <a:latin typeface="Rubik" panose="020B0604020202020204" charset="-79"/>
                <a:cs typeface="Rubik" panose="020B0604020202020204" charset="-79"/>
              </a:rPr>
              <a:t>בנאי</a:t>
            </a: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 - Contractor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EB5E2E-FD84-27F3-5B99-4CBB243D5005}"/>
              </a:ext>
            </a:extLst>
          </p:cNvPr>
          <p:cNvSpPr txBox="1"/>
          <p:nvPr/>
        </p:nvSpPr>
        <p:spPr>
          <a:xfrm>
            <a:off x="615328" y="4022075"/>
            <a:ext cx="2280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he-IL" sz="1800" dirty="0">
                <a:latin typeface="Rubik" panose="020B0604020202020204" charset="-79"/>
                <a:cs typeface="Rubik" panose="020B0604020202020204" charset="-79"/>
              </a:rPr>
              <a:t>פעולות</a:t>
            </a: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 - Functions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90313FED-E788-E5BF-3DF1-AE6C31F9F924}"/>
              </a:ext>
            </a:extLst>
          </p:cNvPr>
          <p:cNvSpPr/>
          <p:nvPr/>
        </p:nvSpPr>
        <p:spPr>
          <a:xfrm>
            <a:off x="2956096" y="1668191"/>
            <a:ext cx="138112" cy="538163"/>
          </a:xfrm>
          <a:prstGeom prst="leftBrace">
            <a:avLst/>
          </a:prstGeom>
          <a:ln w="571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6F79D5E5-820E-1170-358A-4CDDE8DD4903}"/>
              </a:ext>
            </a:extLst>
          </p:cNvPr>
          <p:cNvSpPr/>
          <p:nvPr/>
        </p:nvSpPr>
        <p:spPr>
          <a:xfrm>
            <a:off x="2956096" y="2496866"/>
            <a:ext cx="138112" cy="1060722"/>
          </a:xfrm>
          <a:prstGeom prst="leftBrac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0A4829AA-1FEA-20F9-7CCB-3A8F0A8C12AB}"/>
              </a:ext>
            </a:extLst>
          </p:cNvPr>
          <p:cNvSpPr/>
          <p:nvPr/>
        </p:nvSpPr>
        <p:spPr>
          <a:xfrm>
            <a:off x="2956096" y="3845354"/>
            <a:ext cx="138112" cy="707596"/>
          </a:xfrm>
          <a:prstGeom prst="leftBrace">
            <a:avLst/>
          </a:prstGeom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B45DA8F-516D-D770-E207-C785AD639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1988" y="4281488"/>
            <a:ext cx="862012" cy="86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743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A8D3B97-EAEA-C9F6-C2AE-CE7087F2CC5F}"/>
              </a:ext>
            </a:extLst>
          </p:cNvPr>
          <p:cNvGrpSpPr/>
          <p:nvPr/>
        </p:nvGrpSpPr>
        <p:grpSpPr>
          <a:xfrm>
            <a:off x="0" y="160915"/>
            <a:ext cx="9147753" cy="636723"/>
            <a:chOff x="0" y="160915"/>
            <a:chExt cx="9147753" cy="636723"/>
          </a:xfrm>
        </p:grpSpPr>
        <p:sp>
          <p:nvSpPr>
            <p:cNvPr id="110" name="Google Shape;110;p2"/>
            <p:cNvSpPr/>
            <p:nvPr/>
          </p:nvSpPr>
          <p:spPr>
            <a:xfrm>
              <a:off x="0" y="164715"/>
              <a:ext cx="9144000" cy="632923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8863353" y="162815"/>
              <a:ext cx="284400" cy="632923"/>
            </a:xfrm>
            <a:prstGeom prst="rect">
              <a:avLst/>
            </a:prstGeom>
            <a:solidFill>
              <a:schemeClr val="lt1">
                <a:alpha val="7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578953" y="160915"/>
              <a:ext cx="284400" cy="632923"/>
            </a:xfrm>
            <a:prstGeom prst="rect">
              <a:avLst/>
            </a:prstGeom>
            <a:solidFill>
              <a:schemeClr val="lt1">
                <a:alpha val="43137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8290800" y="164715"/>
              <a:ext cx="284400" cy="632923"/>
            </a:xfrm>
            <a:prstGeom prst="rect">
              <a:avLst/>
            </a:prstGeom>
            <a:solidFill>
              <a:schemeClr val="lt1">
                <a:alpha val="1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2"/>
          <p:cNvSpPr txBox="1"/>
          <p:nvPr/>
        </p:nvSpPr>
        <p:spPr>
          <a:xfrm>
            <a:off x="437211" y="160915"/>
            <a:ext cx="7995789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Inherit a Class</a:t>
            </a:r>
            <a:endParaRPr lang="he-IL" sz="3000" b="1" i="0" u="none" strike="noStrike" cap="none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4A95F9-D0A1-EE8C-0EE7-A42B97E51C94}"/>
              </a:ext>
            </a:extLst>
          </p:cNvPr>
          <p:cNvSpPr txBox="1"/>
          <p:nvPr/>
        </p:nvSpPr>
        <p:spPr>
          <a:xfrm>
            <a:off x="3025153" y="1477183"/>
            <a:ext cx="58382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public class </a:t>
            </a:r>
            <a:r>
              <a:rPr lang="en-US" sz="1800" b="1" dirty="0" err="1">
                <a:latin typeface="Rubik" panose="020B0604020202020204" charset="-79"/>
                <a:cs typeface="Rubik" panose="020B0604020202020204" charset="-79"/>
              </a:rPr>
              <a:t>ClassName</a:t>
            </a:r>
            <a:r>
              <a:rPr lang="en-US" sz="1800" b="1" dirty="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extends </a:t>
            </a:r>
            <a:r>
              <a:rPr lang="en-US" sz="1800" b="1" dirty="0" err="1">
                <a:latin typeface="Rubik" panose="020B0604020202020204" charset="-79"/>
                <a:cs typeface="Rubik" panose="020B0604020202020204" charset="-79"/>
              </a:rPr>
              <a:t>ParentClass</a:t>
            </a:r>
            <a:endParaRPr lang="en-US" sz="1800" b="1" dirty="0">
              <a:latin typeface="Rubik" panose="020B0604020202020204" charset="-79"/>
              <a:cs typeface="Rubik" panose="020B0604020202020204" charset="-79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>
                <a:latin typeface="Rubik" panose="020B0604020202020204" charset="-79"/>
                <a:cs typeface="Rubik" panose="020B0604020202020204" charset="-79"/>
              </a:rPr>
              <a:t>     </a:t>
            </a:r>
            <a:r>
              <a:rPr lang="en-US" sz="1800" b="1">
                <a:latin typeface="Rubik" panose="020B0604020202020204" charset="-79"/>
                <a:cs typeface="Rubik" panose="020B0604020202020204" charset="-79"/>
              </a:rPr>
              <a:t>private</a:t>
            </a:r>
            <a:r>
              <a:rPr lang="en-US" sz="1800"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int weight;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latin typeface="Rubik" panose="020B0604020202020204" charset="-79"/>
              <a:cs typeface="Rubik" panose="020B0604020202020204" charset="-79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    public </a:t>
            </a:r>
            <a:r>
              <a:rPr lang="en-US" sz="1800" b="1" dirty="0" err="1">
                <a:latin typeface="Rubik" panose="020B0604020202020204" charset="-79"/>
                <a:cs typeface="Rubik" panose="020B0604020202020204" charset="-79"/>
              </a:rPr>
              <a:t>ClassName</a:t>
            </a: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(int name, int age, int weight)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        </a:t>
            </a:r>
            <a:r>
              <a:rPr lang="en-US" sz="1800" b="1" i="1" dirty="0">
                <a:latin typeface="Rubik" panose="020B0604020202020204" charset="-79"/>
                <a:cs typeface="Rubik" panose="020B0604020202020204" charset="-79"/>
              </a:rPr>
              <a:t>super(name, age)</a:t>
            </a:r>
            <a:r>
              <a:rPr lang="en-US" sz="1800" b="1" dirty="0">
                <a:latin typeface="Rubik" panose="020B0604020202020204" charset="-79"/>
                <a:cs typeface="Rubik" panose="020B0604020202020204" charset="-79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        </a:t>
            </a:r>
            <a:r>
              <a:rPr lang="en-US" sz="1800" dirty="0" err="1">
                <a:latin typeface="Rubik" panose="020B0604020202020204" charset="-79"/>
                <a:cs typeface="Rubik" panose="020B0604020202020204" charset="-79"/>
              </a:rPr>
              <a:t>this.weight</a:t>
            </a: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 = weight;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    }</a:t>
            </a:r>
            <a:endParaRPr lang="he-IL" sz="1800" dirty="0">
              <a:latin typeface="Rubik" panose="020B0604020202020204" charset="-79"/>
              <a:cs typeface="Rubik" panose="020B0604020202020204" charset="-79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78C500-C585-5E62-9C9B-83480DD3DB76}"/>
              </a:ext>
            </a:extLst>
          </p:cNvPr>
          <p:cNvSpPr txBox="1"/>
          <p:nvPr/>
        </p:nvSpPr>
        <p:spPr>
          <a:xfrm>
            <a:off x="287564" y="2091332"/>
            <a:ext cx="26340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New unique Properties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7ABE8-CFD3-D074-D8C0-F6B6A359E204}"/>
              </a:ext>
            </a:extLst>
          </p:cNvPr>
          <p:cNvSpPr txBox="1"/>
          <p:nvPr/>
        </p:nvSpPr>
        <p:spPr>
          <a:xfrm>
            <a:off x="640954" y="3037731"/>
            <a:ext cx="2280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Constructor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90313FED-E788-E5BF-3DF1-AE6C31F9F924}"/>
              </a:ext>
            </a:extLst>
          </p:cNvPr>
          <p:cNvSpPr/>
          <p:nvPr/>
        </p:nvSpPr>
        <p:spPr>
          <a:xfrm>
            <a:off x="2956096" y="2155037"/>
            <a:ext cx="138112" cy="241922"/>
          </a:xfrm>
          <a:prstGeom prst="leftBrace">
            <a:avLst/>
          </a:prstGeom>
          <a:ln w="571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6F79D5E5-820E-1170-358A-4CDDE8DD4903}"/>
              </a:ext>
            </a:extLst>
          </p:cNvPr>
          <p:cNvSpPr/>
          <p:nvPr/>
        </p:nvSpPr>
        <p:spPr>
          <a:xfrm>
            <a:off x="2956096" y="2722992"/>
            <a:ext cx="138112" cy="998811"/>
          </a:xfrm>
          <a:prstGeom prst="leftBrace">
            <a:avLst>
              <a:gd name="adj1" fmla="val 0"/>
              <a:gd name="adj2" fmla="val 50000"/>
            </a:avLst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9A5B2A-CC9A-8BEE-092F-AEB377B47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1988" y="4281488"/>
            <a:ext cx="862012" cy="86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844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6AC65BCE-3792-D6C8-66ED-FD741DD6B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97399E3-D407-5392-6313-809EA566DF74}"/>
              </a:ext>
            </a:extLst>
          </p:cNvPr>
          <p:cNvGrpSpPr/>
          <p:nvPr/>
        </p:nvGrpSpPr>
        <p:grpSpPr>
          <a:xfrm>
            <a:off x="0" y="160915"/>
            <a:ext cx="9147753" cy="636723"/>
            <a:chOff x="0" y="160915"/>
            <a:chExt cx="9147753" cy="636723"/>
          </a:xfrm>
        </p:grpSpPr>
        <p:sp>
          <p:nvSpPr>
            <p:cNvPr id="110" name="Google Shape;110;p2">
              <a:extLst>
                <a:ext uri="{FF2B5EF4-FFF2-40B4-BE49-F238E27FC236}">
                  <a16:creationId xmlns:a16="http://schemas.microsoft.com/office/drawing/2014/main" id="{C2020AA0-13B6-0DEF-31FC-981AEDBF0FC9}"/>
                </a:ext>
              </a:extLst>
            </p:cNvPr>
            <p:cNvSpPr/>
            <p:nvPr/>
          </p:nvSpPr>
          <p:spPr>
            <a:xfrm>
              <a:off x="0" y="164715"/>
              <a:ext cx="9144000" cy="632923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2">
              <a:extLst>
                <a:ext uri="{FF2B5EF4-FFF2-40B4-BE49-F238E27FC236}">
                  <a16:creationId xmlns:a16="http://schemas.microsoft.com/office/drawing/2014/main" id="{E84F74A6-DA23-05F6-A58D-1F0503B95608}"/>
                </a:ext>
              </a:extLst>
            </p:cNvPr>
            <p:cNvSpPr/>
            <p:nvPr/>
          </p:nvSpPr>
          <p:spPr>
            <a:xfrm>
              <a:off x="8863353" y="162815"/>
              <a:ext cx="284400" cy="632923"/>
            </a:xfrm>
            <a:prstGeom prst="rect">
              <a:avLst/>
            </a:prstGeom>
            <a:solidFill>
              <a:schemeClr val="lt1">
                <a:alpha val="7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">
              <a:extLst>
                <a:ext uri="{FF2B5EF4-FFF2-40B4-BE49-F238E27FC236}">
                  <a16:creationId xmlns:a16="http://schemas.microsoft.com/office/drawing/2014/main" id="{EF3576D5-EE90-140E-0B9B-E69CFFBA128C}"/>
                </a:ext>
              </a:extLst>
            </p:cNvPr>
            <p:cNvSpPr/>
            <p:nvPr/>
          </p:nvSpPr>
          <p:spPr>
            <a:xfrm>
              <a:off x="8578953" y="160915"/>
              <a:ext cx="284400" cy="632923"/>
            </a:xfrm>
            <a:prstGeom prst="rect">
              <a:avLst/>
            </a:prstGeom>
            <a:solidFill>
              <a:schemeClr val="lt1">
                <a:alpha val="43137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2">
              <a:extLst>
                <a:ext uri="{FF2B5EF4-FFF2-40B4-BE49-F238E27FC236}">
                  <a16:creationId xmlns:a16="http://schemas.microsoft.com/office/drawing/2014/main" id="{2F657860-E8FB-5B42-FF3E-A3986CE1782C}"/>
                </a:ext>
              </a:extLst>
            </p:cNvPr>
            <p:cNvSpPr/>
            <p:nvPr/>
          </p:nvSpPr>
          <p:spPr>
            <a:xfrm>
              <a:off x="8290800" y="164715"/>
              <a:ext cx="284400" cy="632923"/>
            </a:xfrm>
            <a:prstGeom prst="rect">
              <a:avLst/>
            </a:prstGeom>
            <a:solidFill>
              <a:schemeClr val="lt1">
                <a:alpha val="1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2">
            <a:extLst>
              <a:ext uri="{FF2B5EF4-FFF2-40B4-BE49-F238E27FC236}">
                <a16:creationId xmlns:a16="http://schemas.microsoft.com/office/drawing/2014/main" id="{C202C601-EB76-DD3F-76C1-A92BCB4E15D9}"/>
              </a:ext>
            </a:extLst>
          </p:cNvPr>
          <p:cNvSpPr txBox="1"/>
          <p:nvPr/>
        </p:nvSpPr>
        <p:spPr>
          <a:xfrm>
            <a:off x="437211" y="160915"/>
            <a:ext cx="7995789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Public – </a:t>
            </a:r>
            <a:r>
              <a:rPr lang="en-US" sz="3000" b="1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Protected - Private</a:t>
            </a:r>
            <a:endParaRPr lang="he-IL" sz="3000" b="1" i="0" u="none" strike="noStrike" cap="none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1DDAD9-7E46-179F-4F68-BA9505278C44}"/>
              </a:ext>
            </a:extLst>
          </p:cNvPr>
          <p:cNvSpPr txBox="1"/>
          <p:nvPr/>
        </p:nvSpPr>
        <p:spPr>
          <a:xfrm>
            <a:off x="295835" y="1008467"/>
            <a:ext cx="856751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In Java, we use access modifiers to control the visibility and accessibility of class properties (variables) and methods (functions). The three main access modifiers are:</a:t>
            </a:r>
          </a:p>
          <a:p>
            <a:pPr marL="0" indent="0" algn="l">
              <a:buFont typeface="Arial" panose="020B0604020202020204" pitchFamily="34" charset="0"/>
              <a:buNone/>
            </a:pPr>
            <a:endParaRPr lang="en-US" sz="1800" dirty="0">
              <a:latin typeface="Rubik" panose="020B0604020202020204" charset="-79"/>
              <a:cs typeface="Rubik" panose="020B0604020202020204" charset="-79"/>
            </a:endParaRPr>
          </a:p>
          <a:p>
            <a:pPr marL="342900" indent="-342900" algn="l"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Public - Members defined as </a:t>
            </a:r>
            <a:r>
              <a:rPr lang="en-US" sz="1800" b="1" i="1" dirty="0">
                <a:latin typeface="Rubik" panose="020B0604020202020204" charset="-79"/>
                <a:cs typeface="Rubik" panose="020B0604020202020204" charset="-79"/>
              </a:rPr>
              <a:t>public</a:t>
            </a: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 are accessible (read &amp; write) from anywhere in the program, including classes in other packages.</a:t>
            </a:r>
          </a:p>
          <a:p>
            <a:pPr marL="342900" indent="-342900" algn="l">
              <a:buFont typeface="Arial" panose="020B0604020202020204" pitchFamily="34" charset="0"/>
              <a:buAutoNum type="arabicPeriod"/>
            </a:pPr>
            <a:endParaRPr lang="en-US" sz="1800" dirty="0">
              <a:latin typeface="Rubik" panose="020B0604020202020204" charset="-79"/>
              <a:cs typeface="Rubik" panose="020B0604020202020204" charset="-79"/>
            </a:endParaRPr>
          </a:p>
          <a:p>
            <a:pPr marL="342900" indent="-342900" algn="l"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Protected – Members defined as </a:t>
            </a:r>
            <a:r>
              <a:rPr lang="en-US" sz="1800" b="1" i="1" dirty="0">
                <a:latin typeface="Rubik" panose="020B0604020202020204" charset="-79"/>
                <a:cs typeface="Rubik" panose="020B0604020202020204" charset="-79"/>
              </a:rPr>
              <a:t>protected</a:t>
            </a: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 are accessible only within the same class and class that inherit it.</a:t>
            </a:r>
          </a:p>
          <a:p>
            <a:pPr marL="342900" indent="-342900" algn="l">
              <a:buFont typeface="Arial" panose="020B0604020202020204" pitchFamily="34" charset="0"/>
              <a:buAutoNum type="arabicPeriod"/>
            </a:pPr>
            <a:endParaRPr lang="en-US" sz="1800" dirty="0">
              <a:latin typeface="Rubik" panose="020B0604020202020204" charset="-79"/>
              <a:cs typeface="Rubik" panose="020B0604020202020204" charset="-79"/>
            </a:endParaRPr>
          </a:p>
          <a:p>
            <a:pPr marL="342900" indent="-342900" algn="l"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Private – Members defined as </a:t>
            </a:r>
            <a:r>
              <a:rPr lang="en-US" sz="1800" b="1" i="1" dirty="0">
                <a:latin typeface="Rubik" panose="020B0604020202020204" charset="-79"/>
                <a:cs typeface="Rubik" panose="020B0604020202020204" charset="-79"/>
              </a:rPr>
              <a:t>private </a:t>
            </a: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are accessible only within the same class.</a:t>
            </a:r>
            <a:endParaRPr lang="en-US" sz="1800" b="1" i="1" dirty="0">
              <a:latin typeface="Rubik" panose="020B0604020202020204" charset="-79"/>
              <a:cs typeface="Rubik" panose="020B0604020202020204" charset="-79"/>
            </a:endParaRPr>
          </a:p>
          <a:p>
            <a:pPr algn="l"/>
            <a:endParaRPr lang="en-US" sz="1800" dirty="0">
              <a:latin typeface="Rubik" panose="020B0604020202020204" charset="-79"/>
              <a:cs typeface="Rubik" panose="020B0604020202020204" charset="-79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CFA87E6-7D6F-E381-E569-5F63DE9AB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1988" y="4281488"/>
            <a:ext cx="862012" cy="86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282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89;p1">
            <a:extLst>
              <a:ext uri="{FF2B5EF4-FFF2-40B4-BE49-F238E27FC236}">
                <a16:creationId xmlns:a16="http://schemas.microsoft.com/office/drawing/2014/main" id="{A7ADCE01-0604-AC2B-8A5F-F7BB47FC7A4C}"/>
              </a:ext>
            </a:extLst>
          </p:cNvPr>
          <p:cNvGrpSpPr/>
          <p:nvPr/>
        </p:nvGrpSpPr>
        <p:grpSpPr>
          <a:xfrm>
            <a:off x="0" y="0"/>
            <a:ext cx="9144000" cy="2291961"/>
            <a:chOff x="0" y="1072338"/>
            <a:chExt cx="12192000" cy="2764396"/>
          </a:xfrm>
        </p:grpSpPr>
        <p:sp>
          <p:nvSpPr>
            <p:cNvPr id="13" name="Google Shape;90;p1">
              <a:extLst>
                <a:ext uri="{FF2B5EF4-FFF2-40B4-BE49-F238E27FC236}">
                  <a16:creationId xmlns:a16="http://schemas.microsoft.com/office/drawing/2014/main" id="{197DB5CE-FCBF-8893-324E-AD37E651D7AA}"/>
                </a:ext>
              </a:extLst>
            </p:cNvPr>
            <p:cNvSpPr/>
            <p:nvPr/>
          </p:nvSpPr>
          <p:spPr>
            <a:xfrm>
              <a:off x="0" y="1072338"/>
              <a:ext cx="12192000" cy="2764396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1;p1">
              <a:extLst>
                <a:ext uri="{FF2B5EF4-FFF2-40B4-BE49-F238E27FC236}">
                  <a16:creationId xmlns:a16="http://schemas.microsoft.com/office/drawing/2014/main" id="{A43190ED-CA31-8839-309D-FB9B63C3C90E}"/>
                </a:ext>
              </a:extLst>
            </p:cNvPr>
            <p:cNvSpPr/>
            <p:nvPr/>
          </p:nvSpPr>
          <p:spPr>
            <a:xfrm>
              <a:off x="0" y="3590994"/>
              <a:ext cx="12192000" cy="245122"/>
            </a:xfrm>
            <a:prstGeom prst="rect">
              <a:avLst/>
            </a:prstGeom>
            <a:solidFill>
              <a:schemeClr val="lt1">
                <a:alpha val="72549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92;p1">
              <a:extLst>
                <a:ext uri="{FF2B5EF4-FFF2-40B4-BE49-F238E27FC236}">
                  <a16:creationId xmlns:a16="http://schemas.microsoft.com/office/drawing/2014/main" id="{BF5406F8-2983-749B-C606-2DF4D2CD9CE3}"/>
                </a:ext>
              </a:extLst>
            </p:cNvPr>
            <p:cNvSpPr/>
            <p:nvPr/>
          </p:nvSpPr>
          <p:spPr>
            <a:xfrm>
              <a:off x="0" y="3345872"/>
              <a:ext cx="12192000" cy="245122"/>
            </a:xfrm>
            <a:prstGeom prst="rect">
              <a:avLst/>
            </a:prstGeom>
            <a:solidFill>
              <a:schemeClr val="lt1">
                <a:alpha val="42352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93;p1">
              <a:extLst>
                <a:ext uri="{FF2B5EF4-FFF2-40B4-BE49-F238E27FC236}">
                  <a16:creationId xmlns:a16="http://schemas.microsoft.com/office/drawing/2014/main" id="{BE61CB2D-6802-2600-98F4-F5F5F4757D89}"/>
                </a:ext>
              </a:extLst>
            </p:cNvPr>
            <p:cNvSpPr/>
            <p:nvPr/>
          </p:nvSpPr>
          <p:spPr>
            <a:xfrm>
              <a:off x="0" y="3100133"/>
              <a:ext cx="12192000" cy="245122"/>
            </a:xfrm>
            <a:prstGeom prst="rect">
              <a:avLst/>
            </a:pr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g9605f3d7aa_0_91"/>
          <p:cNvSpPr txBox="1"/>
          <p:nvPr/>
        </p:nvSpPr>
        <p:spPr>
          <a:xfrm>
            <a:off x="1451985" y="238092"/>
            <a:ext cx="6039794" cy="14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Practice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C6CAC2-A013-2447-765E-97624FEED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206" y="2411138"/>
            <a:ext cx="2419351" cy="241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826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2"/>
          <p:cNvGrpSpPr/>
          <p:nvPr/>
        </p:nvGrpSpPr>
        <p:grpSpPr>
          <a:xfrm>
            <a:off x="0" y="173181"/>
            <a:ext cx="9144000" cy="634823"/>
            <a:chOff x="0" y="123100"/>
            <a:chExt cx="12192000" cy="985750"/>
          </a:xfrm>
        </p:grpSpPr>
        <p:sp>
          <p:nvSpPr>
            <p:cNvPr id="110" name="Google Shape;110;p2"/>
            <p:cNvSpPr/>
            <p:nvPr/>
          </p:nvSpPr>
          <p:spPr>
            <a:xfrm>
              <a:off x="0" y="126050"/>
              <a:ext cx="12192000" cy="982800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0" y="123100"/>
              <a:ext cx="379200" cy="982800"/>
            </a:xfrm>
            <a:prstGeom prst="rect">
              <a:avLst/>
            </a:prstGeom>
            <a:solidFill>
              <a:schemeClr val="lt1">
                <a:alpha val="7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379289" y="123100"/>
              <a:ext cx="379200" cy="982800"/>
            </a:xfrm>
            <a:prstGeom prst="rect">
              <a:avLst/>
            </a:prstGeom>
            <a:solidFill>
              <a:schemeClr val="lt1">
                <a:alpha val="43137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758578" y="123100"/>
              <a:ext cx="379200" cy="982800"/>
            </a:xfrm>
            <a:prstGeom prst="rect">
              <a:avLst/>
            </a:prstGeom>
            <a:solidFill>
              <a:schemeClr val="lt1">
                <a:alpha val="1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2"/>
          <p:cNvSpPr txBox="1"/>
          <p:nvPr/>
        </p:nvSpPr>
        <p:spPr>
          <a:xfrm>
            <a:off x="3163325" y="183538"/>
            <a:ext cx="57162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he-IL" sz="3000" b="1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ניצור קטלוג של גן חיות</a:t>
            </a:r>
            <a:endParaRPr lang="he-IL" sz="3000" b="1" i="0" u="none" strike="noStrike" cap="none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6156641" y="1087934"/>
            <a:ext cx="2722884" cy="3788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he-IL" sz="2100" dirty="0">
              <a:solidFill>
                <a:schemeClr val="dk1"/>
              </a:solidFill>
              <a:latin typeface="Rubik" panose="020B0604020202020204" charset="-79"/>
              <a:cs typeface="Rubik" panose="020B0604020202020204" charset="-79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31B90A-C7C3-5D75-0404-FD77097A56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38" t="10412" r="7462" b="7889"/>
          <a:stretch/>
        </p:blipFill>
        <p:spPr>
          <a:xfrm>
            <a:off x="8408193" y="4414837"/>
            <a:ext cx="735807" cy="7286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0DCB561-94E2-CAAE-B948-E71C58205A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87" y="1127283"/>
            <a:ext cx="9057826" cy="302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73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A8D3B97-EAEA-C9F6-C2AE-CE7087F2CC5F}"/>
              </a:ext>
            </a:extLst>
          </p:cNvPr>
          <p:cNvGrpSpPr/>
          <p:nvPr/>
        </p:nvGrpSpPr>
        <p:grpSpPr>
          <a:xfrm>
            <a:off x="0" y="160915"/>
            <a:ext cx="9147753" cy="636723"/>
            <a:chOff x="0" y="160915"/>
            <a:chExt cx="9147753" cy="636723"/>
          </a:xfrm>
        </p:grpSpPr>
        <p:sp>
          <p:nvSpPr>
            <p:cNvPr id="110" name="Google Shape;110;p2"/>
            <p:cNvSpPr/>
            <p:nvPr/>
          </p:nvSpPr>
          <p:spPr>
            <a:xfrm>
              <a:off x="0" y="164715"/>
              <a:ext cx="9144000" cy="632923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8863353" y="162815"/>
              <a:ext cx="284400" cy="632923"/>
            </a:xfrm>
            <a:prstGeom prst="rect">
              <a:avLst/>
            </a:prstGeom>
            <a:solidFill>
              <a:schemeClr val="lt1">
                <a:alpha val="7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578953" y="160915"/>
              <a:ext cx="284400" cy="632923"/>
            </a:xfrm>
            <a:prstGeom prst="rect">
              <a:avLst/>
            </a:prstGeom>
            <a:solidFill>
              <a:schemeClr val="lt1">
                <a:alpha val="43137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8290800" y="164715"/>
              <a:ext cx="284400" cy="632923"/>
            </a:xfrm>
            <a:prstGeom prst="rect">
              <a:avLst/>
            </a:prstGeom>
            <a:solidFill>
              <a:schemeClr val="lt1">
                <a:alpha val="1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2"/>
          <p:cNvSpPr txBox="1"/>
          <p:nvPr/>
        </p:nvSpPr>
        <p:spPr>
          <a:xfrm>
            <a:off x="437211" y="160915"/>
            <a:ext cx="7995789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Classes Examples</a:t>
            </a:r>
            <a:endParaRPr lang="he-IL" sz="3000" b="1" i="0" u="none" strike="noStrike" cap="none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9A5B2A-CC9A-8BEE-092F-AEB377B47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1988" y="4281488"/>
            <a:ext cx="862012" cy="8620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7852D4-7C02-4548-A8BA-B272CF2E1F9C}"/>
              </a:ext>
            </a:extLst>
          </p:cNvPr>
          <p:cNvSpPr txBox="1"/>
          <p:nvPr/>
        </p:nvSpPr>
        <p:spPr>
          <a:xfrm>
            <a:off x="1235787" y="1337381"/>
            <a:ext cx="343246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u="sng" dirty="0">
                <a:latin typeface="Rubik" panose="020B0604020202020204" charset="-79"/>
                <a:cs typeface="Rubik" panose="020B0604020202020204" charset="-79"/>
              </a:rPr>
              <a:t>Animal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1800" u="sng" dirty="0">
              <a:latin typeface="Rubik" panose="020B0604020202020204" charset="-79"/>
              <a:cs typeface="Rubik" panose="020B0604020202020204" charset="-79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Properties: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private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private 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private height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private static </a:t>
            </a:r>
            <a:r>
              <a:rPr lang="en-US" sz="1800" dirty="0" err="1">
                <a:latin typeface="Rubik" panose="020B0604020202020204" charset="-79"/>
                <a:cs typeface="Rubik" panose="020B0604020202020204" charset="-79"/>
              </a:rPr>
              <a:t>animalsCount</a:t>
            </a:r>
            <a:endParaRPr lang="en-US" sz="1800" dirty="0">
              <a:latin typeface="Rubik" panose="020B0604020202020204" charset="-79"/>
              <a:cs typeface="Rubik" panose="020B0604020202020204" charset="-79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latin typeface="Rubik" panose="020B0604020202020204" charset="-79"/>
              <a:cs typeface="Rubik" panose="020B0604020202020204" charset="-79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Functions: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string </a:t>
            </a:r>
            <a:r>
              <a:rPr lang="en-US" sz="1800" dirty="0" err="1">
                <a:latin typeface="Rubik" panose="020B0604020202020204" charset="-79"/>
                <a:cs typeface="Rubik" panose="020B0604020202020204" charset="-79"/>
              </a:rPr>
              <a:t>getName</a:t>
            </a: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int </a:t>
            </a:r>
            <a:r>
              <a:rPr lang="en-US" sz="1800" dirty="0" err="1">
                <a:latin typeface="Rubik" panose="020B0604020202020204" charset="-79"/>
                <a:cs typeface="Rubik" panose="020B0604020202020204" charset="-79"/>
              </a:rPr>
              <a:t>getAge</a:t>
            </a: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double </a:t>
            </a:r>
            <a:r>
              <a:rPr lang="en-US" sz="1800" dirty="0" err="1">
                <a:latin typeface="Rubik" panose="020B0604020202020204" charset="-79"/>
                <a:cs typeface="Rubik" panose="020B0604020202020204" charset="-79"/>
              </a:rPr>
              <a:t>getHeight</a:t>
            </a: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589910-DEA0-AD30-9E11-6D36DA4DD23D}"/>
              </a:ext>
            </a:extLst>
          </p:cNvPr>
          <p:cNvSpPr txBox="1"/>
          <p:nvPr/>
        </p:nvSpPr>
        <p:spPr>
          <a:xfrm>
            <a:off x="5294904" y="1337381"/>
            <a:ext cx="237776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u="sng" dirty="0">
                <a:latin typeface="Rubik" panose="020B0604020202020204" charset="-79"/>
                <a:cs typeface="Rubik" panose="020B0604020202020204" charset="-79"/>
              </a:rPr>
              <a:t>Wolf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1800" u="sng" dirty="0">
              <a:latin typeface="Rubik" panose="020B0604020202020204" charset="-79"/>
              <a:cs typeface="Rubik" panose="020B0604020202020204" charset="-79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Properties: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private </a:t>
            </a:r>
            <a:r>
              <a:rPr lang="en-US" sz="1800" dirty="0" err="1">
                <a:latin typeface="Rubik" panose="020B0604020202020204" charset="-79"/>
                <a:cs typeface="Rubik" panose="020B0604020202020204" charset="-79"/>
              </a:rPr>
              <a:t>packSize</a:t>
            </a:r>
            <a:endParaRPr lang="en-US" sz="1800" dirty="0">
              <a:latin typeface="Rubik" panose="020B0604020202020204" charset="-79"/>
              <a:cs typeface="Rubik" panose="020B0604020202020204" charset="-79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latin typeface="Rubik" panose="020B0604020202020204" charset="-79"/>
              <a:cs typeface="Rubik" panose="020B0604020202020204" charset="-79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Functions: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int </a:t>
            </a:r>
            <a:r>
              <a:rPr lang="en-US" sz="1800" dirty="0" err="1">
                <a:latin typeface="Rubik" panose="020B0604020202020204" charset="-79"/>
                <a:cs typeface="Rubik" panose="020B0604020202020204" charset="-79"/>
              </a:rPr>
              <a:t>getPackSize</a:t>
            </a: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56758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3269B9FD-33FE-B112-9AFD-8C9BAEFB7C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97589BA-26FA-7729-C67D-408FE6314EEA}"/>
              </a:ext>
            </a:extLst>
          </p:cNvPr>
          <p:cNvGrpSpPr/>
          <p:nvPr/>
        </p:nvGrpSpPr>
        <p:grpSpPr>
          <a:xfrm>
            <a:off x="0" y="160915"/>
            <a:ext cx="9147753" cy="636723"/>
            <a:chOff x="0" y="160915"/>
            <a:chExt cx="9147753" cy="636723"/>
          </a:xfrm>
        </p:grpSpPr>
        <p:sp>
          <p:nvSpPr>
            <p:cNvPr id="110" name="Google Shape;110;p2">
              <a:extLst>
                <a:ext uri="{FF2B5EF4-FFF2-40B4-BE49-F238E27FC236}">
                  <a16:creationId xmlns:a16="http://schemas.microsoft.com/office/drawing/2014/main" id="{70526797-F4A8-840B-6147-317025C65A12}"/>
                </a:ext>
              </a:extLst>
            </p:cNvPr>
            <p:cNvSpPr/>
            <p:nvPr/>
          </p:nvSpPr>
          <p:spPr>
            <a:xfrm>
              <a:off x="0" y="164715"/>
              <a:ext cx="9144000" cy="632923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2">
              <a:extLst>
                <a:ext uri="{FF2B5EF4-FFF2-40B4-BE49-F238E27FC236}">
                  <a16:creationId xmlns:a16="http://schemas.microsoft.com/office/drawing/2014/main" id="{EEAC4C66-E095-5070-C8AB-F629DCA8B20B}"/>
                </a:ext>
              </a:extLst>
            </p:cNvPr>
            <p:cNvSpPr/>
            <p:nvPr/>
          </p:nvSpPr>
          <p:spPr>
            <a:xfrm>
              <a:off x="8863353" y="162815"/>
              <a:ext cx="284400" cy="632923"/>
            </a:xfrm>
            <a:prstGeom prst="rect">
              <a:avLst/>
            </a:prstGeom>
            <a:solidFill>
              <a:schemeClr val="lt1">
                <a:alpha val="7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">
              <a:extLst>
                <a:ext uri="{FF2B5EF4-FFF2-40B4-BE49-F238E27FC236}">
                  <a16:creationId xmlns:a16="http://schemas.microsoft.com/office/drawing/2014/main" id="{A24BDA1D-AB48-ED5F-EFC2-3DBC900DE821}"/>
                </a:ext>
              </a:extLst>
            </p:cNvPr>
            <p:cNvSpPr/>
            <p:nvPr/>
          </p:nvSpPr>
          <p:spPr>
            <a:xfrm>
              <a:off x="8578953" y="160915"/>
              <a:ext cx="284400" cy="632923"/>
            </a:xfrm>
            <a:prstGeom prst="rect">
              <a:avLst/>
            </a:prstGeom>
            <a:solidFill>
              <a:schemeClr val="lt1">
                <a:alpha val="43137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2">
              <a:extLst>
                <a:ext uri="{FF2B5EF4-FFF2-40B4-BE49-F238E27FC236}">
                  <a16:creationId xmlns:a16="http://schemas.microsoft.com/office/drawing/2014/main" id="{69DE71F9-9DA0-EAF3-2374-DFB1DD24145E}"/>
                </a:ext>
              </a:extLst>
            </p:cNvPr>
            <p:cNvSpPr/>
            <p:nvPr/>
          </p:nvSpPr>
          <p:spPr>
            <a:xfrm>
              <a:off x="8290800" y="164715"/>
              <a:ext cx="284400" cy="632923"/>
            </a:xfrm>
            <a:prstGeom prst="rect">
              <a:avLst/>
            </a:prstGeom>
            <a:solidFill>
              <a:schemeClr val="lt1">
                <a:alpha val="1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2">
            <a:extLst>
              <a:ext uri="{FF2B5EF4-FFF2-40B4-BE49-F238E27FC236}">
                <a16:creationId xmlns:a16="http://schemas.microsoft.com/office/drawing/2014/main" id="{3D0C2B68-7D20-6539-6832-C7E13CE3A03C}"/>
              </a:ext>
            </a:extLst>
          </p:cNvPr>
          <p:cNvSpPr txBox="1"/>
          <p:nvPr/>
        </p:nvSpPr>
        <p:spPr>
          <a:xfrm>
            <a:off x="437211" y="160915"/>
            <a:ext cx="7995789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Overrides</a:t>
            </a:r>
            <a:endParaRPr lang="he-IL" sz="3000" b="1" i="0" u="none" strike="noStrike" cap="none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A7FDD6-4901-71A7-15CF-7BD2B143B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1988" y="4281488"/>
            <a:ext cx="862012" cy="862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B39DB6-D8D4-0A8F-6388-5E05FC88EA81}"/>
              </a:ext>
            </a:extLst>
          </p:cNvPr>
          <p:cNvSpPr txBox="1"/>
          <p:nvPr/>
        </p:nvSpPr>
        <p:spPr>
          <a:xfrm>
            <a:off x="224852" y="926842"/>
            <a:ext cx="835034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Rubik" panose="020B0604020202020204" charset="-79"/>
                <a:cs typeface="Rubik" panose="020B0604020202020204" charset="-79"/>
              </a:rPr>
              <a:t>In Java, method overriding occurs when a subclass provides a specific implementation for a method already defined in its parent class.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Rubik" panose="020B0604020202020204" charset="-79"/>
              <a:cs typeface="Rubik" panose="020B0604020202020204" charset="-79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Rubik" panose="020B0604020202020204" charset="-79"/>
                <a:cs typeface="Rubik" panose="020B0604020202020204" charset="-79"/>
              </a:rPr>
              <a:t>The overridden method in the subclass must have the same </a:t>
            </a:r>
            <a:r>
              <a:rPr lang="en-US" sz="1600" b="1" dirty="0">
                <a:latin typeface="Rubik" panose="020B0604020202020204" charset="-79"/>
                <a:cs typeface="Rubik" panose="020B0604020202020204" charset="-79"/>
              </a:rPr>
              <a:t>name</a:t>
            </a:r>
            <a:r>
              <a:rPr lang="en-US" sz="1600" dirty="0">
                <a:latin typeface="Rubik" panose="020B0604020202020204" charset="-79"/>
                <a:cs typeface="Rubik" panose="020B0604020202020204" charset="-79"/>
              </a:rPr>
              <a:t>, return </a:t>
            </a:r>
            <a:r>
              <a:rPr lang="en-US" sz="1600" b="1" dirty="0">
                <a:latin typeface="Rubik" panose="020B0604020202020204" charset="-79"/>
                <a:cs typeface="Rubik" panose="020B0604020202020204" charset="-79"/>
              </a:rPr>
              <a:t>type</a:t>
            </a:r>
            <a:r>
              <a:rPr lang="en-US" sz="1600" dirty="0">
                <a:latin typeface="Rubik" panose="020B0604020202020204" charset="-79"/>
                <a:cs typeface="Rubik" panose="020B0604020202020204" charset="-79"/>
              </a:rPr>
              <a:t>, and </a:t>
            </a:r>
            <a:r>
              <a:rPr lang="en-US" sz="1600" b="1" dirty="0">
                <a:latin typeface="Rubik" panose="020B0604020202020204" charset="-79"/>
                <a:cs typeface="Rubik" panose="020B0604020202020204" charset="-79"/>
              </a:rPr>
              <a:t>parameters</a:t>
            </a:r>
            <a:r>
              <a:rPr lang="en-US" sz="1600" dirty="0">
                <a:latin typeface="Rubik" panose="020B0604020202020204" charset="-79"/>
                <a:cs typeface="Rubik" panose="020B0604020202020204" charset="-79"/>
              </a:rPr>
              <a:t> as the method in the parent class.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Rubik" panose="020B0604020202020204" charset="-79"/>
              <a:cs typeface="Rubik" panose="020B0604020202020204" charset="-79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Rubik" panose="020B0604020202020204" charset="-79"/>
                <a:cs typeface="Rubik" panose="020B0604020202020204" charset="-79"/>
              </a:rPr>
              <a:t>Overrides are used to modify or extend the behavior of a method for a specific subclass.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Rubik" panose="020B0604020202020204" charset="-79"/>
              <a:cs typeface="Rubik" panose="020B0604020202020204" charset="-79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Rubik" panose="020B0604020202020204" charset="-79"/>
                <a:cs typeface="Rubik" panose="020B0604020202020204" charset="-79"/>
              </a:rPr>
              <a:t>The </a:t>
            </a:r>
            <a:r>
              <a:rPr lang="en-US" sz="1600" b="1" i="1" dirty="0">
                <a:latin typeface="Rubik" panose="020B0604020202020204" charset="-79"/>
                <a:cs typeface="Rubik" panose="020B0604020202020204" charset="-79"/>
              </a:rPr>
              <a:t>@Override</a:t>
            </a:r>
            <a:r>
              <a:rPr lang="en-US" sz="1600" dirty="0">
                <a:latin typeface="Rubik" panose="020B0604020202020204" charset="-79"/>
                <a:cs typeface="Rubik" panose="020B0604020202020204" charset="-79"/>
              </a:rPr>
              <a:t> annotation indicates that a method is being overridden.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Rubik" panose="020B0604020202020204" charset="-79"/>
                <a:cs typeface="Rubik" panose="020B0604020202020204" charset="-79"/>
              </a:rPr>
              <a:t>It is optional but recommended because it helps avoid mistakes (e.g., typos in the method name) and improves code readability.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Rubik" panose="020B0604020202020204" charset="-79"/>
              <a:cs typeface="Rubik" panose="020B0604020202020204" charset="-79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Rubik" panose="020B0604020202020204" charset="-79"/>
                <a:cs typeface="Rubik" panose="020B0604020202020204" charset="-79"/>
              </a:rPr>
              <a:t>The super keyword is used to call the parent class's version of a method or constructor.</a:t>
            </a:r>
          </a:p>
        </p:txBody>
      </p:sp>
    </p:spTree>
    <p:extLst>
      <p:ext uri="{BB962C8B-B14F-4D97-AF65-F5344CB8AC3E}">
        <p14:creationId xmlns:p14="http://schemas.microsoft.com/office/powerpoint/2010/main" val="1330350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A8D3B97-EAEA-C9F6-C2AE-CE7087F2CC5F}"/>
              </a:ext>
            </a:extLst>
          </p:cNvPr>
          <p:cNvGrpSpPr/>
          <p:nvPr/>
        </p:nvGrpSpPr>
        <p:grpSpPr>
          <a:xfrm>
            <a:off x="0" y="160915"/>
            <a:ext cx="9147753" cy="636723"/>
            <a:chOff x="0" y="160915"/>
            <a:chExt cx="9147753" cy="636723"/>
          </a:xfrm>
        </p:grpSpPr>
        <p:sp>
          <p:nvSpPr>
            <p:cNvPr id="110" name="Google Shape;110;p2"/>
            <p:cNvSpPr/>
            <p:nvPr/>
          </p:nvSpPr>
          <p:spPr>
            <a:xfrm>
              <a:off x="0" y="164715"/>
              <a:ext cx="9144000" cy="632923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8863353" y="162815"/>
              <a:ext cx="284400" cy="632923"/>
            </a:xfrm>
            <a:prstGeom prst="rect">
              <a:avLst/>
            </a:prstGeom>
            <a:solidFill>
              <a:schemeClr val="lt1">
                <a:alpha val="7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578953" y="160915"/>
              <a:ext cx="284400" cy="632923"/>
            </a:xfrm>
            <a:prstGeom prst="rect">
              <a:avLst/>
            </a:prstGeom>
            <a:solidFill>
              <a:schemeClr val="lt1">
                <a:alpha val="43137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8290800" y="164715"/>
              <a:ext cx="284400" cy="632923"/>
            </a:xfrm>
            <a:prstGeom prst="rect">
              <a:avLst/>
            </a:prstGeom>
            <a:solidFill>
              <a:schemeClr val="lt1">
                <a:alpha val="1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2"/>
          <p:cNvSpPr txBox="1"/>
          <p:nvPr/>
        </p:nvSpPr>
        <p:spPr>
          <a:xfrm>
            <a:off x="437211" y="160915"/>
            <a:ext cx="7995789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Overrides</a:t>
            </a:r>
            <a:endParaRPr lang="he-IL" sz="3000" b="1" i="0" u="none" strike="noStrike" cap="none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4A95F9-D0A1-EE8C-0EE7-A42B97E51C94}"/>
              </a:ext>
            </a:extLst>
          </p:cNvPr>
          <p:cNvSpPr txBox="1"/>
          <p:nvPr/>
        </p:nvSpPr>
        <p:spPr>
          <a:xfrm>
            <a:off x="3025153" y="2835176"/>
            <a:ext cx="58382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public class </a:t>
            </a:r>
            <a:r>
              <a:rPr lang="en-US" sz="1800" b="1" dirty="0">
                <a:latin typeface="Rubik" panose="020B0604020202020204" charset="-79"/>
                <a:cs typeface="Rubik" panose="020B0604020202020204" charset="-79"/>
              </a:rPr>
              <a:t>Leopard </a:t>
            </a: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extends </a:t>
            </a:r>
            <a:r>
              <a:rPr lang="en-US" sz="1800" b="1" dirty="0">
                <a:latin typeface="Rubik" panose="020B0604020202020204" charset="-79"/>
                <a:cs typeface="Rubik" panose="020B0604020202020204" charset="-79"/>
              </a:rPr>
              <a:t>Mammal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    </a:t>
            </a:r>
            <a:r>
              <a:rPr lang="en-US" sz="1800" b="1" dirty="0">
                <a:latin typeface="Rubik" panose="020B0604020202020204" charset="-79"/>
                <a:cs typeface="Rubik" panose="020B0604020202020204" charset="-79"/>
              </a:rPr>
              <a:t>@Override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    public void </a:t>
            </a:r>
            <a:r>
              <a:rPr lang="en-US" sz="1800" b="1" dirty="0" err="1">
                <a:latin typeface="Rubik" panose="020B0604020202020204" charset="-79"/>
                <a:cs typeface="Rubik" panose="020B0604020202020204" charset="-79"/>
              </a:rPr>
              <a:t>animalSound</a:t>
            </a: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        </a:t>
            </a:r>
            <a:r>
              <a:rPr lang="en-US" sz="1800" b="1" i="1" dirty="0" err="1">
                <a:latin typeface="Rubik" panose="020B0604020202020204" charset="-79"/>
                <a:cs typeface="Rubik" panose="020B0604020202020204" charset="-79"/>
              </a:rPr>
              <a:t>super.animalSound</a:t>
            </a:r>
            <a:r>
              <a:rPr lang="en-US" sz="1800" b="1" i="1" dirty="0">
                <a:latin typeface="Rubik" panose="020B0604020202020204" charset="-79"/>
                <a:cs typeface="Rubik" panose="020B0604020202020204" charset="-79"/>
              </a:rPr>
              <a:t>()</a:t>
            </a:r>
            <a:r>
              <a:rPr lang="en-US" sz="1800" b="1" dirty="0">
                <a:latin typeface="Rubik" panose="020B0604020202020204" charset="-79"/>
                <a:cs typeface="Rubik" panose="020B0604020202020204" charset="-79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        </a:t>
            </a:r>
            <a:r>
              <a:rPr lang="en-US" sz="1800" dirty="0" err="1">
                <a:latin typeface="Rubik" panose="020B0604020202020204" charset="-79"/>
                <a:cs typeface="Rubik" panose="020B0604020202020204" charset="-79"/>
              </a:rPr>
              <a:t>System.out.println</a:t>
            </a: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(“Growl”)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    }</a:t>
            </a:r>
            <a:endParaRPr lang="he-IL" sz="1800" dirty="0">
              <a:latin typeface="Rubik" panose="020B0604020202020204" charset="-79"/>
              <a:cs typeface="Rubik" panose="020B0604020202020204" charset="-79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7ABE8-CFD3-D074-D8C0-F6B6A359E204}"/>
              </a:ext>
            </a:extLst>
          </p:cNvPr>
          <p:cNvSpPr txBox="1"/>
          <p:nvPr/>
        </p:nvSpPr>
        <p:spPr>
          <a:xfrm>
            <a:off x="437211" y="3864016"/>
            <a:ext cx="25534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Override the function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6F79D5E5-820E-1170-358A-4CDDE8DD4903}"/>
              </a:ext>
            </a:extLst>
          </p:cNvPr>
          <p:cNvSpPr/>
          <p:nvPr/>
        </p:nvSpPr>
        <p:spPr>
          <a:xfrm>
            <a:off x="2956097" y="3448362"/>
            <a:ext cx="138112" cy="1200640"/>
          </a:xfrm>
          <a:prstGeom prst="leftBrace">
            <a:avLst>
              <a:gd name="adj1" fmla="val 0"/>
              <a:gd name="adj2" fmla="val 50000"/>
            </a:avLst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9A5B2A-CC9A-8BEE-092F-AEB377B47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1988" y="4281488"/>
            <a:ext cx="862012" cy="862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EF9445-0001-90D2-DF94-A8396BA0A8CD}"/>
              </a:ext>
            </a:extLst>
          </p:cNvPr>
          <p:cNvSpPr txBox="1"/>
          <p:nvPr/>
        </p:nvSpPr>
        <p:spPr>
          <a:xfrm>
            <a:off x="3025153" y="907734"/>
            <a:ext cx="621009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public class </a:t>
            </a:r>
            <a:r>
              <a:rPr lang="en-US" sz="1800" b="1" dirty="0">
                <a:latin typeface="Rubik" panose="020B0604020202020204" charset="-79"/>
                <a:cs typeface="Rubik" panose="020B0604020202020204" charset="-79"/>
              </a:rPr>
              <a:t>Animal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    private </a:t>
            </a:r>
            <a:r>
              <a:rPr lang="en-US" sz="1800" b="1" dirty="0">
                <a:latin typeface="Rubik" panose="020B0604020202020204" charset="-79"/>
                <a:cs typeface="Rubik" panose="020B0604020202020204" charset="-79"/>
              </a:rPr>
              <a:t>static</a:t>
            </a: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 int </a:t>
            </a:r>
            <a:r>
              <a:rPr lang="en-US" sz="1800" dirty="0" err="1">
                <a:latin typeface="Rubik" panose="020B0604020202020204" charset="-79"/>
                <a:cs typeface="Rubik" panose="020B0604020202020204" charset="-79"/>
              </a:rPr>
              <a:t>animalsCount</a:t>
            </a: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    public void </a:t>
            </a:r>
            <a:r>
              <a:rPr lang="en-US" sz="1800" b="1" dirty="0" err="1">
                <a:latin typeface="Rubik" panose="020B0604020202020204" charset="-79"/>
                <a:cs typeface="Rubik" panose="020B0604020202020204" charset="-79"/>
              </a:rPr>
              <a:t>animalSound</a:t>
            </a: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        </a:t>
            </a:r>
            <a:r>
              <a:rPr lang="en-US" sz="1800" dirty="0" err="1">
                <a:latin typeface="Rubik" panose="020B0604020202020204" charset="-79"/>
                <a:cs typeface="Rubik" panose="020B0604020202020204" charset="-79"/>
              </a:rPr>
              <a:t>System.out.print</a:t>
            </a: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(“The animal makes the sound: “)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   }</a:t>
            </a:r>
            <a:endParaRPr lang="he-IL" sz="1800" dirty="0">
              <a:latin typeface="Rubik" panose="020B0604020202020204" charset="-79"/>
              <a:cs typeface="Rubik" panose="020B0604020202020204" charset="-79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}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29BB216C-A92D-A7CE-01BF-AD0AB248FFAE}"/>
              </a:ext>
            </a:extLst>
          </p:cNvPr>
          <p:cNvSpPr/>
          <p:nvPr/>
        </p:nvSpPr>
        <p:spPr>
          <a:xfrm>
            <a:off x="2956097" y="1846773"/>
            <a:ext cx="138112" cy="724977"/>
          </a:xfrm>
          <a:prstGeom prst="leftBrace">
            <a:avLst>
              <a:gd name="adj1" fmla="val 0"/>
              <a:gd name="adj2" fmla="val 50000"/>
            </a:avLst>
          </a:prstGeom>
          <a:ln w="57150">
            <a:solidFill>
              <a:schemeClr val="accent5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6800A2-78CF-2F03-008D-7E9DA0B32015}"/>
              </a:ext>
            </a:extLst>
          </p:cNvPr>
          <p:cNvSpPr txBox="1"/>
          <p:nvPr/>
        </p:nvSpPr>
        <p:spPr>
          <a:xfrm>
            <a:off x="402683" y="1877570"/>
            <a:ext cx="25534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Original function inside the base class</a:t>
            </a:r>
          </a:p>
        </p:txBody>
      </p:sp>
    </p:spTree>
    <p:extLst>
      <p:ext uri="{BB962C8B-B14F-4D97-AF65-F5344CB8AC3E}">
        <p14:creationId xmlns:p14="http://schemas.microsoft.com/office/powerpoint/2010/main" val="2073884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89;p1">
            <a:extLst>
              <a:ext uri="{FF2B5EF4-FFF2-40B4-BE49-F238E27FC236}">
                <a16:creationId xmlns:a16="http://schemas.microsoft.com/office/drawing/2014/main" id="{A7ADCE01-0604-AC2B-8A5F-F7BB47FC7A4C}"/>
              </a:ext>
            </a:extLst>
          </p:cNvPr>
          <p:cNvGrpSpPr/>
          <p:nvPr/>
        </p:nvGrpSpPr>
        <p:grpSpPr>
          <a:xfrm>
            <a:off x="0" y="0"/>
            <a:ext cx="9144000" cy="2291961"/>
            <a:chOff x="0" y="1072338"/>
            <a:chExt cx="12192000" cy="2764396"/>
          </a:xfrm>
        </p:grpSpPr>
        <p:sp>
          <p:nvSpPr>
            <p:cNvPr id="13" name="Google Shape;90;p1">
              <a:extLst>
                <a:ext uri="{FF2B5EF4-FFF2-40B4-BE49-F238E27FC236}">
                  <a16:creationId xmlns:a16="http://schemas.microsoft.com/office/drawing/2014/main" id="{197DB5CE-FCBF-8893-324E-AD37E651D7AA}"/>
                </a:ext>
              </a:extLst>
            </p:cNvPr>
            <p:cNvSpPr/>
            <p:nvPr/>
          </p:nvSpPr>
          <p:spPr>
            <a:xfrm>
              <a:off x="0" y="1072338"/>
              <a:ext cx="12192000" cy="2764396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1;p1">
              <a:extLst>
                <a:ext uri="{FF2B5EF4-FFF2-40B4-BE49-F238E27FC236}">
                  <a16:creationId xmlns:a16="http://schemas.microsoft.com/office/drawing/2014/main" id="{A43190ED-CA31-8839-309D-FB9B63C3C90E}"/>
                </a:ext>
              </a:extLst>
            </p:cNvPr>
            <p:cNvSpPr/>
            <p:nvPr/>
          </p:nvSpPr>
          <p:spPr>
            <a:xfrm>
              <a:off x="0" y="3590994"/>
              <a:ext cx="12192000" cy="245122"/>
            </a:xfrm>
            <a:prstGeom prst="rect">
              <a:avLst/>
            </a:prstGeom>
            <a:solidFill>
              <a:schemeClr val="lt1">
                <a:alpha val="72549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92;p1">
              <a:extLst>
                <a:ext uri="{FF2B5EF4-FFF2-40B4-BE49-F238E27FC236}">
                  <a16:creationId xmlns:a16="http://schemas.microsoft.com/office/drawing/2014/main" id="{BF5406F8-2983-749B-C606-2DF4D2CD9CE3}"/>
                </a:ext>
              </a:extLst>
            </p:cNvPr>
            <p:cNvSpPr/>
            <p:nvPr/>
          </p:nvSpPr>
          <p:spPr>
            <a:xfrm>
              <a:off x="0" y="3345872"/>
              <a:ext cx="12192000" cy="245122"/>
            </a:xfrm>
            <a:prstGeom prst="rect">
              <a:avLst/>
            </a:prstGeom>
            <a:solidFill>
              <a:schemeClr val="lt1">
                <a:alpha val="42352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93;p1">
              <a:extLst>
                <a:ext uri="{FF2B5EF4-FFF2-40B4-BE49-F238E27FC236}">
                  <a16:creationId xmlns:a16="http://schemas.microsoft.com/office/drawing/2014/main" id="{BE61CB2D-6802-2600-98F4-F5F5F4757D89}"/>
                </a:ext>
              </a:extLst>
            </p:cNvPr>
            <p:cNvSpPr/>
            <p:nvPr/>
          </p:nvSpPr>
          <p:spPr>
            <a:xfrm>
              <a:off x="0" y="3100133"/>
              <a:ext cx="12192000" cy="245122"/>
            </a:xfrm>
            <a:prstGeom prst="rect">
              <a:avLst/>
            </a:pr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g9605f3d7aa_0_91"/>
          <p:cNvSpPr txBox="1"/>
          <p:nvPr/>
        </p:nvSpPr>
        <p:spPr>
          <a:xfrm>
            <a:off x="904913" y="307072"/>
            <a:ext cx="7133935" cy="14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>
                <a:solidFill>
                  <a:schemeClr val="bg1"/>
                </a:solidFill>
              </a:rPr>
              <a:t>Classes &amp; Objects</a:t>
            </a:r>
            <a:endParaRPr sz="6000" b="1" dirty="0">
              <a:solidFill>
                <a:schemeClr val="bg1"/>
              </a:solidFill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792C4A6-A766-BBE2-BBF8-995F7D520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763" y="2704897"/>
            <a:ext cx="1922473" cy="192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89;p1">
            <a:extLst>
              <a:ext uri="{FF2B5EF4-FFF2-40B4-BE49-F238E27FC236}">
                <a16:creationId xmlns:a16="http://schemas.microsoft.com/office/drawing/2014/main" id="{A7ADCE01-0604-AC2B-8A5F-F7BB47FC7A4C}"/>
              </a:ext>
            </a:extLst>
          </p:cNvPr>
          <p:cNvGrpSpPr/>
          <p:nvPr/>
        </p:nvGrpSpPr>
        <p:grpSpPr>
          <a:xfrm>
            <a:off x="0" y="0"/>
            <a:ext cx="9144000" cy="3183773"/>
            <a:chOff x="0" y="-3301"/>
            <a:chExt cx="12192000" cy="3840035"/>
          </a:xfrm>
        </p:grpSpPr>
        <p:sp>
          <p:nvSpPr>
            <p:cNvPr id="13" name="Google Shape;90;p1">
              <a:extLst>
                <a:ext uri="{FF2B5EF4-FFF2-40B4-BE49-F238E27FC236}">
                  <a16:creationId xmlns:a16="http://schemas.microsoft.com/office/drawing/2014/main" id="{197DB5CE-FCBF-8893-324E-AD37E651D7AA}"/>
                </a:ext>
              </a:extLst>
            </p:cNvPr>
            <p:cNvSpPr/>
            <p:nvPr/>
          </p:nvSpPr>
          <p:spPr>
            <a:xfrm>
              <a:off x="0" y="-3301"/>
              <a:ext cx="12192000" cy="3840035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1;p1">
              <a:extLst>
                <a:ext uri="{FF2B5EF4-FFF2-40B4-BE49-F238E27FC236}">
                  <a16:creationId xmlns:a16="http://schemas.microsoft.com/office/drawing/2014/main" id="{A43190ED-CA31-8839-309D-FB9B63C3C90E}"/>
                </a:ext>
              </a:extLst>
            </p:cNvPr>
            <p:cNvSpPr/>
            <p:nvPr/>
          </p:nvSpPr>
          <p:spPr>
            <a:xfrm>
              <a:off x="0" y="3590994"/>
              <a:ext cx="12192000" cy="245122"/>
            </a:xfrm>
            <a:prstGeom prst="rect">
              <a:avLst/>
            </a:prstGeom>
            <a:solidFill>
              <a:schemeClr val="lt1">
                <a:alpha val="72549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92;p1">
              <a:extLst>
                <a:ext uri="{FF2B5EF4-FFF2-40B4-BE49-F238E27FC236}">
                  <a16:creationId xmlns:a16="http://schemas.microsoft.com/office/drawing/2014/main" id="{BF5406F8-2983-749B-C606-2DF4D2CD9CE3}"/>
                </a:ext>
              </a:extLst>
            </p:cNvPr>
            <p:cNvSpPr/>
            <p:nvPr/>
          </p:nvSpPr>
          <p:spPr>
            <a:xfrm>
              <a:off x="0" y="3345872"/>
              <a:ext cx="12192000" cy="245122"/>
            </a:xfrm>
            <a:prstGeom prst="rect">
              <a:avLst/>
            </a:prstGeom>
            <a:solidFill>
              <a:schemeClr val="lt1">
                <a:alpha val="42352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93;p1">
              <a:extLst>
                <a:ext uri="{FF2B5EF4-FFF2-40B4-BE49-F238E27FC236}">
                  <a16:creationId xmlns:a16="http://schemas.microsoft.com/office/drawing/2014/main" id="{BE61CB2D-6802-2600-98F4-F5F5F4757D89}"/>
                </a:ext>
              </a:extLst>
            </p:cNvPr>
            <p:cNvSpPr/>
            <p:nvPr/>
          </p:nvSpPr>
          <p:spPr>
            <a:xfrm>
              <a:off x="0" y="3100133"/>
              <a:ext cx="12192000" cy="245122"/>
            </a:xfrm>
            <a:prstGeom prst="rect">
              <a:avLst/>
            </a:pr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g9605f3d7aa_0_91"/>
          <p:cNvSpPr txBox="1"/>
          <p:nvPr/>
        </p:nvSpPr>
        <p:spPr>
          <a:xfrm>
            <a:off x="1158882" y="1299642"/>
            <a:ext cx="6826235" cy="14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5400" b="1" dirty="0">
                <a:solidFill>
                  <a:schemeClr val="bg1"/>
                </a:solidFill>
              </a:rPr>
              <a:t>תודה על ההקשבה</a:t>
            </a:r>
            <a:endParaRPr lang="iw-IL" sz="5400" b="1" dirty="0">
              <a:solidFill>
                <a:schemeClr val="bg1"/>
              </a:solidFill>
            </a:endParaRPr>
          </a:p>
        </p:txBody>
      </p:sp>
      <p:pic>
        <p:nvPicPr>
          <p:cNvPr id="3" name="Google Shape;88;p1">
            <a:extLst>
              <a:ext uri="{FF2B5EF4-FFF2-40B4-BE49-F238E27FC236}">
                <a16:creationId xmlns:a16="http://schemas.microsoft.com/office/drawing/2014/main" id="{DFD4EF1C-EDD6-8CC1-6F1E-BF6356C4B7D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2190" y="3633734"/>
            <a:ext cx="2992924" cy="8312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1784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A8D3B97-EAEA-C9F6-C2AE-CE7087F2CC5F}"/>
              </a:ext>
            </a:extLst>
          </p:cNvPr>
          <p:cNvGrpSpPr/>
          <p:nvPr/>
        </p:nvGrpSpPr>
        <p:grpSpPr>
          <a:xfrm>
            <a:off x="0" y="162814"/>
            <a:ext cx="9147753" cy="634824"/>
            <a:chOff x="0" y="162814"/>
            <a:chExt cx="9147753" cy="634824"/>
          </a:xfrm>
        </p:grpSpPr>
        <p:sp>
          <p:nvSpPr>
            <p:cNvPr id="110" name="Google Shape;110;p2"/>
            <p:cNvSpPr/>
            <p:nvPr/>
          </p:nvSpPr>
          <p:spPr>
            <a:xfrm>
              <a:off x="0" y="164715"/>
              <a:ext cx="9144000" cy="632923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8863353" y="162815"/>
              <a:ext cx="284400" cy="632923"/>
            </a:xfrm>
            <a:prstGeom prst="rect">
              <a:avLst/>
            </a:prstGeom>
            <a:solidFill>
              <a:schemeClr val="lt1">
                <a:alpha val="7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578953" y="162814"/>
              <a:ext cx="284400" cy="632923"/>
            </a:xfrm>
            <a:prstGeom prst="rect">
              <a:avLst/>
            </a:prstGeom>
            <a:solidFill>
              <a:schemeClr val="lt1">
                <a:alpha val="43137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8290800" y="164715"/>
              <a:ext cx="284400" cy="632923"/>
            </a:xfrm>
            <a:prstGeom prst="rect">
              <a:avLst/>
            </a:prstGeom>
            <a:solidFill>
              <a:schemeClr val="lt1">
                <a:alpha val="1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2"/>
          <p:cNvSpPr txBox="1"/>
          <p:nvPr/>
        </p:nvSpPr>
        <p:spPr>
          <a:xfrm>
            <a:off x="86174" y="183538"/>
            <a:ext cx="7972598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Catalog of dogs in your neighborhood</a:t>
            </a:r>
            <a:endParaRPr lang="he-IL" sz="3000" b="1" i="0" u="none" strike="noStrike" cap="none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536194" y="1227300"/>
            <a:ext cx="3603772" cy="3189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u="sng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Properties:</a:t>
            </a:r>
          </a:p>
          <a:p>
            <a:pPr marL="285750" lvl="0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dk1"/>
                </a:solidFill>
                <a:latin typeface="Rubik" panose="020B0604020202020204" charset="-79"/>
                <a:cs typeface="Rubik" panose="020B0604020202020204" charset="-79"/>
              </a:rPr>
              <a:t>Name</a:t>
            </a:r>
          </a:p>
          <a:p>
            <a:pPr marL="285750" lvl="0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dk1"/>
                </a:solidFill>
                <a:latin typeface="Rubik" panose="020B0604020202020204" charset="-79"/>
                <a:cs typeface="Rubik" panose="020B0604020202020204" charset="-79"/>
              </a:rPr>
              <a:t>Age</a:t>
            </a:r>
          </a:p>
          <a:p>
            <a:pPr marL="285750" lvl="0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dk1"/>
                </a:solidFill>
                <a:latin typeface="Rubik" panose="020B0604020202020204" charset="-79"/>
                <a:cs typeface="Rubik" panose="020B0604020202020204" charset="-79"/>
              </a:rPr>
              <a:t>Type</a:t>
            </a:r>
          </a:p>
          <a:p>
            <a:pPr marL="285750" lvl="0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dk1"/>
                </a:solidFill>
                <a:latin typeface="Rubik" panose="020B0604020202020204" charset="-79"/>
                <a:cs typeface="Rubik" panose="020B0604020202020204" charset="-79"/>
              </a:rPr>
              <a:t>Sex</a:t>
            </a:r>
          </a:p>
          <a:p>
            <a:pPr marL="285750" lvl="0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dk1"/>
                </a:solidFill>
                <a:latin typeface="Rubik" panose="020B0604020202020204" charset="-79"/>
                <a:cs typeface="Rubik" panose="020B0604020202020204" charset="-79"/>
              </a:rPr>
              <a:t>Address</a:t>
            </a:r>
          </a:p>
          <a:p>
            <a:pPr marL="285750" lvl="0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accent2"/>
                </a:solidFill>
                <a:latin typeface="Rubik" panose="020B0604020202020204" charset="-79"/>
                <a:cs typeface="Rubik" panose="020B0604020202020204" charset="-79"/>
              </a:rPr>
              <a:t>Preferable park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100" dirty="0">
              <a:solidFill>
                <a:schemeClr val="dk1"/>
              </a:solidFill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788B4CD-8776-CCF2-A717-3955BD3F1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8922" y="4375715"/>
            <a:ext cx="765078" cy="765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ighest Rated Pet Care Providers in Downtown Orlando | Eola Pets – Happy  Pets, Happy People, Happy Neighborhood">
            <a:extLst>
              <a:ext uri="{FF2B5EF4-FFF2-40B4-BE49-F238E27FC236}">
                <a16:creationId xmlns:a16="http://schemas.microsoft.com/office/drawing/2014/main" id="{58A98231-ED65-FFC9-D12D-291EE20C6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580" y="1227299"/>
            <a:ext cx="4568240" cy="318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A8D3B97-EAEA-C9F6-C2AE-CE7087F2CC5F}"/>
              </a:ext>
            </a:extLst>
          </p:cNvPr>
          <p:cNvGrpSpPr/>
          <p:nvPr/>
        </p:nvGrpSpPr>
        <p:grpSpPr>
          <a:xfrm>
            <a:off x="0" y="160915"/>
            <a:ext cx="9147753" cy="636723"/>
            <a:chOff x="0" y="160915"/>
            <a:chExt cx="9147753" cy="636723"/>
          </a:xfrm>
        </p:grpSpPr>
        <p:sp>
          <p:nvSpPr>
            <p:cNvPr id="110" name="Google Shape;110;p2"/>
            <p:cNvSpPr/>
            <p:nvPr/>
          </p:nvSpPr>
          <p:spPr>
            <a:xfrm>
              <a:off x="0" y="164715"/>
              <a:ext cx="9144000" cy="632923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8863353" y="162815"/>
              <a:ext cx="284400" cy="632923"/>
            </a:xfrm>
            <a:prstGeom prst="rect">
              <a:avLst/>
            </a:prstGeom>
            <a:solidFill>
              <a:schemeClr val="lt1">
                <a:alpha val="7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578953" y="160915"/>
              <a:ext cx="284400" cy="632923"/>
            </a:xfrm>
            <a:prstGeom prst="rect">
              <a:avLst/>
            </a:prstGeom>
            <a:solidFill>
              <a:schemeClr val="lt1">
                <a:alpha val="43137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8290800" y="164715"/>
              <a:ext cx="284400" cy="632923"/>
            </a:xfrm>
            <a:prstGeom prst="rect">
              <a:avLst/>
            </a:prstGeom>
            <a:solidFill>
              <a:schemeClr val="lt1">
                <a:alpha val="1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2"/>
          <p:cNvSpPr txBox="1"/>
          <p:nvPr/>
        </p:nvSpPr>
        <p:spPr>
          <a:xfrm>
            <a:off x="86174" y="183538"/>
            <a:ext cx="7972598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Class: Dog</a:t>
            </a:r>
            <a:endParaRPr lang="he-IL" sz="3000" b="1" i="0" u="none" strike="noStrike" cap="none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468700" y="976890"/>
            <a:ext cx="4869289" cy="3983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class </a:t>
            </a:r>
            <a:r>
              <a:rPr lang="en-US" sz="1800" b="1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Dog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{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	string name;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	int age;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	string type;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	char sex; // f – female, m - male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	string address;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	string </a:t>
            </a:r>
            <a:r>
              <a:rPr lang="en-US" sz="1800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preferablePark</a:t>
            </a:r>
            <a:r>
              <a:rPr lang="en-US" sz="18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;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}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Dog dog1; // instance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Dog dog2; // instance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Dog[] dogs = {dog1, dog2}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788B4CD-8776-CCF2-A717-3955BD3F1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8922" y="4375715"/>
            <a:ext cx="765078" cy="765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594E87-CD7B-9DD4-BECF-4B861233C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7079" y="1129834"/>
            <a:ext cx="1912992" cy="3400874"/>
          </a:xfrm>
          <a:prstGeom prst="rect">
            <a:avLst/>
          </a:prstGeom>
        </p:spPr>
      </p:pic>
      <p:sp>
        <p:nvSpPr>
          <p:cNvPr id="7" name="Google Shape;118;p2">
            <a:extLst>
              <a:ext uri="{FF2B5EF4-FFF2-40B4-BE49-F238E27FC236}">
                <a16:creationId xmlns:a16="http://schemas.microsoft.com/office/drawing/2014/main" id="{C01F7573-944F-5F78-CD87-701468D912D5}"/>
              </a:ext>
            </a:extLst>
          </p:cNvPr>
          <p:cNvSpPr txBox="1"/>
          <p:nvPr/>
        </p:nvSpPr>
        <p:spPr>
          <a:xfrm>
            <a:off x="4177487" y="4643500"/>
            <a:ext cx="1912992" cy="632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Rubik" pitchFamily="2" charset="-79"/>
                <a:cs typeface="Rubik" pitchFamily="2" charset="-79"/>
              </a:rPr>
              <a:t>*Not actual code</a:t>
            </a:r>
          </a:p>
        </p:txBody>
      </p:sp>
    </p:spTree>
    <p:extLst>
      <p:ext uri="{BB962C8B-B14F-4D97-AF65-F5344CB8AC3E}">
        <p14:creationId xmlns:p14="http://schemas.microsoft.com/office/powerpoint/2010/main" val="1954947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A8D3B97-EAEA-C9F6-C2AE-CE7087F2CC5F}"/>
              </a:ext>
            </a:extLst>
          </p:cNvPr>
          <p:cNvGrpSpPr/>
          <p:nvPr/>
        </p:nvGrpSpPr>
        <p:grpSpPr>
          <a:xfrm>
            <a:off x="0" y="162814"/>
            <a:ext cx="9147753" cy="634824"/>
            <a:chOff x="0" y="162814"/>
            <a:chExt cx="9147753" cy="634824"/>
          </a:xfrm>
        </p:grpSpPr>
        <p:sp>
          <p:nvSpPr>
            <p:cNvPr id="110" name="Google Shape;110;p2"/>
            <p:cNvSpPr/>
            <p:nvPr/>
          </p:nvSpPr>
          <p:spPr>
            <a:xfrm>
              <a:off x="0" y="164715"/>
              <a:ext cx="9144000" cy="632923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8863353" y="162815"/>
              <a:ext cx="284400" cy="632923"/>
            </a:xfrm>
            <a:prstGeom prst="rect">
              <a:avLst/>
            </a:prstGeom>
            <a:solidFill>
              <a:schemeClr val="lt1">
                <a:alpha val="7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578953" y="162814"/>
              <a:ext cx="284400" cy="632923"/>
            </a:xfrm>
            <a:prstGeom prst="rect">
              <a:avLst/>
            </a:prstGeom>
            <a:solidFill>
              <a:schemeClr val="lt1">
                <a:alpha val="43137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8290800" y="164715"/>
              <a:ext cx="284400" cy="632923"/>
            </a:xfrm>
            <a:prstGeom prst="rect">
              <a:avLst/>
            </a:prstGeom>
            <a:solidFill>
              <a:schemeClr val="lt1">
                <a:alpha val="1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2"/>
          <p:cNvSpPr txBox="1"/>
          <p:nvPr/>
        </p:nvSpPr>
        <p:spPr>
          <a:xfrm>
            <a:off x="86174" y="183538"/>
            <a:ext cx="7972598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Catalog of cats in your neighborhood</a:t>
            </a:r>
            <a:endParaRPr lang="he-IL" sz="3000" b="1" i="0" u="none" strike="noStrike" cap="none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536194" y="1227300"/>
            <a:ext cx="3603772" cy="3189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u="sng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Properties:</a:t>
            </a:r>
          </a:p>
          <a:p>
            <a:pPr marL="285750" lvl="0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dk1"/>
                </a:solidFill>
                <a:latin typeface="Rubik" panose="020B0604020202020204" charset="-79"/>
                <a:cs typeface="Rubik" panose="020B0604020202020204" charset="-79"/>
              </a:rPr>
              <a:t>Name</a:t>
            </a:r>
          </a:p>
          <a:p>
            <a:pPr marL="285750" lvl="0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dk1"/>
                </a:solidFill>
                <a:latin typeface="Rubik" panose="020B0604020202020204" charset="-79"/>
                <a:cs typeface="Rubik" panose="020B0604020202020204" charset="-79"/>
              </a:rPr>
              <a:t>Age</a:t>
            </a:r>
          </a:p>
          <a:p>
            <a:pPr marL="285750" lvl="0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dk1"/>
                </a:solidFill>
                <a:latin typeface="Rubik" panose="020B0604020202020204" charset="-79"/>
                <a:cs typeface="Rubik" panose="020B0604020202020204" charset="-79"/>
              </a:rPr>
              <a:t>Type</a:t>
            </a:r>
          </a:p>
          <a:p>
            <a:pPr marL="285750" lvl="0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dk1"/>
                </a:solidFill>
                <a:latin typeface="Rubik" panose="020B0604020202020204" charset="-79"/>
                <a:cs typeface="Rubik" panose="020B0604020202020204" charset="-79"/>
              </a:rPr>
              <a:t>Sex</a:t>
            </a:r>
          </a:p>
          <a:p>
            <a:pPr marL="285750" lvl="0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dk1"/>
                </a:solidFill>
                <a:latin typeface="Rubik" panose="020B0604020202020204" charset="-79"/>
                <a:cs typeface="Rubik" panose="020B0604020202020204" charset="-79"/>
              </a:rPr>
              <a:t>Address</a:t>
            </a:r>
          </a:p>
          <a:p>
            <a:pPr marL="285750" lvl="0" indent="-2857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accent1"/>
                </a:solidFill>
                <a:latin typeface="Rubik" panose="020B0604020202020204" charset="-79"/>
                <a:cs typeface="Rubik" panose="020B0604020202020204" charset="-79"/>
              </a:rPr>
              <a:t>Preferable chair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100" dirty="0">
              <a:solidFill>
                <a:schemeClr val="dk1"/>
              </a:solidFill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788B4CD-8776-CCF2-A717-3955BD3F1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8922" y="4375715"/>
            <a:ext cx="765078" cy="765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B6B41A09-157B-0B19-C9CC-832BD6394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420" y="1227300"/>
            <a:ext cx="4461855" cy="334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530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A8D3B97-EAEA-C9F6-C2AE-CE7087F2CC5F}"/>
              </a:ext>
            </a:extLst>
          </p:cNvPr>
          <p:cNvGrpSpPr/>
          <p:nvPr/>
        </p:nvGrpSpPr>
        <p:grpSpPr>
          <a:xfrm>
            <a:off x="0" y="162814"/>
            <a:ext cx="9147753" cy="634824"/>
            <a:chOff x="0" y="162814"/>
            <a:chExt cx="9147753" cy="634824"/>
          </a:xfrm>
        </p:grpSpPr>
        <p:sp>
          <p:nvSpPr>
            <p:cNvPr id="110" name="Google Shape;110;p2"/>
            <p:cNvSpPr/>
            <p:nvPr/>
          </p:nvSpPr>
          <p:spPr>
            <a:xfrm>
              <a:off x="0" y="164715"/>
              <a:ext cx="9144000" cy="632923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8863353" y="162815"/>
              <a:ext cx="284400" cy="632923"/>
            </a:xfrm>
            <a:prstGeom prst="rect">
              <a:avLst/>
            </a:prstGeom>
            <a:solidFill>
              <a:schemeClr val="lt1">
                <a:alpha val="7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578953" y="162814"/>
              <a:ext cx="284400" cy="632923"/>
            </a:xfrm>
            <a:prstGeom prst="rect">
              <a:avLst/>
            </a:prstGeom>
            <a:solidFill>
              <a:schemeClr val="lt1">
                <a:alpha val="43137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8290800" y="164715"/>
              <a:ext cx="284400" cy="632923"/>
            </a:xfrm>
            <a:prstGeom prst="rect">
              <a:avLst/>
            </a:prstGeom>
            <a:solidFill>
              <a:schemeClr val="lt1">
                <a:alpha val="1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2"/>
          <p:cNvSpPr txBox="1"/>
          <p:nvPr/>
        </p:nvSpPr>
        <p:spPr>
          <a:xfrm>
            <a:off x="86174" y="183538"/>
            <a:ext cx="7972598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Class: Cat</a:t>
            </a:r>
            <a:endParaRPr lang="he-IL" sz="3000" b="1" i="0" u="none" strike="noStrike" cap="none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468700" y="976890"/>
            <a:ext cx="4869289" cy="3983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class </a:t>
            </a:r>
            <a:r>
              <a:rPr lang="en-US" sz="1800" b="1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Cat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{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	string name;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	int age;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	string type;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	char sex; // f – female, m - male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	string address;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	string </a:t>
            </a:r>
            <a:r>
              <a:rPr lang="en-US" sz="1800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preferableChair</a:t>
            </a:r>
            <a:r>
              <a:rPr lang="en-US" sz="18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;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}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Cat cat1 ; // instance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Cat cat1 ; // instance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Cat[] cats = {cat1, cat2}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788B4CD-8776-CCF2-A717-3955BD3F1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8922" y="4375715"/>
            <a:ext cx="765078" cy="765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18;p2">
            <a:extLst>
              <a:ext uri="{FF2B5EF4-FFF2-40B4-BE49-F238E27FC236}">
                <a16:creationId xmlns:a16="http://schemas.microsoft.com/office/drawing/2014/main" id="{C01F7573-944F-5F78-CD87-701468D912D5}"/>
              </a:ext>
            </a:extLst>
          </p:cNvPr>
          <p:cNvSpPr txBox="1"/>
          <p:nvPr/>
        </p:nvSpPr>
        <p:spPr>
          <a:xfrm>
            <a:off x="4177487" y="4643500"/>
            <a:ext cx="1912992" cy="632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Rubik" pitchFamily="2" charset="-79"/>
                <a:cs typeface="Rubik" pitchFamily="2" charset="-79"/>
              </a:rPr>
              <a:t>*Not actual code</a:t>
            </a:r>
          </a:p>
        </p:txBody>
      </p:sp>
      <p:pic>
        <p:nvPicPr>
          <p:cNvPr id="2050" name="Picture 2" descr="Funny British Shorthair Cat Portrait Looking Shocked Or Surprised Stock  Photo - Download Image Now - iStock">
            <a:extLst>
              <a:ext uri="{FF2B5EF4-FFF2-40B4-BE49-F238E27FC236}">
                <a16:creationId xmlns:a16="http://schemas.microsoft.com/office/drawing/2014/main" id="{09C4C762-5C8B-883B-0D63-A77E9FBD7D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93" r="16454"/>
          <a:stretch/>
        </p:blipFill>
        <p:spPr bwMode="auto">
          <a:xfrm>
            <a:off x="6241778" y="1661239"/>
            <a:ext cx="2049022" cy="2373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307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A8D3B97-EAEA-C9F6-C2AE-CE7087F2CC5F}"/>
              </a:ext>
            </a:extLst>
          </p:cNvPr>
          <p:cNvGrpSpPr/>
          <p:nvPr/>
        </p:nvGrpSpPr>
        <p:grpSpPr>
          <a:xfrm>
            <a:off x="0" y="162815"/>
            <a:ext cx="9147753" cy="634823"/>
            <a:chOff x="0" y="162815"/>
            <a:chExt cx="9147753" cy="634823"/>
          </a:xfrm>
        </p:grpSpPr>
        <p:sp>
          <p:nvSpPr>
            <p:cNvPr id="110" name="Google Shape;110;p2"/>
            <p:cNvSpPr/>
            <p:nvPr/>
          </p:nvSpPr>
          <p:spPr>
            <a:xfrm>
              <a:off x="0" y="164715"/>
              <a:ext cx="9144000" cy="632923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8863353" y="162815"/>
              <a:ext cx="284400" cy="632923"/>
            </a:xfrm>
            <a:prstGeom prst="rect">
              <a:avLst/>
            </a:prstGeom>
            <a:solidFill>
              <a:schemeClr val="lt1">
                <a:alpha val="7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575200" y="162815"/>
              <a:ext cx="284400" cy="632923"/>
            </a:xfrm>
            <a:prstGeom prst="rect">
              <a:avLst/>
            </a:prstGeom>
            <a:solidFill>
              <a:schemeClr val="lt1">
                <a:alpha val="43137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8290800" y="164715"/>
              <a:ext cx="284400" cy="632923"/>
            </a:xfrm>
            <a:prstGeom prst="rect">
              <a:avLst/>
            </a:prstGeom>
            <a:solidFill>
              <a:schemeClr val="lt1">
                <a:alpha val="1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2"/>
          <p:cNvSpPr txBox="1"/>
          <p:nvPr/>
        </p:nvSpPr>
        <p:spPr>
          <a:xfrm>
            <a:off x="86174" y="183538"/>
            <a:ext cx="7972598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Base class </a:t>
            </a:r>
            <a:r>
              <a:rPr lang="en-US" sz="3000" b="1" dirty="0" err="1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HomeAnimal</a:t>
            </a:r>
            <a:endParaRPr lang="he-IL" sz="3000" b="1" i="0" u="none" strike="noStrike" cap="none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468700" y="976890"/>
            <a:ext cx="4869289" cy="3983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class </a:t>
            </a:r>
            <a:r>
              <a:rPr lang="en-US" sz="1800" b="1" dirty="0" err="1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HomeAnimal</a:t>
            </a:r>
            <a:endParaRPr lang="en-US" sz="1800" b="1" dirty="0">
              <a:solidFill>
                <a:schemeClr val="dk1"/>
              </a:solidFill>
              <a:latin typeface="Rubik" pitchFamily="2" charset="-79"/>
              <a:cs typeface="Rubik" pitchFamily="2" charset="-79"/>
            </a:endParaRP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{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     string name;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     int age;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     string type;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    char sex; 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    string address;</a:t>
            </a:r>
          </a:p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}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788B4CD-8776-CCF2-A717-3955BD3F1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8922" y="4375715"/>
            <a:ext cx="765078" cy="765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18;p2">
            <a:extLst>
              <a:ext uri="{FF2B5EF4-FFF2-40B4-BE49-F238E27FC236}">
                <a16:creationId xmlns:a16="http://schemas.microsoft.com/office/drawing/2014/main" id="{C01F7573-944F-5F78-CD87-701468D912D5}"/>
              </a:ext>
            </a:extLst>
          </p:cNvPr>
          <p:cNvSpPr txBox="1"/>
          <p:nvPr/>
        </p:nvSpPr>
        <p:spPr>
          <a:xfrm>
            <a:off x="468700" y="3795979"/>
            <a:ext cx="1912992" cy="632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Rubik" pitchFamily="2" charset="-79"/>
                <a:cs typeface="Rubik" pitchFamily="2" charset="-79"/>
              </a:rPr>
              <a:t>*Not actual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A04BB3-72F4-0CD6-37C3-2EDBE0AAFCBB}"/>
              </a:ext>
            </a:extLst>
          </p:cNvPr>
          <p:cNvSpPr txBox="1"/>
          <p:nvPr/>
        </p:nvSpPr>
        <p:spPr>
          <a:xfrm>
            <a:off x="3091487" y="2250094"/>
            <a:ext cx="3026854" cy="25750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class </a:t>
            </a:r>
            <a:r>
              <a:rPr lang="en-US" sz="1800" b="1" dirty="0">
                <a:latin typeface="Rubik" panose="020B0604020202020204" charset="-79"/>
                <a:cs typeface="Rubik" panose="020B0604020202020204" charset="-79"/>
              </a:rPr>
              <a:t>Cat</a:t>
            </a: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 extends </a:t>
            </a:r>
            <a:r>
              <a:rPr lang="en-US" sz="1800" b="1" dirty="0">
                <a:latin typeface="Rubik" panose="020B0604020202020204" charset="-79"/>
                <a:cs typeface="Rubik" panose="020B0604020202020204" charset="-79"/>
              </a:rPr>
              <a:t>Animal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     string </a:t>
            </a:r>
            <a:r>
              <a:rPr lang="en-US" sz="1800" dirty="0" err="1">
                <a:latin typeface="Rubik" panose="020B0604020202020204" charset="-79"/>
                <a:cs typeface="Rubik" panose="020B0604020202020204" charset="-79"/>
              </a:rPr>
              <a:t>preferableChair</a:t>
            </a: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}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latin typeface="Rubik" panose="020B0604020202020204" charset="-79"/>
              <a:cs typeface="Rubik" panose="020B0604020202020204" charset="-79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class </a:t>
            </a:r>
            <a:r>
              <a:rPr lang="en-US" sz="1800" b="1" dirty="0">
                <a:latin typeface="Rubik" panose="020B0604020202020204" charset="-79"/>
                <a:cs typeface="Rubik" panose="020B0604020202020204" charset="-79"/>
              </a:rPr>
              <a:t>Dog</a:t>
            </a: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 extends </a:t>
            </a:r>
            <a:r>
              <a:rPr lang="en-US" sz="1800" b="1" dirty="0">
                <a:latin typeface="Rubik" panose="020B0604020202020204" charset="-79"/>
                <a:cs typeface="Rubik" panose="020B0604020202020204" charset="-79"/>
              </a:rPr>
              <a:t>Animal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     string </a:t>
            </a:r>
            <a:r>
              <a:rPr lang="en-US" sz="1800" dirty="0" err="1">
                <a:latin typeface="Rubik" panose="020B0604020202020204" charset="-79"/>
                <a:cs typeface="Rubik" panose="020B0604020202020204" charset="-79"/>
              </a:rPr>
              <a:t>preferablePark</a:t>
            </a: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Rubik" panose="020B0604020202020204" charset="-79"/>
                <a:cs typeface="Rubik" panose="020B0604020202020204" charset="-79"/>
              </a:rPr>
              <a:t>}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DE3486F-6136-7D59-858E-7C1C61F540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5523" y="1381428"/>
            <a:ext cx="2464077" cy="218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898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A8D3B97-EAEA-C9F6-C2AE-CE7087F2CC5F}"/>
              </a:ext>
            </a:extLst>
          </p:cNvPr>
          <p:cNvGrpSpPr/>
          <p:nvPr/>
        </p:nvGrpSpPr>
        <p:grpSpPr>
          <a:xfrm>
            <a:off x="0" y="162814"/>
            <a:ext cx="9147753" cy="634824"/>
            <a:chOff x="0" y="162814"/>
            <a:chExt cx="9147753" cy="634824"/>
          </a:xfrm>
        </p:grpSpPr>
        <p:sp>
          <p:nvSpPr>
            <p:cNvPr id="110" name="Google Shape;110;p2"/>
            <p:cNvSpPr/>
            <p:nvPr/>
          </p:nvSpPr>
          <p:spPr>
            <a:xfrm>
              <a:off x="0" y="164715"/>
              <a:ext cx="9144000" cy="632923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8863353" y="162815"/>
              <a:ext cx="284400" cy="632923"/>
            </a:xfrm>
            <a:prstGeom prst="rect">
              <a:avLst/>
            </a:prstGeom>
            <a:solidFill>
              <a:schemeClr val="lt1">
                <a:alpha val="7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578953" y="162814"/>
              <a:ext cx="284400" cy="632923"/>
            </a:xfrm>
            <a:prstGeom prst="rect">
              <a:avLst/>
            </a:prstGeom>
            <a:solidFill>
              <a:schemeClr val="lt1">
                <a:alpha val="43137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8290800" y="164715"/>
              <a:ext cx="284400" cy="632923"/>
            </a:xfrm>
            <a:prstGeom prst="rect">
              <a:avLst/>
            </a:prstGeom>
            <a:solidFill>
              <a:schemeClr val="lt1">
                <a:alpha val="1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2"/>
          <p:cNvSpPr txBox="1"/>
          <p:nvPr/>
        </p:nvSpPr>
        <p:spPr>
          <a:xfrm>
            <a:off x="86174" y="183538"/>
            <a:ext cx="7972598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Build a catalog for the full zoo</a:t>
            </a:r>
            <a:endParaRPr lang="he-IL" sz="3000" b="1" i="0" u="none" strike="noStrike" cap="none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788B4CD-8776-CCF2-A717-3955BD3F1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8922" y="4375715"/>
            <a:ext cx="765078" cy="765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9B29F2C0-E87D-62D3-F741-5403D7F4C3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10" b="6667"/>
          <a:stretch/>
        </p:blipFill>
        <p:spPr bwMode="auto">
          <a:xfrm>
            <a:off x="2143125" y="1092634"/>
            <a:ext cx="4857750" cy="351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876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A8D3B97-EAEA-C9F6-C2AE-CE7087F2CC5F}"/>
              </a:ext>
            </a:extLst>
          </p:cNvPr>
          <p:cNvGrpSpPr/>
          <p:nvPr/>
        </p:nvGrpSpPr>
        <p:grpSpPr>
          <a:xfrm>
            <a:off x="0" y="160915"/>
            <a:ext cx="9147753" cy="636723"/>
            <a:chOff x="0" y="160915"/>
            <a:chExt cx="9147753" cy="636723"/>
          </a:xfrm>
        </p:grpSpPr>
        <p:sp>
          <p:nvSpPr>
            <p:cNvPr id="110" name="Google Shape;110;p2"/>
            <p:cNvSpPr/>
            <p:nvPr/>
          </p:nvSpPr>
          <p:spPr>
            <a:xfrm>
              <a:off x="0" y="164715"/>
              <a:ext cx="9144000" cy="632923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8863353" y="162815"/>
              <a:ext cx="284400" cy="632923"/>
            </a:xfrm>
            <a:prstGeom prst="rect">
              <a:avLst/>
            </a:prstGeom>
            <a:solidFill>
              <a:schemeClr val="lt1">
                <a:alpha val="7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578953" y="160915"/>
              <a:ext cx="284400" cy="632923"/>
            </a:xfrm>
            <a:prstGeom prst="rect">
              <a:avLst/>
            </a:prstGeom>
            <a:solidFill>
              <a:schemeClr val="lt1">
                <a:alpha val="43137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8290800" y="164715"/>
              <a:ext cx="284400" cy="632923"/>
            </a:xfrm>
            <a:prstGeom prst="rect">
              <a:avLst/>
            </a:prstGeom>
            <a:solidFill>
              <a:schemeClr val="lt1">
                <a:alpha val="1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2"/>
          <p:cNvSpPr txBox="1"/>
          <p:nvPr/>
        </p:nvSpPr>
        <p:spPr>
          <a:xfrm>
            <a:off x="86174" y="183538"/>
            <a:ext cx="7995789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One level of inheritance / extension</a:t>
            </a:r>
            <a:endParaRPr lang="he-IL" sz="3000" b="1" i="0" u="none" strike="noStrike" cap="none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788B4CD-8776-CCF2-A717-3955BD3F1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8922" y="4375715"/>
            <a:ext cx="765078" cy="765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E369F0C-232C-D0E7-3653-8CBC34BE8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6849" y="1770713"/>
            <a:ext cx="6029325" cy="183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263492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1008</Words>
  <Application>Microsoft Office PowerPoint</Application>
  <PresentationFormat>On-screen Show (16:9)</PresentationFormat>
  <Paragraphs>179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Rubik</vt:lpstr>
      <vt:lpstr>Calibri</vt:lpstr>
      <vt:lpstr>Arial</vt:lpstr>
      <vt:lpstr>ערכת נושא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5554</dc:title>
  <dc:creator>Yoav Rozov</dc:creator>
  <cp:lastModifiedBy>Yoav Rozov</cp:lastModifiedBy>
  <cp:revision>53</cp:revision>
  <dcterms:modified xsi:type="dcterms:W3CDTF">2024-12-30T19:35:39Z</dcterms:modified>
</cp:coreProperties>
</file>