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85" r:id="rId3"/>
    <p:sldId id="257" r:id="rId4"/>
    <p:sldId id="258" r:id="rId5"/>
    <p:sldId id="284" r:id="rId6"/>
    <p:sldId id="283" r:id="rId7"/>
  </p:sldIdLst>
  <p:sldSz cx="9144000" cy="5143500" type="screen16x9"/>
  <p:notesSz cx="6858000" cy="9144000"/>
  <p:embeddedFontLst>
    <p:embeddedFont>
      <p:font typeface="Rubik" pitchFamily="2" charset="-79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UVJU3jbxGl11X7yrLJ5REy1ms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7FA"/>
    <a:srgbClr val="FBFCFE"/>
    <a:srgbClr val="DEE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E3E61C81-536E-F294-1E22-8610137B9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>
            <a:extLst>
              <a:ext uri="{FF2B5EF4-FFF2-40B4-BE49-F238E27FC236}">
                <a16:creationId xmlns:a16="http://schemas.microsoft.com/office/drawing/2014/main" id="{A680F736-DB59-E8B5-ED36-BD829B8BFB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>
            <a:extLst>
              <a:ext uri="{FF2B5EF4-FFF2-40B4-BE49-F238E27FC236}">
                <a16:creationId xmlns:a16="http://schemas.microsoft.com/office/drawing/2014/main" id="{F7C49C77-7FE3-B6A5-26A3-860A9D3612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00903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05f3d7a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9605f3d7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6901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05f3d7a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9605f3d7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4297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0128" y="3122082"/>
            <a:ext cx="3853029" cy="1118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"/>
          <p:cNvGrpSpPr/>
          <p:nvPr/>
        </p:nvGrpSpPr>
        <p:grpSpPr>
          <a:xfrm>
            <a:off x="0" y="0"/>
            <a:ext cx="9144000" cy="2291961"/>
            <a:chOff x="0" y="1072338"/>
            <a:chExt cx="12192000" cy="2764396"/>
          </a:xfrm>
        </p:grpSpPr>
        <p:sp>
          <p:nvSpPr>
            <p:cNvPr id="90" name="Google Shape;90;p1"/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1"/>
          <p:cNvSpPr txBox="1"/>
          <p:nvPr/>
        </p:nvSpPr>
        <p:spPr>
          <a:xfrm>
            <a:off x="191624" y="516365"/>
            <a:ext cx="8760752" cy="18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Java OOP – Interface</a:t>
            </a:r>
            <a:endParaRPr sz="3200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2728216" y="2200554"/>
            <a:ext cx="390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A simple logo representing binary search in blue, gray, and white colors">
            <a:extLst>
              <a:ext uri="{FF2B5EF4-FFF2-40B4-BE49-F238E27FC236}">
                <a16:creationId xmlns:a16="http://schemas.microsoft.com/office/drawing/2014/main" id="{421E5743-C438-7F47-A311-B8C819C17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928" y="3565721"/>
            <a:ext cx="1575072" cy="157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5;p1">
            <a:extLst>
              <a:ext uri="{FF2B5EF4-FFF2-40B4-BE49-F238E27FC236}">
                <a16:creationId xmlns:a16="http://schemas.microsoft.com/office/drawing/2014/main" id="{17FC5946-CE46-E148-7F15-96B329A6CCF1}"/>
              </a:ext>
            </a:extLst>
          </p:cNvPr>
          <p:cNvSpPr txBox="1"/>
          <p:nvPr/>
        </p:nvSpPr>
        <p:spPr>
          <a:xfrm>
            <a:off x="1638251" y="902719"/>
            <a:ext cx="5536785" cy="765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Authors:</a:t>
            </a: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Yoav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Rozov</a:t>
            </a:r>
            <a:endParaRPr lang="iw-IL" sz="2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9410D514-548A-2497-7978-22CA67108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2F806FB-A30B-9959-E3D3-B8BE2750D0F0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C57D23B9-18F7-E983-E33F-8956DF85395C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6973C206-5B95-8325-37E2-142D431EAA53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EF01E9D-315E-B6CA-14C3-F26667463FB0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226D6B60-6E85-DD94-2ADE-BA5A4C22EE2A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>
            <a:extLst>
              <a:ext uri="{FF2B5EF4-FFF2-40B4-BE49-F238E27FC236}">
                <a16:creationId xmlns:a16="http://schemas.microsoft.com/office/drawing/2014/main" id="{47C2BB3D-491E-F95D-2D96-B436E3789893}"/>
              </a:ext>
            </a:extLst>
          </p:cNvPr>
          <p:cNvSpPr txBox="1"/>
          <p:nvPr/>
        </p:nvSpPr>
        <p:spPr>
          <a:xfrm>
            <a:off x="72956" y="181637"/>
            <a:ext cx="3463791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Interface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>
            <a:extLst>
              <a:ext uri="{FF2B5EF4-FFF2-40B4-BE49-F238E27FC236}">
                <a16:creationId xmlns:a16="http://schemas.microsoft.com/office/drawing/2014/main" id="{10558DB3-FB63-FF05-D4C9-0121CE19D2ED}"/>
              </a:ext>
            </a:extLst>
          </p:cNvPr>
          <p:cNvSpPr txBox="1"/>
          <p:nvPr/>
        </p:nvSpPr>
        <p:spPr>
          <a:xfrm>
            <a:off x="355646" y="975514"/>
            <a:ext cx="7935153" cy="290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An </a:t>
            </a:r>
            <a:r>
              <a:rPr lang="en-US" sz="1800" b="1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interface</a:t>
            </a: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in Java is a blueprint for a class that defines a </a:t>
            </a:r>
            <a:r>
              <a:rPr lang="en-US" sz="1800" b="1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set of abstract methods</a:t>
            </a: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(methods with no body) and constants. It specifies what a class m</a:t>
            </a:r>
            <a:r>
              <a:rPr lang="en-US" sz="1800" b="1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ust do</a:t>
            </a: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but not </a:t>
            </a:r>
            <a:r>
              <a:rPr lang="en-US" sz="1800" b="1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how to do it</a:t>
            </a: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.</a:t>
            </a:r>
            <a:endParaRPr lang="en-US" sz="10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51D9E3E-F3B5-A86D-6BEE-849DF41F8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772" y="4055565"/>
            <a:ext cx="1085228" cy="108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4A95F9-D0A1-EE8C-0EE7-A42B97E51C94}"/>
              </a:ext>
            </a:extLst>
          </p:cNvPr>
          <p:cNvSpPr txBox="1"/>
          <p:nvPr/>
        </p:nvSpPr>
        <p:spPr>
          <a:xfrm>
            <a:off x="355646" y="2253170"/>
            <a:ext cx="48805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public interface </a:t>
            </a:r>
            <a:r>
              <a:rPr lang="en-US" sz="1800" b="1" dirty="0">
                <a:latin typeface="Rubik" panose="020B0604020202020204" charset="-79"/>
                <a:cs typeface="Rubik" panose="020B0604020202020204" charset="-79"/>
              </a:rPr>
              <a:t>Animal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   void sound();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}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1E78C500-C585-5E62-9C9B-83480DD3DB76}"/>
              </a:ext>
            </a:extLst>
          </p:cNvPr>
          <p:cNvSpPr txBox="1"/>
          <p:nvPr/>
        </p:nvSpPr>
        <p:spPr>
          <a:xfrm>
            <a:off x="122762" y="3753918"/>
            <a:ext cx="2280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latin typeface="Rubik" panose="020B0604020202020204" charset="-79"/>
                <a:cs typeface="Rubik" panose="020B0604020202020204" charset="-79"/>
              </a:rPr>
              <a:t>Abstract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1694E-1DBD-D135-43B5-B785F07948D1}"/>
              </a:ext>
            </a:extLst>
          </p:cNvPr>
          <p:cNvSpPr txBox="1"/>
          <p:nvPr/>
        </p:nvSpPr>
        <p:spPr>
          <a:xfrm>
            <a:off x="4180806" y="2255071"/>
            <a:ext cx="488059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public class </a:t>
            </a:r>
            <a:r>
              <a:rPr lang="en-US" sz="1800" b="1" dirty="0">
                <a:latin typeface="Rubik" panose="020B0604020202020204" charset="-79"/>
                <a:cs typeface="Rubik" panose="020B0604020202020204" charset="-79"/>
              </a:rPr>
              <a:t>Dog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implements </a:t>
            </a:r>
            <a:r>
              <a:rPr lang="en-US" sz="1800" b="1" dirty="0">
                <a:latin typeface="Rubik" panose="020B0604020202020204" charset="-79"/>
                <a:cs typeface="Rubik" panose="020B0604020202020204" charset="-79"/>
              </a:rPr>
              <a:t>Animal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   public void sound()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      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System.out.println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(“Bark”);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194CCF-8464-B4E8-6FC4-DA4B62527CFA}"/>
              </a:ext>
            </a:extLst>
          </p:cNvPr>
          <p:cNvCxnSpPr>
            <a:cxnSpLocks/>
          </p:cNvCxnSpPr>
          <p:nvPr/>
        </p:nvCxnSpPr>
        <p:spPr>
          <a:xfrm flipV="1">
            <a:off x="1263069" y="3170124"/>
            <a:ext cx="53476" cy="52727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05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9;p1">
            <a:extLst>
              <a:ext uri="{FF2B5EF4-FFF2-40B4-BE49-F238E27FC236}">
                <a16:creationId xmlns:a16="http://schemas.microsoft.com/office/drawing/2014/main" id="{A7ADCE01-0604-AC2B-8A5F-F7BB47FC7A4C}"/>
              </a:ext>
            </a:extLst>
          </p:cNvPr>
          <p:cNvGrpSpPr/>
          <p:nvPr/>
        </p:nvGrpSpPr>
        <p:grpSpPr>
          <a:xfrm>
            <a:off x="0" y="0"/>
            <a:ext cx="9144000" cy="2291961"/>
            <a:chOff x="0" y="1072338"/>
            <a:chExt cx="12192000" cy="2764396"/>
          </a:xfrm>
        </p:grpSpPr>
        <p:sp>
          <p:nvSpPr>
            <p:cNvPr id="13" name="Google Shape;90;p1">
              <a:extLst>
                <a:ext uri="{FF2B5EF4-FFF2-40B4-BE49-F238E27FC236}">
                  <a16:creationId xmlns:a16="http://schemas.microsoft.com/office/drawing/2014/main" id="{197DB5CE-FCBF-8893-324E-AD37E651D7AA}"/>
                </a:ext>
              </a:extLst>
            </p:cNvPr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;p1">
              <a:extLst>
                <a:ext uri="{FF2B5EF4-FFF2-40B4-BE49-F238E27FC236}">
                  <a16:creationId xmlns:a16="http://schemas.microsoft.com/office/drawing/2014/main" id="{A43190ED-CA31-8839-309D-FB9B63C3C90E}"/>
                </a:ext>
              </a:extLst>
            </p:cNvPr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2;p1">
              <a:extLst>
                <a:ext uri="{FF2B5EF4-FFF2-40B4-BE49-F238E27FC236}">
                  <a16:creationId xmlns:a16="http://schemas.microsoft.com/office/drawing/2014/main" id="{BF5406F8-2983-749B-C606-2DF4D2CD9CE3}"/>
                </a:ext>
              </a:extLst>
            </p:cNvPr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;p1">
              <a:extLst>
                <a:ext uri="{FF2B5EF4-FFF2-40B4-BE49-F238E27FC236}">
                  <a16:creationId xmlns:a16="http://schemas.microsoft.com/office/drawing/2014/main" id="{BE61CB2D-6802-2600-98F4-F5F5F4757D89}"/>
                </a:ext>
              </a:extLst>
            </p:cNvPr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9605f3d7aa_0_91"/>
          <p:cNvSpPr txBox="1"/>
          <p:nvPr/>
        </p:nvSpPr>
        <p:spPr>
          <a:xfrm>
            <a:off x="1684697" y="306560"/>
            <a:ext cx="5574368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bg1"/>
                </a:solidFill>
              </a:rPr>
              <a:t>Practice</a:t>
            </a: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2F3CC3-D080-F54E-C1AF-4F79B3756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90" y="2387555"/>
            <a:ext cx="2558182" cy="25581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6" y="181637"/>
            <a:ext cx="3463791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Interface - shape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55647" y="975514"/>
            <a:ext cx="4737016" cy="290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Functions: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double </a:t>
            </a:r>
            <a:r>
              <a:rPr lang="en-US" sz="24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calcArea</a:t>
            </a: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()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double </a:t>
            </a:r>
            <a:r>
              <a:rPr lang="en-US" sz="24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calcPerimeter</a:t>
            </a: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()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void </a:t>
            </a:r>
            <a:r>
              <a:rPr lang="en-US" sz="24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showShape</a:t>
            </a: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()</a:t>
            </a:r>
            <a:endParaRPr lang="en-US" sz="11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772" y="4055565"/>
            <a:ext cx="1085228" cy="108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DAA09A9-7C47-A57B-976B-EA1AAE00E9DF}"/>
              </a:ext>
            </a:extLst>
          </p:cNvPr>
          <p:cNvSpPr/>
          <p:nvPr/>
        </p:nvSpPr>
        <p:spPr>
          <a:xfrm>
            <a:off x="1720665" y="3588171"/>
            <a:ext cx="761202" cy="76120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418A1E-203F-A57E-B459-788153B4ABB2}"/>
              </a:ext>
            </a:extLst>
          </p:cNvPr>
          <p:cNvSpPr/>
          <p:nvPr/>
        </p:nvSpPr>
        <p:spPr>
          <a:xfrm rot="2794925">
            <a:off x="2990948" y="3588171"/>
            <a:ext cx="761202" cy="76120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6A2FCC-4510-4A46-D248-0855F879EA9F}"/>
              </a:ext>
            </a:extLst>
          </p:cNvPr>
          <p:cNvSpPr/>
          <p:nvPr/>
        </p:nvSpPr>
        <p:spPr>
          <a:xfrm>
            <a:off x="5455455" y="3588171"/>
            <a:ext cx="1640657" cy="76120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F15546-B649-43B7-FB96-4AF1663CF623}"/>
              </a:ext>
            </a:extLst>
          </p:cNvPr>
          <p:cNvSpPr/>
          <p:nvPr/>
        </p:nvSpPr>
        <p:spPr>
          <a:xfrm>
            <a:off x="4261230" y="3588171"/>
            <a:ext cx="842589" cy="84258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6" y="181637"/>
            <a:ext cx="3463791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Full Info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55647" y="975514"/>
            <a:ext cx="4737016" cy="290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Interface: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double </a:t>
            </a:r>
            <a:r>
              <a:rPr lang="en-US" sz="24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calcArea</a:t>
            </a: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()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double </a:t>
            </a:r>
            <a:r>
              <a:rPr lang="en-US" sz="24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calcPerimeter</a:t>
            </a: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()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void </a:t>
            </a:r>
            <a:r>
              <a:rPr lang="en-US" sz="24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showShape</a:t>
            </a:r>
            <a:r>
              <a:rPr lang="en-US" sz="240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()</a:t>
            </a:r>
            <a:endParaRPr lang="en-US" sz="11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772" y="4055565"/>
            <a:ext cx="1085228" cy="108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118;p2">
            <a:extLst>
              <a:ext uri="{FF2B5EF4-FFF2-40B4-BE49-F238E27FC236}">
                <a16:creationId xmlns:a16="http://schemas.microsoft.com/office/drawing/2014/main" id="{C3831F6D-A7F8-2C78-8457-709373F161A3}"/>
              </a:ext>
            </a:extLst>
          </p:cNvPr>
          <p:cNvSpPr txBox="1"/>
          <p:nvPr/>
        </p:nvSpPr>
        <p:spPr>
          <a:xfrm>
            <a:off x="5534274" y="975514"/>
            <a:ext cx="3430626" cy="290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Shapes: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Square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Circle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Rotated Square 45º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Rectangle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3" name="Google Shape;118;p2">
            <a:extLst>
              <a:ext uri="{FF2B5EF4-FFF2-40B4-BE49-F238E27FC236}">
                <a16:creationId xmlns:a16="http://schemas.microsoft.com/office/drawing/2014/main" id="{AFDFAA48-FDFF-E0C5-860F-F45CE094B1EE}"/>
              </a:ext>
            </a:extLst>
          </p:cNvPr>
          <p:cNvSpPr txBox="1"/>
          <p:nvPr/>
        </p:nvSpPr>
        <p:spPr>
          <a:xfrm>
            <a:off x="355647" y="3042888"/>
            <a:ext cx="6691457" cy="290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Main program: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double </a:t>
            </a:r>
            <a:r>
              <a:rPr lang="en-US" sz="24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calcTotalArea</a:t>
            </a: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(Shape[] shapes)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double </a:t>
            </a:r>
            <a:r>
              <a:rPr lang="en-US" sz="24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calcTotalPerimeter</a:t>
            </a: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(Shape[] shapes)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void </a:t>
            </a:r>
            <a:r>
              <a:rPr lang="en-US" sz="24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showShapes</a:t>
            </a: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(Shape[] shapes)</a:t>
            </a:r>
            <a:endParaRPr lang="en-US" sz="11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5691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9;p1">
            <a:extLst>
              <a:ext uri="{FF2B5EF4-FFF2-40B4-BE49-F238E27FC236}">
                <a16:creationId xmlns:a16="http://schemas.microsoft.com/office/drawing/2014/main" id="{A7ADCE01-0604-AC2B-8A5F-F7BB47FC7A4C}"/>
              </a:ext>
            </a:extLst>
          </p:cNvPr>
          <p:cNvGrpSpPr/>
          <p:nvPr/>
        </p:nvGrpSpPr>
        <p:grpSpPr>
          <a:xfrm>
            <a:off x="0" y="0"/>
            <a:ext cx="9144000" cy="3183773"/>
            <a:chOff x="0" y="-3301"/>
            <a:chExt cx="12192000" cy="3840035"/>
          </a:xfrm>
        </p:grpSpPr>
        <p:sp>
          <p:nvSpPr>
            <p:cNvPr id="13" name="Google Shape;90;p1">
              <a:extLst>
                <a:ext uri="{FF2B5EF4-FFF2-40B4-BE49-F238E27FC236}">
                  <a16:creationId xmlns:a16="http://schemas.microsoft.com/office/drawing/2014/main" id="{197DB5CE-FCBF-8893-324E-AD37E651D7AA}"/>
                </a:ext>
              </a:extLst>
            </p:cNvPr>
            <p:cNvSpPr/>
            <p:nvPr/>
          </p:nvSpPr>
          <p:spPr>
            <a:xfrm>
              <a:off x="0" y="-3301"/>
              <a:ext cx="12192000" cy="3840035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;p1">
              <a:extLst>
                <a:ext uri="{FF2B5EF4-FFF2-40B4-BE49-F238E27FC236}">
                  <a16:creationId xmlns:a16="http://schemas.microsoft.com/office/drawing/2014/main" id="{A43190ED-CA31-8839-309D-FB9B63C3C90E}"/>
                </a:ext>
              </a:extLst>
            </p:cNvPr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2;p1">
              <a:extLst>
                <a:ext uri="{FF2B5EF4-FFF2-40B4-BE49-F238E27FC236}">
                  <a16:creationId xmlns:a16="http://schemas.microsoft.com/office/drawing/2014/main" id="{BF5406F8-2983-749B-C606-2DF4D2CD9CE3}"/>
                </a:ext>
              </a:extLst>
            </p:cNvPr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;p1">
              <a:extLst>
                <a:ext uri="{FF2B5EF4-FFF2-40B4-BE49-F238E27FC236}">
                  <a16:creationId xmlns:a16="http://schemas.microsoft.com/office/drawing/2014/main" id="{BE61CB2D-6802-2600-98F4-F5F5F4757D89}"/>
                </a:ext>
              </a:extLst>
            </p:cNvPr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9605f3d7aa_0_91"/>
          <p:cNvSpPr txBox="1"/>
          <p:nvPr/>
        </p:nvSpPr>
        <p:spPr>
          <a:xfrm>
            <a:off x="1158882" y="1299642"/>
            <a:ext cx="6826235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5400" b="1" dirty="0">
                <a:solidFill>
                  <a:schemeClr val="bg1"/>
                </a:solidFill>
              </a:rPr>
              <a:t>תודה על ההקשבה</a:t>
            </a:r>
            <a:endParaRPr lang="iw-IL" sz="5400" b="1" dirty="0">
              <a:solidFill>
                <a:schemeClr val="bg1"/>
              </a:solidFill>
            </a:endParaRPr>
          </a:p>
        </p:txBody>
      </p:sp>
      <p:pic>
        <p:nvPicPr>
          <p:cNvPr id="3" name="Google Shape;88;p1">
            <a:extLst>
              <a:ext uri="{FF2B5EF4-FFF2-40B4-BE49-F238E27FC236}">
                <a16:creationId xmlns:a16="http://schemas.microsoft.com/office/drawing/2014/main" id="{DFD4EF1C-EDD6-8CC1-6F1E-BF6356C4B7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2190" y="3633734"/>
            <a:ext cx="2992924" cy="831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178497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149</Words>
  <Application>Microsoft Office PowerPoint</Application>
  <PresentationFormat>On-screen Show (16:9)</PresentationFormat>
  <Paragraphs>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Rubik</vt:lpstr>
      <vt:lpstr>Calibri</vt:lpstr>
      <vt:lpstr>Arial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5554</dc:title>
  <dc:creator>Yoav Rozov</dc:creator>
  <cp:lastModifiedBy>Yoav Rozov</cp:lastModifiedBy>
  <cp:revision>46</cp:revision>
  <dcterms:modified xsi:type="dcterms:W3CDTF">2024-12-30T19:35:56Z</dcterms:modified>
</cp:coreProperties>
</file>