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Karnchang" panose="020B0604020202020204" charset="-34"/>
      <p:regular r:id="rId15"/>
    </p:embeddedFont>
    <p:embeddedFont>
      <p:font typeface="Karnchang Bold" panose="020B0604020202020204" charset="-34"/>
      <p:regular r:id="rId16"/>
    </p:embeddedFont>
    <p:embeddedFont>
      <p:font typeface="Karnchang Italics" panose="020B0604020202020204" charset="-3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34" y="18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sp>
        <p:nvSpPr>
          <p:cNvPr id="2" name="TextBox 2"/>
          <p:cNvSpPr txBox="1"/>
          <p:nvPr/>
        </p:nvSpPr>
        <p:spPr>
          <a:xfrm>
            <a:off x="18742" y="1842619"/>
            <a:ext cx="13554247" cy="2311125"/>
          </a:xfrm>
          <a:prstGeom prst="rect">
            <a:avLst/>
          </a:prstGeom>
        </p:spPr>
        <p:txBody>
          <a:bodyPr lIns="0" tIns="0" rIns="0" bIns="0" rtlCol="0" anchor="t">
            <a:spAutoFit/>
          </a:bodyPr>
          <a:lstStyle/>
          <a:p>
            <a:pPr algn="l">
              <a:lnSpc>
                <a:spcPts val="14890"/>
              </a:lnSpc>
            </a:pPr>
            <a:r>
              <a:rPr lang="en-US" sz="10635" dirty="0">
                <a:solidFill>
                  <a:srgbClr val="000000"/>
                </a:solidFill>
                <a:latin typeface="Karnchang"/>
              </a:rPr>
              <a:t>JARINGAN KOMPUTER</a:t>
            </a:r>
          </a:p>
        </p:txBody>
      </p:sp>
      <p:sp>
        <p:nvSpPr>
          <p:cNvPr id="3" name="TextBox 3"/>
          <p:cNvSpPr txBox="1"/>
          <p:nvPr/>
        </p:nvSpPr>
        <p:spPr>
          <a:xfrm>
            <a:off x="3274362" y="5112327"/>
            <a:ext cx="9725747" cy="3940141"/>
          </a:xfrm>
          <a:prstGeom prst="rect">
            <a:avLst/>
          </a:prstGeom>
        </p:spPr>
        <p:txBody>
          <a:bodyPr lIns="0" tIns="0" rIns="0" bIns="0" rtlCol="0" anchor="t">
            <a:spAutoFit/>
          </a:bodyPr>
          <a:lstStyle/>
          <a:p>
            <a:pPr algn="l">
              <a:lnSpc>
                <a:spcPts val="12509"/>
              </a:lnSpc>
            </a:pPr>
            <a:r>
              <a:rPr lang="en-US" sz="13597" dirty="0">
                <a:solidFill>
                  <a:srgbClr val="000000"/>
                </a:solidFill>
                <a:latin typeface="Karnchang Bold"/>
              </a:rPr>
              <a:t>TUGAS</a:t>
            </a:r>
          </a:p>
          <a:p>
            <a:pPr algn="l">
              <a:lnSpc>
                <a:spcPts val="12509"/>
              </a:lnSpc>
            </a:pPr>
            <a:r>
              <a:rPr lang="en-US" sz="13597" dirty="0">
                <a:solidFill>
                  <a:srgbClr val="000000"/>
                </a:solidFill>
                <a:latin typeface="Karnchang Bold"/>
              </a:rPr>
              <a:t>BESAR</a:t>
            </a:r>
          </a:p>
        </p:txBody>
      </p:sp>
      <p:grpSp>
        <p:nvGrpSpPr>
          <p:cNvPr id="5" name="Group 5"/>
          <p:cNvGrpSpPr/>
          <p:nvPr/>
        </p:nvGrpSpPr>
        <p:grpSpPr>
          <a:xfrm>
            <a:off x="11986894" y="-3093732"/>
            <a:ext cx="18901247" cy="17982775"/>
            <a:chOff x="0" y="0"/>
            <a:chExt cx="25201662" cy="23977033"/>
          </a:xfrm>
        </p:grpSpPr>
        <p:grpSp>
          <p:nvGrpSpPr>
            <p:cNvPr id="6" name="Group 6"/>
            <p:cNvGrpSpPr/>
            <p:nvPr/>
          </p:nvGrpSpPr>
          <p:grpSpPr>
            <a:xfrm rot="2252144">
              <a:off x="2887185" y="2861146"/>
              <a:ext cx="14259267" cy="14323066"/>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4620058" y="6213209"/>
              <a:ext cx="14259267" cy="14323066"/>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8055210" y="6792821"/>
              <a:ext cx="14259267" cy="14323066"/>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txBody>
            <a:bodyPr/>
            <a:lstStyle/>
            <a:p>
              <a:endParaRPr lang="en-ID"/>
            </a:p>
          </p:txBody>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4376622">
            <a:off x="13219564" y="-4210217"/>
            <a:ext cx="5549684" cy="5574515"/>
            <a:chOff x="0" y="0"/>
            <a:chExt cx="2816645" cy="2829248"/>
          </a:xfrm>
        </p:grpSpPr>
        <p:sp>
          <p:nvSpPr>
            <p:cNvPr id="16" name="Freeform 16"/>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17" name="TextBox 17"/>
            <p:cNvSpPr txBox="1"/>
            <p:nvPr/>
          </p:nvSpPr>
          <p:spPr>
            <a:xfrm>
              <a:off x="0" y="-123825"/>
              <a:ext cx="2816645" cy="2953073"/>
            </a:xfrm>
            <a:prstGeom prst="rect">
              <a:avLst/>
            </a:prstGeom>
          </p:spPr>
          <p:txBody>
            <a:bodyPr lIns="26362" tIns="26362" rIns="26362" bIns="26362" rtlCol="0" anchor="ctr"/>
            <a:lstStyle/>
            <a:p>
              <a:pPr algn="ctr">
                <a:lnSpc>
                  <a:spcPts val="2659"/>
                </a:lnSpc>
                <a:spcBef>
                  <a:spcPct val="0"/>
                </a:spcBef>
              </a:pPr>
              <a:endParaRPr/>
            </a:p>
          </p:txBody>
        </p:sp>
      </p:grpSp>
      <p:grpSp>
        <p:nvGrpSpPr>
          <p:cNvPr id="18" name="Group 18"/>
          <p:cNvGrpSpPr/>
          <p:nvPr/>
        </p:nvGrpSpPr>
        <p:grpSpPr>
          <a:xfrm rot="2920264">
            <a:off x="9730541" y="8051363"/>
            <a:ext cx="5549684" cy="5574515"/>
            <a:chOff x="0" y="0"/>
            <a:chExt cx="2816645" cy="2829248"/>
          </a:xfrm>
        </p:grpSpPr>
        <p:sp>
          <p:nvSpPr>
            <p:cNvPr id="19" name="Freeform 19"/>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20" name="TextBox 20"/>
            <p:cNvSpPr txBox="1"/>
            <p:nvPr/>
          </p:nvSpPr>
          <p:spPr>
            <a:xfrm>
              <a:off x="0" y="-123825"/>
              <a:ext cx="2816645" cy="2953073"/>
            </a:xfrm>
            <a:prstGeom prst="rect">
              <a:avLst/>
            </a:prstGeom>
          </p:spPr>
          <p:txBody>
            <a:bodyPr lIns="26362" tIns="26362" rIns="26362" bIns="26362" rtlCol="0" anchor="ctr"/>
            <a:lstStyle/>
            <a:p>
              <a:pPr algn="ctr">
                <a:lnSpc>
                  <a:spcPts val="2659"/>
                </a:lnSpc>
                <a:spcBef>
                  <a:spcPct val="0"/>
                </a:spcBef>
              </a:pPr>
              <a:endParaRPr/>
            </a:p>
          </p:txBody>
        </p:sp>
      </p:grpSp>
      <p:grpSp>
        <p:nvGrpSpPr>
          <p:cNvPr id="21" name="Group 21"/>
          <p:cNvGrpSpPr/>
          <p:nvPr/>
        </p:nvGrpSpPr>
        <p:grpSpPr>
          <a:xfrm rot="8232461">
            <a:off x="10396572" y="7811373"/>
            <a:ext cx="5549684" cy="5574515"/>
            <a:chOff x="0" y="0"/>
            <a:chExt cx="2816645" cy="2829248"/>
          </a:xfrm>
        </p:grpSpPr>
        <p:sp>
          <p:nvSpPr>
            <p:cNvPr id="22" name="Freeform 22"/>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23" name="TextBox 23"/>
            <p:cNvSpPr txBox="1"/>
            <p:nvPr/>
          </p:nvSpPr>
          <p:spPr>
            <a:xfrm>
              <a:off x="0" y="-123825"/>
              <a:ext cx="2816645" cy="2953073"/>
            </a:xfrm>
            <a:prstGeom prst="rect">
              <a:avLst/>
            </a:prstGeom>
          </p:spPr>
          <p:txBody>
            <a:bodyPr lIns="26362" tIns="26362" rIns="26362" bIns="26362" rtlCol="0" anchor="ctr"/>
            <a:lstStyle/>
            <a:p>
              <a:pPr algn="ctr">
                <a:lnSpc>
                  <a:spcPts val="2659"/>
                </a:lnSpc>
                <a:spcBef>
                  <a:spcPct val="0"/>
                </a:spcBef>
              </a:pPr>
              <a:endParaRPr/>
            </a:p>
          </p:txBody>
        </p:sp>
      </p:grpSp>
      <p:grpSp>
        <p:nvGrpSpPr>
          <p:cNvPr id="24" name="Group 24"/>
          <p:cNvGrpSpPr/>
          <p:nvPr/>
        </p:nvGrpSpPr>
        <p:grpSpPr>
          <a:xfrm>
            <a:off x="15665503" y="317552"/>
            <a:ext cx="2042119" cy="650325"/>
            <a:chOff x="0" y="0"/>
            <a:chExt cx="537842" cy="171279"/>
          </a:xfrm>
        </p:grpSpPr>
        <p:sp>
          <p:nvSpPr>
            <p:cNvPr id="25" name="Freeform 25"/>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txBody>
            <a:bodyPr/>
            <a:lstStyle/>
            <a:p>
              <a:endParaRPr lang="en-ID"/>
            </a:p>
          </p:txBody>
        </p:sp>
        <p:sp>
          <p:nvSpPr>
            <p:cNvPr id="26" name="TextBox 26"/>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sp>
        <p:nvSpPr>
          <p:cNvPr id="27" name="TextBox 27"/>
          <p:cNvSpPr txBox="1"/>
          <p:nvPr/>
        </p:nvSpPr>
        <p:spPr>
          <a:xfrm>
            <a:off x="15621459" y="349050"/>
            <a:ext cx="2168307" cy="444454"/>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rPr>
              <a:t>Halaman 3</a:t>
            </a:r>
          </a:p>
        </p:txBody>
      </p:sp>
      <p:grpSp>
        <p:nvGrpSpPr>
          <p:cNvPr id="28" name="Group 28"/>
          <p:cNvGrpSpPr/>
          <p:nvPr/>
        </p:nvGrpSpPr>
        <p:grpSpPr>
          <a:xfrm rot="-4958501">
            <a:off x="15513158" y="-2936589"/>
            <a:ext cx="5549684" cy="5574515"/>
            <a:chOff x="0" y="0"/>
            <a:chExt cx="2816645" cy="2829248"/>
          </a:xfrm>
        </p:grpSpPr>
        <p:sp>
          <p:nvSpPr>
            <p:cNvPr id="29" name="Freeform 29"/>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30" name="TextBox 30"/>
            <p:cNvSpPr txBox="1"/>
            <p:nvPr/>
          </p:nvSpPr>
          <p:spPr>
            <a:xfrm>
              <a:off x="0" y="-123825"/>
              <a:ext cx="2816645" cy="2953073"/>
            </a:xfrm>
            <a:prstGeom prst="rect">
              <a:avLst/>
            </a:prstGeom>
          </p:spPr>
          <p:txBody>
            <a:bodyPr lIns="26362" tIns="26362" rIns="26362" bIns="26362" rtlCol="0" anchor="ctr"/>
            <a:lstStyle/>
            <a:p>
              <a:pPr algn="ctr">
                <a:lnSpc>
                  <a:spcPts val="2659"/>
                </a:lnSpc>
                <a:spcBef>
                  <a:spcPct val="0"/>
                </a:spcBef>
              </a:pPr>
              <a:endParaRPr/>
            </a:p>
          </p:txBody>
        </p:sp>
      </p:grpSp>
      <p:sp>
        <p:nvSpPr>
          <p:cNvPr id="31" name="Freeform 31"/>
          <p:cNvSpPr/>
          <p:nvPr/>
        </p:nvSpPr>
        <p:spPr>
          <a:xfrm>
            <a:off x="3008818" y="5008521"/>
            <a:ext cx="11360513" cy="776787"/>
          </a:xfrm>
          <a:custGeom>
            <a:avLst/>
            <a:gdLst/>
            <a:ahLst/>
            <a:cxnLst/>
            <a:rect l="l" t="t" r="r" b="b"/>
            <a:pathLst>
              <a:path w="11360513" h="776787">
                <a:moveTo>
                  <a:pt x="0" y="0"/>
                </a:moveTo>
                <a:lnTo>
                  <a:pt x="11360513" y="0"/>
                </a:lnTo>
                <a:lnTo>
                  <a:pt x="11360513" y="776787"/>
                </a:lnTo>
                <a:lnTo>
                  <a:pt x="0" y="776787"/>
                </a:lnTo>
                <a:lnTo>
                  <a:pt x="0" y="0"/>
                </a:lnTo>
                <a:close/>
              </a:path>
            </a:pathLst>
          </a:custGeom>
          <a:blipFill>
            <a:blip r:embed="rId2"/>
            <a:stretch>
              <a:fillRect/>
            </a:stretch>
          </a:blipFill>
        </p:spPr>
        <p:txBody>
          <a:bodyPr/>
          <a:lstStyle/>
          <a:p>
            <a:endParaRPr lang="en-ID"/>
          </a:p>
        </p:txBody>
      </p:sp>
      <p:sp>
        <p:nvSpPr>
          <p:cNvPr id="32" name="TextBox 32"/>
          <p:cNvSpPr txBox="1"/>
          <p:nvPr/>
        </p:nvSpPr>
        <p:spPr>
          <a:xfrm>
            <a:off x="4862300" y="1896200"/>
            <a:ext cx="7653548" cy="1019429"/>
          </a:xfrm>
          <a:prstGeom prst="rect">
            <a:avLst/>
          </a:prstGeom>
        </p:spPr>
        <p:txBody>
          <a:bodyPr lIns="0" tIns="0" rIns="0" bIns="0" rtlCol="0" anchor="t">
            <a:spAutoFit/>
          </a:bodyPr>
          <a:lstStyle/>
          <a:p>
            <a:pPr algn="ctr">
              <a:lnSpc>
                <a:spcPts val="5428"/>
              </a:lnSpc>
            </a:pPr>
            <a:r>
              <a:rPr lang="en-US" sz="5900">
                <a:solidFill>
                  <a:srgbClr val="243342"/>
                </a:solidFill>
                <a:latin typeface="Karnchang Bold"/>
              </a:rPr>
              <a:t>RUNNING PROGRAM</a:t>
            </a:r>
          </a:p>
        </p:txBody>
      </p:sp>
      <p:sp>
        <p:nvSpPr>
          <p:cNvPr id="33" name="TextBox 33"/>
          <p:cNvSpPr txBox="1"/>
          <p:nvPr/>
        </p:nvSpPr>
        <p:spPr>
          <a:xfrm>
            <a:off x="4505572" y="2791804"/>
            <a:ext cx="7731811" cy="1859915"/>
          </a:xfrm>
          <a:prstGeom prst="rect">
            <a:avLst/>
          </a:prstGeom>
        </p:spPr>
        <p:txBody>
          <a:bodyPr lIns="0" tIns="0" rIns="0" bIns="0" rtlCol="0" anchor="t">
            <a:spAutoFit/>
          </a:bodyPr>
          <a:lstStyle/>
          <a:p>
            <a:pPr algn="ctr">
              <a:lnSpc>
                <a:spcPts val="5980"/>
              </a:lnSpc>
            </a:pPr>
            <a:r>
              <a:rPr lang="en-US" sz="6500">
                <a:solidFill>
                  <a:srgbClr val="000000"/>
                </a:solidFill>
                <a:latin typeface="Karnchang Bold"/>
              </a:rPr>
              <a:t>CLIENT JIKA ARGUMEN SALAH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txBody>
            <a:bodyPr/>
            <a:lstStyle/>
            <a:p>
              <a:endParaRPr lang="en-ID"/>
            </a:p>
          </p:txBody>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p:cNvGrpSpPr/>
          <p:nvPr/>
        </p:nvGrpSpPr>
        <p:grpSpPr>
          <a:xfrm>
            <a:off x="15665503" y="317552"/>
            <a:ext cx="2042119" cy="650325"/>
            <a:chOff x="0" y="0"/>
            <a:chExt cx="537842" cy="171279"/>
          </a:xfrm>
        </p:grpSpPr>
        <p:sp>
          <p:nvSpPr>
            <p:cNvPr id="26" name="Freeform 26"/>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txBody>
            <a:bodyPr/>
            <a:lstStyle/>
            <a:p>
              <a:endParaRPr lang="en-ID"/>
            </a:p>
          </p:txBody>
        </p:sp>
        <p:sp>
          <p:nvSpPr>
            <p:cNvPr id="27" name="TextBox 27"/>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sp>
        <p:nvSpPr>
          <p:cNvPr id="28" name="Freeform 28"/>
          <p:cNvSpPr/>
          <p:nvPr/>
        </p:nvSpPr>
        <p:spPr>
          <a:xfrm>
            <a:off x="2357333" y="2222812"/>
            <a:ext cx="659308" cy="659308"/>
          </a:xfrm>
          <a:custGeom>
            <a:avLst/>
            <a:gdLst/>
            <a:ahLst/>
            <a:cxnLst/>
            <a:rect l="l" t="t" r="r" b="b"/>
            <a:pathLst>
              <a:path w="659308" h="659308">
                <a:moveTo>
                  <a:pt x="0" y="0"/>
                </a:moveTo>
                <a:lnTo>
                  <a:pt x="659307" y="0"/>
                </a:lnTo>
                <a:lnTo>
                  <a:pt x="659307" y="659307"/>
                </a:lnTo>
                <a:lnTo>
                  <a:pt x="0" y="6593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29" name="Group 29"/>
          <p:cNvGrpSpPr/>
          <p:nvPr/>
        </p:nvGrpSpPr>
        <p:grpSpPr>
          <a:xfrm>
            <a:off x="2686987" y="5496225"/>
            <a:ext cx="6457013" cy="2423588"/>
            <a:chOff x="0" y="0"/>
            <a:chExt cx="1700613" cy="638311"/>
          </a:xfrm>
        </p:grpSpPr>
        <p:sp>
          <p:nvSpPr>
            <p:cNvPr id="30" name="Freeform 30"/>
            <p:cNvSpPr/>
            <p:nvPr/>
          </p:nvSpPr>
          <p:spPr>
            <a:xfrm>
              <a:off x="0" y="0"/>
              <a:ext cx="1700613" cy="638311"/>
            </a:xfrm>
            <a:custGeom>
              <a:avLst/>
              <a:gdLst/>
              <a:ahLst/>
              <a:cxnLst/>
              <a:rect l="l" t="t" r="r" b="b"/>
              <a:pathLst>
                <a:path w="1700613" h="638311">
                  <a:moveTo>
                    <a:pt x="61149" y="0"/>
                  </a:moveTo>
                  <a:lnTo>
                    <a:pt x="1639464" y="0"/>
                  </a:lnTo>
                  <a:cubicBezTo>
                    <a:pt x="1673235" y="0"/>
                    <a:pt x="1700613" y="27377"/>
                    <a:pt x="1700613" y="61149"/>
                  </a:cubicBezTo>
                  <a:lnTo>
                    <a:pt x="1700613" y="577163"/>
                  </a:lnTo>
                  <a:cubicBezTo>
                    <a:pt x="1700613" y="610934"/>
                    <a:pt x="1673235" y="638311"/>
                    <a:pt x="1639464" y="638311"/>
                  </a:cubicBezTo>
                  <a:lnTo>
                    <a:pt x="61149" y="638311"/>
                  </a:lnTo>
                  <a:cubicBezTo>
                    <a:pt x="27377" y="638311"/>
                    <a:pt x="0" y="610934"/>
                    <a:pt x="0" y="577163"/>
                  </a:cubicBezTo>
                  <a:lnTo>
                    <a:pt x="0" y="61149"/>
                  </a:lnTo>
                  <a:cubicBezTo>
                    <a:pt x="0" y="27377"/>
                    <a:pt x="27377" y="0"/>
                    <a:pt x="61149"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ID"/>
            </a:p>
          </p:txBody>
        </p:sp>
        <p:sp>
          <p:nvSpPr>
            <p:cNvPr id="31" name="TextBox 31"/>
            <p:cNvSpPr txBox="1"/>
            <p:nvPr/>
          </p:nvSpPr>
          <p:spPr>
            <a:xfrm>
              <a:off x="0" y="-38100"/>
              <a:ext cx="1700613" cy="676411"/>
            </a:xfrm>
            <a:prstGeom prst="rect">
              <a:avLst/>
            </a:prstGeom>
          </p:spPr>
          <p:txBody>
            <a:bodyPr lIns="50800" tIns="50800" rIns="50800" bIns="50800" rtlCol="0" anchor="ctr"/>
            <a:lstStyle/>
            <a:p>
              <a:pPr algn="ctr">
                <a:lnSpc>
                  <a:spcPts val="3362"/>
                </a:lnSpc>
              </a:pPr>
              <a:endParaRPr/>
            </a:p>
          </p:txBody>
        </p:sp>
      </p:grpSp>
      <p:sp>
        <p:nvSpPr>
          <p:cNvPr id="32" name="Freeform 32"/>
          <p:cNvSpPr/>
          <p:nvPr/>
        </p:nvSpPr>
        <p:spPr>
          <a:xfrm>
            <a:off x="10554824" y="2453402"/>
            <a:ext cx="659308" cy="659308"/>
          </a:xfrm>
          <a:custGeom>
            <a:avLst/>
            <a:gdLst/>
            <a:ahLst/>
            <a:cxnLst/>
            <a:rect l="l" t="t" r="r" b="b"/>
            <a:pathLst>
              <a:path w="659308" h="659308">
                <a:moveTo>
                  <a:pt x="0" y="0"/>
                </a:moveTo>
                <a:lnTo>
                  <a:pt x="659308" y="0"/>
                </a:lnTo>
                <a:lnTo>
                  <a:pt x="659308"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33" name="Group 33"/>
          <p:cNvGrpSpPr/>
          <p:nvPr/>
        </p:nvGrpSpPr>
        <p:grpSpPr>
          <a:xfrm>
            <a:off x="10174857" y="3350835"/>
            <a:ext cx="5490647" cy="4498223"/>
            <a:chOff x="0" y="0"/>
            <a:chExt cx="1446096" cy="1184717"/>
          </a:xfrm>
        </p:grpSpPr>
        <p:sp>
          <p:nvSpPr>
            <p:cNvPr id="34" name="Freeform 34"/>
            <p:cNvSpPr/>
            <p:nvPr/>
          </p:nvSpPr>
          <p:spPr>
            <a:xfrm>
              <a:off x="0" y="0"/>
              <a:ext cx="1446096" cy="1184717"/>
            </a:xfrm>
            <a:custGeom>
              <a:avLst/>
              <a:gdLst/>
              <a:ahLst/>
              <a:cxnLst/>
              <a:rect l="l" t="t" r="r" b="b"/>
              <a:pathLst>
                <a:path w="1446096" h="1184717">
                  <a:moveTo>
                    <a:pt x="71911" y="0"/>
                  </a:moveTo>
                  <a:lnTo>
                    <a:pt x="1374185" y="0"/>
                  </a:lnTo>
                  <a:cubicBezTo>
                    <a:pt x="1393257" y="0"/>
                    <a:pt x="1411548" y="7576"/>
                    <a:pt x="1425034" y="21062"/>
                  </a:cubicBezTo>
                  <a:cubicBezTo>
                    <a:pt x="1438520" y="34548"/>
                    <a:pt x="1446096" y="52839"/>
                    <a:pt x="1446096" y="71911"/>
                  </a:cubicBezTo>
                  <a:lnTo>
                    <a:pt x="1446096" y="1112806"/>
                  </a:lnTo>
                  <a:cubicBezTo>
                    <a:pt x="1446096" y="1131878"/>
                    <a:pt x="1438520" y="1150169"/>
                    <a:pt x="1425034" y="1163655"/>
                  </a:cubicBezTo>
                  <a:cubicBezTo>
                    <a:pt x="1411548" y="1177141"/>
                    <a:pt x="1393257" y="1184717"/>
                    <a:pt x="1374185" y="1184717"/>
                  </a:cubicBezTo>
                  <a:lnTo>
                    <a:pt x="71911" y="1184717"/>
                  </a:lnTo>
                  <a:cubicBezTo>
                    <a:pt x="52839" y="1184717"/>
                    <a:pt x="34548" y="1177141"/>
                    <a:pt x="21062" y="1163655"/>
                  </a:cubicBezTo>
                  <a:cubicBezTo>
                    <a:pt x="7576" y="1150169"/>
                    <a:pt x="0" y="1131878"/>
                    <a:pt x="0" y="1112806"/>
                  </a:cubicBezTo>
                  <a:lnTo>
                    <a:pt x="0" y="71911"/>
                  </a:lnTo>
                  <a:cubicBezTo>
                    <a:pt x="0" y="52839"/>
                    <a:pt x="7576" y="34548"/>
                    <a:pt x="21062" y="21062"/>
                  </a:cubicBezTo>
                  <a:cubicBezTo>
                    <a:pt x="34548" y="7576"/>
                    <a:pt x="52839" y="0"/>
                    <a:pt x="71911"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ID"/>
            </a:p>
          </p:txBody>
        </p:sp>
        <p:sp>
          <p:nvSpPr>
            <p:cNvPr id="35" name="TextBox 35"/>
            <p:cNvSpPr txBox="1"/>
            <p:nvPr/>
          </p:nvSpPr>
          <p:spPr>
            <a:xfrm>
              <a:off x="0" y="-38100"/>
              <a:ext cx="1446096" cy="1222817"/>
            </a:xfrm>
            <a:prstGeom prst="rect">
              <a:avLst/>
            </a:prstGeom>
          </p:spPr>
          <p:txBody>
            <a:bodyPr lIns="50800" tIns="50800" rIns="50800" bIns="50800" rtlCol="0" anchor="ctr"/>
            <a:lstStyle/>
            <a:p>
              <a:pPr algn="ctr">
                <a:lnSpc>
                  <a:spcPts val="3362"/>
                </a:lnSpc>
              </a:pPr>
              <a:endParaRPr/>
            </a:p>
          </p:txBody>
        </p:sp>
      </p:grpSp>
      <p:sp>
        <p:nvSpPr>
          <p:cNvPr id="36" name="Freeform 36"/>
          <p:cNvSpPr/>
          <p:nvPr/>
        </p:nvSpPr>
        <p:spPr>
          <a:xfrm>
            <a:off x="2333135" y="3087539"/>
            <a:ext cx="7000219" cy="2258758"/>
          </a:xfrm>
          <a:custGeom>
            <a:avLst/>
            <a:gdLst/>
            <a:ahLst/>
            <a:cxnLst/>
            <a:rect l="l" t="t" r="r" b="b"/>
            <a:pathLst>
              <a:path w="7000219" h="2258758">
                <a:moveTo>
                  <a:pt x="0" y="0"/>
                </a:moveTo>
                <a:lnTo>
                  <a:pt x="7000219" y="0"/>
                </a:lnTo>
                <a:lnTo>
                  <a:pt x="7000219" y="2258758"/>
                </a:lnTo>
                <a:lnTo>
                  <a:pt x="0" y="2258758"/>
                </a:lnTo>
                <a:lnTo>
                  <a:pt x="0" y="0"/>
                </a:lnTo>
                <a:close/>
              </a:path>
            </a:pathLst>
          </a:custGeom>
          <a:blipFill>
            <a:blip r:embed="rId4"/>
            <a:stretch>
              <a:fillRect r="-22145"/>
            </a:stretch>
          </a:blipFill>
        </p:spPr>
        <p:txBody>
          <a:bodyPr/>
          <a:lstStyle/>
          <a:p>
            <a:endParaRPr lang="en-ID"/>
          </a:p>
        </p:txBody>
      </p:sp>
      <p:sp>
        <p:nvSpPr>
          <p:cNvPr id="37" name="Freeform 37"/>
          <p:cNvSpPr/>
          <p:nvPr/>
        </p:nvSpPr>
        <p:spPr>
          <a:xfrm>
            <a:off x="10783641" y="3699265"/>
            <a:ext cx="4273077" cy="3593920"/>
          </a:xfrm>
          <a:custGeom>
            <a:avLst/>
            <a:gdLst/>
            <a:ahLst/>
            <a:cxnLst/>
            <a:rect l="l" t="t" r="r" b="b"/>
            <a:pathLst>
              <a:path w="4273077" h="3593920">
                <a:moveTo>
                  <a:pt x="0" y="0"/>
                </a:moveTo>
                <a:lnTo>
                  <a:pt x="4273077" y="0"/>
                </a:lnTo>
                <a:lnTo>
                  <a:pt x="4273077" y="3593920"/>
                </a:lnTo>
                <a:lnTo>
                  <a:pt x="0" y="3593920"/>
                </a:lnTo>
                <a:lnTo>
                  <a:pt x="0" y="0"/>
                </a:lnTo>
                <a:close/>
              </a:path>
            </a:pathLst>
          </a:custGeom>
          <a:blipFill>
            <a:blip r:embed="rId5"/>
            <a:stretch>
              <a:fillRect r="-27301"/>
            </a:stretch>
          </a:blipFill>
        </p:spPr>
        <p:txBody>
          <a:bodyPr/>
          <a:lstStyle/>
          <a:p>
            <a:endParaRPr lang="en-ID"/>
          </a:p>
        </p:txBody>
      </p:sp>
      <p:sp>
        <p:nvSpPr>
          <p:cNvPr id="38" name="TextBox 38"/>
          <p:cNvSpPr txBox="1"/>
          <p:nvPr/>
        </p:nvSpPr>
        <p:spPr>
          <a:xfrm>
            <a:off x="2794666" y="5642433"/>
            <a:ext cx="6077157" cy="2206625"/>
          </a:xfrm>
          <a:prstGeom prst="rect">
            <a:avLst/>
          </a:prstGeom>
        </p:spPr>
        <p:txBody>
          <a:bodyPr lIns="0" tIns="0" rIns="0" bIns="0" rtlCol="0" anchor="t">
            <a:spAutoFit/>
          </a:bodyPr>
          <a:lstStyle/>
          <a:p>
            <a:pPr algn="just">
              <a:lnSpc>
                <a:spcPts val="2800"/>
              </a:lnSpc>
            </a:pPr>
            <a:r>
              <a:rPr lang="en-US" sz="2000">
                <a:solidFill>
                  <a:srgbClr val="000000"/>
                </a:solidFill>
                <a:latin typeface="Karnchang Bold"/>
              </a:rPr>
              <a:t>Tujuan :</a:t>
            </a:r>
            <a:r>
              <a:rPr lang="en-US" sz="2000">
                <a:solidFill>
                  <a:srgbClr val="000000"/>
                </a:solidFill>
                <a:latin typeface="Karnchang"/>
              </a:rPr>
              <a:t> tujuan</a:t>
            </a:r>
            <a:r>
              <a:rPr lang="en-US" sz="2000">
                <a:solidFill>
                  <a:srgbClr val="000000"/>
                </a:solidFill>
                <a:latin typeface="Karnchang Bold"/>
              </a:rPr>
              <a:t> </a:t>
            </a:r>
            <a:r>
              <a:rPr lang="en-US" sz="2000">
                <a:solidFill>
                  <a:srgbClr val="000000"/>
                </a:solidFill>
                <a:latin typeface="Karnchang"/>
              </a:rPr>
              <a:t>dari dokumen HTML ini adalah untuk menampilkan halaman web yang memuat informasi mengenai web "SOSOK SCP 69". Halaman ini memiliki judul, deskripsi singkat, dan menampilkan gambar yang terkait dengan SCP 69</a:t>
            </a:r>
          </a:p>
          <a:p>
            <a:pPr algn="just">
              <a:lnSpc>
                <a:spcPts val="2800"/>
              </a:lnSpc>
            </a:pPr>
            <a:endParaRPr lang="en-US" sz="2000">
              <a:solidFill>
                <a:srgbClr val="000000"/>
              </a:solidFill>
              <a:latin typeface="Karnchang"/>
            </a:endParaRPr>
          </a:p>
        </p:txBody>
      </p:sp>
      <p:sp>
        <p:nvSpPr>
          <p:cNvPr id="39" name="TextBox 39"/>
          <p:cNvSpPr txBox="1"/>
          <p:nvPr/>
        </p:nvSpPr>
        <p:spPr>
          <a:xfrm>
            <a:off x="3016640" y="2187429"/>
            <a:ext cx="4146816" cy="694690"/>
          </a:xfrm>
          <a:prstGeom prst="rect">
            <a:avLst/>
          </a:prstGeom>
        </p:spPr>
        <p:txBody>
          <a:bodyPr lIns="0" tIns="0" rIns="0" bIns="0" rtlCol="0" anchor="t">
            <a:spAutoFit/>
          </a:bodyPr>
          <a:lstStyle/>
          <a:p>
            <a:pPr algn="l">
              <a:lnSpc>
                <a:spcPts val="3680"/>
              </a:lnSpc>
            </a:pPr>
            <a:r>
              <a:rPr lang="en-US" sz="4000">
                <a:solidFill>
                  <a:srgbClr val="000000"/>
                </a:solidFill>
                <a:latin typeface="Karnchang Bold"/>
              </a:rPr>
              <a:t>KODE PROGRAM</a:t>
            </a:r>
          </a:p>
        </p:txBody>
      </p:sp>
      <p:sp>
        <p:nvSpPr>
          <p:cNvPr id="40" name="TextBox 40"/>
          <p:cNvSpPr txBox="1"/>
          <p:nvPr/>
        </p:nvSpPr>
        <p:spPr>
          <a:xfrm>
            <a:off x="11344933" y="2418019"/>
            <a:ext cx="1676083" cy="694690"/>
          </a:xfrm>
          <a:prstGeom prst="rect">
            <a:avLst/>
          </a:prstGeom>
        </p:spPr>
        <p:txBody>
          <a:bodyPr lIns="0" tIns="0" rIns="0" bIns="0" rtlCol="0" anchor="t">
            <a:spAutoFit/>
          </a:bodyPr>
          <a:lstStyle/>
          <a:p>
            <a:pPr algn="l">
              <a:lnSpc>
                <a:spcPts val="3680"/>
              </a:lnSpc>
            </a:pPr>
            <a:r>
              <a:rPr lang="en-US" sz="4000">
                <a:solidFill>
                  <a:srgbClr val="000000"/>
                </a:solidFill>
                <a:latin typeface="Karnchang Bold"/>
              </a:rPr>
              <a:t>HASIL</a:t>
            </a:r>
          </a:p>
        </p:txBody>
      </p:sp>
      <p:sp>
        <p:nvSpPr>
          <p:cNvPr id="41" name="TextBox 41"/>
          <p:cNvSpPr txBox="1"/>
          <p:nvPr/>
        </p:nvSpPr>
        <p:spPr>
          <a:xfrm>
            <a:off x="4064075" y="904875"/>
            <a:ext cx="10159849" cy="1107440"/>
          </a:xfrm>
          <a:prstGeom prst="rect">
            <a:avLst/>
          </a:prstGeom>
        </p:spPr>
        <p:txBody>
          <a:bodyPr lIns="0" tIns="0" rIns="0" bIns="0" rtlCol="0" anchor="t">
            <a:spAutoFit/>
          </a:bodyPr>
          <a:lstStyle/>
          <a:p>
            <a:pPr algn="ctr">
              <a:lnSpc>
                <a:spcPts val="5980"/>
              </a:lnSpc>
            </a:pPr>
            <a:r>
              <a:rPr lang="en-US" sz="6500">
                <a:solidFill>
                  <a:srgbClr val="243342"/>
                </a:solidFill>
                <a:latin typeface="Karnchang Bold"/>
              </a:rPr>
              <a:t>HTML</a:t>
            </a:r>
          </a:p>
        </p:txBody>
      </p:sp>
      <p:grpSp>
        <p:nvGrpSpPr>
          <p:cNvPr id="42" name="Group 42"/>
          <p:cNvGrpSpPr/>
          <p:nvPr/>
        </p:nvGrpSpPr>
        <p:grpSpPr>
          <a:xfrm>
            <a:off x="8896353" y="8072214"/>
            <a:ext cx="7809260" cy="1186086"/>
            <a:chOff x="0" y="0"/>
            <a:chExt cx="2056760" cy="312385"/>
          </a:xfrm>
        </p:grpSpPr>
        <p:sp>
          <p:nvSpPr>
            <p:cNvPr id="43" name="Freeform 43"/>
            <p:cNvSpPr/>
            <p:nvPr/>
          </p:nvSpPr>
          <p:spPr>
            <a:xfrm>
              <a:off x="0" y="0"/>
              <a:ext cx="2056760" cy="312385"/>
            </a:xfrm>
            <a:custGeom>
              <a:avLst/>
              <a:gdLst/>
              <a:ahLst/>
              <a:cxnLst/>
              <a:rect l="l" t="t" r="r" b="b"/>
              <a:pathLst>
                <a:path w="2056760" h="312385">
                  <a:moveTo>
                    <a:pt x="50560" y="0"/>
                  </a:moveTo>
                  <a:lnTo>
                    <a:pt x="2006199" y="0"/>
                  </a:lnTo>
                  <a:cubicBezTo>
                    <a:pt x="2034123" y="0"/>
                    <a:pt x="2056760" y="22637"/>
                    <a:pt x="2056760" y="50560"/>
                  </a:cubicBezTo>
                  <a:lnTo>
                    <a:pt x="2056760" y="261825"/>
                  </a:lnTo>
                  <a:cubicBezTo>
                    <a:pt x="2056760" y="289748"/>
                    <a:pt x="2034123" y="312385"/>
                    <a:pt x="2006199" y="312385"/>
                  </a:cubicBezTo>
                  <a:lnTo>
                    <a:pt x="50560" y="312385"/>
                  </a:lnTo>
                  <a:cubicBezTo>
                    <a:pt x="22637" y="312385"/>
                    <a:pt x="0" y="289748"/>
                    <a:pt x="0" y="261825"/>
                  </a:cubicBezTo>
                  <a:lnTo>
                    <a:pt x="0" y="50560"/>
                  </a:lnTo>
                  <a:cubicBezTo>
                    <a:pt x="0" y="22637"/>
                    <a:pt x="22637" y="0"/>
                    <a:pt x="50560"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ID"/>
            </a:p>
          </p:txBody>
        </p:sp>
        <p:sp>
          <p:nvSpPr>
            <p:cNvPr id="44" name="TextBox 44"/>
            <p:cNvSpPr txBox="1"/>
            <p:nvPr/>
          </p:nvSpPr>
          <p:spPr>
            <a:xfrm>
              <a:off x="0" y="-38100"/>
              <a:ext cx="2056760" cy="350485"/>
            </a:xfrm>
            <a:prstGeom prst="rect">
              <a:avLst/>
            </a:prstGeom>
          </p:spPr>
          <p:txBody>
            <a:bodyPr lIns="50800" tIns="50800" rIns="50800" bIns="50800" rtlCol="0" anchor="ctr"/>
            <a:lstStyle/>
            <a:p>
              <a:pPr algn="ctr">
                <a:lnSpc>
                  <a:spcPts val="3362"/>
                </a:lnSpc>
              </a:pPr>
              <a:endParaRPr/>
            </a:p>
          </p:txBody>
        </p:sp>
      </p:grpSp>
      <p:sp>
        <p:nvSpPr>
          <p:cNvPr id="45" name="TextBox 45"/>
          <p:cNvSpPr txBox="1"/>
          <p:nvPr/>
        </p:nvSpPr>
        <p:spPr>
          <a:xfrm>
            <a:off x="8871823" y="8092804"/>
            <a:ext cx="7689866" cy="985520"/>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Karnchang"/>
              </a:rPr>
              <a:t>dapat diakses melalui http:// 172.26.48.1:12000/TubesHTML.html</a:t>
            </a:r>
          </a:p>
          <a:p>
            <a:pPr algn="ctr">
              <a:lnSpc>
                <a:spcPts val="2520"/>
              </a:lnSpc>
              <a:spcBef>
                <a:spcPct val="0"/>
              </a:spcBef>
            </a:pPr>
            <a:endParaRPr lang="en-US" sz="1800">
              <a:solidFill>
                <a:srgbClr val="000000"/>
              </a:solidFill>
              <a:latin typeface="Karnchang"/>
            </a:endParaRPr>
          </a:p>
          <a:p>
            <a:pPr algn="ctr">
              <a:lnSpc>
                <a:spcPts val="2240"/>
              </a:lnSpc>
              <a:spcBef>
                <a:spcPct val="0"/>
              </a:spcBef>
            </a:pPr>
            <a:r>
              <a:rPr lang="en-US" sz="1600">
                <a:solidFill>
                  <a:srgbClr val="000000"/>
                </a:solidFill>
                <a:latin typeface="Karnchang Italics"/>
              </a:rPr>
              <a:t>‘172.26.48.1' merupakan ip host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txBody>
            <a:bodyPr/>
            <a:lstStyle/>
            <a:p>
              <a:endParaRPr lang="en-ID"/>
            </a:p>
          </p:txBody>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p:cNvGrpSpPr/>
          <p:nvPr/>
        </p:nvGrpSpPr>
        <p:grpSpPr>
          <a:xfrm>
            <a:off x="15665503" y="317552"/>
            <a:ext cx="2042119" cy="650325"/>
            <a:chOff x="0" y="0"/>
            <a:chExt cx="537842" cy="171279"/>
          </a:xfrm>
        </p:grpSpPr>
        <p:sp>
          <p:nvSpPr>
            <p:cNvPr id="26" name="Freeform 26"/>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txBody>
            <a:bodyPr/>
            <a:lstStyle/>
            <a:p>
              <a:endParaRPr lang="en-ID"/>
            </a:p>
          </p:txBody>
        </p:sp>
        <p:sp>
          <p:nvSpPr>
            <p:cNvPr id="27" name="TextBox 27"/>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28" name="Group 28"/>
          <p:cNvGrpSpPr/>
          <p:nvPr/>
        </p:nvGrpSpPr>
        <p:grpSpPr>
          <a:xfrm>
            <a:off x="6049933" y="3778418"/>
            <a:ext cx="5490647" cy="4498223"/>
            <a:chOff x="0" y="0"/>
            <a:chExt cx="1446096" cy="1184717"/>
          </a:xfrm>
        </p:grpSpPr>
        <p:sp>
          <p:nvSpPr>
            <p:cNvPr id="29" name="Freeform 29"/>
            <p:cNvSpPr/>
            <p:nvPr/>
          </p:nvSpPr>
          <p:spPr>
            <a:xfrm>
              <a:off x="0" y="0"/>
              <a:ext cx="1446096" cy="1184717"/>
            </a:xfrm>
            <a:custGeom>
              <a:avLst/>
              <a:gdLst/>
              <a:ahLst/>
              <a:cxnLst/>
              <a:rect l="l" t="t" r="r" b="b"/>
              <a:pathLst>
                <a:path w="1446096" h="1184717">
                  <a:moveTo>
                    <a:pt x="71911" y="0"/>
                  </a:moveTo>
                  <a:lnTo>
                    <a:pt x="1374185" y="0"/>
                  </a:lnTo>
                  <a:cubicBezTo>
                    <a:pt x="1393257" y="0"/>
                    <a:pt x="1411548" y="7576"/>
                    <a:pt x="1425034" y="21062"/>
                  </a:cubicBezTo>
                  <a:cubicBezTo>
                    <a:pt x="1438520" y="34548"/>
                    <a:pt x="1446096" y="52839"/>
                    <a:pt x="1446096" y="71911"/>
                  </a:cubicBezTo>
                  <a:lnTo>
                    <a:pt x="1446096" y="1112806"/>
                  </a:lnTo>
                  <a:cubicBezTo>
                    <a:pt x="1446096" y="1131878"/>
                    <a:pt x="1438520" y="1150169"/>
                    <a:pt x="1425034" y="1163655"/>
                  </a:cubicBezTo>
                  <a:cubicBezTo>
                    <a:pt x="1411548" y="1177141"/>
                    <a:pt x="1393257" y="1184717"/>
                    <a:pt x="1374185" y="1184717"/>
                  </a:cubicBezTo>
                  <a:lnTo>
                    <a:pt x="71911" y="1184717"/>
                  </a:lnTo>
                  <a:cubicBezTo>
                    <a:pt x="52839" y="1184717"/>
                    <a:pt x="34548" y="1177141"/>
                    <a:pt x="21062" y="1163655"/>
                  </a:cubicBezTo>
                  <a:cubicBezTo>
                    <a:pt x="7576" y="1150169"/>
                    <a:pt x="0" y="1131878"/>
                    <a:pt x="0" y="1112806"/>
                  </a:cubicBezTo>
                  <a:lnTo>
                    <a:pt x="0" y="71911"/>
                  </a:lnTo>
                  <a:cubicBezTo>
                    <a:pt x="0" y="52839"/>
                    <a:pt x="7576" y="34548"/>
                    <a:pt x="21062" y="21062"/>
                  </a:cubicBezTo>
                  <a:cubicBezTo>
                    <a:pt x="34548" y="7576"/>
                    <a:pt x="52839" y="0"/>
                    <a:pt x="71911"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ID"/>
            </a:p>
          </p:txBody>
        </p:sp>
        <p:sp>
          <p:nvSpPr>
            <p:cNvPr id="30" name="TextBox 30"/>
            <p:cNvSpPr txBox="1"/>
            <p:nvPr/>
          </p:nvSpPr>
          <p:spPr>
            <a:xfrm>
              <a:off x="0" y="-38100"/>
              <a:ext cx="1446096" cy="1222817"/>
            </a:xfrm>
            <a:prstGeom prst="rect">
              <a:avLst/>
            </a:prstGeom>
          </p:spPr>
          <p:txBody>
            <a:bodyPr lIns="50800" tIns="50800" rIns="50800" bIns="50800" rtlCol="0" anchor="ctr"/>
            <a:lstStyle/>
            <a:p>
              <a:pPr algn="ctr">
                <a:lnSpc>
                  <a:spcPts val="3362"/>
                </a:lnSpc>
              </a:pPr>
              <a:endParaRPr/>
            </a:p>
          </p:txBody>
        </p:sp>
      </p:grpSp>
      <p:sp>
        <p:nvSpPr>
          <p:cNvPr id="31" name="Freeform 31"/>
          <p:cNvSpPr/>
          <p:nvPr/>
        </p:nvSpPr>
        <p:spPr>
          <a:xfrm>
            <a:off x="4238654" y="3671922"/>
            <a:ext cx="9113206" cy="4604719"/>
          </a:xfrm>
          <a:custGeom>
            <a:avLst/>
            <a:gdLst/>
            <a:ahLst/>
            <a:cxnLst/>
            <a:rect l="l" t="t" r="r" b="b"/>
            <a:pathLst>
              <a:path w="9113206" h="4604719">
                <a:moveTo>
                  <a:pt x="0" y="0"/>
                </a:moveTo>
                <a:lnTo>
                  <a:pt x="9113205" y="0"/>
                </a:lnTo>
                <a:lnTo>
                  <a:pt x="9113205" y="4604719"/>
                </a:lnTo>
                <a:lnTo>
                  <a:pt x="0" y="4604719"/>
                </a:lnTo>
                <a:lnTo>
                  <a:pt x="0" y="0"/>
                </a:lnTo>
                <a:close/>
              </a:path>
            </a:pathLst>
          </a:custGeom>
          <a:blipFill>
            <a:blip r:embed="rId2"/>
            <a:stretch>
              <a:fillRect/>
            </a:stretch>
          </a:blipFill>
        </p:spPr>
        <p:txBody>
          <a:bodyPr/>
          <a:lstStyle/>
          <a:p>
            <a:endParaRPr lang="en-ID"/>
          </a:p>
        </p:txBody>
      </p:sp>
      <p:sp>
        <p:nvSpPr>
          <p:cNvPr id="32" name="TextBox 32"/>
          <p:cNvSpPr txBox="1"/>
          <p:nvPr/>
        </p:nvSpPr>
        <p:spPr>
          <a:xfrm>
            <a:off x="4430583" y="2253639"/>
            <a:ext cx="8729348" cy="694690"/>
          </a:xfrm>
          <a:prstGeom prst="rect">
            <a:avLst/>
          </a:prstGeom>
        </p:spPr>
        <p:txBody>
          <a:bodyPr lIns="0" tIns="0" rIns="0" bIns="0" rtlCol="0" anchor="t">
            <a:spAutoFit/>
          </a:bodyPr>
          <a:lstStyle/>
          <a:p>
            <a:pPr algn="l">
              <a:lnSpc>
                <a:spcPts val="3680"/>
              </a:lnSpc>
            </a:pPr>
            <a:r>
              <a:rPr lang="en-US" sz="4000">
                <a:solidFill>
                  <a:srgbClr val="000000"/>
                </a:solidFill>
                <a:latin typeface="Karnchang Bold"/>
              </a:rPr>
              <a:t>HASIL JIKA SERVER TIDAK DIBUKA</a:t>
            </a:r>
          </a:p>
        </p:txBody>
      </p:sp>
      <p:sp>
        <p:nvSpPr>
          <p:cNvPr id="33" name="TextBox 33"/>
          <p:cNvSpPr txBox="1"/>
          <p:nvPr/>
        </p:nvSpPr>
        <p:spPr>
          <a:xfrm>
            <a:off x="3715332" y="904875"/>
            <a:ext cx="10159849" cy="1107440"/>
          </a:xfrm>
          <a:prstGeom prst="rect">
            <a:avLst/>
          </a:prstGeom>
        </p:spPr>
        <p:txBody>
          <a:bodyPr lIns="0" tIns="0" rIns="0" bIns="0" rtlCol="0" anchor="t">
            <a:spAutoFit/>
          </a:bodyPr>
          <a:lstStyle/>
          <a:p>
            <a:pPr algn="ctr">
              <a:lnSpc>
                <a:spcPts val="5980"/>
              </a:lnSpc>
            </a:pPr>
            <a:r>
              <a:rPr lang="en-US" sz="6500">
                <a:solidFill>
                  <a:srgbClr val="243342"/>
                </a:solidFill>
                <a:latin typeface="Karnchang Bold"/>
              </a:rPr>
              <a:t>HTML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txBody>
            <a:bodyPr/>
            <a:lstStyle/>
            <a:p>
              <a:endParaRPr lang="en-ID"/>
            </a:p>
          </p:txBody>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9559999">
            <a:off x="-6690254" y="3123721"/>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38117">
            <a:off x="14860579" y="-2339974"/>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2032038" y="2811643"/>
            <a:ext cx="14223925" cy="2600325"/>
          </a:xfrm>
          <a:prstGeom prst="rect">
            <a:avLst/>
          </a:prstGeom>
        </p:spPr>
        <p:txBody>
          <a:bodyPr lIns="0" tIns="0" rIns="0" bIns="0" rtlCol="0" anchor="t">
            <a:spAutoFit/>
          </a:bodyPr>
          <a:lstStyle/>
          <a:p>
            <a:pPr algn="ctr">
              <a:lnSpc>
                <a:spcPts val="13800"/>
              </a:lnSpc>
            </a:pPr>
            <a:r>
              <a:rPr lang="en-US" sz="15000">
                <a:solidFill>
                  <a:srgbClr val="243342"/>
                </a:solidFill>
                <a:latin typeface="Karnchang Bold"/>
              </a:rPr>
              <a:t>THANK YOU</a:t>
            </a:r>
          </a:p>
        </p:txBody>
      </p:sp>
      <p:grpSp>
        <p:nvGrpSpPr>
          <p:cNvPr id="26" name="Group 26"/>
          <p:cNvGrpSpPr/>
          <p:nvPr/>
        </p:nvGrpSpPr>
        <p:grpSpPr>
          <a:xfrm>
            <a:off x="3917411" y="5548722"/>
            <a:ext cx="10453178" cy="921776"/>
            <a:chOff x="0" y="0"/>
            <a:chExt cx="13937571" cy="1229035"/>
          </a:xfrm>
        </p:grpSpPr>
        <p:grpSp>
          <p:nvGrpSpPr>
            <p:cNvPr id="27" name="Group 27"/>
            <p:cNvGrpSpPr/>
            <p:nvPr/>
          </p:nvGrpSpPr>
          <p:grpSpPr>
            <a:xfrm>
              <a:off x="153848" y="0"/>
              <a:ext cx="13629875" cy="1229035"/>
              <a:chOff x="0" y="0"/>
              <a:chExt cx="1833526" cy="165333"/>
            </a:xfrm>
          </p:grpSpPr>
          <p:sp>
            <p:nvSpPr>
              <p:cNvPr id="28" name="Freeform 28"/>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txBody>
              <a:bodyPr/>
              <a:lstStyle/>
              <a:p>
                <a:endParaRPr lang="en-ID"/>
              </a:p>
            </p:txBody>
          </p:sp>
          <p:sp>
            <p:nvSpPr>
              <p:cNvPr id="29" name="TextBox 29"/>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0" name="TextBox 30"/>
            <p:cNvSpPr txBox="1"/>
            <p:nvPr/>
          </p:nvSpPr>
          <p:spPr>
            <a:xfrm>
              <a:off x="0" y="172945"/>
              <a:ext cx="13937571" cy="790560"/>
            </a:xfrm>
            <a:prstGeom prst="rect">
              <a:avLst/>
            </a:prstGeom>
          </p:spPr>
          <p:txBody>
            <a:bodyPr lIns="0" tIns="0" rIns="0" bIns="0" rtlCol="0" anchor="t">
              <a:spAutoFit/>
            </a:bodyPr>
            <a:lstStyle/>
            <a:p>
              <a:pPr algn="ctr">
                <a:lnSpc>
                  <a:spcPts val="4111"/>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448280"/>
            <a:ext cx="16713866" cy="9245778"/>
            <a:chOff x="0" y="-38100"/>
            <a:chExt cx="4402006" cy="24351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txBody>
            <a:bodyPr/>
            <a:lstStyle/>
            <a:p>
              <a:endParaRPr lang="en-ID"/>
            </a:p>
          </p:txBody>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7263103">
            <a:off x="-5387603" y="7085778"/>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Freeform 25"/>
          <p:cNvSpPr/>
          <p:nvPr/>
        </p:nvSpPr>
        <p:spPr>
          <a:xfrm>
            <a:off x="12494999" y="1269914"/>
            <a:ext cx="659308" cy="659308"/>
          </a:xfrm>
          <a:custGeom>
            <a:avLst/>
            <a:gdLst/>
            <a:ahLst/>
            <a:cxnLst/>
            <a:rect l="l" t="t" r="r" b="b"/>
            <a:pathLst>
              <a:path w="659308" h="659308">
                <a:moveTo>
                  <a:pt x="0" y="0"/>
                </a:moveTo>
                <a:lnTo>
                  <a:pt x="659308" y="0"/>
                </a:lnTo>
                <a:lnTo>
                  <a:pt x="659308"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26" name="Group 26"/>
          <p:cNvGrpSpPr/>
          <p:nvPr/>
        </p:nvGrpSpPr>
        <p:grpSpPr>
          <a:xfrm>
            <a:off x="8585553" y="2071177"/>
            <a:ext cx="8478201" cy="2168813"/>
            <a:chOff x="0" y="0"/>
            <a:chExt cx="2232942" cy="571210"/>
          </a:xfrm>
        </p:grpSpPr>
        <p:sp>
          <p:nvSpPr>
            <p:cNvPr id="27" name="Freeform 27"/>
            <p:cNvSpPr/>
            <p:nvPr/>
          </p:nvSpPr>
          <p:spPr>
            <a:xfrm>
              <a:off x="0" y="0"/>
              <a:ext cx="2232942" cy="571210"/>
            </a:xfrm>
            <a:custGeom>
              <a:avLst/>
              <a:gdLst/>
              <a:ahLst/>
              <a:cxnLst/>
              <a:rect l="l" t="t" r="r" b="b"/>
              <a:pathLst>
                <a:path w="2232942" h="571210">
                  <a:moveTo>
                    <a:pt x="46571" y="0"/>
                  </a:moveTo>
                  <a:lnTo>
                    <a:pt x="2186371" y="0"/>
                  </a:lnTo>
                  <a:cubicBezTo>
                    <a:pt x="2212091" y="0"/>
                    <a:pt x="2232942" y="20851"/>
                    <a:pt x="2232942" y="46571"/>
                  </a:cubicBezTo>
                  <a:lnTo>
                    <a:pt x="2232942" y="524639"/>
                  </a:lnTo>
                  <a:cubicBezTo>
                    <a:pt x="2232942" y="536990"/>
                    <a:pt x="2228035" y="548836"/>
                    <a:pt x="2219301" y="557570"/>
                  </a:cubicBezTo>
                  <a:cubicBezTo>
                    <a:pt x="2210568" y="566303"/>
                    <a:pt x="2198722" y="571210"/>
                    <a:pt x="2186371" y="571210"/>
                  </a:cubicBezTo>
                  <a:lnTo>
                    <a:pt x="46571" y="571210"/>
                  </a:lnTo>
                  <a:cubicBezTo>
                    <a:pt x="20851" y="571210"/>
                    <a:pt x="0" y="550359"/>
                    <a:pt x="0" y="524639"/>
                  </a:cubicBezTo>
                  <a:lnTo>
                    <a:pt x="0" y="46571"/>
                  </a:lnTo>
                  <a:cubicBezTo>
                    <a:pt x="0" y="34220"/>
                    <a:pt x="4907" y="22374"/>
                    <a:pt x="13640" y="13640"/>
                  </a:cubicBezTo>
                  <a:cubicBezTo>
                    <a:pt x="22374" y="4907"/>
                    <a:pt x="34220" y="0"/>
                    <a:pt x="46571"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ID"/>
            </a:p>
          </p:txBody>
        </p:sp>
        <p:sp>
          <p:nvSpPr>
            <p:cNvPr id="28" name="TextBox 28"/>
            <p:cNvSpPr txBox="1"/>
            <p:nvPr/>
          </p:nvSpPr>
          <p:spPr>
            <a:xfrm>
              <a:off x="0" y="-38100"/>
              <a:ext cx="2232942" cy="609310"/>
            </a:xfrm>
            <a:prstGeom prst="rect">
              <a:avLst/>
            </a:prstGeom>
          </p:spPr>
          <p:txBody>
            <a:bodyPr lIns="50800" tIns="50800" rIns="50800" bIns="50800" rtlCol="0" anchor="ctr"/>
            <a:lstStyle/>
            <a:p>
              <a:pPr algn="ctr">
                <a:lnSpc>
                  <a:spcPts val="3362"/>
                </a:lnSpc>
              </a:pPr>
              <a:endParaRPr/>
            </a:p>
          </p:txBody>
        </p:sp>
      </p:grpSp>
      <p:grpSp>
        <p:nvGrpSpPr>
          <p:cNvPr id="29" name="Group 29"/>
          <p:cNvGrpSpPr/>
          <p:nvPr/>
        </p:nvGrpSpPr>
        <p:grpSpPr>
          <a:xfrm>
            <a:off x="15665503" y="317552"/>
            <a:ext cx="2042119" cy="650325"/>
            <a:chOff x="0" y="0"/>
            <a:chExt cx="537842" cy="171279"/>
          </a:xfrm>
        </p:grpSpPr>
        <p:sp>
          <p:nvSpPr>
            <p:cNvPr id="30" name="Freeform 30"/>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txBody>
            <a:bodyPr/>
            <a:lstStyle/>
            <a:p>
              <a:endParaRPr lang="en-ID"/>
            </a:p>
          </p:txBody>
        </p:sp>
        <p:sp>
          <p:nvSpPr>
            <p:cNvPr id="31" name="TextBox 31"/>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sp>
        <p:nvSpPr>
          <p:cNvPr id="33" name="TextBox 33"/>
          <p:cNvSpPr txBox="1"/>
          <p:nvPr/>
        </p:nvSpPr>
        <p:spPr>
          <a:xfrm>
            <a:off x="1490452" y="1310605"/>
            <a:ext cx="6584507" cy="1103884"/>
          </a:xfrm>
          <a:prstGeom prst="rect">
            <a:avLst/>
          </a:prstGeom>
        </p:spPr>
        <p:txBody>
          <a:bodyPr lIns="0" tIns="0" rIns="0" bIns="0" rtlCol="0" anchor="t">
            <a:spAutoFit/>
          </a:bodyPr>
          <a:lstStyle/>
          <a:p>
            <a:pPr algn="ctr">
              <a:lnSpc>
                <a:spcPts val="5887"/>
              </a:lnSpc>
            </a:pPr>
            <a:r>
              <a:rPr lang="en-US" sz="6399">
                <a:solidFill>
                  <a:srgbClr val="243342"/>
                </a:solidFill>
                <a:latin typeface="Karnchang Bold"/>
              </a:rPr>
              <a:t>KODE PROGRAM</a:t>
            </a:r>
          </a:p>
        </p:txBody>
      </p:sp>
      <p:sp>
        <p:nvSpPr>
          <p:cNvPr id="34" name="TextBox 34"/>
          <p:cNvSpPr txBox="1"/>
          <p:nvPr/>
        </p:nvSpPr>
        <p:spPr>
          <a:xfrm>
            <a:off x="853742" y="2344002"/>
            <a:ext cx="7731811" cy="1107440"/>
          </a:xfrm>
          <a:prstGeom prst="rect">
            <a:avLst/>
          </a:prstGeom>
        </p:spPr>
        <p:txBody>
          <a:bodyPr lIns="0" tIns="0" rIns="0" bIns="0" rtlCol="0" anchor="t">
            <a:spAutoFit/>
          </a:bodyPr>
          <a:lstStyle/>
          <a:p>
            <a:pPr algn="ctr">
              <a:lnSpc>
                <a:spcPts val="5980"/>
              </a:lnSpc>
            </a:pPr>
            <a:r>
              <a:rPr lang="en-US" sz="6500">
                <a:solidFill>
                  <a:srgbClr val="000000"/>
                </a:solidFill>
                <a:latin typeface="Karnchang Bold"/>
              </a:rPr>
              <a:t>SERVER</a:t>
            </a:r>
          </a:p>
        </p:txBody>
      </p:sp>
      <p:sp>
        <p:nvSpPr>
          <p:cNvPr id="35" name="TextBox 35"/>
          <p:cNvSpPr txBox="1"/>
          <p:nvPr/>
        </p:nvSpPr>
        <p:spPr>
          <a:xfrm>
            <a:off x="8759559" y="2306309"/>
            <a:ext cx="8304195" cy="1418273"/>
          </a:xfrm>
          <a:prstGeom prst="rect">
            <a:avLst/>
          </a:prstGeom>
        </p:spPr>
        <p:txBody>
          <a:bodyPr lIns="0" tIns="0" rIns="0" bIns="0" rtlCol="0" anchor="t">
            <a:spAutoFit/>
          </a:bodyPr>
          <a:lstStyle/>
          <a:p>
            <a:pPr algn="l">
              <a:lnSpc>
                <a:spcPts val="2799"/>
              </a:lnSpc>
            </a:pPr>
            <a:r>
              <a:rPr lang="en-US" sz="1999" dirty="0">
                <a:solidFill>
                  <a:srgbClr val="000000"/>
                </a:solidFill>
                <a:latin typeface="Karnchang Bold"/>
              </a:rPr>
              <a:t>Socket</a:t>
            </a:r>
            <a:r>
              <a:rPr lang="en-US" sz="1999" dirty="0">
                <a:solidFill>
                  <a:srgbClr val="000000"/>
                </a:solidFill>
                <a:latin typeface="Karnchang"/>
              </a:rPr>
              <a:t>: Modul untuk </a:t>
            </a:r>
            <a:r>
              <a:rPr lang="en-US" sz="1999" dirty="0" err="1">
                <a:solidFill>
                  <a:srgbClr val="000000"/>
                </a:solidFill>
                <a:latin typeface="Karnchang"/>
              </a:rPr>
              <a:t>bekerja</a:t>
            </a:r>
            <a:r>
              <a:rPr lang="en-US" sz="1999" dirty="0">
                <a:solidFill>
                  <a:srgbClr val="000000"/>
                </a:solidFill>
                <a:latin typeface="Karnchang"/>
              </a:rPr>
              <a:t> </a:t>
            </a:r>
            <a:r>
              <a:rPr lang="en-US" sz="1999" dirty="0" err="1">
                <a:solidFill>
                  <a:srgbClr val="000000"/>
                </a:solidFill>
                <a:latin typeface="Karnchang"/>
              </a:rPr>
              <a:t>dengan</a:t>
            </a:r>
            <a:r>
              <a:rPr lang="en-US" sz="1999" dirty="0">
                <a:solidFill>
                  <a:srgbClr val="000000"/>
                </a:solidFill>
                <a:latin typeface="Karnchang"/>
              </a:rPr>
              <a:t> </a:t>
            </a:r>
            <a:r>
              <a:rPr lang="en-US" sz="1999" dirty="0" err="1">
                <a:solidFill>
                  <a:srgbClr val="000000"/>
                </a:solidFill>
                <a:latin typeface="Karnchang"/>
              </a:rPr>
              <a:t>soket</a:t>
            </a:r>
            <a:r>
              <a:rPr lang="en-US" sz="1999" dirty="0">
                <a:solidFill>
                  <a:srgbClr val="000000"/>
                </a:solidFill>
                <a:latin typeface="Karnchang"/>
              </a:rPr>
              <a:t> </a:t>
            </a:r>
            <a:r>
              <a:rPr lang="en-US" sz="1999" dirty="0" err="1">
                <a:solidFill>
                  <a:srgbClr val="000000"/>
                </a:solidFill>
                <a:latin typeface="Karnchang"/>
              </a:rPr>
              <a:t>jaringan</a:t>
            </a:r>
            <a:r>
              <a:rPr lang="en-US" sz="1999" dirty="0">
                <a:solidFill>
                  <a:srgbClr val="000000"/>
                </a:solidFill>
                <a:latin typeface="Karnchang"/>
              </a:rPr>
              <a:t>, </a:t>
            </a:r>
            <a:r>
              <a:rPr lang="en-US" sz="1999" dirty="0" err="1">
                <a:solidFill>
                  <a:srgbClr val="000000"/>
                </a:solidFill>
                <a:latin typeface="Karnchang"/>
              </a:rPr>
              <a:t>memungkinkan</a:t>
            </a:r>
            <a:r>
              <a:rPr lang="en-US" sz="1999" dirty="0">
                <a:solidFill>
                  <a:srgbClr val="000000"/>
                </a:solidFill>
                <a:latin typeface="Karnchang"/>
              </a:rPr>
              <a:t> </a:t>
            </a:r>
            <a:r>
              <a:rPr lang="en-US" sz="1999" dirty="0" err="1">
                <a:solidFill>
                  <a:srgbClr val="000000"/>
                </a:solidFill>
                <a:latin typeface="Karnchang"/>
              </a:rPr>
              <a:t>komunikasi</a:t>
            </a:r>
            <a:r>
              <a:rPr lang="en-US" sz="1999" dirty="0">
                <a:solidFill>
                  <a:srgbClr val="000000"/>
                </a:solidFill>
                <a:latin typeface="Karnchang"/>
              </a:rPr>
              <a:t> </a:t>
            </a:r>
            <a:r>
              <a:rPr lang="en-US" sz="1999" dirty="0" err="1">
                <a:solidFill>
                  <a:srgbClr val="000000"/>
                </a:solidFill>
                <a:latin typeface="Karnchang"/>
              </a:rPr>
              <a:t>antara</a:t>
            </a:r>
            <a:r>
              <a:rPr lang="en-US" sz="1999" dirty="0">
                <a:solidFill>
                  <a:srgbClr val="000000"/>
                </a:solidFill>
                <a:latin typeface="Karnchang"/>
              </a:rPr>
              <a:t> server dan </a:t>
            </a:r>
            <a:r>
              <a:rPr lang="en-US" sz="1999" dirty="0" err="1">
                <a:solidFill>
                  <a:srgbClr val="000000"/>
                </a:solidFill>
                <a:latin typeface="Karnchang"/>
              </a:rPr>
              <a:t>klien</a:t>
            </a:r>
            <a:r>
              <a:rPr lang="en-US" sz="1999" dirty="0">
                <a:solidFill>
                  <a:srgbClr val="000000"/>
                </a:solidFill>
                <a:latin typeface="Karnchang"/>
              </a:rPr>
              <a:t>.</a:t>
            </a:r>
          </a:p>
          <a:p>
            <a:pPr algn="l">
              <a:lnSpc>
                <a:spcPts val="2799"/>
              </a:lnSpc>
            </a:pPr>
            <a:r>
              <a:rPr lang="en-US" sz="1999" dirty="0">
                <a:solidFill>
                  <a:srgbClr val="000000"/>
                </a:solidFill>
                <a:latin typeface="Karnchang"/>
              </a:rPr>
              <a:t>T</a:t>
            </a:r>
            <a:r>
              <a:rPr lang="en-US" sz="1999" dirty="0">
                <a:solidFill>
                  <a:srgbClr val="000000"/>
                </a:solidFill>
                <a:latin typeface="Karnchang Bold"/>
              </a:rPr>
              <a:t>hreading</a:t>
            </a:r>
            <a:r>
              <a:rPr lang="en-US" sz="1999" dirty="0">
                <a:solidFill>
                  <a:srgbClr val="000000"/>
                </a:solidFill>
                <a:latin typeface="Karnchang"/>
              </a:rPr>
              <a:t>: Modul untuk membuat dan </a:t>
            </a:r>
            <a:r>
              <a:rPr lang="en-US" sz="1999" dirty="0" err="1">
                <a:solidFill>
                  <a:srgbClr val="000000"/>
                </a:solidFill>
                <a:latin typeface="Karnchang"/>
              </a:rPr>
              <a:t>mengelola</a:t>
            </a:r>
            <a:r>
              <a:rPr lang="en-US" sz="1999" dirty="0">
                <a:solidFill>
                  <a:srgbClr val="000000"/>
                </a:solidFill>
                <a:latin typeface="Karnchang"/>
              </a:rPr>
              <a:t> thread, </a:t>
            </a:r>
            <a:r>
              <a:rPr lang="en-US" sz="1999" dirty="0" err="1">
                <a:solidFill>
                  <a:srgbClr val="000000"/>
                </a:solidFill>
                <a:latin typeface="Karnchang"/>
              </a:rPr>
              <a:t>memungkinkan</a:t>
            </a:r>
            <a:r>
              <a:rPr lang="en-US" sz="1999" dirty="0">
                <a:solidFill>
                  <a:srgbClr val="000000"/>
                </a:solidFill>
                <a:latin typeface="Karnchang"/>
              </a:rPr>
              <a:t> </a:t>
            </a:r>
            <a:r>
              <a:rPr lang="en-US" sz="1999" dirty="0" err="1">
                <a:solidFill>
                  <a:srgbClr val="000000"/>
                </a:solidFill>
                <a:latin typeface="Karnchang"/>
              </a:rPr>
              <a:t>penanganan</a:t>
            </a:r>
            <a:r>
              <a:rPr lang="en-US" sz="1999" dirty="0">
                <a:solidFill>
                  <a:srgbClr val="000000"/>
                </a:solidFill>
                <a:latin typeface="Karnchang"/>
              </a:rPr>
              <a:t> beberapa </a:t>
            </a:r>
            <a:r>
              <a:rPr lang="en-US" sz="1999" dirty="0" err="1">
                <a:solidFill>
                  <a:srgbClr val="000000"/>
                </a:solidFill>
                <a:latin typeface="Karnchang"/>
              </a:rPr>
              <a:t>koneksi</a:t>
            </a:r>
            <a:r>
              <a:rPr lang="en-US" sz="1999" dirty="0">
                <a:solidFill>
                  <a:srgbClr val="000000"/>
                </a:solidFill>
                <a:latin typeface="Karnchang"/>
              </a:rPr>
              <a:t> </a:t>
            </a:r>
            <a:r>
              <a:rPr lang="en-US" sz="1999" dirty="0" err="1">
                <a:solidFill>
                  <a:srgbClr val="000000"/>
                </a:solidFill>
                <a:latin typeface="Karnchang"/>
              </a:rPr>
              <a:t>klien</a:t>
            </a:r>
            <a:r>
              <a:rPr lang="en-US" sz="1999" dirty="0">
                <a:solidFill>
                  <a:srgbClr val="000000"/>
                </a:solidFill>
                <a:latin typeface="Karnchang"/>
              </a:rPr>
              <a:t> </a:t>
            </a:r>
            <a:r>
              <a:rPr lang="en-US" sz="1999" dirty="0" err="1">
                <a:solidFill>
                  <a:srgbClr val="000000"/>
                </a:solidFill>
                <a:latin typeface="Karnchang"/>
              </a:rPr>
              <a:t>secara</a:t>
            </a:r>
            <a:r>
              <a:rPr lang="en-US" sz="1999" dirty="0">
                <a:solidFill>
                  <a:srgbClr val="000000"/>
                </a:solidFill>
                <a:latin typeface="Karnchang"/>
              </a:rPr>
              <a:t> </a:t>
            </a:r>
            <a:r>
              <a:rPr lang="en-US" sz="1999" dirty="0" err="1">
                <a:solidFill>
                  <a:srgbClr val="000000"/>
                </a:solidFill>
                <a:latin typeface="Karnchang"/>
              </a:rPr>
              <a:t>bersamaan</a:t>
            </a:r>
            <a:r>
              <a:rPr lang="en-US" sz="1999" dirty="0">
                <a:solidFill>
                  <a:srgbClr val="000000"/>
                </a:solidFill>
                <a:latin typeface="Karnchang"/>
              </a:rPr>
              <a:t>.</a:t>
            </a:r>
          </a:p>
        </p:txBody>
      </p:sp>
      <p:grpSp>
        <p:nvGrpSpPr>
          <p:cNvPr id="36" name="Group 36"/>
          <p:cNvGrpSpPr/>
          <p:nvPr/>
        </p:nvGrpSpPr>
        <p:grpSpPr>
          <a:xfrm>
            <a:off x="8585553" y="5516340"/>
            <a:ext cx="8478201" cy="3245967"/>
            <a:chOff x="0" y="0"/>
            <a:chExt cx="2232942" cy="854905"/>
          </a:xfrm>
        </p:grpSpPr>
        <p:sp>
          <p:nvSpPr>
            <p:cNvPr id="37" name="Freeform 37"/>
            <p:cNvSpPr/>
            <p:nvPr/>
          </p:nvSpPr>
          <p:spPr>
            <a:xfrm>
              <a:off x="0" y="0"/>
              <a:ext cx="2232942" cy="854905"/>
            </a:xfrm>
            <a:custGeom>
              <a:avLst/>
              <a:gdLst/>
              <a:ahLst/>
              <a:cxnLst/>
              <a:rect l="l" t="t" r="r" b="b"/>
              <a:pathLst>
                <a:path w="2232942" h="854905">
                  <a:moveTo>
                    <a:pt x="46571" y="0"/>
                  </a:moveTo>
                  <a:lnTo>
                    <a:pt x="2186371" y="0"/>
                  </a:lnTo>
                  <a:cubicBezTo>
                    <a:pt x="2212091" y="0"/>
                    <a:pt x="2232942" y="20851"/>
                    <a:pt x="2232942" y="46571"/>
                  </a:cubicBezTo>
                  <a:lnTo>
                    <a:pt x="2232942" y="808334"/>
                  </a:lnTo>
                  <a:cubicBezTo>
                    <a:pt x="2232942" y="834054"/>
                    <a:pt x="2212091" y="854905"/>
                    <a:pt x="2186371" y="854905"/>
                  </a:cubicBezTo>
                  <a:lnTo>
                    <a:pt x="46571" y="854905"/>
                  </a:lnTo>
                  <a:cubicBezTo>
                    <a:pt x="34220" y="854905"/>
                    <a:pt x="22374" y="849998"/>
                    <a:pt x="13640" y="841265"/>
                  </a:cubicBezTo>
                  <a:cubicBezTo>
                    <a:pt x="4907" y="832531"/>
                    <a:pt x="0" y="820685"/>
                    <a:pt x="0" y="808334"/>
                  </a:cubicBezTo>
                  <a:lnTo>
                    <a:pt x="0" y="46571"/>
                  </a:lnTo>
                  <a:cubicBezTo>
                    <a:pt x="0" y="34220"/>
                    <a:pt x="4907" y="22374"/>
                    <a:pt x="13640" y="13640"/>
                  </a:cubicBezTo>
                  <a:cubicBezTo>
                    <a:pt x="22374" y="4907"/>
                    <a:pt x="34220" y="0"/>
                    <a:pt x="46571"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ID"/>
            </a:p>
          </p:txBody>
        </p:sp>
        <p:sp>
          <p:nvSpPr>
            <p:cNvPr id="38" name="TextBox 38"/>
            <p:cNvSpPr txBox="1"/>
            <p:nvPr/>
          </p:nvSpPr>
          <p:spPr>
            <a:xfrm>
              <a:off x="0" y="-38100"/>
              <a:ext cx="2232942" cy="893005"/>
            </a:xfrm>
            <a:prstGeom prst="rect">
              <a:avLst/>
            </a:prstGeom>
          </p:spPr>
          <p:txBody>
            <a:bodyPr lIns="50800" tIns="50800" rIns="50800" bIns="50800" rtlCol="0" anchor="ctr"/>
            <a:lstStyle/>
            <a:p>
              <a:pPr algn="ctr">
                <a:lnSpc>
                  <a:spcPts val="3362"/>
                </a:lnSpc>
              </a:pPr>
              <a:endParaRPr/>
            </a:p>
          </p:txBody>
        </p:sp>
      </p:grpSp>
      <p:sp>
        <p:nvSpPr>
          <p:cNvPr id="39" name="TextBox 39"/>
          <p:cNvSpPr txBox="1"/>
          <p:nvPr/>
        </p:nvSpPr>
        <p:spPr>
          <a:xfrm>
            <a:off x="8778343" y="5845889"/>
            <a:ext cx="8444954" cy="2442207"/>
          </a:xfrm>
          <a:prstGeom prst="rect">
            <a:avLst/>
          </a:prstGeom>
        </p:spPr>
        <p:txBody>
          <a:bodyPr lIns="0" tIns="0" rIns="0" bIns="0" rtlCol="0" anchor="t">
            <a:spAutoFit/>
          </a:bodyPr>
          <a:lstStyle/>
          <a:p>
            <a:pPr algn="l">
              <a:lnSpc>
                <a:spcPts val="3220"/>
              </a:lnSpc>
            </a:pPr>
            <a:r>
              <a:rPr lang="en-US" sz="2300" dirty="0">
                <a:solidFill>
                  <a:srgbClr val="000000"/>
                </a:solidFill>
                <a:latin typeface="Karnchang Bold"/>
              </a:rPr>
              <a:t>IP</a:t>
            </a:r>
            <a:r>
              <a:rPr lang="en-US" sz="2300" dirty="0">
                <a:solidFill>
                  <a:srgbClr val="000000"/>
                </a:solidFill>
                <a:latin typeface="Karnchang"/>
              </a:rPr>
              <a:t>: </a:t>
            </a:r>
            <a:r>
              <a:rPr lang="en-US" sz="2300" dirty="0" err="1">
                <a:solidFill>
                  <a:srgbClr val="000000"/>
                </a:solidFill>
                <a:latin typeface="Karnchang"/>
              </a:rPr>
              <a:t>Mendapatkan</a:t>
            </a:r>
            <a:r>
              <a:rPr lang="en-US" sz="2300" dirty="0">
                <a:solidFill>
                  <a:srgbClr val="000000"/>
                </a:solidFill>
                <a:latin typeface="Karnchang"/>
              </a:rPr>
              <a:t> </a:t>
            </a:r>
            <a:r>
              <a:rPr lang="en-US" sz="2300" dirty="0" err="1">
                <a:solidFill>
                  <a:srgbClr val="000000"/>
                </a:solidFill>
                <a:latin typeface="Karnchang"/>
              </a:rPr>
              <a:t>alamat</a:t>
            </a:r>
            <a:r>
              <a:rPr lang="en-US" sz="2300" dirty="0">
                <a:solidFill>
                  <a:srgbClr val="000000"/>
                </a:solidFill>
                <a:latin typeface="Karnchang"/>
              </a:rPr>
              <a:t> IP </a:t>
            </a:r>
            <a:r>
              <a:rPr lang="en-US" sz="2300" dirty="0" err="1">
                <a:solidFill>
                  <a:srgbClr val="000000"/>
                </a:solidFill>
                <a:latin typeface="Karnchang"/>
              </a:rPr>
              <a:t>dari</a:t>
            </a:r>
            <a:r>
              <a:rPr lang="en-US" sz="2300" dirty="0">
                <a:solidFill>
                  <a:srgbClr val="000000"/>
                </a:solidFill>
                <a:latin typeface="Karnchang"/>
              </a:rPr>
              <a:t> </a:t>
            </a:r>
            <a:r>
              <a:rPr lang="en-US" sz="2300" dirty="0" err="1">
                <a:solidFill>
                  <a:srgbClr val="000000"/>
                </a:solidFill>
                <a:latin typeface="Karnchang"/>
              </a:rPr>
              <a:t>mesin</a:t>
            </a:r>
            <a:r>
              <a:rPr lang="en-US" sz="2300" dirty="0">
                <a:solidFill>
                  <a:srgbClr val="000000"/>
                </a:solidFill>
                <a:latin typeface="Karnchang"/>
              </a:rPr>
              <a:t> </a:t>
            </a:r>
            <a:r>
              <a:rPr lang="en-US" sz="2300" dirty="0" err="1">
                <a:solidFill>
                  <a:srgbClr val="000000"/>
                </a:solidFill>
                <a:latin typeface="Karnchang"/>
              </a:rPr>
              <a:t>tempat</a:t>
            </a:r>
            <a:r>
              <a:rPr lang="en-US" sz="2300" dirty="0">
                <a:solidFill>
                  <a:srgbClr val="000000"/>
                </a:solidFill>
                <a:latin typeface="Karnchang"/>
              </a:rPr>
              <a:t> server </a:t>
            </a:r>
            <a:r>
              <a:rPr lang="en-US" sz="2300" dirty="0" err="1">
                <a:solidFill>
                  <a:srgbClr val="000000"/>
                </a:solidFill>
                <a:latin typeface="Karnchang"/>
              </a:rPr>
              <a:t>dijalankan</a:t>
            </a:r>
            <a:r>
              <a:rPr lang="en-US" sz="2300" dirty="0">
                <a:solidFill>
                  <a:srgbClr val="000000"/>
                </a:solidFill>
                <a:latin typeface="Karnchang"/>
              </a:rPr>
              <a:t>.</a:t>
            </a:r>
          </a:p>
          <a:p>
            <a:pPr algn="l">
              <a:lnSpc>
                <a:spcPts val="3220"/>
              </a:lnSpc>
            </a:pPr>
            <a:r>
              <a:rPr lang="en-US" sz="2300" dirty="0">
                <a:solidFill>
                  <a:srgbClr val="000000"/>
                </a:solidFill>
                <a:latin typeface="Karnchang Bold"/>
              </a:rPr>
              <a:t>PORT</a:t>
            </a:r>
            <a:r>
              <a:rPr lang="en-US" sz="2300" dirty="0">
                <a:solidFill>
                  <a:srgbClr val="000000"/>
                </a:solidFill>
                <a:latin typeface="Karnchang"/>
              </a:rPr>
              <a:t>: Port di mana server </a:t>
            </a:r>
            <a:r>
              <a:rPr lang="en-US" sz="2300" dirty="0" err="1">
                <a:solidFill>
                  <a:srgbClr val="000000"/>
                </a:solidFill>
                <a:latin typeface="Karnchang"/>
              </a:rPr>
              <a:t>akan</a:t>
            </a:r>
            <a:r>
              <a:rPr lang="en-US" sz="2300" dirty="0">
                <a:solidFill>
                  <a:srgbClr val="000000"/>
                </a:solidFill>
                <a:latin typeface="Karnchang"/>
              </a:rPr>
              <a:t> </a:t>
            </a:r>
            <a:r>
              <a:rPr lang="en-US" sz="2300" dirty="0" err="1">
                <a:solidFill>
                  <a:srgbClr val="000000"/>
                </a:solidFill>
                <a:latin typeface="Karnchang"/>
              </a:rPr>
              <a:t>mendengarkan</a:t>
            </a:r>
            <a:r>
              <a:rPr lang="en-US" sz="2300" dirty="0">
                <a:solidFill>
                  <a:srgbClr val="000000"/>
                </a:solidFill>
                <a:latin typeface="Karnchang"/>
              </a:rPr>
              <a:t> </a:t>
            </a:r>
            <a:r>
              <a:rPr lang="en-US" sz="2300" dirty="0" err="1">
                <a:solidFill>
                  <a:srgbClr val="000000"/>
                </a:solidFill>
                <a:latin typeface="Karnchang"/>
              </a:rPr>
              <a:t>koneksi</a:t>
            </a:r>
            <a:r>
              <a:rPr lang="en-US" sz="2300" dirty="0">
                <a:solidFill>
                  <a:srgbClr val="000000"/>
                </a:solidFill>
                <a:latin typeface="Karnchang"/>
              </a:rPr>
              <a:t> masuk.</a:t>
            </a:r>
          </a:p>
          <a:p>
            <a:pPr algn="l">
              <a:lnSpc>
                <a:spcPts val="3220"/>
              </a:lnSpc>
            </a:pPr>
            <a:r>
              <a:rPr lang="en-US" sz="2300" dirty="0">
                <a:solidFill>
                  <a:srgbClr val="000000"/>
                </a:solidFill>
                <a:latin typeface="Karnchang Bold"/>
              </a:rPr>
              <a:t>ADDR</a:t>
            </a:r>
            <a:r>
              <a:rPr lang="en-US" sz="2300" dirty="0">
                <a:solidFill>
                  <a:srgbClr val="000000"/>
                </a:solidFill>
                <a:latin typeface="Karnchang"/>
              </a:rPr>
              <a:t>: </a:t>
            </a:r>
            <a:r>
              <a:rPr lang="en-US" sz="2300" dirty="0" err="1">
                <a:solidFill>
                  <a:srgbClr val="000000"/>
                </a:solidFill>
                <a:latin typeface="Karnchang"/>
              </a:rPr>
              <a:t>Kombinasi</a:t>
            </a:r>
            <a:r>
              <a:rPr lang="en-US" sz="2300" dirty="0">
                <a:solidFill>
                  <a:srgbClr val="000000"/>
                </a:solidFill>
                <a:latin typeface="Karnchang"/>
              </a:rPr>
              <a:t> </a:t>
            </a:r>
            <a:r>
              <a:rPr lang="en-US" sz="2300" dirty="0" err="1">
                <a:solidFill>
                  <a:srgbClr val="000000"/>
                </a:solidFill>
                <a:latin typeface="Karnchang"/>
              </a:rPr>
              <a:t>alamat</a:t>
            </a:r>
            <a:r>
              <a:rPr lang="en-US" sz="2300" dirty="0">
                <a:solidFill>
                  <a:srgbClr val="000000"/>
                </a:solidFill>
                <a:latin typeface="Karnchang"/>
              </a:rPr>
              <a:t> IP dan port.</a:t>
            </a:r>
          </a:p>
          <a:p>
            <a:pPr algn="l">
              <a:lnSpc>
                <a:spcPts val="3220"/>
              </a:lnSpc>
            </a:pPr>
            <a:r>
              <a:rPr lang="en-US" sz="2300" dirty="0">
                <a:solidFill>
                  <a:srgbClr val="000000"/>
                </a:solidFill>
                <a:latin typeface="Karnchang Bold"/>
              </a:rPr>
              <a:t>SIZE</a:t>
            </a:r>
            <a:r>
              <a:rPr lang="en-US" sz="2300" dirty="0">
                <a:solidFill>
                  <a:srgbClr val="000000"/>
                </a:solidFill>
                <a:latin typeface="Karnchang"/>
              </a:rPr>
              <a:t>: </a:t>
            </a:r>
            <a:r>
              <a:rPr lang="en-US" sz="2300" dirty="0" err="1">
                <a:solidFill>
                  <a:srgbClr val="000000"/>
                </a:solidFill>
                <a:latin typeface="Karnchang"/>
              </a:rPr>
              <a:t>Ukuran</a:t>
            </a:r>
            <a:r>
              <a:rPr lang="en-US" sz="2300" dirty="0">
                <a:solidFill>
                  <a:srgbClr val="000000"/>
                </a:solidFill>
                <a:latin typeface="Karnchang"/>
              </a:rPr>
              <a:t> buffer untuk </a:t>
            </a:r>
            <a:r>
              <a:rPr lang="en-US" sz="2300" dirty="0" err="1">
                <a:solidFill>
                  <a:srgbClr val="000000"/>
                </a:solidFill>
                <a:latin typeface="Karnchang"/>
              </a:rPr>
              <a:t>menerima</a:t>
            </a:r>
            <a:r>
              <a:rPr lang="en-US" sz="2300" dirty="0">
                <a:solidFill>
                  <a:srgbClr val="000000"/>
                </a:solidFill>
                <a:latin typeface="Karnchang"/>
              </a:rPr>
              <a:t> data </a:t>
            </a:r>
            <a:r>
              <a:rPr lang="en-US" sz="2300" dirty="0" err="1">
                <a:solidFill>
                  <a:srgbClr val="000000"/>
                </a:solidFill>
                <a:latin typeface="Karnchang"/>
              </a:rPr>
              <a:t>dari</a:t>
            </a:r>
            <a:r>
              <a:rPr lang="en-US" sz="2300" dirty="0">
                <a:solidFill>
                  <a:srgbClr val="000000"/>
                </a:solidFill>
                <a:latin typeface="Karnchang"/>
              </a:rPr>
              <a:t> </a:t>
            </a:r>
            <a:r>
              <a:rPr lang="en-US" sz="2300" dirty="0" err="1">
                <a:solidFill>
                  <a:srgbClr val="000000"/>
                </a:solidFill>
                <a:latin typeface="Karnchang"/>
              </a:rPr>
              <a:t>klien</a:t>
            </a:r>
            <a:r>
              <a:rPr lang="en-US" sz="2300" dirty="0">
                <a:solidFill>
                  <a:srgbClr val="000000"/>
                </a:solidFill>
                <a:latin typeface="Karnchang"/>
              </a:rPr>
              <a:t>.</a:t>
            </a:r>
          </a:p>
          <a:p>
            <a:pPr algn="l">
              <a:lnSpc>
                <a:spcPts val="3220"/>
              </a:lnSpc>
            </a:pPr>
            <a:r>
              <a:rPr lang="en-US" sz="2300" dirty="0">
                <a:solidFill>
                  <a:srgbClr val="000000"/>
                </a:solidFill>
                <a:latin typeface="Karnchang Bold"/>
              </a:rPr>
              <a:t>FORMAT</a:t>
            </a:r>
            <a:r>
              <a:rPr lang="en-US" sz="2300" dirty="0">
                <a:solidFill>
                  <a:srgbClr val="000000"/>
                </a:solidFill>
                <a:latin typeface="Karnchang"/>
              </a:rPr>
              <a:t>: Format encoding untuk data.</a:t>
            </a:r>
          </a:p>
          <a:p>
            <a:pPr algn="l">
              <a:lnSpc>
                <a:spcPts val="3220"/>
              </a:lnSpc>
            </a:pPr>
            <a:endParaRPr lang="en-US" sz="2300" dirty="0">
              <a:solidFill>
                <a:srgbClr val="000000"/>
              </a:solidFill>
              <a:latin typeface="Karnchang"/>
            </a:endParaRPr>
          </a:p>
        </p:txBody>
      </p:sp>
      <p:sp>
        <p:nvSpPr>
          <p:cNvPr id="40" name="Freeform 40"/>
          <p:cNvSpPr/>
          <p:nvPr/>
        </p:nvSpPr>
        <p:spPr>
          <a:xfrm>
            <a:off x="12494999" y="4813846"/>
            <a:ext cx="659308" cy="659308"/>
          </a:xfrm>
          <a:custGeom>
            <a:avLst/>
            <a:gdLst/>
            <a:ahLst/>
            <a:cxnLst/>
            <a:rect l="l" t="t" r="r" b="b"/>
            <a:pathLst>
              <a:path w="659308" h="659308">
                <a:moveTo>
                  <a:pt x="0" y="0"/>
                </a:moveTo>
                <a:lnTo>
                  <a:pt x="659308" y="0"/>
                </a:lnTo>
                <a:lnTo>
                  <a:pt x="659308"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pic>
        <p:nvPicPr>
          <p:cNvPr id="42" name="Picture 41" descr="A computer screen shot of a black background&#10;&#10;Description automatically generated">
            <a:extLst>
              <a:ext uri="{FF2B5EF4-FFF2-40B4-BE49-F238E27FC236}">
                <a16:creationId xmlns:a16="http://schemas.microsoft.com/office/drawing/2014/main" id="{1D17CB3D-3593-4C65-0BC0-74488E1A51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8368" y="3342611"/>
            <a:ext cx="7028674" cy="432875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txBody>
            <a:bodyPr/>
            <a:lstStyle/>
            <a:p>
              <a:endParaRPr lang="en-ID"/>
            </a:p>
          </p:txBody>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Freeform 25"/>
          <p:cNvSpPr/>
          <p:nvPr/>
        </p:nvSpPr>
        <p:spPr>
          <a:xfrm>
            <a:off x="8814346" y="1269914"/>
            <a:ext cx="659308" cy="659308"/>
          </a:xfrm>
          <a:custGeom>
            <a:avLst/>
            <a:gdLst/>
            <a:ahLst/>
            <a:cxnLst/>
            <a:rect l="l" t="t" r="r" b="b"/>
            <a:pathLst>
              <a:path w="659308" h="659308">
                <a:moveTo>
                  <a:pt x="0" y="0"/>
                </a:moveTo>
                <a:lnTo>
                  <a:pt x="659308" y="0"/>
                </a:lnTo>
                <a:lnTo>
                  <a:pt x="659308"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26" name="Group 26"/>
          <p:cNvGrpSpPr/>
          <p:nvPr/>
        </p:nvGrpSpPr>
        <p:grpSpPr>
          <a:xfrm>
            <a:off x="8585553" y="2071177"/>
            <a:ext cx="8478201" cy="753355"/>
            <a:chOff x="0" y="0"/>
            <a:chExt cx="2232942" cy="198415"/>
          </a:xfrm>
        </p:grpSpPr>
        <p:sp>
          <p:nvSpPr>
            <p:cNvPr id="27" name="Freeform 27"/>
            <p:cNvSpPr/>
            <p:nvPr/>
          </p:nvSpPr>
          <p:spPr>
            <a:xfrm>
              <a:off x="0" y="0"/>
              <a:ext cx="2232942" cy="198415"/>
            </a:xfrm>
            <a:custGeom>
              <a:avLst/>
              <a:gdLst/>
              <a:ahLst/>
              <a:cxnLst/>
              <a:rect l="l" t="t" r="r" b="b"/>
              <a:pathLst>
                <a:path w="2232942" h="198415">
                  <a:moveTo>
                    <a:pt x="46571" y="0"/>
                  </a:moveTo>
                  <a:lnTo>
                    <a:pt x="2186371" y="0"/>
                  </a:lnTo>
                  <a:cubicBezTo>
                    <a:pt x="2212091" y="0"/>
                    <a:pt x="2232942" y="20851"/>
                    <a:pt x="2232942" y="46571"/>
                  </a:cubicBezTo>
                  <a:lnTo>
                    <a:pt x="2232942" y="151844"/>
                  </a:lnTo>
                  <a:cubicBezTo>
                    <a:pt x="2232942" y="177564"/>
                    <a:pt x="2212091" y="198415"/>
                    <a:pt x="2186371" y="198415"/>
                  </a:cubicBezTo>
                  <a:lnTo>
                    <a:pt x="46571" y="198415"/>
                  </a:lnTo>
                  <a:cubicBezTo>
                    <a:pt x="34220" y="198415"/>
                    <a:pt x="22374" y="193508"/>
                    <a:pt x="13640" y="184774"/>
                  </a:cubicBezTo>
                  <a:cubicBezTo>
                    <a:pt x="4907" y="176040"/>
                    <a:pt x="0" y="164195"/>
                    <a:pt x="0" y="151844"/>
                  </a:cubicBezTo>
                  <a:lnTo>
                    <a:pt x="0" y="46571"/>
                  </a:lnTo>
                  <a:cubicBezTo>
                    <a:pt x="0" y="34220"/>
                    <a:pt x="4907" y="22374"/>
                    <a:pt x="13640" y="13640"/>
                  </a:cubicBezTo>
                  <a:cubicBezTo>
                    <a:pt x="22374" y="4907"/>
                    <a:pt x="34220" y="0"/>
                    <a:pt x="46571"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ID"/>
            </a:p>
          </p:txBody>
        </p:sp>
        <p:sp>
          <p:nvSpPr>
            <p:cNvPr id="28" name="TextBox 28"/>
            <p:cNvSpPr txBox="1"/>
            <p:nvPr/>
          </p:nvSpPr>
          <p:spPr>
            <a:xfrm>
              <a:off x="0" y="-38100"/>
              <a:ext cx="2232942" cy="236515"/>
            </a:xfrm>
            <a:prstGeom prst="rect">
              <a:avLst/>
            </a:prstGeom>
          </p:spPr>
          <p:txBody>
            <a:bodyPr lIns="50800" tIns="50800" rIns="50800" bIns="50800" rtlCol="0" anchor="ctr"/>
            <a:lstStyle/>
            <a:p>
              <a:pPr algn="ctr">
                <a:lnSpc>
                  <a:spcPts val="3362"/>
                </a:lnSpc>
              </a:pPr>
              <a:endParaRPr/>
            </a:p>
          </p:txBody>
        </p:sp>
      </p:grpSp>
      <p:grpSp>
        <p:nvGrpSpPr>
          <p:cNvPr id="29" name="Group 29"/>
          <p:cNvGrpSpPr/>
          <p:nvPr/>
        </p:nvGrpSpPr>
        <p:grpSpPr>
          <a:xfrm>
            <a:off x="15665503" y="317552"/>
            <a:ext cx="2042119" cy="650325"/>
            <a:chOff x="0" y="0"/>
            <a:chExt cx="537842" cy="171279"/>
          </a:xfrm>
        </p:grpSpPr>
        <p:sp>
          <p:nvSpPr>
            <p:cNvPr id="30" name="Freeform 30"/>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txBody>
            <a:bodyPr/>
            <a:lstStyle/>
            <a:p>
              <a:endParaRPr lang="en-ID"/>
            </a:p>
          </p:txBody>
        </p:sp>
        <p:sp>
          <p:nvSpPr>
            <p:cNvPr id="31" name="TextBox 31"/>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32" name="Group 32"/>
          <p:cNvGrpSpPr/>
          <p:nvPr/>
        </p:nvGrpSpPr>
        <p:grpSpPr>
          <a:xfrm>
            <a:off x="8585553" y="4119043"/>
            <a:ext cx="8478201" cy="4392930"/>
            <a:chOff x="0" y="0"/>
            <a:chExt cx="2232942" cy="1156986"/>
          </a:xfrm>
        </p:grpSpPr>
        <p:sp>
          <p:nvSpPr>
            <p:cNvPr id="33" name="Freeform 33"/>
            <p:cNvSpPr/>
            <p:nvPr/>
          </p:nvSpPr>
          <p:spPr>
            <a:xfrm>
              <a:off x="0" y="0"/>
              <a:ext cx="2232942" cy="1156986"/>
            </a:xfrm>
            <a:custGeom>
              <a:avLst/>
              <a:gdLst/>
              <a:ahLst/>
              <a:cxnLst/>
              <a:rect l="l" t="t" r="r" b="b"/>
              <a:pathLst>
                <a:path w="2232942" h="1156986">
                  <a:moveTo>
                    <a:pt x="46571" y="0"/>
                  </a:moveTo>
                  <a:lnTo>
                    <a:pt x="2186371" y="0"/>
                  </a:lnTo>
                  <a:cubicBezTo>
                    <a:pt x="2212091" y="0"/>
                    <a:pt x="2232942" y="20851"/>
                    <a:pt x="2232942" y="46571"/>
                  </a:cubicBezTo>
                  <a:lnTo>
                    <a:pt x="2232942" y="1110415"/>
                  </a:lnTo>
                  <a:cubicBezTo>
                    <a:pt x="2232942" y="1122766"/>
                    <a:pt x="2228035" y="1134612"/>
                    <a:pt x="2219301" y="1143345"/>
                  </a:cubicBezTo>
                  <a:cubicBezTo>
                    <a:pt x="2210568" y="1152079"/>
                    <a:pt x="2198722" y="1156986"/>
                    <a:pt x="2186371" y="1156986"/>
                  </a:cubicBezTo>
                  <a:lnTo>
                    <a:pt x="46571" y="1156986"/>
                  </a:lnTo>
                  <a:cubicBezTo>
                    <a:pt x="20851" y="1156986"/>
                    <a:pt x="0" y="1136135"/>
                    <a:pt x="0" y="1110415"/>
                  </a:cubicBezTo>
                  <a:lnTo>
                    <a:pt x="0" y="46571"/>
                  </a:lnTo>
                  <a:cubicBezTo>
                    <a:pt x="0" y="34220"/>
                    <a:pt x="4907" y="22374"/>
                    <a:pt x="13640" y="13640"/>
                  </a:cubicBezTo>
                  <a:cubicBezTo>
                    <a:pt x="22374" y="4907"/>
                    <a:pt x="34220" y="0"/>
                    <a:pt x="46571"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ID"/>
            </a:p>
          </p:txBody>
        </p:sp>
        <p:sp>
          <p:nvSpPr>
            <p:cNvPr id="34" name="TextBox 34"/>
            <p:cNvSpPr txBox="1"/>
            <p:nvPr/>
          </p:nvSpPr>
          <p:spPr>
            <a:xfrm>
              <a:off x="0" y="-38100"/>
              <a:ext cx="2232942" cy="1195086"/>
            </a:xfrm>
            <a:prstGeom prst="rect">
              <a:avLst/>
            </a:prstGeom>
          </p:spPr>
          <p:txBody>
            <a:bodyPr lIns="50800" tIns="50800" rIns="50800" bIns="50800" rtlCol="0" anchor="ctr"/>
            <a:lstStyle/>
            <a:p>
              <a:pPr algn="ctr">
                <a:lnSpc>
                  <a:spcPts val="3362"/>
                </a:lnSpc>
              </a:pPr>
              <a:endParaRPr/>
            </a:p>
          </p:txBody>
        </p:sp>
      </p:grpSp>
      <p:sp>
        <p:nvSpPr>
          <p:cNvPr id="35" name="Freeform 35"/>
          <p:cNvSpPr/>
          <p:nvPr/>
        </p:nvSpPr>
        <p:spPr>
          <a:xfrm>
            <a:off x="8814346" y="3223096"/>
            <a:ext cx="659308" cy="659308"/>
          </a:xfrm>
          <a:custGeom>
            <a:avLst/>
            <a:gdLst/>
            <a:ahLst/>
            <a:cxnLst/>
            <a:rect l="l" t="t" r="r" b="b"/>
            <a:pathLst>
              <a:path w="659308" h="659308">
                <a:moveTo>
                  <a:pt x="0" y="0"/>
                </a:moveTo>
                <a:lnTo>
                  <a:pt x="659308" y="0"/>
                </a:lnTo>
                <a:lnTo>
                  <a:pt x="659308"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6" name="Freeform 36"/>
          <p:cNvSpPr/>
          <p:nvPr/>
        </p:nvSpPr>
        <p:spPr>
          <a:xfrm>
            <a:off x="1381936" y="3945347"/>
            <a:ext cx="6675423" cy="4352179"/>
          </a:xfrm>
          <a:custGeom>
            <a:avLst/>
            <a:gdLst/>
            <a:ahLst/>
            <a:cxnLst/>
            <a:rect l="l" t="t" r="r" b="b"/>
            <a:pathLst>
              <a:path w="6675423" h="4352179">
                <a:moveTo>
                  <a:pt x="0" y="0"/>
                </a:moveTo>
                <a:lnTo>
                  <a:pt x="6675423" y="0"/>
                </a:lnTo>
                <a:lnTo>
                  <a:pt x="6675423" y="4352180"/>
                </a:lnTo>
                <a:lnTo>
                  <a:pt x="0" y="4352180"/>
                </a:lnTo>
                <a:lnTo>
                  <a:pt x="0" y="0"/>
                </a:lnTo>
                <a:close/>
              </a:path>
            </a:pathLst>
          </a:custGeom>
          <a:blipFill>
            <a:blip r:embed="rId4"/>
            <a:stretch>
              <a:fillRect/>
            </a:stretch>
          </a:blipFill>
        </p:spPr>
        <p:txBody>
          <a:bodyPr/>
          <a:lstStyle/>
          <a:p>
            <a:endParaRPr lang="en-ID"/>
          </a:p>
        </p:txBody>
      </p:sp>
      <p:sp>
        <p:nvSpPr>
          <p:cNvPr id="37" name="TextBox 37"/>
          <p:cNvSpPr txBox="1"/>
          <p:nvPr/>
        </p:nvSpPr>
        <p:spPr>
          <a:xfrm>
            <a:off x="1490452" y="1310605"/>
            <a:ext cx="6584507" cy="1103884"/>
          </a:xfrm>
          <a:prstGeom prst="rect">
            <a:avLst/>
          </a:prstGeom>
        </p:spPr>
        <p:txBody>
          <a:bodyPr lIns="0" tIns="0" rIns="0" bIns="0" rtlCol="0" anchor="t">
            <a:spAutoFit/>
          </a:bodyPr>
          <a:lstStyle/>
          <a:p>
            <a:pPr algn="ctr">
              <a:lnSpc>
                <a:spcPts val="5887"/>
              </a:lnSpc>
            </a:pPr>
            <a:r>
              <a:rPr lang="en-US" sz="6399">
                <a:solidFill>
                  <a:srgbClr val="243342"/>
                </a:solidFill>
                <a:latin typeface="Karnchang Bold"/>
              </a:rPr>
              <a:t>KODE PROGRAM</a:t>
            </a:r>
          </a:p>
        </p:txBody>
      </p:sp>
      <p:sp>
        <p:nvSpPr>
          <p:cNvPr id="38" name="TextBox 38"/>
          <p:cNvSpPr txBox="1"/>
          <p:nvPr/>
        </p:nvSpPr>
        <p:spPr>
          <a:xfrm>
            <a:off x="853742" y="2344002"/>
            <a:ext cx="7731811" cy="1107440"/>
          </a:xfrm>
          <a:prstGeom prst="rect">
            <a:avLst/>
          </a:prstGeom>
        </p:spPr>
        <p:txBody>
          <a:bodyPr lIns="0" tIns="0" rIns="0" bIns="0" rtlCol="0" anchor="t">
            <a:spAutoFit/>
          </a:bodyPr>
          <a:lstStyle/>
          <a:p>
            <a:pPr algn="ctr">
              <a:lnSpc>
                <a:spcPts val="5980"/>
              </a:lnSpc>
            </a:pPr>
            <a:r>
              <a:rPr lang="en-US" sz="6500">
                <a:solidFill>
                  <a:srgbClr val="000000"/>
                </a:solidFill>
                <a:latin typeface="Karnchang Bold"/>
              </a:rPr>
              <a:t>SERVER</a:t>
            </a:r>
          </a:p>
        </p:txBody>
      </p:sp>
      <p:sp>
        <p:nvSpPr>
          <p:cNvPr id="39" name="TextBox 39"/>
          <p:cNvSpPr txBox="1"/>
          <p:nvPr/>
        </p:nvSpPr>
        <p:spPr>
          <a:xfrm>
            <a:off x="8759558" y="2062572"/>
            <a:ext cx="8304195" cy="546100"/>
          </a:xfrm>
          <a:prstGeom prst="rect">
            <a:avLst/>
          </a:prstGeom>
        </p:spPr>
        <p:txBody>
          <a:bodyPr lIns="0" tIns="0" rIns="0" bIns="0" rtlCol="0" anchor="t">
            <a:spAutoFit/>
          </a:bodyPr>
          <a:lstStyle/>
          <a:p>
            <a:pPr algn="l">
              <a:lnSpc>
                <a:spcPts val="3499"/>
              </a:lnSpc>
              <a:spcBef>
                <a:spcPct val="0"/>
              </a:spcBef>
            </a:pPr>
            <a:r>
              <a:rPr lang="en-US" sz="2499">
                <a:solidFill>
                  <a:srgbClr val="000000"/>
                </a:solidFill>
                <a:latin typeface="Karnchang"/>
              </a:rPr>
              <a:t>Fungsi ini menangani setiap koneksi klien yang masuk.</a:t>
            </a:r>
          </a:p>
        </p:txBody>
      </p:sp>
      <p:sp>
        <p:nvSpPr>
          <p:cNvPr id="40" name="TextBox 40"/>
          <p:cNvSpPr txBox="1"/>
          <p:nvPr/>
        </p:nvSpPr>
        <p:spPr>
          <a:xfrm>
            <a:off x="8519759" y="4157143"/>
            <a:ext cx="8609788" cy="4354830"/>
          </a:xfrm>
          <a:prstGeom prst="rect">
            <a:avLst/>
          </a:prstGeom>
        </p:spPr>
        <p:txBody>
          <a:bodyPr lIns="0" tIns="0" rIns="0" bIns="0" rtlCol="0" anchor="t">
            <a:spAutoFit/>
          </a:bodyPr>
          <a:lstStyle/>
          <a:p>
            <a:pPr marL="388620" lvl="1" indent="-194310" algn="l">
              <a:lnSpc>
                <a:spcPts val="2520"/>
              </a:lnSpc>
              <a:buFont typeface="Arial"/>
              <a:buChar char="•"/>
            </a:pPr>
            <a:r>
              <a:rPr lang="en-US" sz="1800">
                <a:solidFill>
                  <a:srgbClr val="000000"/>
                </a:solidFill>
                <a:latin typeface="Karnchang"/>
              </a:rPr>
              <a:t>Menerima permintaan dari klien.</a:t>
            </a:r>
          </a:p>
          <a:p>
            <a:pPr marL="388620" lvl="1" indent="-194310" algn="l">
              <a:lnSpc>
                <a:spcPts val="2520"/>
              </a:lnSpc>
              <a:buFont typeface="Arial"/>
              <a:buChar char="•"/>
            </a:pPr>
            <a:r>
              <a:rPr lang="en-US" sz="1800">
                <a:solidFill>
                  <a:srgbClr val="000000"/>
                </a:solidFill>
                <a:latin typeface="Karnchang"/>
              </a:rPr>
              <a:t>Memparsing permintaan untuk mendapatkan nama file yang diminta.</a:t>
            </a:r>
          </a:p>
          <a:p>
            <a:pPr marL="388620" lvl="1" indent="-194310" algn="l">
              <a:lnSpc>
                <a:spcPts val="2520"/>
              </a:lnSpc>
              <a:buFont typeface="Arial"/>
              <a:buChar char="•"/>
            </a:pPr>
            <a:r>
              <a:rPr lang="en-US" sz="1800">
                <a:solidFill>
                  <a:srgbClr val="000000"/>
                </a:solidFill>
                <a:latin typeface="Karnchang"/>
              </a:rPr>
              <a:t>Mengganti root (/) dengan /index.html jika diperlukan.</a:t>
            </a:r>
          </a:p>
          <a:p>
            <a:pPr marL="388620" lvl="1" indent="-194310" algn="l">
              <a:lnSpc>
                <a:spcPts val="2520"/>
              </a:lnSpc>
              <a:buFont typeface="Arial"/>
              <a:buChar char="•"/>
            </a:pPr>
            <a:r>
              <a:rPr lang="en-US" sz="1800">
                <a:solidFill>
                  <a:srgbClr val="000000"/>
                </a:solidFill>
                <a:latin typeface="Karnchang"/>
              </a:rPr>
              <a:t>Menentukan jenis file berdasarkan ekstensi dan mengirimkan respons yang sesuai:</a:t>
            </a:r>
          </a:p>
          <a:p>
            <a:pPr marL="777240" lvl="2" indent="-259080" algn="l">
              <a:lnSpc>
                <a:spcPts val="2520"/>
              </a:lnSpc>
              <a:buFont typeface="Arial"/>
              <a:buChar char="⚬"/>
            </a:pPr>
            <a:r>
              <a:rPr lang="en-US" sz="1800">
                <a:solidFill>
                  <a:srgbClr val="000000"/>
                </a:solidFill>
                <a:latin typeface="Karnchang"/>
              </a:rPr>
              <a:t>HTML: text/html</a:t>
            </a:r>
          </a:p>
          <a:p>
            <a:pPr marL="777240" lvl="2" indent="-259080" algn="l">
              <a:lnSpc>
                <a:spcPts val="2520"/>
              </a:lnSpc>
              <a:buFont typeface="Arial"/>
              <a:buChar char="⚬"/>
            </a:pPr>
            <a:r>
              <a:rPr lang="en-US" sz="1800">
                <a:solidFill>
                  <a:srgbClr val="000000"/>
                </a:solidFill>
                <a:latin typeface="Karnchang"/>
              </a:rPr>
              <a:t>JPEG: image/jpeg</a:t>
            </a:r>
          </a:p>
          <a:p>
            <a:pPr marL="777240" lvl="2" indent="-259080" algn="l">
              <a:lnSpc>
                <a:spcPts val="2520"/>
              </a:lnSpc>
              <a:buFont typeface="Arial"/>
              <a:buChar char="⚬"/>
            </a:pPr>
            <a:r>
              <a:rPr lang="en-US" sz="1800">
                <a:solidFill>
                  <a:srgbClr val="000000"/>
                </a:solidFill>
                <a:latin typeface="Karnchang"/>
              </a:rPr>
              <a:t>PNG: image/png</a:t>
            </a:r>
          </a:p>
          <a:p>
            <a:pPr marL="388620" lvl="1" indent="-194310" algn="l">
              <a:lnSpc>
                <a:spcPts val="2520"/>
              </a:lnSpc>
              <a:buFont typeface="Arial"/>
              <a:buChar char="•"/>
            </a:pPr>
            <a:r>
              <a:rPr lang="en-US" sz="1800">
                <a:solidFill>
                  <a:srgbClr val="000000"/>
                </a:solidFill>
                <a:latin typeface="Karnchang"/>
              </a:rPr>
              <a:t>Menangani kesalahan jika file tidak ditemukan dengan mengirimkan respons 404 Not Found.</a:t>
            </a:r>
          </a:p>
          <a:p>
            <a:pPr marL="388620" lvl="1" indent="-194310" algn="l">
              <a:lnSpc>
                <a:spcPts val="2520"/>
              </a:lnSpc>
              <a:buFont typeface="Arial"/>
              <a:buChar char="•"/>
            </a:pPr>
            <a:r>
              <a:rPr lang="en-US" sz="1800">
                <a:solidFill>
                  <a:srgbClr val="000000"/>
                </a:solidFill>
                <a:latin typeface="Karnchang"/>
              </a:rPr>
              <a:t>Menangani jenis file yang tidak didukung dengan mengirimkan respons 415 Unsupported Media Type.</a:t>
            </a:r>
          </a:p>
          <a:p>
            <a:pPr marL="388620" lvl="1" indent="-194310" algn="l">
              <a:lnSpc>
                <a:spcPts val="2520"/>
              </a:lnSpc>
              <a:buFont typeface="Arial"/>
              <a:buChar char="•"/>
            </a:pPr>
            <a:r>
              <a:rPr lang="en-US" sz="1800">
                <a:solidFill>
                  <a:srgbClr val="000000"/>
                </a:solidFill>
                <a:latin typeface="Karnchang"/>
              </a:rPr>
              <a:t>Menutup koneksi setelah menangani permintaan.</a:t>
            </a:r>
          </a:p>
          <a:p>
            <a:pPr algn="l">
              <a:lnSpc>
                <a:spcPts val="2520"/>
              </a:lnSpc>
            </a:pPr>
            <a:endParaRPr lang="en-US" sz="1800">
              <a:solidFill>
                <a:srgbClr val="000000"/>
              </a:solidFill>
              <a:latin typeface="Karnchang"/>
            </a:endParaRPr>
          </a:p>
        </p:txBody>
      </p:sp>
      <p:sp>
        <p:nvSpPr>
          <p:cNvPr id="41" name="TextBox 41"/>
          <p:cNvSpPr txBox="1"/>
          <p:nvPr/>
        </p:nvSpPr>
        <p:spPr>
          <a:xfrm>
            <a:off x="8585553" y="1088482"/>
            <a:ext cx="5010468" cy="961136"/>
          </a:xfrm>
          <a:prstGeom prst="rect">
            <a:avLst/>
          </a:prstGeom>
        </p:spPr>
        <p:txBody>
          <a:bodyPr lIns="0" tIns="0" rIns="0" bIns="0" rtlCol="0" anchor="t">
            <a:spAutoFit/>
          </a:bodyPr>
          <a:lstStyle/>
          <a:p>
            <a:pPr algn="ctr">
              <a:lnSpc>
                <a:spcPts val="5152"/>
              </a:lnSpc>
            </a:pPr>
            <a:r>
              <a:rPr lang="en-US" sz="5600">
                <a:solidFill>
                  <a:srgbClr val="000000"/>
                </a:solidFill>
                <a:latin typeface="Karnchang Bold"/>
              </a:rPr>
              <a:t>TUJUAN</a:t>
            </a:r>
          </a:p>
        </p:txBody>
      </p:sp>
      <p:sp>
        <p:nvSpPr>
          <p:cNvPr id="42" name="TextBox 42"/>
          <p:cNvSpPr txBox="1"/>
          <p:nvPr/>
        </p:nvSpPr>
        <p:spPr>
          <a:xfrm>
            <a:off x="8585553" y="3015032"/>
            <a:ext cx="9122069" cy="961136"/>
          </a:xfrm>
          <a:prstGeom prst="rect">
            <a:avLst/>
          </a:prstGeom>
        </p:spPr>
        <p:txBody>
          <a:bodyPr lIns="0" tIns="0" rIns="0" bIns="0" rtlCol="0" anchor="t">
            <a:spAutoFit/>
          </a:bodyPr>
          <a:lstStyle/>
          <a:p>
            <a:pPr algn="ctr">
              <a:lnSpc>
                <a:spcPts val="5152"/>
              </a:lnSpc>
            </a:pPr>
            <a:r>
              <a:rPr lang="en-US" sz="5600">
                <a:solidFill>
                  <a:srgbClr val="000000"/>
                </a:solidFill>
                <a:latin typeface="Karnchang Bold"/>
              </a:rPr>
              <a:t>LANGKAH-LANGKAH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txBody>
            <a:bodyPr/>
            <a:lstStyle/>
            <a:p>
              <a:endParaRPr lang="en-ID"/>
            </a:p>
          </p:txBody>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10800000">
            <a:off x="8390274" y="6843729"/>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Freeform 25"/>
          <p:cNvSpPr/>
          <p:nvPr/>
        </p:nvSpPr>
        <p:spPr>
          <a:xfrm>
            <a:off x="8759558" y="918055"/>
            <a:ext cx="659308" cy="659308"/>
          </a:xfrm>
          <a:custGeom>
            <a:avLst/>
            <a:gdLst/>
            <a:ahLst/>
            <a:cxnLst/>
            <a:rect l="l" t="t" r="r" b="b"/>
            <a:pathLst>
              <a:path w="659308" h="659308">
                <a:moveTo>
                  <a:pt x="0" y="0"/>
                </a:moveTo>
                <a:lnTo>
                  <a:pt x="659308" y="0"/>
                </a:lnTo>
                <a:lnTo>
                  <a:pt x="659308"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26" name="Group 26"/>
          <p:cNvGrpSpPr/>
          <p:nvPr/>
        </p:nvGrpSpPr>
        <p:grpSpPr>
          <a:xfrm>
            <a:off x="8519759" y="1667992"/>
            <a:ext cx="8478201" cy="1272023"/>
            <a:chOff x="0" y="0"/>
            <a:chExt cx="2232942" cy="335018"/>
          </a:xfrm>
        </p:grpSpPr>
        <p:sp>
          <p:nvSpPr>
            <p:cNvPr id="27" name="Freeform 27"/>
            <p:cNvSpPr/>
            <p:nvPr/>
          </p:nvSpPr>
          <p:spPr>
            <a:xfrm>
              <a:off x="0" y="0"/>
              <a:ext cx="2232942" cy="335018"/>
            </a:xfrm>
            <a:custGeom>
              <a:avLst/>
              <a:gdLst/>
              <a:ahLst/>
              <a:cxnLst/>
              <a:rect l="l" t="t" r="r" b="b"/>
              <a:pathLst>
                <a:path w="2232942" h="335018">
                  <a:moveTo>
                    <a:pt x="46571" y="0"/>
                  </a:moveTo>
                  <a:lnTo>
                    <a:pt x="2186371" y="0"/>
                  </a:lnTo>
                  <a:cubicBezTo>
                    <a:pt x="2212091" y="0"/>
                    <a:pt x="2232942" y="20851"/>
                    <a:pt x="2232942" y="46571"/>
                  </a:cubicBezTo>
                  <a:lnTo>
                    <a:pt x="2232942" y="288448"/>
                  </a:lnTo>
                  <a:cubicBezTo>
                    <a:pt x="2232942" y="300799"/>
                    <a:pt x="2228035" y="312644"/>
                    <a:pt x="2219301" y="321378"/>
                  </a:cubicBezTo>
                  <a:cubicBezTo>
                    <a:pt x="2210568" y="330112"/>
                    <a:pt x="2198722" y="335018"/>
                    <a:pt x="2186371" y="335018"/>
                  </a:cubicBezTo>
                  <a:lnTo>
                    <a:pt x="46571" y="335018"/>
                  </a:lnTo>
                  <a:cubicBezTo>
                    <a:pt x="34220" y="335018"/>
                    <a:pt x="22374" y="330112"/>
                    <a:pt x="13640" y="321378"/>
                  </a:cubicBezTo>
                  <a:cubicBezTo>
                    <a:pt x="4907" y="312644"/>
                    <a:pt x="0" y="300799"/>
                    <a:pt x="0" y="288448"/>
                  </a:cubicBezTo>
                  <a:lnTo>
                    <a:pt x="0" y="46571"/>
                  </a:lnTo>
                  <a:cubicBezTo>
                    <a:pt x="0" y="34220"/>
                    <a:pt x="4907" y="22374"/>
                    <a:pt x="13640" y="13640"/>
                  </a:cubicBezTo>
                  <a:cubicBezTo>
                    <a:pt x="22374" y="4907"/>
                    <a:pt x="34220" y="0"/>
                    <a:pt x="46571"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ID"/>
            </a:p>
          </p:txBody>
        </p:sp>
        <p:sp>
          <p:nvSpPr>
            <p:cNvPr id="28" name="TextBox 28"/>
            <p:cNvSpPr txBox="1"/>
            <p:nvPr/>
          </p:nvSpPr>
          <p:spPr>
            <a:xfrm>
              <a:off x="0" y="-38100"/>
              <a:ext cx="2232942" cy="373118"/>
            </a:xfrm>
            <a:prstGeom prst="rect">
              <a:avLst/>
            </a:prstGeom>
          </p:spPr>
          <p:txBody>
            <a:bodyPr lIns="50800" tIns="50800" rIns="50800" bIns="50800" rtlCol="0" anchor="ctr"/>
            <a:lstStyle/>
            <a:p>
              <a:pPr algn="ctr">
                <a:lnSpc>
                  <a:spcPts val="3362"/>
                </a:lnSpc>
              </a:pPr>
              <a:endParaRPr/>
            </a:p>
          </p:txBody>
        </p:sp>
      </p:grpSp>
      <p:grpSp>
        <p:nvGrpSpPr>
          <p:cNvPr id="29" name="Group 29"/>
          <p:cNvGrpSpPr/>
          <p:nvPr/>
        </p:nvGrpSpPr>
        <p:grpSpPr>
          <a:xfrm>
            <a:off x="15665503" y="317552"/>
            <a:ext cx="2042119" cy="650325"/>
            <a:chOff x="0" y="0"/>
            <a:chExt cx="537842" cy="171279"/>
          </a:xfrm>
        </p:grpSpPr>
        <p:sp>
          <p:nvSpPr>
            <p:cNvPr id="30" name="Freeform 30"/>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txBody>
            <a:bodyPr/>
            <a:lstStyle/>
            <a:p>
              <a:endParaRPr lang="en-ID"/>
            </a:p>
          </p:txBody>
        </p:sp>
        <p:sp>
          <p:nvSpPr>
            <p:cNvPr id="31" name="TextBox 31"/>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32" name="Group 32"/>
          <p:cNvGrpSpPr/>
          <p:nvPr/>
        </p:nvGrpSpPr>
        <p:grpSpPr>
          <a:xfrm>
            <a:off x="8519759" y="4473141"/>
            <a:ext cx="8478201" cy="3707130"/>
            <a:chOff x="0" y="0"/>
            <a:chExt cx="2232942" cy="976363"/>
          </a:xfrm>
        </p:grpSpPr>
        <p:sp>
          <p:nvSpPr>
            <p:cNvPr id="33" name="Freeform 33"/>
            <p:cNvSpPr/>
            <p:nvPr/>
          </p:nvSpPr>
          <p:spPr>
            <a:xfrm>
              <a:off x="0" y="0"/>
              <a:ext cx="2232942" cy="976363"/>
            </a:xfrm>
            <a:custGeom>
              <a:avLst/>
              <a:gdLst/>
              <a:ahLst/>
              <a:cxnLst/>
              <a:rect l="l" t="t" r="r" b="b"/>
              <a:pathLst>
                <a:path w="2232942" h="976363">
                  <a:moveTo>
                    <a:pt x="46571" y="0"/>
                  </a:moveTo>
                  <a:lnTo>
                    <a:pt x="2186371" y="0"/>
                  </a:lnTo>
                  <a:cubicBezTo>
                    <a:pt x="2212091" y="0"/>
                    <a:pt x="2232942" y="20851"/>
                    <a:pt x="2232942" y="46571"/>
                  </a:cubicBezTo>
                  <a:lnTo>
                    <a:pt x="2232942" y="929792"/>
                  </a:lnTo>
                  <a:cubicBezTo>
                    <a:pt x="2232942" y="942144"/>
                    <a:pt x="2228035" y="953989"/>
                    <a:pt x="2219301" y="962723"/>
                  </a:cubicBezTo>
                  <a:cubicBezTo>
                    <a:pt x="2210568" y="971457"/>
                    <a:pt x="2198722" y="976363"/>
                    <a:pt x="2186371" y="976363"/>
                  </a:cubicBezTo>
                  <a:lnTo>
                    <a:pt x="46571" y="976363"/>
                  </a:lnTo>
                  <a:cubicBezTo>
                    <a:pt x="34220" y="976363"/>
                    <a:pt x="22374" y="971457"/>
                    <a:pt x="13640" y="962723"/>
                  </a:cubicBezTo>
                  <a:cubicBezTo>
                    <a:pt x="4907" y="953989"/>
                    <a:pt x="0" y="942144"/>
                    <a:pt x="0" y="929792"/>
                  </a:cubicBezTo>
                  <a:lnTo>
                    <a:pt x="0" y="46571"/>
                  </a:lnTo>
                  <a:cubicBezTo>
                    <a:pt x="0" y="34220"/>
                    <a:pt x="4907" y="22374"/>
                    <a:pt x="13640" y="13640"/>
                  </a:cubicBezTo>
                  <a:cubicBezTo>
                    <a:pt x="22374" y="4907"/>
                    <a:pt x="34220" y="0"/>
                    <a:pt x="46571"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ID"/>
            </a:p>
          </p:txBody>
        </p:sp>
        <p:sp>
          <p:nvSpPr>
            <p:cNvPr id="34" name="TextBox 34"/>
            <p:cNvSpPr txBox="1"/>
            <p:nvPr/>
          </p:nvSpPr>
          <p:spPr>
            <a:xfrm>
              <a:off x="0" y="-38100"/>
              <a:ext cx="2232942" cy="1014463"/>
            </a:xfrm>
            <a:prstGeom prst="rect">
              <a:avLst/>
            </a:prstGeom>
          </p:spPr>
          <p:txBody>
            <a:bodyPr lIns="50800" tIns="50800" rIns="50800" bIns="50800" rtlCol="0" anchor="ctr"/>
            <a:lstStyle/>
            <a:p>
              <a:pPr algn="ctr">
                <a:lnSpc>
                  <a:spcPts val="3362"/>
                </a:lnSpc>
              </a:pPr>
              <a:endParaRPr/>
            </a:p>
          </p:txBody>
        </p:sp>
      </p:grpSp>
      <p:sp>
        <p:nvSpPr>
          <p:cNvPr id="35" name="Freeform 35"/>
          <p:cNvSpPr/>
          <p:nvPr/>
        </p:nvSpPr>
        <p:spPr>
          <a:xfrm>
            <a:off x="8519759" y="3458684"/>
            <a:ext cx="659308" cy="659308"/>
          </a:xfrm>
          <a:custGeom>
            <a:avLst/>
            <a:gdLst/>
            <a:ahLst/>
            <a:cxnLst/>
            <a:rect l="l" t="t" r="r" b="b"/>
            <a:pathLst>
              <a:path w="659308" h="659308">
                <a:moveTo>
                  <a:pt x="0" y="0"/>
                </a:moveTo>
                <a:lnTo>
                  <a:pt x="659308" y="0"/>
                </a:lnTo>
                <a:lnTo>
                  <a:pt x="659308" y="659307"/>
                </a:lnTo>
                <a:lnTo>
                  <a:pt x="0" y="6593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6" name="Freeform 36"/>
          <p:cNvSpPr/>
          <p:nvPr/>
        </p:nvSpPr>
        <p:spPr>
          <a:xfrm>
            <a:off x="1213959" y="941120"/>
            <a:ext cx="7176315" cy="2281976"/>
          </a:xfrm>
          <a:custGeom>
            <a:avLst/>
            <a:gdLst/>
            <a:ahLst/>
            <a:cxnLst/>
            <a:rect l="l" t="t" r="r" b="b"/>
            <a:pathLst>
              <a:path w="7176315" h="2281976">
                <a:moveTo>
                  <a:pt x="0" y="0"/>
                </a:moveTo>
                <a:lnTo>
                  <a:pt x="7176315" y="0"/>
                </a:lnTo>
                <a:lnTo>
                  <a:pt x="7176315" y="2281976"/>
                </a:lnTo>
                <a:lnTo>
                  <a:pt x="0" y="2281976"/>
                </a:lnTo>
                <a:lnTo>
                  <a:pt x="0" y="0"/>
                </a:lnTo>
                <a:close/>
              </a:path>
            </a:pathLst>
          </a:custGeom>
          <a:blipFill>
            <a:blip r:embed="rId4"/>
            <a:stretch>
              <a:fillRect/>
            </a:stretch>
          </a:blipFill>
        </p:spPr>
        <p:txBody>
          <a:bodyPr/>
          <a:lstStyle/>
          <a:p>
            <a:endParaRPr lang="en-ID"/>
          </a:p>
        </p:txBody>
      </p:sp>
      <p:grpSp>
        <p:nvGrpSpPr>
          <p:cNvPr id="37" name="Group 37"/>
          <p:cNvGrpSpPr/>
          <p:nvPr/>
        </p:nvGrpSpPr>
        <p:grpSpPr>
          <a:xfrm>
            <a:off x="1213959" y="5972608"/>
            <a:ext cx="7156905" cy="3285692"/>
            <a:chOff x="0" y="0"/>
            <a:chExt cx="1884946" cy="865367"/>
          </a:xfrm>
        </p:grpSpPr>
        <p:sp>
          <p:nvSpPr>
            <p:cNvPr id="38" name="Freeform 38"/>
            <p:cNvSpPr/>
            <p:nvPr/>
          </p:nvSpPr>
          <p:spPr>
            <a:xfrm>
              <a:off x="0" y="0"/>
              <a:ext cx="1884946" cy="865367"/>
            </a:xfrm>
            <a:custGeom>
              <a:avLst/>
              <a:gdLst/>
              <a:ahLst/>
              <a:cxnLst/>
              <a:rect l="l" t="t" r="r" b="b"/>
              <a:pathLst>
                <a:path w="1884946" h="865367">
                  <a:moveTo>
                    <a:pt x="55169" y="0"/>
                  </a:moveTo>
                  <a:lnTo>
                    <a:pt x="1829777" y="0"/>
                  </a:lnTo>
                  <a:cubicBezTo>
                    <a:pt x="1860246" y="0"/>
                    <a:pt x="1884946" y="24700"/>
                    <a:pt x="1884946" y="55169"/>
                  </a:cubicBezTo>
                  <a:lnTo>
                    <a:pt x="1884946" y="810199"/>
                  </a:lnTo>
                  <a:cubicBezTo>
                    <a:pt x="1884946" y="824830"/>
                    <a:pt x="1879134" y="838863"/>
                    <a:pt x="1868787" y="849209"/>
                  </a:cubicBezTo>
                  <a:cubicBezTo>
                    <a:pt x="1858441" y="859555"/>
                    <a:pt x="1844409" y="865367"/>
                    <a:pt x="1829777" y="865367"/>
                  </a:cubicBezTo>
                  <a:lnTo>
                    <a:pt x="55169" y="865367"/>
                  </a:lnTo>
                  <a:cubicBezTo>
                    <a:pt x="40537" y="865367"/>
                    <a:pt x="26505" y="859555"/>
                    <a:pt x="16159" y="849209"/>
                  </a:cubicBezTo>
                  <a:cubicBezTo>
                    <a:pt x="5812" y="838863"/>
                    <a:pt x="0" y="824830"/>
                    <a:pt x="0" y="810199"/>
                  </a:cubicBezTo>
                  <a:lnTo>
                    <a:pt x="0" y="55169"/>
                  </a:lnTo>
                  <a:cubicBezTo>
                    <a:pt x="0" y="40537"/>
                    <a:pt x="5812" y="26505"/>
                    <a:pt x="16159" y="16159"/>
                  </a:cubicBezTo>
                  <a:cubicBezTo>
                    <a:pt x="26505" y="5812"/>
                    <a:pt x="40537" y="0"/>
                    <a:pt x="55169"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ID"/>
            </a:p>
          </p:txBody>
        </p:sp>
        <p:sp>
          <p:nvSpPr>
            <p:cNvPr id="39" name="TextBox 39"/>
            <p:cNvSpPr txBox="1"/>
            <p:nvPr/>
          </p:nvSpPr>
          <p:spPr>
            <a:xfrm>
              <a:off x="0" y="-38100"/>
              <a:ext cx="1884946" cy="903467"/>
            </a:xfrm>
            <a:prstGeom prst="rect">
              <a:avLst/>
            </a:prstGeom>
          </p:spPr>
          <p:txBody>
            <a:bodyPr lIns="50800" tIns="50800" rIns="50800" bIns="50800" rtlCol="0" anchor="ctr"/>
            <a:lstStyle/>
            <a:p>
              <a:pPr algn="ctr">
                <a:lnSpc>
                  <a:spcPts val="3362"/>
                </a:lnSpc>
              </a:pPr>
              <a:endParaRPr/>
            </a:p>
          </p:txBody>
        </p:sp>
      </p:grpSp>
      <p:sp>
        <p:nvSpPr>
          <p:cNvPr id="40" name="Freeform 40"/>
          <p:cNvSpPr/>
          <p:nvPr/>
        </p:nvSpPr>
        <p:spPr>
          <a:xfrm>
            <a:off x="2170938" y="6203351"/>
            <a:ext cx="5097419" cy="904381"/>
          </a:xfrm>
          <a:custGeom>
            <a:avLst/>
            <a:gdLst/>
            <a:ahLst/>
            <a:cxnLst/>
            <a:rect l="l" t="t" r="r" b="b"/>
            <a:pathLst>
              <a:path w="5097419" h="904381">
                <a:moveTo>
                  <a:pt x="0" y="0"/>
                </a:moveTo>
                <a:lnTo>
                  <a:pt x="5097419" y="0"/>
                </a:lnTo>
                <a:lnTo>
                  <a:pt x="5097419" y="904380"/>
                </a:lnTo>
                <a:lnTo>
                  <a:pt x="0" y="904380"/>
                </a:lnTo>
                <a:lnTo>
                  <a:pt x="0" y="0"/>
                </a:lnTo>
                <a:close/>
              </a:path>
            </a:pathLst>
          </a:custGeom>
          <a:blipFill>
            <a:blip r:embed="rId5"/>
            <a:stretch>
              <a:fillRect/>
            </a:stretch>
          </a:blipFill>
        </p:spPr>
        <p:txBody>
          <a:bodyPr/>
          <a:lstStyle/>
          <a:p>
            <a:endParaRPr lang="en-ID"/>
          </a:p>
        </p:txBody>
      </p:sp>
      <p:sp>
        <p:nvSpPr>
          <p:cNvPr id="41" name="TextBox 41"/>
          <p:cNvSpPr txBox="1"/>
          <p:nvPr/>
        </p:nvSpPr>
        <p:spPr>
          <a:xfrm>
            <a:off x="1427394" y="3547809"/>
            <a:ext cx="6584507" cy="1103884"/>
          </a:xfrm>
          <a:prstGeom prst="rect">
            <a:avLst/>
          </a:prstGeom>
        </p:spPr>
        <p:txBody>
          <a:bodyPr lIns="0" tIns="0" rIns="0" bIns="0" rtlCol="0" anchor="t">
            <a:spAutoFit/>
          </a:bodyPr>
          <a:lstStyle/>
          <a:p>
            <a:pPr algn="ctr">
              <a:lnSpc>
                <a:spcPts val="5887"/>
              </a:lnSpc>
            </a:pPr>
            <a:r>
              <a:rPr lang="en-US" sz="6399">
                <a:solidFill>
                  <a:srgbClr val="243342"/>
                </a:solidFill>
                <a:latin typeface="Karnchang Bold"/>
              </a:rPr>
              <a:t>KODE PROGRAM</a:t>
            </a:r>
          </a:p>
        </p:txBody>
      </p:sp>
      <p:sp>
        <p:nvSpPr>
          <p:cNvPr id="42" name="TextBox 42"/>
          <p:cNvSpPr txBox="1"/>
          <p:nvPr/>
        </p:nvSpPr>
        <p:spPr>
          <a:xfrm>
            <a:off x="1410063" y="4462098"/>
            <a:ext cx="6227670" cy="1512653"/>
          </a:xfrm>
          <a:prstGeom prst="rect">
            <a:avLst/>
          </a:prstGeom>
        </p:spPr>
        <p:txBody>
          <a:bodyPr lIns="0" tIns="0" rIns="0" bIns="0" rtlCol="0" anchor="t">
            <a:spAutoFit/>
          </a:bodyPr>
          <a:lstStyle/>
          <a:p>
            <a:pPr algn="ctr">
              <a:lnSpc>
                <a:spcPts val="4816"/>
              </a:lnSpc>
            </a:pPr>
            <a:r>
              <a:rPr lang="en-US" sz="5235">
                <a:solidFill>
                  <a:srgbClr val="000000"/>
                </a:solidFill>
                <a:latin typeface="Karnchang Bold"/>
              </a:rPr>
              <a:t>SERVER MULTI THEARD</a:t>
            </a:r>
          </a:p>
        </p:txBody>
      </p:sp>
      <p:sp>
        <p:nvSpPr>
          <p:cNvPr id="43" name="TextBox 43"/>
          <p:cNvSpPr txBox="1"/>
          <p:nvPr/>
        </p:nvSpPr>
        <p:spPr>
          <a:xfrm>
            <a:off x="8759558" y="1723333"/>
            <a:ext cx="8304195" cy="984250"/>
          </a:xfrm>
          <a:prstGeom prst="rect">
            <a:avLst/>
          </a:prstGeom>
        </p:spPr>
        <p:txBody>
          <a:bodyPr lIns="0" tIns="0" rIns="0" bIns="0" rtlCol="0" anchor="t">
            <a:spAutoFit/>
          </a:bodyPr>
          <a:lstStyle/>
          <a:p>
            <a:pPr algn="l">
              <a:lnSpc>
                <a:spcPts val="3499"/>
              </a:lnSpc>
              <a:spcBef>
                <a:spcPct val="0"/>
              </a:spcBef>
            </a:pPr>
            <a:r>
              <a:rPr lang="en-US" sz="2499">
                <a:solidFill>
                  <a:srgbClr val="000000"/>
                </a:solidFill>
                <a:latin typeface="Karnchang"/>
              </a:rPr>
              <a:t>Fungsi ini memulai dan menjalankan server. (bisa menangani lebih dar 1 request</a:t>
            </a:r>
          </a:p>
        </p:txBody>
      </p:sp>
      <p:sp>
        <p:nvSpPr>
          <p:cNvPr id="44" name="TextBox 44"/>
          <p:cNvSpPr txBox="1"/>
          <p:nvPr/>
        </p:nvSpPr>
        <p:spPr>
          <a:xfrm>
            <a:off x="8453966" y="4527867"/>
            <a:ext cx="8609788" cy="3669030"/>
          </a:xfrm>
          <a:prstGeom prst="rect">
            <a:avLst/>
          </a:prstGeom>
        </p:spPr>
        <p:txBody>
          <a:bodyPr lIns="0" tIns="0" rIns="0" bIns="0" rtlCol="0" anchor="t">
            <a:spAutoFit/>
          </a:bodyPr>
          <a:lstStyle/>
          <a:p>
            <a:pPr marL="388620" lvl="1" indent="-194310" algn="l">
              <a:lnSpc>
                <a:spcPts val="2520"/>
              </a:lnSpc>
              <a:buFont typeface="Arial"/>
              <a:buChar char="•"/>
            </a:pPr>
            <a:r>
              <a:rPr lang="en-US" sz="1800">
                <a:solidFill>
                  <a:srgbClr val="000000"/>
                </a:solidFill>
                <a:latin typeface="Karnchang"/>
              </a:rPr>
              <a:t>Membuat socket server menggunakan socket.socket(socket.AF_INET, socket.SOCK_STREAM).</a:t>
            </a:r>
          </a:p>
          <a:p>
            <a:pPr marL="388620" lvl="1" indent="-194310" algn="l">
              <a:lnSpc>
                <a:spcPts val="2520"/>
              </a:lnSpc>
              <a:buFont typeface="Arial"/>
              <a:buChar char="•"/>
            </a:pPr>
            <a:r>
              <a:rPr lang="en-US" sz="1800">
                <a:solidFill>
                  <a:srgbClr val="000000"/>
                </a:solidFill>
                <a:latin typeface="Karnchang"/>
              </a:rPr>
              <a:t>Mengikat socket ke alamat IP dan port yang ditentukan dengan server.bind(ADDR).</a:t>
            </a:r>
          </a:p>
          <a:p>
            <a:pPr marL="388620" lvl="1" indent="-194310" algn="l">
              <a:lnSpc>
                <a:spcPts val="2520"/>
              </a:lnSpc>
              <a:buFont typeface="Arial"/>
              <a:buChar char="•"/>
            </a:pPr>
            <a:r>
              <a:rPr lang="en-US" sz="1800">
                <a:solidFill>
                  <a:srgbClr val="000000"/>
                </a:solidFill>
                <a:latin typeface="Karnchang"/>
              </a:rPr>
              <a:t>Mulai mendengarkan koneksi masuk dengan server.listen().</a:t>
            </a:r>
          </a:p>
          <a:p>
            <a:pPr algn="l">
              <a:lnSpc>
                <a:spcPts val="2520"/>
              </a:lnSpc>
            </a:pPr>
            <a:r>
              <a:rPr lang="en-US" sz="1800">
                <a:solidFill>
                  <a:srgbClr val="000000"/>
                </a:solidFill>
                <a:latin typeface="Karnchang"/>
              </a:rPr>
              <a:t>     </a:t>
            </a:r>
            <a:r>
              <a:rPr lang="en-US" sz="1800">
                <a:solidFill>
                  <a:srgbClr val="000000"/>
                </a:solidFill>
                <a:latin typeface="Karnchang Bold"/>
              </a:rPr>
              <a:t>   Dalam Infinity Loop:</a:t>
            </a:r>
          </a:p>
          <a:p>
            <a:pPr marL="388620" lvl="1" indent="-194310" algn="l">
              <a:lnSpc>
                <a:spcPts val="2520"/>
              </a:lnSpc>
              <a:buFont typeface="Arial"/>
              <a:buChar char="•"/>
            </a:pPr>
            <a:r>
              <a:rPr lang="en-US" sz="1800">
                <a:solidFill>
                  <a:srgbClr val="000000"/>
                </a:solidFill>
                <a:latin typeface="Karnchang"/>
              </a:rPr>
              <a:t>Menerima koneksi masuk dengan conn, addr = server.accept().</a:t>
            </a:r>
          </a:p>
          <a:p>
            <a:pPr marL="388620" lvl="1" indent="-194310" algn="l">
              <a:lnSpc>
                <a:spcPts val="2520"/>
              </a:lnSpc>
              <a:buFont typeface="Arial"/>
              <a:buChar char="•"/>
            </a:pPr>
            <a:r>
              <a:rPr lang="en-US" sz="1800">
                <a:solidFill>
                  <a:srgbClr val="000000"/>
                </a:solidFill>
                <a:latin typeface="Karnchang"/>
              </a:rPr>
              <a:t>Membuat thread baru untuk menangani setiap koneksi klien menggunakan threading.Thread(target=handle_client, args=(conn, addr)).</a:t>
            </a:r>
          </a:p>
          <a:p>
            <a:pPr marL="388620" lvl="1" indent="-194310" algn="l">
              <a:lnSpc>
                <a:spcPts val="2520"/>
              </a:lnSpc>
              <a:buFont typeface="Arial"/>
              <a:buChar char="•"/>
            </a:pPr>
            <a:r>
              <a:rPr lang="en-US" sz="1800">
                <a:solidFill>
                  <a:srgbClr val="000000"/>
                </a:solidFill>
                <a:latin typeface="Karnchang"/>
              </a:rPr>
              <a:t>Memulai thread baru tersebut dengan thread.start().</a:t>
            </a:r>
          </a:p>
          <a:p>
            <a:pPr marL="388620" lvl="1" indent="-194310" algn="l">
              <a:lnSpc>
                <a:spcPts val="2520"/>
              </a:lnSpc>
              <a:buFont typeface="Arial"/>
              <a:buChar char="•"/>
            </a:pPr>
            <a:r>
              <a:rPr lang="en-US" sz="1800">
                <a:solidFill>
                  <a:srgbClr val="000000"/>
                </a:solidFill>
                <a:latin typeface="Karnchang"/>
              </a:rPr>
              <a:t>Mencetak jumlah koneksi aktif saat ini dengan threading.active_count() - 1.</a:t>
            </a:r>
          </a:p>
          <a:p>
            <a:pPr algn="l">
              <a:lnSpc>
                <a:spcPts val="2520"/>
              </a:lnSpc>
            </a:pPr>
            <a:endParaRPr lang="en-US" sz="1800">
              <a:solidFill>
                <a:srgbClr val="000000"/>
              </a:solidFill>
              <a:latin typeface="Karnchang"/>
            </a:endParaRPr>
          </a:p>
        </p:txBody>
      </p:sp>
      <p:sp>
        <p:nvSpPr>
          <p:cNvPr id="45" name="TextBox 45"/>
          <p:cNvSpPr txBox="1"/>
          <p:nvPr/>
        </p:nvSpPr>
        <p:spPr>
          <a:xfrm>
            <a:off x="8519759" y="709991"/>
            <a:ext cx="5010468" cy="961136"/>
          </a:xfrm>
          <a:prstGeom prst="rect">
            <a:avLst/>
          </a:prstGeom>
        </p:spPr>
        <p:txBody>
          <a:bodyPr lIns="0" tIns="0" rIns="0" bIns="0" rtlCol="0" anchor="t">
            <a:spAutoFit/>
          </a:bodyPr>
          <a:lstStyle/>
          <a:p>
            <a:pPr algn="ctr">
              <a:lnSpc>
                <a:spcPts val="5152"/>
              </a:lnSpc>
            </a:pPr>
            <a:r>
              <a:rPr lang="en-US" sz="5600">
                <a:solidFill>
                  <a:srgbClr val="000000"/>
                </a:solidFill>
                <a:latin typeface="Karnchang Bold"/>
              </a:rPr>
              <a:t>TUJUAN</a:t>
            </a:r>
          </a:p>
        </p:txBody>
      </p:sp>
      <p:sp>
        <p:nvSpPr>
          <p:cNvPr id="46" name="TextBox 46"/>
          <p:cNvSpPr txBox="1"/>
          <p:nvPr/>
        </p:nvSpPr>
        <p:spPr>
          <a:xfrm>
            <a:off x="8390274" y="3250619"/>
            <a:ext cx="9122069" cy="961136"/>
          </a:xfrm>
          <a:prstGeom prst="rect">
            <a:avLst/>
          </a:prstGeom>
        </p:spPr>
        <p:txBody>
          <a:bodyPr lIns="0" tIns="0" rIns="0" bIns="0" rtlCol="0" anchor="t">
            <a:spAutoFit/>
          </a:bodyPr>
          <a:lstStyle/>
          <a:p>
            <a:pPr algn="ctr">
              <a:lnSpc>
                <a:spcPts val="5152"/>
              </a:lnSpc>
            </a:pPr>
            <a:r>
              <a:rPr lang="en-US" sz="5600">
                <a:solidFill>
                  <a:srgbClr val="000000"/>
                </a:solidFill>
                <a:latin typeface="Karnchang Bold"/>
              </a:rPr>
              <a:t>LANGKAH-LANGKAH</a:t>
            </a:r>
          </a:p>
        </p:txBody>
      </p:sp>
      <p:sp>
        <p:nvSpPr>
          <p:cNvPr id="47" name="TextBox 47"/>
          <p:cNvSpPr txBox="1"/>
          <p:nvPr/>
        </p:nvSpPr>
        <p:spPr>
          <a:xfrm>
            <a:off x="1490452" y="7164271"/>
            <a:ext cx="6760171" cy="1860550"/>
          </a:xfrm>
          <a:prstGeom prst="rect">
            <a:avLst/>
          </a:prstGeom>
        </p:spPr>
        <p:txBody>
          <a:bodyPr lIns="0" tIns="0" rIns="0" bIns="0" rtlCol="0" anchor="t">
            <a:spAutoFit/>
          </a:bodyPr>
          <a:lstStyle/>
          <a:p>
            <a:pPr algn="l">
              <a:lnSpc>
                <a:spcPts val="3499"/>
              </a:lnSpc>
              <a:spcBef>
                <a:spcPct val="0"/>
              </a:spcBef>
            </a:pPr>
            <a:r>
              <a:rPr lang="en-US" sz="2499">
                <a:solidFill>
                  <a:srgbClr val="000000"/>
                </a:solidFill>
                <a:latin typeface="Karnchang Bold"/>
              </a:rPr>
              <a:t>Tujuan</a:t>
            </a:r>
            <a:r>
              <a:rPr lang="en-US" sz="2499">
                <a:solidFill>
                  <a:srgbClr val="000000"/>
                </a:solidFill>
                <a:latin typeface="Karnchang"/>
              </a:rPr>
              <a:t>: Memastikan bahwa fungsi main() hanya dijalankan jika skrip ini dijalankan secara langsung, bukan diimpor sebagai modul di skrip lain.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txBody>
            <a:bodyPr/>
            <a:lstStyle/>
            <a:p>
              <a:endParaRPr lang="en-ID"/>
            </a:p>
          </p:txBody>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10800000">
            <a:off x="8390274" y="6843729"/>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Freeform 25"/>
          <p:cNvSpPr/>
          <p:nvPr/>
        </p:nvSpPr>
        <p:spPr>
          <a:xfrm>
            <a:off x="8759558" y="918055"/>
            <a:ext cx="659308" cy="659308"/>
          </a:xfrm>
          <a:custGeom>
            <a:avLst/>
            <a:gdLst/>
            <a:ahLst/>
            <a:cxnLst/>
            <a:rect l="l" t="t" r="r" b="b"/>
            <a:pathLst>
              <a:path w="659308" h="659308">
                <a:moveTo>
                  <a:pt x="0" y="0"/>
                </a:moveTo>
                <a:lnTo>
                  <a:pt x="659308" y="0"/>
                </a:lnTo>
                <a:lnTo>
                  <a:pt x="659308"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26" name="Group 26"/>
          <p:cNvGrpSpPr/>
          <p:nvPr/>
        </p:nvGrpSpPr>
        <p:grpSpPr>
          <a:xfrm>
            <a:off x="8519759" y="1667992"/>
            <a:ext cx="8478201" cy="1282161"/>
            <a:chOff x="0" y="0"/>
            <a:chExt cx="2232942" cy="337689"/>
          </a:xfrm>
        </p:grpSpPr>
        <p:sp>
          <p:nvSpPr>
            <p:cNvPr id="27" name="Freeform 27"/>
            <p:cNvSpPr/>
            <p:nvPr/>
          </p:nvSpPr>
          <p:spPr>
            <a:xfrm>
              <a:off x="0" y="0"/>
              <a:ext cx="2232942" cy="337689"/>
            </a:xfrm>
            <a:custGeom>
              <a:avLst/>
              <a:gdLst/>
              <a:ahLst/>
              <a:cxnLst/>
              <a:rect l="l" t="t" r="r" b="b"/>
              <a:pathLst>
                <a:path w="2232942" h="337689">
                  <a:moveTo>
                    <a:pt x="46571" y="0"/>
                  </a:moveTo>
                  <a:lnTo>
                    <a:pt x="2186371" y="0"/>
                  </a:lnTo>
                  <a:cubicBezTo>
                    <a:pt x="2212091" y="0"/>
                    <a:pt x="2232942" y="20851"/>
                    <a:pt x="2232942" y="46571"/>
                  </a:cubicBezTo>
                  <a:lnTo>
                    <a:pt x="2232942" y="291118"/>
                  </a:lnTo>
                  <a:cubicBezTo>
                    <a:pt x="2232942" y="303469"/>
                    <a:pt x="2228035" y="315314"/>
                    <a:pt x="2219301" y="324048"/>
                  </a:cubicBezTo>
                  <a:cubicBezTo>
                    <a:pt x="2210568" y="332782"/>
                    <a:pt x="2198722" y="337689"/>
                    <a:pt x="2186371" y="337689"/>
                  </a:cubicBezTo>
                  <a:lnTo>
                    <a:pt x="46571" y="337689"/>
                  </a:lnTo>
                  <a:cubicBezTo>
                    <a:pt x="34220" y="337689"/>
                    <a:pt x="22374" y="332782"/>
                    <a:pt x="13640" y="324048"/>
                  </a:cubicBezTo>
                  <a:cubicBezTo>
                    <a:pt x="4907" y="315314"/>
                    <a:pt x="0" y="303469"/>
                    <a:pt x="0" y="291118"/>
                  </a:cubicBezTo>
                  <a:lnTo>
                    <a:pt x="0" y="46571"/>
                  </a:lnTo>
                  <a:cubicBezTo>
                    <a:pt x="0" y="34220"/>
                    <a:pt x="4907" y="22374"/>
                    <a:pt x="13640" y="13640"/>
                  </a:cubicBezTo>
                  <a:cubicBezTo>
                    <a:pt x="22374" y="4907"/>
                    <a:pt x="34220" y="0"/>
                    <a:pt x="46571"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ID"/>
            </a:p>
          </p:txBody>
        </p:sp>
        <p:sp>
          <p:nvSpPr>
            <p:cNvPr id="28" name="TextBox 28"/>
            <p:cNvSpPr txBox="1"/>
            <p:nvPr/>
          </p:nvSpPr>
          <p:spPr>
            <a:xfrm>
              <a:off x="0" y="-38100"/>
              <a:ext cx="2232942" cy="375789"/>
            </a:xfrm>
            <a:prstGeom prst="rect">
              <a:avLst/>
            </a:prstGeom>
          </p:spPr>
          <p:txBody>
            <a:bodyPr lIns="50800" tIns="50800" rIns="50800" bIns="50800" rtlCol="0" anchor="ctr"/>
            <a:lstStyle/>
            <a:p>
              <a:pPr algn="ctr">
                <a:lnSpc>
                  <a:spcPts val="3362"/>
                </a:lnSpc>
              </a:pPr>
              <a:endParaRPr/>
            </a:p>
          </p:txBody>
        </p:sp>
      </p:grpSp>
      <p:grpSp>
        <p:nvGrpSpPr>
          <p:cNvPr id="29" name="Group 29"/>
          <p:cNvGrpSpPr/>
          <p:nvPr/>
        </p:nvGrpSpPr>
        <p:grpSpPr>
          <a:xfrm>
            <a:off x="15665503" y="317552"/>
            <a:ext cx="2042119" cy="650325"/>
            <a:chOff x="0" y="0"/>
            <a:chExt cx="537842" cy="171279"/>
          </a:xfrm>
        </p:grpSpPr>
        <p:sp>
          <p:nvSpPr>
            <p:cNvPr id="30" name="Freeform 30"/>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txBody>
            <a:bodyPr/>
            <a:lstStyle/>
            <a:p>
              <a:endParaRPr lang="en-ID"/>
            </a:p>
          </p:txBody>
        </p:sp>
        <p:sp>
          <p:nvSpPr>
            <p:cNvPr id="31" name="TextBox 31"/>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sp>
        <p:nvSpPr>
          <p:cNvPr id="33" name="TextBox 33"/>
          <p:cNvSpPr txBox="1"/>
          <p:nvPr/>
        </p:nvSpPr>
        <p:spPr>
          <a:xfrm>
            <a:off x="1232115" y="978224"/>
            <a:ext cx="6584507" cy="1103884"/>
          </a:xfrm>
          <a:prstGeom prst="rect">
            <a:avLst/>
          </a:prstGeom>
        </p:spPr>
        <p:txBody>
          <a:bodyPr lIns="0" tIns="0" rIns="0" bIns="0" rtlCol="0" anchor="t">
            <a:spAutoFit/>
          </a:bodyPr>
          <a:lstStyle/>
          <a:p>
            <a:pPr algn="ctr">
              <a:lnSpc>
                <a:spcPts val="5887"/>
              </a:lnSpc>
            </a:pPr>
            <a:r>
              <a:rPr lang="en-US" sz="6399">
                <a:solidFill>
                  <a:srgbClr val="243342"/>
                </a:solidFill>
                <a:latin typeface="Karnchang Bold"/>
              </a:rPr>
              <a:t>KODE PROGRAM</a:t>
            </a:r>
          </a:p>
        </p:txBody>
      </p:sp>
      <p:sp>
        <p:nvSpPr>
          <p:cNvPr id="34" name="TextBox 34"/>
          <p:cNvSpPr txBox="1"/>
          <p:nvPr/>
        </p:nvSpPr>
        <p:spPr>
          <a:xfrm>
            <a:off x="657993" y="1958283"/>
            <a:ext cx="7731811" cy="1859915"/>
          </a:xfrm>
          <a:prstGeom prst="rect">
            <a:avLst/>
          </a:prstGeom>
        </p:spPr>
        <p:txBody>
          <a:bodyPr lIns="0" tIns="0" rIns="0" bIns="0" rtlCol="0" anchor="t">
            <a:spAutoFit/>
          </a:bodyPr>
          <a:lstStyle/>
          <a:p>
            <a:pPr algn="ctr">
              <a:lnSpc>
                <a:spcPts val="5980"/>
              </a:lnSpc>
            </a:pPr>
            <a:r>
              <a:rPr lang="en-US" sz="6500">
                <a:solidFill>
                  <a:srgbClr val="000000"/>
                </a:solidFill>
                <a:latin typeface="Karnchang Bold"/>
              </a:rPr>
              <a:t>SERVER SINGLE</a:t>
            </a:r>
          </a:p>
          <a:p>
            <a:pPr algn="ctr">
              <a:lnSpc>
                <a:spcPts val="5980"/>
              </a:lnSpc>
            </a:pPr>
            <a:endParaRPr lang="en-US" sz="6500">
              <a:solidFill>
                <a:srgbClr val="000000"/>
              </a:solidFill>
              <a:latin typeface="Karnchang Bold"/>
            </a:endParaRPr>
          </a:p>
        </p:txBody>
      </p:sp>
      <p:sp>
        <p:nvSpPr>
          <p:cNvPr id="35" name="TextBox 35"/>
          <p:cNvSpPr txBox="1"/>
          <p:nvPr/>
        </p:nvSpPr>
        <p:spPr>
          <a:xfrm>
            <a:off x="8759558" y="1723333"/>
            <a:ext cx="8304195" cy="984250"/>
          </a:xfrm>
          <a:prstGeom prst="rect">
            <a:avLst/>
          </a:prstGeom>
        </p:spPr>
        <p:txBody>
          <a:bodyPr lIns="0" tIns="0" rIns="0" bIns="0" rtlCol="0" anchor="t">
            <a:spAutoFit/>
          </a:bodyPr>
          <a:lstStyle/>
          <a:p>
            <a:pPr algn="l">
              <a:lnSpc>
                <a:spcPts val="3499"/>
              </a:lnSpc>
              <a:spcBef>
                <a:spcPct val="0"/>
              </a:spcBef>
            </a:pPr>
            <a:r>
              <a:rPr lang="en-US" sz="2499">
                <a:solidFill>
                  <a:srgbClr val="000000"/>
                </a:solidFill>
                <a:latin typeface="Karnchang"/>
              </a:rPr>
              <a:t>Fungsi ini memulai dan menjalankan server tapi hanya bisa menghandle 1 request host</a:t>
            </a:r>
          </a:p>
        </p:txBody>
      </p:sp>
      <p:sp>
        <p:nvSpPr>
          <p:cNvPr id="36" name="TextBox 36"/>
          <p:cNvSpPr txBox="1"/>
          <p:nvPr/>
        </p:nvSpPr>
        <p:spPr>
          <a:xfrm>
            <a:off x="8519759" y="709991"/>
            <a:ext cx="5010468" cy="961136"/>
          </a:xfrm>
          <a:prstGeom prst="rect">
            <a:avLst/>
          </a:prstGeom>
        </p:spPr>
        <p:txBody>
          <a:bodyPr lIns="0" tIns="0" rIns="0" bIns="0" rtlCol="0" anchor="t">
            <a:spAutoFit/>
          </a:bodyPr>
          <a:lstStyle/>
          <a:p>
            <a:pPr algn="ctr">
              <a:lnSpc>
                <a:spcPts val="5152"/>
              </a:lnSpc>
            </a:pPr>
            <a:r>
              <a:rPr lang="en-US" sz="5600">
                <a:solidFill>
                  <a:srgbClr val="000000"/>
                </a:solidFill>
                <a:latin typeface="Karnchang Bold"/>
              </a:rPr>
              <a:t>TUJUAN</a:t>
            </a:r>
          </a:p>
        </p:txBody>
      </p:sp>
      <p:pic>
        <p:nvPicPr>
          <p:cNvPr id="38" name="Picture 37">
            <a:extLst>
              <a:ext uri="{FF2B5EF4-FFF2-40B4-BE49-F238E27FC236}">
                <a16:creationId xmlns:a16="http://schemas.microsoft.com/office/drawing/2014/main" id="{27B42B10-84D8-74F0-9863-2D2CB8E34F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508" y="2841989"/>
            <a:ext cx="7189121" cy="667569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txBody>
            <a:bodyPr/>
            <a:lstStyle/>
            <a:p>
              <a:endParaRPr lang="en-ID"/>
            </a:p>
          </p:txBody>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8514288">
            <a:off x="9146815" y="6226249"/>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Freeform 25"/>
          <p:cNvSpPr/>
          <p:nvPr/>
        </p:nvSpPr>
        <p:spPr>
          <a:xfrm>
            <a:off x="1423592" y="6488921"/>
            <a:ext cx="659308" cy="659308"/>
          </a:xfrm>
          <a:custGeom>
            <a:avLst/>
            <a:gdLst/>
            <a:ahLst/>
            <a:cxnLst/>
            <a:rect l="l" t="t" r="r" b="b"/>
            <a:pathLst>
              <a:path w="659308" h="659308">
                <a:moveTo>
                  <a:pt x="0" y="0"/>
                </a:moveTo>
                <a:lnTo>
                  <a:pt x="659308" y="0"/>
                </a:lnTo>
                <a:lnTo>
                  <a:pt x="659308" y="659307"/>
                </a:lnTo>
                <a:lnTo>
                  <a:pt x="0" y="6593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26" name="Group 26"/>
          <p:cNvGrpSpPr/>
          <p:nvPr/>
        </p:nvGrpSpPr>
        <p:grpSpPr>
          <a:xfrm>
            <a:off x="1028700" y="7364332"/>
            <a:ext cx="8478201" cy="1481573"/>
            <a:chOff x="0" y="0"/>
            <a:chExt cx="2232942" cy="390209"/>
          </a:xfrm>
        </p:grpSpPr>
        <p:sp>
          <p:nvSpPr>
            <p:cNvPr id="27" name="Freeform 27"/>
            <p:cNvSpPr/>
            <p:nvPr/>
          </p:nvSpPr>
          <p:spPr>
            <a:xfrm>
              <a:off x="0" y="0"/>
              <a:ext cx="2232942" cy="390209"/>
            </a:xfrm>
            <a:custGeom>
              <a:avLst/>
              <a:gdLst/>
              <a:ahLst/>
              <a:cxnLst/>
              <a:rect l="l" t="t" r="r" b="b"/>
              <a:pathLst>
                <a:path w="2232942" h="390209">
                  <a:moveTo>
                    <a:pt x="46571" y="0"/>
                  </a:moveTo>
                  <a:lnTo>
                    <a:pt x="2186371" y="0"/>
                  </a:lnTo>
                  <a:cubicBezTo>
                    <a:pt x="2212091" y="0"/>
                    <a:pt x="2232942" y="20851"/>
                    <a:pt x="2232942" y="46571"/>
                  </a:cubicBezTo>
                  <a:lnTo>
                    <a:pt x="2232942" y="343638"/>
                  </a:lnTo>
                  <a:cubicBezTo>
                    <a:pt x="2232942" y="355989"/>
                    <a:pt x="2228035" y="367835"/>
                    <a:pt x="2219301" y="376568"/>
                  </a:cubicBezTo>
                  <a:cubicBezTo>
                    <a:pt x="2210568" y="385302"/>
                    <a:pt x="2198722" y="390209"/>
                    <a:pt x="2186371" y="390209"/>
                  </a:cubicBezTo>
                  <a:lnTo>
                    <a:pt x="46571" y="390209"/>
                  </a:lnTo>
                  <a:cubicBezTo>
                    <a:pt x="34220" y="390209"/>
                    <a:pt x="22374" y="385302"/>
                    <a:pt x="13640" y="376568"/>
                  </a:cubicBezTo>
                  <a:cubicBezTo>
                    <a:pt x="4907" y="367835"/>
                    <a:pt x="0" y="355989"/>
                    <a:pt x="0" y="343638"/>
                  </a:cubicBezTo>
                  <a:lnTo>
                    <a:pt x="0" y="46571"/>
                  </a:lnTo>
                  <a:cubicBezTo>
                    <a:pt x="0" y="34220"/>
                    <a:pt x="4907" y="22374"/>
                    <a:pt x="13640" y="13640"/>
                  </a:cubicBezTo>
                  <a:cubicBezTo>
                    <a:pt x="22374" y="4907"/>
                    <a:pt x="34220" y="0"/>
                    <a:pt x="46571"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ID"/>
            </a:p>
          </p:txBody>
        </p:sp>
        <p:sp>
          <p:nvSpPr>
            <p:cNvPr id="28" name="TextBox 28"/>
            <p:cNvSpPr txBox="1"/>
            <p:nvPr/>
          </p:nvSpPr>
          <p:spPr>
            <a:xfrm>
              <a:off x="0" y="-38100"/>
              <a:ext cx="2232942" cy="428309"/>
            </a:xfrm>
            <a:prstGeom prst="rect">
              <a:avLst/>
            </a:prstGeom>
          </p:spPr>
          <p:txBody>
            <a:bodyPr lIns="50800" tIns="50800" rIns="50800" bIns="50800" rtlCol="0" anchor="ctr"/>
            <a:lstStyle/>
            <a:p>
              <a:pPr algn="ctr">
                <a:lnSpc>
                  <a:spcPts val="3362"/>
                </a:lnSpc>
              </a:pPr>
              <a:endParaRPr/>
            </a:p>
          </p:txBody>
        </p:sp>
      </p:grpSp>
      <p:grpSp>
        <p:nvGrpSpPr>
          <p:cNvPr id="29" name="Group 29"/>
          <p:cNvGrpSpPr/>
          <p:nvPr/>
        </p:nvGrpSpPr>
        <p:grpSpPr>
          <a:xfrm>
            <a:off x="15665503" y="317552"/>
            <a:ext cx="2042119" cy="650325"/>
            <a:chOff x="0" y="0"/>
            <a:chExt cx="537842" cy="171279"/>
          </a:xfrm>
        </p:grpSpPr>
        <p:sp>
          <p:nvSpPr>
            <p:cNvPr id="30" name="Freeform 30"/>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txBody>
            <a:bodyPr/>
            <a:lstStyle/>
            <a:p>
              <a:endParaRPr lang="en-ID"/>
            </a:p>
          </p:txBody>
        </p:sp>
        <p:sp>
          <p:nvSpPr>
            <p:cNvPr id="31" name="TextBox 31"/>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32" name="Group 32"/>
          <p:cNvGrpSpPr/>
          <p:nvPr/>
        </p:nvGrpSpPr>
        <p:grpSpPr>
          <a:xfrm>
            <a:off x="8585553" y="2461134"/>
            <a:ext cx="8543994" cy="3466516"/>
            <a:chOff x="0" y="0"/>
            <a:chExt cx="2250270" cy="912992"/>
          </a:xfrm>
        </p:grpSpPr>
        <p:sp>
          <p:nvSpPr>
            <p:cNvPr id="33" name="Freeform 33"/>
            <p:cNvSpPr/>
            <p:nvPr/>
          </p:nvSpPr>
          <p:spPr>
            <a:xfrm>
              <a:off x="0" y="0"/>
              <a:ext cx="2250270" cy="912992"/>
            </a:xfrm>
            <a:custGeom>
              <a:avLst/>
              <a:gdLst/>
              <a:ahLst/>
              <a:cxnLst/>
              <a:rect l="l" t="t" r="r" b="b"/>
              <a:pathLst>
                <a:path w="2250270" h="912992">
                  <a:moveTo>
                    <a:pt x="46212" y="0"/>
                  </a:moveTo>
                  <a:lnTo>
                    <a:pt x="2204058" y="0"/>
                  </a:lnTo>
                  <a:cubicBezTo>
                    <a:pt x="2229580" y="0"/>
                    <a:pt x="2250270" y="20690"/>
                    <a:pt x="2250270" y="46212"/>
                  </a:cubicBezTo>
                  <a:lnTo>
                    <a:pt x="2250270" y="866779"/>
                  </a:lnTo>
                  <a:cubicBezTo>
                    <a:pt x="2250270" y="892302"/>
                    <a:pt x="2229580" y="912992"/>
                    <a:pt x="2204058" y="912992"/>
                  </a:cubicBezTo>
                  <a:lnTo>
                    <a:pt x="46212" y="912992"/>
                  </a:lnTo>
                  <a:cubicBezTo>
                    <a:pt x="20690" y="912992"/>
                    <a:pt x="0" y="892302"/>
                    <a:pt x="0" y="866779"/>
                  </a:cubicBezTo>
                  <a:lnTo>
                    <a:pt x="0" y="46212"/>
                  </a:lnTo>
                  <a:cubicBezTo>
                    <a:pt x="0" y="20690"/>
                    <a:pt x="20690" y="0"/>
                    <a:pt x="46212"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ID"/>
            </a:p>
          </p:txBody>
        </p:sp>
        <p:sp>
          <p:nvSpPr>
            <p:cNvPr id="34" name="TextBox 34"/>
            <p:cNvSpPr txBox="1"/>
            <p:nvPr/>
          </p:nvSpPr>
          <p:spPr>
            <a:xfrm>
              <a:off x="0" y="-38100"/>
              <a:ext cx="2250270" cy="951092"/>
            </a:xfrm>
            <a:prstGeom prst="rect">
              <a:avLst/>
            </a:prstGeom>
          </p:spPr>
          <p:txBody>
            <a:bodyPr lIns="50800" tIns="50800" rIns="50800" bIns="50800" rtlCol="0" anchor="ctr"/>
            <a:lstStyle/>
            <a:p>
              <a:pPr algn="ctr">
                <a:lnSpc>
                  <a:spcPts val="3362"/>
                </a:lnSpc>
              </a:pPr>
              <a:endParaRPr/>
            </a:p>
          </p:txBody>
        </p:sp>
      </p:grpSp>
      <p:sp>
        <p:nvSpPr>
          <p:cNvPr id="35" name="Freeform 35"/>
          <p:cNvSpPr/>
          <p:nvPr/>
        </p:nvSpPr>
        <p:spPr>
          <a:xfrm>
            <a:off x="8814346" y="1661417"/>
            <a:ext cx="659308" cy="659308"/>
          </a:xfrm>
          <a:custGeom>
            <a:avLst/>
            <a:gdLst/>
            <a:ahLst/>
            <a:cxnLst/>
            <a:rect l="l" t="t" r="r" b="b"/>
            <a:pathLst>
              <a:path w="659308" h="659308">
                <a:moveTo>
                  <a:pt x="0" y="0"/>
                </a:moveTo>
                <a:lnTo>
                  <a:pt x="659308" y="0"/>
                </a:lnTo>
                <a:lnTo>
                  <a:pt x="659308"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6" name="Freeform 36"/>
          <p:cNvSpPr/>
          <p:nvPr/>
        </p:nvSpPr>
        <p:spPr>
          <a:xfrm>
            <a:off x="1170118" y="3882404"/>
            <a:ext cx="7099059" cy="2084127"/>
          </a:xfrm>
          <a:custGeom>
            <a:avLst/>
            <a:gdLst/>
            <a:ahLst/>
            <a:cxnLst/>
            <a:rect l="l" t="t" r="r" b="b"/>
            <a:pathLst>
              <a:path w="7099059" h="2084127">
                <a:moveTo>
                  <a:pt x="0" y="0"/>
                </a:moveTo>
                <a:lnTo>
                  <a:pt x="7099059" y="0"/>
                </a:lnTo>
                <a:lnTo>
                  <a:pt x="7099059" y="2084127"/>
                </a:lnTo>
                <a:lnTo>
                  <a:pt x="0" y="2084127"/>
                </a:lnTo>
                <a:lnTo>
                  <a:pt x="0" y="0"/>
                </a:lnTo>
                <a:close/>
              </a:path>
            </a:pathLst>
          </a:custGeom>
          <a:blipFill>
            <a:blip r:embed="rId4"/>
            <a:stretch>
              <a:fillRect/>
            </a:stretch>
          </a:blipFill>
        </p:spPr>
        <p:txBody>
          <a:bodyPr/>
          <a:lstStyle/>
          <a:p>
            <a:endParaRPr lang="en-ID"/>
          </a:p>
        </p:txBody>
      </p:sp>
      <p:sp>
        <p:nvSpPr>
          <p:cNvPr id="37" name="TextBox 37"/>
          <p:cNvSpPr txBox="1"/>
          <p:nvPr/>
        </p:nvSpPr>
        <p:spPr>
          <a:xfrm>
            <a:off x="1490452" y="1310605"/>
            <a:ext cx="6584507" cy="1103884"/>
          </a:xfrm>
          <a:prstGeom prst="rect">
            <a:avLst/>
          </a:prstGeom>
        </p:spPr>
        <p:txBody>
          <a:bodyPr lIns="0" tIns="0" rIns="0" bIns="0" rtlCol="0" anchor="t">
            <a:spAutoFit/>
          </a:bodyPr>
          <a:lstStyle/>
          <a:p>
            <a:pPr algn="ctr">
              <a:lnSpc>
                <a:spcPts val="5887"/>
              </a:lnSpc>
            </a:pPr>
            <a:r>
              <a:rPr lang="en-US" sz="6399">
                <a:solidFill>
                  <a:srgbClr val="243342"/>
                </a:solidFill>
                <a:latin typeface="Karnchang Bold"/>
              </a:rPr>
              <a:t>KODE PROGRAM</a:t>
            </a:r>
          </a:p>
        </p:txBody>
      </p:sp>
      <p:sp>
        <p:nvSpPr>
          <p:cNvPr id="38" name="TextBox 38"/>
          <p:cNvSpPr txBox="1"/>
          <p:nvPr/>
        </p:nvSpPr>
        <p:spPr>
          <a:xfrm>
            <a:off x="853742" y="2344002"/>
            <a:ext cx="7731811" cy="1107440"/>
          </a:xfrm>
          <a:prstGeom prst="rect">
            <a:avLst/>
          </a:prstGeom>
        </p:spPr>
        <p:txBody>
          <a:bodyPr lIns="0" tIns="0" rIns="0" bIns="0" rtlCol="0" anchor="t">
            <a:spAutoFit/>
          </a:bodyPr>
          <a:lstStyle/>
          <a:p>
            <a:pPr algn="ctr">
              <a:lnSpc>
                <a:spcPts val="5980"/>
              </a:lnSpc>
            </a:pPr>
            <a:r>
              <a:rPr lang="en-US" sz="6500">
                <a:solidFill>
                  <a:srgbClr val="000000"/>
                </a:solidFill>
                <a:latin typeface="Karnchang Bold"/>
              </a:rPr>
              <a:t>CLIENT</a:t>
            </a:r>
          </a:p>
        </p:txBody>
      </p:sp>
      <p:sp>
        <p:nvSpPr>
          <p:cNvPr id="39" name="TextBox 39"/>
          <p:cNvSpPr txBox="1"/>
          <p:nvPr/>
        </p:nvSpPr>
        <p:spPr>
          <a:xfrm>
            <a:off x="1170118" y="7308193"/>
            <a:ext cx="8304195" cy="1422400"/>
          </a:xfrm>
          <a:prstGeom prst="rect">
            <a:avLst/>
          </a:prstGeom>
        </p:spPr>
        <p:txBody>
          <a:bodyPr lIns="0" tIns="0" rIns="0" bIns="0" rtlCol="0" anchor="t">
            <a:spAutoFit/>
          </a:bodyPr>
          <a:lstStyle/>
          <a:p>
            <a:pPr algn="l">
              <a:lnSpc>
                <a:spcPts val="3499"/>
              </a:lnSpc>
              <a:spcBef>
                <a:spcPct val="0"/>
              </a:spcBef>
            </a:pPr>
            <a:r>
              <a:rPr lang="en-US" sz="2499">
                <a:solidFill>
                  <a:srgbClr val="000000"/>
                </a:solidFill>
                <a:latin typeface="Karnchang"/>
              </a:rPr>
              <a:t>Fungsi ini mengirimkan permintaan HTTP GET ke server yang ditentukan dan mencetak respons yang diterima dari server.</a:t>
            </a:r>
          </a:p>
        </p:txBody>
      </p:sp>
      <p:sp>
        <p:nvSpPr>
          <p:cNvPr id="40" name="TextBox 40"/>
          <p:cNvSpPr txBox="1"/>
          <p:nvPr/>
        </p:nvSpPr>
        <p:spPr>
          <a:xfrm>
            <a:off x="8519759" y="2584002"/>
            <a:ext cx="8609788" cy="3040380"/>
          </a:xfrm>
          <a:prstGeom prst="rect">
            <a:avLst/>
          </a:prstGeom>
        </p:spPr>
        <p:txBody>
          <a:bodyPr lIns="0" tIns="0" rIns="0" bIns="0" rtlCol="0" anchor="t">
            <a:spAutoFit/>
          </a:bodyPr>
          <a:lstStyle/>
          <a:p>
            <a:pPr marL="388620" lvl="1" indent="-194310" algn="l">
              <a:lnSpc>
                <a:spcPts val="2520"/>
              </a:lnSpc>
              <a:buFont typeface="Arial"/>
              <a:buChar char="•"/>
            </a:pPr>
            <a:r>
              <a:rPr lang="en-US" sz="1800">
                <a:solidFill>
                  <a:srgbClr val="000000"/>
                </a:solidFill>
                <a:latin typeface="Karnchang"/>
              </a:rPr>
              <a:t>Membuat objek soket klien dengan alamat keluarga AF_INET (IPv4) dan tipe soket SOCK_STREAM (TCP).</a:t>
            </a:r>
          </a:p>
          <a:p>
            <a:pPr marL="388620" lvl="1" indent="-194310" algn="l">
              <a:lnSpc>
                <a:spcPts val="2520"/>
              </a:lnSpc>
              <a:buFont typeface="Arial"/>
              <a:buChar char="•"/>
            </a:pPr>
            <a:r>
              <a:rPr lang="en-US" sz="1800">
                <a:solidFill>
                  <a:srgbClr val="000000"/>
                </a:solidFill>
                <a:latin typeface="Karnchang"/>
              </a:rPr>
              <a:t>Menghubungkan soket klien ke alamat IP (host) dan port (port) dari server yang ditentukan.</a:t>
            </a:r>
          </a:p>
          <a:p>
            <a:pPr marL="388620" lvl="1" indent="-194310" algn="l">
              <a:lnSpc>
                <a:spcPts val="2520"/>
              </a:lnSpc>
              <a:buFont typeface="Arial"/>
              <a:buChar char="•"/>
            </a:pPr>
            <a:r>
              <a:rPr lang="en-US" sz="1800">
                <a:solidFill>
                  <a:srgbClr val="000000"/>
                </a:solidFill>
                <a:latin typeface="Karnchang"/>
              </a:rPr>
              <a:t>Membuat string permintaan HTTP GET menggunakan path yang ditentukan.</a:t>
            </a:r>
          </a:p>
          <a:p>
            <a:pPr marL="388620" lvl="1" indent="-194310" algn="l">
              <a:lnSpc>
                <a:spcPts val="2520"/>
              </a:lnSpc>
              <a:buFont typeface="Arial"/>
              <a:buChar char="•"/>
            </a:pPr>
            <a:r>
              <a:rPr lang="en-US" sz="1800">
                <a:solidFill>
                  <a:srgbClr val="000000"/>
                </a:solidFill>
                <a:latin typeface="Karnchang"/>
              </a:rPr>
              <a:t>Mengirim permintaan HTTP GET yang telah dikodekan ke server.</a:t>
            </a:r>
          </a:p>
          <a:p>
            <a:pPr marL="388620" lvl="1" indent="-194310" algn="l">
              <a:lnSpc>
                <a:spcPts val="2520"/>
              </a:lnSpc>
              <a:buFont typeface="Arial"/>
              <a:buChar char="•"/>
            </a:pPr>
            <a:r>
              <a:rPr lang="en-US" sz="1800">
                <a:solidFill>
                  <a:srgbClr val="000000"/>
                </a:solidFill>
                <a:latin typeface="Karnchang"/>
              </a:rPr>
              <a:t>Menerima respons dari server dengan ukuran buffer 4096 byte.</a:t>
            </a:r>
          </a:p>
          <a:p>
            <a:pPr marL="388620" lvl="1" indent="-194310" algn="l">
              <a:lnSpc>
                <a:spcPts val="2520"/>
              </a:lnSpc>
              <a:buFont typeface="Arial"/>
              <a:buChar char="•"/>
            </a:pPr>
            <a:r>
              <a:rPr lang="en-US" sz="1800">
                <a:solidFill>
                  <a:srgbClr val="000000"/>
                </a:solidFill>
                <a:latin typeface="Karnchang"/>
              </a:rPr>
              <a:t>Mencetak respons yang diterima setelah mendekodenya dari byte ke string.</a:t>
            </a:r>
          </a:p>
          <a:p>
            <a:pPr marL="388620" lvl="1" indent="-194310" algn="l">
              <a:lnSpc>
                <a:spcPts val="2520"/>
              </a:lnSpc>
              <a:buFont typeface="Arial"/>
              <a:buChar char="•"/>
            </a:pPr>
            <a:r>
              <a:rPr lang="en-US" sz="1800">
                <a:solidFill>
                  <a:srgbClr val="000000"/>
                </a:solidFill>
                <a:latin typeface="Karnchang"/>
              </a:rPr>
              <a:t>Menutup soket klien untuk mengakhiri koneksi dengan server.</a:t>
            </a:r>
          </a:p>
        </p:txBody>
      </p:sp>
      <p:sp>
        <p:nvSpPr>
          <p:cNvPr id="41" name="TextBox 41"/>
          <p:cNvSpPr txBox="1"/>
          <p:nvPr/>
        </p:nvSpPr>
        <p:spPr>
          <a:xfrm>
            <a:off x="1753246" y="6280856"/>
            <a:ext cx="4006853" cy="961136"/>
          </a:xfrm>
          <a:prstGeom prst="rect">
            <a:avLst/>
          </a:prstGeom>
        </p:spPr>
        <p:txBody>
          <a:bodyPr lIns="0" tIns="0" rIns="0" bIns="0" rtlCol="0" anchor="t">
            <a:spAutoFit/>
          </a:bodyPr>
          <a:lstStyle/>
          <a:p>
            <a:pPr algn="ctr">
              <a:lnSpc>
                <a:spcPts val="5152"/>
              </a:lnSpc>
            </a:pPr>
            <a:r>
              <a:rPr lang="en-US" sz="5600">
                <a:solidFill>
                  <a:srgbClr val="000000"/>
                </a:solidFill>
                <a:latin typeface="Karnchang Bold"/>
              </a:rPr>
              <a:t>TUJUAN</a:t>
            </a:r>
          </a:p>
        </p:txBody>
      </p:sp>
      <p:sp>
        <p:nvSpPr>
          <p:cNvPr id="42" name="TextBox 42"/>
          <p:cNvSpPr txBox="1"/>
          <p:nvPr/>
        </p:nvSpPr>
        <p:spPr>
          <a:xfrm>
            <a:off x="9244861" y="1453353"/>
            <a:ext cx="7632036" cy="961136"/>
          </a:xfrm>
          <a:prstGeom prst="rect">
            <a:avLst/>
          </a:prstGeom>
        </p:spPr>
        <p:txBody>
          <a:bodyPr lIns="0" tIns="0" rIns="0" bIns="0" rtlCol="0" anchor="t">
            <a:spAutoFit/>
          </a:bodyPr>
          <a:lstStyle/>
          <a:p>
            <a:pPr algn="ctr">
              <a:lnSpc>
                <a:spcPts val="5152"/>
              </a:lnSpc>
            </a:pPr>
            <a:r>
              <a:rPr lang="en-US" sz="5600">
                <a:solidFill>
                  <a:srgbClr val="000000"/>
                </a:solidFill>
                <a:latin typeface="Karnchang Bold"/>
              </a:rPr>
              <a:t>LANGKAH-LANGKAH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txBody>
            <a:bodyPr/>
            <a:lstStyle/>
            <a:p>
              <a:endParaRPr lang="en-ID"/>
            </a:p>
          </p:txBody>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8655824">
            <a:off x="12654942" y="8706317"/>
            <a:ext cx="5549684" cy="5725080"/>
            <a:chOff x="0" y="0"/>
            <a:chExt cx="2816645" cy="2905665"/>
          </a:xfrm>
        </p:grpSpPr>
        <p:sp>
          <p:nvSpPr>
            <p:cNvPr id="16" name="Freeform 16"/>
            <p:cNvSpPr/>
            <p:nvPr/>
          </p:nvSpPr>
          <p:spPr>
            <a:xfrm>
              <a:off x="0" y="0"/>
              <a:ext cx="2816645" cy="2905665"/>
            </a:xfrm>
            <a:custGeom>
              <a:avLst/>
              <a:gdLst/>
              <a:ahLst/>
              <a:cxnLst/>
              <a:rect l="l" t="t" r="r" b="b"/>
              <a:pathLst>
                <a:path w="2816645" h="2905665">
                  <a:moveTo>
                    <a:pt x="0" y="0"/>
                  </a:moveTo>
                  <a:lnTo>
                    <a:pt x="2816645" y="0"/>
                  </a:lnTo>
                  <a:lnTo>
                    <a:pt x="2816645" y="2905665"/>
                  </a:lnTo>
                  <a:lnTo>
                    <a:pt x="0" y="2905665"/>
                  </a:lnTo>
                  <a:close/>
                </a:path>
              </a:pathLst>
            </a:custGeom>
            <a:solidFill>
              <a:srgbClr val="243342"/>
            </a:solidFill>
          </p:spPr>
          <p:txBody>
            <a:bodyPr/>
            <a:lstStyle/>
            <a:p>
              <a:endParaRPr lang="en-ID"/>
            </a:p>
          </p:txBody>
        </p:sp>
        <p:sp>
          <p:nvSpPr>
            <p:cNvPr id="17" name="TextBox 17"/>
            <p:cNvSpPr txBox="1"/>
            <p:nvPr/>
          </p:nvSpPr>
          <p:spPr>
            <a:xfrm>
              <a:off x="0" y="-123825"/>
              <a:ext cx="2816645" cy="3029490"/>
            </a:xfrm>
            <a:prstGeom prst="rect">
              <a:avLst/>
            </a:prstGeom>
          </p:spPr>
          <p:txBody>
            <a:bodyPr lIns="26362" tIns="26362" rIns="26362" bIns="26362" rtlCol="0" anchor="ctr"/>
            <a:lstStyle/>
            <a:p>
              <a:pPr algn="ctr">
                <a:lnSpc>
                  <a:spcPts val="2659"/>
                </a:lnSpc>
                <a:spcBef>
                  <a:spcPct val="0"/>
                </a:spcBef>
              </a:pPr>
              <a:endParaRPr/>
            </a:p>
          </p:txBody>
        </p:sp>
      </p:grpSp>
      <p:grpSp>
        <p:nvGrpSpPr>
          <p:cNvPr id="18" name="Group 18"/>
          <p:cNvGrpSpPr/>
          <p:nvPr/>
        </p:nvGrpSpPr>
        <p:grpSpPr>
          <a:xfrm rot="9101510">
            <a:off x="10961337" y="8607171"/>
            <a:ext cx="5549684" cy="5574515"/>
            <a:chOff x="0" y="0"/>
            <a:chExt cx="2816645" cy="2829248"/>
          </a:xfrm>
        </p:grpSpPr>
        <p:sp>
          <p:nvSpPr>
            <p:cNvPr id="19" name="Freeform 19"/>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20" name="TextBox 20"/>
            <p:cNvSpPr txBox="1"/>
            <p:nvPr/>
          </p:nvSpPr>
          <p:spPr>
            <a:xfrm>
              <a:off x="0" y="-123825"/>
              <a:ext cx="2816645" cy="2953073"/>
            </a:xfrm>
            <a:prstGeom prst="rect">
              <a:avLst/>
            </a:prstGeom>
          </p:spPr>
          <p:txBody>
            <a:bodyPr lIns="26362" tIns="26362" rIns="26362" bIns="26362" rtlCol="0" anchor="ctr"/>
            <a:lstStyle/>
            <a:p>
              <a:pPr algn="ctr">
                <a:lnSpc>
                  <a:spcPts val="2659"/>
                </a:lnSpc>
                <a:spcBef>
                  <a:spcPct val="0"/>
                </a:spcBef>
              </a:pPr>
              <a:endParaRPr/>
            </a:p>
          </p:txBody>
        </p:sp>
      </p:grpSp>
      <p:sp>
        <p:nvSpPr>
          <p:cNvPr id="21" name="Freeform 21"/>
          <p:cNvSpPr/>
          <p:nvPr/>
        </p:nvSpPr>
        <p:spPr>
          <a:xfrm>
            <a:off x="1423592" y="6488921"/>
            <a:ext cx="659308" cy="659308"/>
          </a:xfrm>
          <a:custGeom>
            <a:avLst/>
            <a:gdLst/>
            <a:ahLst/>
            <a:cxnLst/>
            <a:rect l="l" t="t" r="r" b="b"/>
            <a:pathLst>
              <a:path w="659308" h="659308">
                <a:moveTo>
                  <a:pt x="0" y="0"/>
                </a:moveTo>
                <a:lnTo>
                  <a:pt x="659308" y="0"/>
                </a:lnTo>
                <a:lnTo>
                  <a:pt x="659308" y="659307"/>
                </a:lnTo>
                <a:lnTo>
                  <a:pt x="0" y="6593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22" name="Group 22"/>
          <p:cNvGrpSpPr/>
          <p:nvPr/>
        </p:nvGrpSpPr>
        <p:grpSpPr>
          <a:xfrm>
            <a:off x="1028700" y="7364332"/>
            <a:ext cx="8478201" cy="1481573"/>
            <a:chOff x="0" y="0"/>
            <a:chExt cx="2232942" cy="390209"/>
          </a:xfrm>
        </p:grpSpPr>
        <p:sp>
          <p:nvSpPr>
            <p:cNvPr id="23" name="Freeform 23"/>
            <p:cNvSpPr/>
            <p:nvPr/>
          </p:nvSpPr>
          <p:spPr>
            <a:xfrm>
              <a:off x="0" y="0"/>
              <a:ext cx="2232942" cy="390209"/>
            </a:xfrm>
            <a:custGeom>
              <a:avLst/>
              <a:gdLst/>
              <a:ahLst/>
              <a:cxnLst/>
              <a:rect l="l" t="t" r="r" b="b"/>
              <a:pathLst>
                <a:path w="2232942" h="390209">
                  <a:moveTo>
                    <a:pt x="46571" y="0"/>
                  </a:moveTo>
                  <a:lnTo>
                    <a:pt x="2186371" y="0"/>
                  </a:lnTo>
                  <a:cubicBezTo>
                    <a:pt x="2212091" y="0"/>
                    <a:pt x="2232942" y="20851"/>
                    <a:pt x="2232942" y="46571"/>
                  </a:cubicBezTo>
                  <a:lnTo>
                    <a:pt x="2232942" y="343638"/>
                  </a:lnTo>
                  <a:cubicBezTo>
                    <a:pt x="2232942" y="355989"/>
                    <a:pt x="2228035" y="367835"/>
                    <a:pt x="2219301" y="376568"/>
                  </a:cubicBezTo>
                  <a:cubicBezTo>
                    <a:pt x="2210568" y="385302"/>
                    <a:pt x="2198722" y="390209"/>
                    <a:pt x="2186371" y="390209"/>
                  </a:cubicBezTo>
                  <a:lnTo>
                    <a:pt x="46571" y="390209"/>
                  </a:lnTo>
                  <a:cubicBezTo>
                    <a:pt x="34220" y="390209"/>
                    <a:pt x="22374" y="385302"/>
                    <a:pt x="13640" y="376568"/>
                  </a:cubicBezTo>
                  <a:cubicBezTo>
                    <a:pt x="4907" y="367835"/>
                    <a:pt x="0" y="355989"/>
                    <a:pt x="0" y="343638"/>
                  </a:cubicBezTo>
                  <a:lnTo>
                    <a:pt x="0" y="46571"/>
                  </a:lnTo>
                  <a:cubicBezTo>
                    <a:pt x="0" y="34220"/>
                    <a:pt x="4907" y="22374"/>
                    <a:pt x="13640" y="13640"/>
                  </a:cubicBezTo>
                  <a:cubicBezTo>
                    <a:pt x="22374" y="4907"/>
                    <a:pt x="34220" y="0"/>
                    <a:pt x="46571"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ID"/>
            </a:p>
          </p:txBody>
        </p:sp>
        <p:sp>
          <p:nvSpPr>
            <p:cNvPr id="24" name="TextBox 24"/>
            <p:cNvSpPr txBox="1"/>
            <p:nvPr/>
          </p:nvSpPr>
          <p:spPr>
            <a:xfrm>
              <a:off x="0" y="-38100"/>
              <a:ext cx="2232942" cy="428309"/>
            </a:xfrm>
            <a:prstGeom prst="rect">
              <a:avLst/>
            </a:prstGeom>
          </p:spPr>
          <p:txBody>
            <a:bodyPr lIns="50800" tIns="50800" rIns="50800" bIns="50800" rtlCol="0" anchor="ctr"/>
            <a:lstStyle/>
            <a:p>
              <a:pPr algn="ctr">
                <a:lnSpc>
                  <a:spcPts val="3362"/>
                </a:lnSpc>
              </a:pPr>
              <a:endParaRPr/>
            </a:p>
          </p:txBody>
        </p:sp>
      </p:grpSp>
      <p:grpSp>
        <p:nvGrpSpPr>
          <p:cNvPr id="25" name="Group 25"/>
          <p:cNvGrpSpPr/>
          <p:nvPr/>
        </p:nvGrpSpPr>
        <p:grpSpPr>
          <a:xfrm>
            <a:off x="15665503" y="317552"/>
            <a:ext cx="2042119" cy="650325"/>
            <a:chOff x="0" y="0"/>
            <a:chExt cx="537842" cy="171279"/>
          </a:xfrm>
        </p:grpSpPr>
        <p:sp>
          <p:nvSpPr>
            <p:cNvPr id="26" name="Freeform 26"/>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txBody>
            <a:bodyPr/>
            <a:lstStyle/>
            <a:p>
              <a:endParaRPr lang="en-ID"/>
            </a:p>
          </p:txBody>
        </p:sp>
        <p:sp>
          <p:nvSpPr>
            <p:cNvPr id="27" name="TextBox 27"/>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28" name="Group 28"/>
          <p:cNvGrpSpPr/>
          <p:nvPr/>
        </p:nvGrpSpPr>
        <p:grpSpPr>
          <a:xfrm>
            <a:off x="8585553" y="2461134"/>
            <a:ext cx="8543994" cy="3496623"/>
            <a:chOff x="0" y="0"/>
            <a:chExt cx="2250270" cy="920921"/>
          </a:xfrm>
        </p:grpSpPr>
        <p:sp>
          <p:nvSpPr>
            <p:cNvPr id="29" name="Freeform 29"/>
            <p:cNvSpPr/>
            <p:nvPr/>
          </p:nvSpPr>
          <p:spPr>
            <a:xfrm>
              <a:off x="0" y="0"/>
              <a:ext cx="2250270" cy="920921"/>
            </a:xfrm>
            <a:custGeom>
              <a:avLst/>
              <a:gdLst/>
              <a:ahLst/>
              <a:cxnLst/>
              <a:rect l="l" t="t" r="r" b="b"/>
              <a:pathLst>
                <a:path w="2250270" h="920921">
                  <a:moveTo>
                    <a:pt x="46212" y="0"/>
                  </a:moveTo>
                  <a:lnTo>
                    <a:pt x="2204058" y="0"/>
                  </a:lnTo>
                  <a:cubicBezTo>
                    <a:pt x="2229580" y="0"/>
                    <a:pt x="2250270" y="20690"/>
                    <a:pt x="2250270" y="46212"/>
                  </a:cubicBezTo>
                  <a:lnTo>
                    <a:pt x="2250270" y="874709"/>
                  </a:lnTo>
                  <a:cubicBezTo>
                    <a:pt x="2250270" y="900231"/>
                    <a:pt x="2229580" y="920921"/>
                    <a:pt x="2204058" y="920921"/>
                  </a:cubicBezTo>
                  <a:lnTo>
                    <a:pt x="46212" y="920921"/>
                  </a:lnTo>
                  <a:cubicBezTo>
                    <a:pt x="20690" y="920921"/>
                    <a:pt x="0" y="900231"/>
                    <a:pt x="0" y="874709"/>
                  </a:cubicBezTo>
                  <a:lnTo>
                    <a:pt x="0" y="46212"/>
                  </a:lnTo>
                  <a:cubicBezTo>
                    <a:pt x="0" y="20690"/>
                    <a:pt x="20690" y="0"/>
                    <a:pt x="46212"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ID"/>
            </a:p>
          </p:txBody>
        </p:sp>
        <p:sp>
          <p:nvSpPr>
            <p:cNvPr id="30" name="TextBox 30"/>
            <p:cNvSpPr txBox="1"/>
            <p:nvPr/>
          </p:nvSpPr>
          <p:spPr>
            <a:xfrm>
              <a:off x="0" y="-38100"/>
              <a:ext cx="2250270" cy="959021"/>
            </a:xfrm>
            <a:prstGeom prst="rect">
              <a:avLst/>
            </a:prstGeom>
          </p:spPr>
          <p:txBody>
            <a:bodyPr lIns="50800" tIns="50800" rIns="50800" bIns="50800" rtlCol="0" anchor="ctr"/>
            <a:lstStyle/>
            <a:p>
              <a:pPr algn="ctr">
                <a:lnSpc>
                  <a:spcPts val="3362"/>
                </a:lnSpc>
              </a:pPr>
              <a:endParaRPr/>
            </a:p>
          </p:txBody>
        </p:sp>
      </p:grpSp>
      <p:sp>
        <p:nvSpPr>
          <p:cNvPr id="31" name="Freeform 31"/>
          <p:cNvSpPr/>
          <p:nvPr/>
        </p:nvSpPr>
        <p:spPr>
          <a:xfrm>
            <a:off x="8814346" y="1661417"/>
            <a:ext cx="659308" cy="659308"/>
          </a:xfrm>
          <a:custGeom>
            <a:avLst/>
            <a:gdLst/>
            <a:ahLst/>
            <a:cxnLst/>
            <a:rect l="l" t="t" r="r" b="b"/>
            <a:pathLst>
              <a:path w="659308" h="659308">
                <a:moveTo>
                  <a:pt x="0" y="0"/>
                </a:moveTo>
                <a:lnTo>
                  <a:pt x="659308" y="0"/>
                </a:lnTo>
                <a:lnTo>
                  <a:pt x="659308"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3" name="TextBox 33"/>
          <p:cNvSpPr txBox="1"/>
          <p:nvPr/>
        </p:nvSpPr>
        <p:spPr>
          <a:xfrm>
            <a:off x="1490452" y="1310605"/>
            <a:ext cx="6584507" cy="1103884"/>
          </a:xfrm>
          <a:prstGeom prst="rect">
            <a:avLst/>
          </a:prstGeom>
        </p:spPr>
        <p:txBody>
          <a:bodyPr lIns="0" tIns="0" rIns="0" bIns="0" rtlCol="0" anchor="t">
            <a:spAutoFit/>
          </a:bodyPr>
          <a:lstStyle/>
          <a:p>
            <a:pPr algn="ctr">
              <a:lnSpc>
                <a:spcPts val="5887"/>
              </a:lnSpc>
            </a:pPr>
            <a:r>
              <a:rPr lang="en-US" sz="6399">
                <a:solidFill>
                  <a:srgbClr val="243342"/>
                </a:solidFill>
                <a:latin typeface="Karnchang Bold"/>
              </a:rPr>
              <a:t>KODE PROGRAM</a:t>
            </a:r>
          </a:p>
        </p:txBody>
      </p:sp>
      <p:sp>
        <p:nvSpPr>
          <p:cNvPr id="34" name="TextBox 34"/>
          <p:cNvSpPr txBox="1"/>
          <p:nvPr/>
        </p:nvSpPr>
        <p:spPr>
          <a:xfrm>
            <a:off x="853742" y="2344002"/>
            <a:ext cx="7731811" cy="1107440"/>
          </a:xfrm>
          <a:prstGeom prst="rect">
            <a:avLst/>
          </a:prstGeom>
        </p:spPr>
        <p:txBody>
          <a:bodyPr lIns="0" tIns="0" rIns="0" bIns="0" rtlCol="0" anchor="t">
            <a:spAutoFit/>
          </a:bodyPr>
          <a:lstStyle/>
          <a:p>
            <a:pPr algn="ctr">
              <a:lnSpc>
                <a:spcPts val="5980"/>
              </a:lnSpc>
            </a:pPr>
            <a:r>
              <a:rPr lang="en-US" sz="6500">
                <a:solidFill>
                  <a:srgbClr val="000000"/>
                </a:solidFill>
                <a:latin typeface="Karnchang Bold"/>
              </a:rPr>
              <a:t>CLIENT</a:t>
            </a:r>
          </a:p>
        </p:txBody>
      </p:sp>
      <p:sp>
        <p:nvSpPr>
          <p:cNvPr id="35" name="TextBox 35"/>
          <p:cNvSpPr txBox="1"/>
          <p:nvPr/>
        </p:nvSpPr>
        <p:spPr>
          <a:xfrm>
            <a:off x="1170118" y="7308193"/>
            <a:ext cx="8304195" cy="1422400"/>
          </a:xfrm>
          <a:prstGeom prst="rect">
            <a:avLst/>
          </a:prstGeom>
        </p:spPr>
        <p:txBody>
          <a:bodyPr lIns="0" tIns="0" rIns="0" bIns="0" rtlCol="0" anchor="t">
            <a:spAutoFit/>
          </a:bodyPr>
          <a:lstStyle/>
          <a:p>
            <a:pPr algn="l">
              <a:lnSpc>
                <a:spcPts val="3499"/>
              </a:lnSpc>
              <a:spcBef>
                <a:spcPct val="0"/>
              </a:spcBef>
            </a:pPr>
            <a:r>
              <a:rPr lang="en-US" sz="2499">
                <a:solidFill>
                  <a:srgbClr val="000000"/>
                </a:solidFill>
                <a:latin typeface="Karnchang"/>
              </a:rPr>
              <a:t>Blok ini memastikan bahwa kode di dalamnya hanya dieksekusi jika skrip dijalankan secara langsung, bukan diimpor sebagai modul di skrip lain.</a:t>
            </a:r>
          </a:p>
        </p:txBody>
      </p:sp>
      <p:sp>
        <p:nvSpPr>
          <p:cNvPr id="36" name="TextBox 36"/>
          <p:cNvSpPr txBox="1"/>
          <p:nvPr/>
        </p:nvSpPr>
        <p:spPr>
          <a:xfrm>
            <a:off x="8519759" y="2584002"/>
            <a:ext cx="8609788" cy="3354705"/>
          </a:xfrm>
          <a:prstGeom prst="rect">
            <a:avLst/>
          </a:prstGeom>
        </p:spPr>
        <p:txBody>
          <a:bodyPr lIns="0" tIns="0" rIns="0" bIns="0" rtlCol="0" anchor="t">
            <a:spAutoFit/>
          </a:bodyPr>
          <a:lstStyle/>
          <a:p>
            <a:pPr marL="388620" lvl="1" indent="-194310" algn="l">
              <a:lnSpc>
                <a:spcPts val="2520"/>
              </a:lnSpc>
              <a:buFont typeface="Arial"/>
              <a:buChar char="•"/>
            </a:pPr>
            <a:r>
              <a:rPr lang="en-US" sz="1800">
                <a:solidFill>
                  <a:srgbClr val="000000"/>
                </a:solidFill>
                <a:latin typeface="Karnchang"/>
              </a:rPr>
              <a:t>Memastikan bahwa ada tepat 3 argumen baris perintah yang diberikan (host, port, dan path).</a:t>
            </a:r>
          </a:p>
          <a:p>
            <a:pPr marL="388620" lvl="1" indent="-194310" algn="l">
              <a:lnSpc>
                <a:spcPts val="2520"/>
              </a:lnSpc>
              <a:buFont typeface="Arial"/>
              <a:buChar char="•"/>
            </a:pPr>
            <a:r>
              <a:rPr lang="en-US" sz="1800">
                <a:solidFill>
                  <a:srgbClr val="000000"/>
                </a:solidFill>
                <a:latin typeface="Karnchang"/>
              </a:rPr>
              <a:t>Jika tidak, mencetak pesan penggunaan yang benar dari program.</a:t>
            </a:r>
          </a:p>
          <a:p>
            <a:pPr marL="388620" lvl="1" indent="-194310" algn="l">
              <a:lnSpc>
                <a:spcPts val="2520"/>
              </a:lnSpc>
              <a:buFont typeface="Arial"/>
              <a:buChar char="•"/>
            </a:pPr>
            <a:r>
              <a:rPr lang="en-US" sz="1800">
                <a:solidFill>
                  <a:srgbClr val="000000"/>
                </a:solidFill>
                <a:latin typeface="Karnchang"/>
              </a:rPr>
              <a:t>Mengambil argumen baris perintah:</a:t>
            </a:r>
          </a:p>
          <a:p>
            <a:pPr marL="777240" lvl="2" indent="-259080" algn="l">
              <a:lnSpc>
                <a:spcPts val="2520"/>
              </a:lnSpc>
              <a:buFont typeface="Arial"/>
              <a:buChar char="⚬"/>
            </a:pPr>
            <a:r>
              <a:rPr lang="en-US" sz="1800">
                <a:solidFill>
                  <a:srgbClr val="000000"/>
                </a:solidFill>
                <a:latin typeface="Karnchang"/>
              </a:rPr>
              <a:t>host: Alamat IP atau nama domain dari server.</a:t>
            </a:r>
          </a:p>
          <a:p>
            <a:pPr marL="777240" lvl="2" indent="-259080" algn="l">
              <a:lnSpc>
                <a:spcPts val="2520"/>
              </a:lnSpc>
              <a:buFont typeface="Arial"/>
              <a:buChar char="⚬"/>
            </a:pPr>
            <a:r>
              <a:rPr lang="en-US" sz="1800">
                <a:solidFill>
                  <a:srgbClr val="000000"/>
                </a:solidFill>
                <a:latin typeface="Karnchang"/>
              </a:rPr>
              <a:t>port: Port di mana server mendengarkan (dikonversi menjadi integer).</a:t>
            </a:r>
          </a:p>
          <a:p>
            <a:pPr marL="777240" lvl="2" indent="-259080" algn="l">
              <a:lnSpc>
                <a:spcPts val="2520"/>
              </a:lnSpc>
              <a:buFont typeface="Arial"/>
              <a:buChar char="⚬"/>
            </a:pPr>
            <a:r>
              <a:rPr lang="en-US" sz="1800">
                <a:solidFill>
                  <a:srgbClr val="000000"/>
                </a:solidFill>
                <a:latin typeface="Karnchang"/>
              </a:rPr>
              <a:t>path: Path dari file atau resource yang diminta.</a:t>
            </a:r>
          </a:p>
          <a:p>
            <a:pPr marL="388620" lvl="1" indent="-194310" algn="l">
              <a:lnSpc>
                <a:spcPts val="2520"/>
              </a:lnSpc>
              <a:buFont typeface="Arial"/>
              <a:buChar char="•"/>
            </a:pPr>
            <a:r>
              <a:rPr lang="en-US" sz="1800">
                <a:solidFill>
                  <a:srgbClr val="000000"/>
                </a:solidFill>
                <a:latin typeface="Karnchang"/>
              </a:rPr>
              <a:t>Memanggil fungsi http_request dengan argumen yang diambil untuk mengirim permintaan dan menerima respons.</a:t>
            </a:r>
          </a:p>
          <a:p>
            <a:pPr algn="l">
              <a:lnSpc>
                <a:spcPts val="2520"/>
              </a:lnSpc>
            </a:pPr>
            <a:endParaRPr lang="en-US" sz="1800">
              <a:solidFill>
                <a:srgbClr val="000000"/>
              </a:solidFill>
              <a:latin typeface="Karnchang"/>
            </a:endParaRPr>
          </a:p>
        </p:txBody>
      </p:sp>
      <p:sp>
        <p:nvSpPr>
          <p:cNvPr id="37" name="TextBox 37"/>
          <p:cNvSpPr txBox="1"/>
          <p:nvPr/>
        </p:nvSpPr>
        <p:spPr>
          <a:xfrm>
            <a:off x="1753246" y="6280856"/>
            <a:ext cx="4006853" cy="961136"/>
          </a:xfrm>
          <a:prstGeom prst="rect">
            <a:avLst/>
          </a:prstGeom>
        </p:spPr>
        <p:txBody>
          <a:bodyPr lIns="0" tIns="0" rIns="0" bIns="0" rtlCol="0" anchor="t">
            <a:spAutoFit/>
          </a:bodyPr>
          <a:lstStyle/>
          <a:p>
            <a:pPr algn="ctr">
              <a:lnSpc>
                <a:spcPts val="5152"/>
              </a:lnSpc>
            </a:pPr>
            <a:r>
              <a:rPr lang="en-US" sz="5600">
                <a:solidFill>
                  <a:srgbClr val="000000"/>
                </a:solidFill>
                <a:latin typeface="Karnchang Bold"/>
              </a:rPr>
              <a:t>TUJUAN</a:t>
            </a:r>
          </a:p>
        </p:txBody>
      </p:sp>
      <p:sp>
        <p:nvSpPr>
          <p:cNvPr id="38" name="TextBox 38"/>
          <p:cNvSpPr txBox="1"/>
          <p:nvPr/>
        </p:nvSpPr>
        <p:spPr>
          <a:xfrm>
            <a:off x="9244861" y="1453353"/>
            <a:ext cx="7632036" cy="961136"/>
          </a:xfrm>
          <a:prstGeom prst="rect">
            <a:avLst/>
          </a:prstGeom>
        </p:spPr>
        <p:txBody>
          <a:bodyPr lIns="0" tIns="0" rIns="0" bIns="0" rtlCol="0" anchor="t">
            <a:spAutoFit/>
          </a:bodyPr>
          <a:lstStyle/>
          <a:p>
            <a:pPr algn="ctr">
              <a:lnSpc>
                <a:spcPts val="5152"/>
              </a:lnSpc>
            </a:pPr>
            <a:r>
              <a:rPr lang="en-US" sz="5600">
                <a:solidFill>
                  <a:srgbClr val="000000"/>
                </a:solidFill>
                <a:latin typeface="Karnchang Bold"/>
              </a:rPr>
              <a:t>LANGKAH-LANGKAH</a:t>
            </a:r>
          </a:p>
        </p:txBody>
      </p:sp>
      <p:pic>
        <p:nvPicPr>
          <p:cNvPr id="42" name="Picture 41" descr="A computer code with text&#10;&#10;Description automatically generated">
            <a:extLst>
              <a:ext uri="{FF2B5EF4-FFF2-40B4-BE49-F238E27FC236}">
                <a16:creationId xmlns:a16="http://schemas.microsoft.com/office/drawing/2014/main" id="{FE2C3269-2F45-CC2F-E4B0-4B10C39AAD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703" y="3097775"/>
            <a:ext cx="7277193" cy="284093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txBody>
            <a:bodyPr/>
            <a:lstStyle/>
            <a:p>
              <a:endParaRPr lang="en-ID"/>
            </a:p>
          </p:txBody>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4376622">
            <a:off x="13219564" y="-4210217"/>
            <a:ext cx="5549684" cy="5574515"/>
            <a:chOff x="0" y="0"/>
            <a:chExt cx="2816645" cy="2829248"/>
          </a:xfrm>
        </p:grpSpPr>
        <p:sp>
          <p:nvSpPr>
            <p:cNvPr id="16" name="Freeform 16"/>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17" name="TextBox 17"/>
            <p:cNvSpPr txBox="1"/>
            <p:nvPr/>
          </p:nvSpPr>
          <p:spPr>
            <a:xfrm>
              <a:off x="0" y="-123825"/>
              <a:ext cx="2816645" cy="2953073"/>
            </a:xfrm>
            <a:prstGeom prst="rect">
              <a:avLst/>
            </a:prstGeom>
          </p:spPr>
          <p:txBody>
            <a:bodyPr lIns="26362" tIns="26362" rIns="26362" bIns="26362" rtlCol="0" anchor="ctr"/>
            <a:lstStyle/>
            <a:p>
              <a:pPr algn="ctr">
                <a:lnSpc>
                  <a:spcPts val="2659"/>
                </a:lnSpc>
                <a:spcBef>
                  <a:spcPct val="0"/>
                </a:spcBef>
              </a:pPr>
              <a:endParaRPr/>
            </a:p>
          </p:txBody>
        </p:sp>
      </p:grpSp>
      <p:grpSp>
        <p:nvGrpSpPr>
          <p:cNvPr id="18" name="Group 18"/>
          <p:cNvGrpSpPr/>
          <p:nvPr/>
        </p:nvGrpSpPr>
        <p:grpSpPr>
          <a:xfrm rot="2920264">
            <a:off x="9730541" y="8051363"/>
            <a:ext cx="5549684" cy="5574515"/>
            <a:chOff x="0" y="0"/>
            <a:chExt cx="2816645" cy="2829248"/>
          </a:xfrm>
        </p:grpSpPr>
        <p:sp>
          <p:nvSpPr>
            <p:cNvPr id="19" name="Freeform 19"/>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20" name="TextBox 20"/>
            <p:cNvSpPr txBox="1"/>
            <p:nvPr/>
          </p:nvSpPr>
          <p:spPr>
            <a:xfrm>
              <a:off x="0" y="-123825"/>
              <a:ext cx="2816645" cy="2953073"/>
            </a:xfrm>
            <a:prstGeom prst="rect">
              <a:avLst/>
            </a:prstGeom>
          </p:spPr>
          <p:txBody>
            <a:bodyPr lIns="26362" tIns="26362" rIns="26362" bIns="26362" rtlCol="0" anchor="ctr"/>
            <a:lstStyle/>
            <a:p>
              <a:pPr algn="ctr">
                <a:lnSpc>
                  <a:spcPts val="2659"/>
                </a:lnSpc>
                <a:spcBef>
                  <a:spcPct val="0"/>
                </a:spcBef>
              </a:pPr>
              <a:endParaRPr/>
            </a:p>
          </p:txBody>
        </p:sp>
      </p:grpSp>
      <p:grpSp>
        <p:nvGrpSpPr>
          <p:cNvPr id="21" name="Group 21"/>
          <p:cNvGrpSpPr/>
          <p:nvPr/>
        </p:nvGrpSpPr>
        <p:grpSpPr>
          <a:xfrm rot="8232461">
            <a:off x="10396572" y="7811373"/>
            <a:ext cx="5549684" cy="5574515"/>
            <a:chOff x="0" y="0"/>
            <a:chExt cx="2816645" cy="2829248"/>
          </a:xfrm>
        </p:grpSpPr>
        <p:sp>
          <p:nvSpPr>
            <p:cNvPr id="22" name="Freeform 22"/>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23" name="TextBox 23"/>
            <p:cNvSpPr txBox="1"/>
            <p:nvPr/>
          </p:nvSpPr>
          <p:spPr>
            <a:xfrm>
              <a:off x="0" y="-123825"/>
              <a:ext cx="2816645" cy="2953073"/>
            </a:xfrm>
            <a:prstGeom prst="rect">
              <a:avLst/>
            </a:prstGeom>
          </p:spPr>
          <p:txBody>
            <a:bodyPr lIns="26362" tIns="26362" rIns="26362" bIns="26362" rtlCol="0" anchor="ctr"/>
            <a:lstStyle/>
            <a:p>
              <a:pPr algn="ctr">
                <a:lnSpc>
                  <a:spcPts val="2659"/>
                </a:lnSpc>
                <a:spcBef>
                  <a:spcPct val="0"/>
                </a:spcBef>
              </a:pPr>
              <a:endParaRPr/>
            </a:p>
          </p:txBody>
        </p:sp>
      </p:grpSp>
      <p:sp>
        <p:nvSpPr>
          <p:cNvPr id="24" name="Freeform 24"/>
          <p:cNvSpPr/>
          <p:nvPr/>
        </p:nvSpPr>
        <p:spPr>
          <a:xfrm>
            <a:off x="8342902" y="3800873"/>
            <a:ext cx="659308" cy="659308"/>
          </a:xfrm>
          <a:custGeom>
            <a:avLst/>
            <a:gdLst/>
            <a:ahLst/>
            <a:cxnLst/>
            <a:rect l="l" t="t" r="r" b="b"/>
            <a:pathLst>
              <a:path w="659308" h="659308">
                <a:moveTo>
                  <a:pt x="0" y="0"/>
                </a:moveTo>
                <a:lnTo>
                  <a:pt x="659307" y="0"/>
                </a:lnTo>
                <a:lnTo>
                  <a:pt x="659307"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25" name="Group 25"/>
          <p:cNvGrpSpPr/>
          <p:nvPr/>
        </p:nvGrpSpPr>
        <p:grpSpPr>
          <a:xfrm>
            <a:off x="8160946" y="4553945"/>
            <a:ext cx="8709804" cy="1737671"/>
            <a:chOff x="0" y="0"/>
            <a:chExt cx="2293940" cy="457658"/>
          </a:xfrm>
        </p:grpSpPr>
        <p:sp>
          <p:nvSpPr>
            <p:cNvPr id="26" name="Freeform 26"/>
            <p:cNvSpPr/>
            <p:nvPr/>
          </p:nvSpPr>
          <p:spPr>
            <a:xfrm>
              <a:off x="0" y="0"/>
              <a:ext cx="2293940" cy="457658"/>
            </a:xfrm>
            <a:custGeom>
              <a:avLst/>
              <a:gdLst/>
              <a:ahLst/>
              <a:cxnLst/>
              <a:rect l="l" t="t" r="r" b="b"/>
              <a:pathLst>
                <a:path w="2293940" h="457658">
                  <a:moveTo>
                    <a:pt x="45333" y="0"/>
                  </a:moveTo>
                  <a:lnTo>
                    <a:pt x="2248608" y="0"/>
                  </a:lnTo>
                  <a:cubicBezTo>
                    <a:pt x="2273644" y="0"/>
                    <a:pt x="2293940" y="20296"/>
                    <a:pt x="2293940" y="45333"/>
                  </a:cubicBezTo>
                  <a:lnTo>
                    <a:pt x="2293940" y="412326"/>
                  </a:lnTo>
                  <a:cubicBezTo>
                    <a:pt x="2293940" y="424348"/>
                    <a:pt x="2289164" y="435879"/>
                    <a:pt x="2280663" y="444380"/>
                  </a:cubicBezTo>
                  <a:cubicBezTo>
                    <a:pt x="2272161" y="452882"/>
                    <a:pt x="2260631" y="457658"/>
                    <a:pt x="2248608" y="457658"/>
                  </a:cubicBezTo>
                  <a:lnTo>
                    <a:pt x="45333" y="457658"/>
                  </a:lnTo>
                  <a:cubicBezTo>
                    <a:pt x="33310" y="457658"/>
                    <a:pt x="21779" y="452882"/>
                    <a:pt x="13278" y="444380"/>
                  </a:cubicBezTo>
                  <a:cubicBezTo>
                    <a:pt x="4776" y="435879"/>
                    <a:pt x="0" y="424348"/>
                    <a:pt x="0" y="412326"/>
                  </a:cubicBezTo>
                  <a:lnTo>
                    <a:pt x="0" y="45333"/>
                  </a:lnTo>
                  <a:cubicBezTo>
                    <a:pt x="0" y="33310"/>
                    <a:pt x="4776" y="21779"/>
                    <a:pt x="13278" y="13278"/>
                  </a:cubicBezTo>
                  <a:cubicBezTo>
                    <a:pt x="21779" y="4776"/>
                    <a:pt x="33310" y="0"/>
                    <a:pt x="45333"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ID"/>
            </a:p>
          </p:txBody>
        </p:sp>
        <p:sp>
          <p:nvSpPr>
            <p:cNvPr id="27" name="TextBox 27"/>
            <p:cNvSpPr txBox="1"/>
            <p:nvPr/>
          </p:nvSpPr>
          <p:spPr>
            <a:xfrm>
              <a:off x="0" y="-38100"/>
              <a:ext cx="2293940" cy="495758"/>
            </a:xfrm>
            <a:prstGeom prst="rect">
              <a:avLst/>
            </a:prstGeom>
          </p:spPr>
          <p:txBody>
            <a:bodyPr lIns="50800" tIns="50800" rIns="50800" bIns="50800" rtlCol="0" anchor="ctr"/>
            <a:lstStyle/>
            <a:p>
              <a:pPr algn="ctr">
                <a:lnSpc>
                  <a:spcPts val="3362"/>
                </a:lnSpc>
              </a:pPr>
              <a:endParaRPr/>
            </a:p>
          </p:txBody>
        </p:sp>
      </p:grpSp>
      <p:grpSp>
        <p:nvGrpSpPr>
          <p:cNvPr id="28" name="Group 28"/>
          <p:cNvGrpSpPr/>
          <p:nvPr/>
        </p:nvGrpSpPr>
        <p:grpSpPr>
          <a:xfrm>
            <a:off x="15665503" y="317552"/>
            <a:ext cx="2042119" cy="650325"/>
            <a:chOff x="0" y="0"/>
            <a:chExt cx="537842" cy="171279"/>
          </a:xfrm>
        </p:grpSpPr>
        <p:sp>
          <p:nvSpPr>
            <p:cNvPr id="29" name="Freeform 29"/>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txBody>
            <a:bodyPr/>
            <a:lstStyle/>
            <a:p>
              <a:endParaRPr lang="en-ID"/>
            </a:p>
          </p:txBody>
        </p:sp>
        <p:sp>
          <p:nvSpPr>
            <p:cNvPr id="30" name="TextBox 30"/>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sp>
        <p:nvSpPr>
          <p:cNvPr id="31" name="Freeform 31"/>
          <p:cNvSpPr/>
          <p:nvPr/>
        </p:nvSpPr>
        <p:spPr>
          <a:xfrm>
            <a:off x="1668471" y="3800873"/>
            <a:ext cx="6102353" cy="4711100"/>
          </a:xfrm>
          <a:custGeom>
            <a:avLst/>
            <a:gdLst/>
            <a:ahLst/>
            <a:cxnLst/>
            <a:rect l="l" t="t" r="r" b="b"/>
            <a:pathLst>
              <a:path w="6102353" h="4711100">
                <a:moveTo>
                  <a:pt x="0" y="0"/>
                </a:moveTo>
                <a:lnTo>
                  <a:pt x="6102353" y="0"/>
                </a:lnTo>
                <a:lnTo>
                  <a:pt x="6102353" y="4711100"/>
                </a:lnTo>
                <a:lnTo>
                  <a:pt x="0" y="4711100"/>
                </a:lnTo>
                <a:lnTo>
                  <a:pt x="0" y="0"/>
                </a:lnTo>
                <a:close/>
              </a:path>
            </a:pathLst>
          </a:custGeom>
          <a:blipFill>
            <a:blip r:embed="rId4"/>
            <a:stretch>
              <a:fillRect b="-27542"/>
            </a:stretch>
          </a:blipFill>
        </p:spPr>
        <p:txBody>
          <a:bodyPr/>
          <a:lstStyle/>
          <a:p>
            <a:endParaRPr lang="en-ID"/>
          </a:p>
        </p:txBody>
      </p:sp>
      <p:sp>
        <p:nvSpPr>
          <p:cNvPr id="32" name="TextBox 32"/>
          <p:cNvSpPr txBox="1"/>
          <p:nvPr/>
        </p:nvSpPr>
        <p:spPr>
          <a:xfrm>
            <a:off x="1160798" y="1475743"/>
            <a:ext cx="7653548" cy="1019429"/>
          </a:xfrm>
          <a:prstGeom prst="rect">
            <a:avLst/>
          </a:prstGeom>
        </p:spPr>
        <p:txBody>
          <a:bodyPr lIns="0" tIns="0" rIns="0" bIns="0" rtlCol="0" anchor="t">
            <a:spAutoFit/>
          </a:bodyPr>
          <a:lstStyle/>
          <a:p>
            <a:pPr algn="ctr">
              <a:lnSpc>
                <a:spcPts val="5428"/>
              </a:lnSpc>
            </a:pPr>
            <a:r>
              <a:rPr lang="en-US" sz="5900">
                <a:solidFill>
                  <a:srgbClr val="243342"/>
                </a:solidFill>
                <a:latin typeface="Karnchang Bold"/>
              </a:rPr>
              <a:t>RUNNING PROGRAM</a:t>
            </a:r>
          </a:p>
        </p:txBody>
      </p:sp>
      <p:sp>
        <p:nvSpPr>
          <p:cNvPr id="33" name="TextBox 33"/>
          <p:cNvSpPr txBox="1"/>
          <p:nvPr/>
        </p:nvSpPr>
        <p:spPr>
          <a:xfrm>
            <a:off x="853742" y="2344002"/>
            <a:ext cx="7731811" cy="1107440"/>
          </a:xfrm>
          <a:prstGeom prst="rect">
            <a:avLst/>
          </a:prstGeom>
        </p:spPr>
        <p:txBody>
          <a:bodyPr lIns="0" tIns="0" rIns="0" bIns="0" rtlCol="0" anchor="t">
            <a:spAutoFit/>
          </a:bodyPr>
          <a:lstStyle/>
          <a:p>
            <a:pPr algn="ctr">
              <a:lnSpc>
                <a:spcPts val="5980"/>
              </a:lnSpc>
            </a:pPr>
            <a:r>
              <a:rPr lang="en-US" sz="6500">
                <a:solidFill>
                  <a:srgbClr val="000000"/>
                </a:solidFill>
                <a:latin typeface="Karnchang Bold"/>
              </a:rPr>
              <a:t>SERVER</a:t>
            </a:r>
          </a:p>
        </p:txBody>
      </p:sp>
      <p:sp>
        <p:nvSpPr>
          <p:cNvPr id="34" name="TextBox 34"/>
          <p:cNvSpPr txBox="1"/>
          <p:nvPr/>
        </p:nvSpPr>
        <p:spPr>
          <a:xfrm>
            <a:off x="15621459" y="349050"/>
            <a:ext cx="2168307" cy="444454"/>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rPr>
              <a:t>Halaman 3</a:t>
            </a:r>
          </a:p>
        </p:txBody>
      </p:sp>
      <p:sp>
        <p:nvSpPr>
          <p:cNvPr id="35" name="TextBox 35"/>
          <p:cNvSpPr txBox="1"/>
          <p:nvPr/>
        </p:nvSpPr>
        <p:spPr>
          <a:xfrm>
            <a:off x="8401417" y="4597400"/>
            <a:ext cx="8304195" cy="1422400"/>
          </a:xfrm>
          <a:prstGeom prst="rect">
            <a:avLst/>
          </a:prstGeom>
        </p:spPr>
        <p:txBody>
          <a:bodyPr lIns="0" tIns="0" rIns="0" bIns="0" rtlCol="0" anchor="t">
            <a:spAutoFit/>
          </a:bodyPr>
          <a:lstStyle/>
          <a:p>
            <a:pPr algn="l">
              <a:lnSpc>
                <a:spcPts val="3499"/>
              </a:lnSpc>
              <a:spcBef>
                <a:spcPct val="0"/>
              </a:spcBef>
            </a:pPr>
            <a:r>
              <a:rPr lang="en-US" sz="2499">
                <a:solidFill>
                  <a:srgbClr val="000000"/>
                </a:solidFill>
                <a:latin typeface="Karnchang"/>
              </a:rPr>
              <a:t>Program ini berfungsi sebagai server HTTP sederhana yang dapat menerima dan memproses permintaan dari klien untuk file tertentu (HTML, JPEG, PNG)</a:t>
            </a:r>
          </a:p>
        </p:txBody>
      </p:sp>
      <p:sp>
        <p:nvSpPr>
          <p:cNvPr id="36" name="TextBox 36"/>
          <p:cNvSpPr txBox="1"/>
          <p:nvPr/>
        </p:nvSpPr>
        <p:spPr>
          <a:xfrm>
            <a:off x="8160946" y="3592809"/>
            <a:ext cx="5010468" cy="961136"/>
          </a:xfrm>
          <a:prstGeom prst="rect">
            <a:avLst/>
          </a:prstGeom>
        </p:spPr>
        <p:txBody>
          <a:bodyPr lIns="0" tIns="0" rIns="0" bIns="0" rtlCol="0" anchor="t">
            <a:spAutoFit/>
          </a:bodyPr>
          <a:lstStyle/>
          <a:p>
            <a:pPr algn="ctr">
              <a:lnSpc>
                <a:spcPts val="5152"/>
              </a:lnSpc>
            </a:pPr>
            <a:r>
              <a:rPr lang="en-US" sz="5600">
                <a:solidFill>
                  <a:srgbClr val="000000"/>
                </a:solidFill>
                <a:latin typeface="Karnchang Bold"/>
              </a:rPr>
              <a:t>TUJUAN</a:t>
            </a:r>
          </a:p>
        </p:txBody>
      </p:sp>
      <p:grpSp>
        <p:nvGrpSpPr>
          <p:cNvPr id="37" name="Group 37"/>
          <p:cNvGrpSpPr/>
          <p:nvPr/>
        </p:nvGrpSpPr>
        <p:grpSpPr>
          <a:xfrm rot="-4958501">
            <a:off x="15513158" y="-2936589"/>
            <a:ext cx="5549684" cy="5574515"/>
            <a:chOff x="0" y="0"/>
            <a:chExt cx="2816645" cy="2829248"/>
          </a:xfrm>
        </p:grpSpPr>
        <p:sp>
          <p:nvSpPr>
            <p:cNvPr id="38" name="Freeform 38"/>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39" name="TextBox 39"/>
            <p:cNvSpPr txBox="1"/>
            <p:nvPr/>
          </p:nvSpPr>
          <p:spPr>
            <a:xfrm>
              <a:off x="0" y="-123825"/>
              <a:ext cx="2816645" cy="2953073"/>
            </a:xfrm>
            <a:prstGeom prst="rect">
              <a:avLst/>
            </a:prstGeom>
          </p:spPr>
          <p:txBody>
            <a:bodyPr lIns="26362" tIns="26362" rIns="26362" bIns="26362" rtlCol="0" anchor="ctr"/>
            <a:lstStyle/>
            <a:p>
              <a:pPr algn="ctr">
                <a:lnSpc>
                  <a:spcPts val="2659"/>
                </a:lnSpc>
                <a:spcBef>
                  <a:spcPct val="0"/>
                </a:spcBef>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txBody>
            <a:bodyPr/>
            <a:lstStyle/>
            <a:p>
              <a:endParaRPr lang="en-ID"/>
            </a:p>
          </p:txBody>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4376622">
            <a:off x="13219564" y="-4210217"/>
            <a:ext cx="5549684" cy="5574515"/>
            <a:chOff x="0" y="0"/>
            <a:chExt cx="2816645" cy="2829248"/>
          </a:xfrm>
        </p:grpSpPr>
        <p:sp>
          <p:nvSpPr>
            <p:cNvPr id="16" name="Freeform 16"/>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txBody>
            <a:bodyPr/>
            <a:lstStyle/>
            <a:p>
              <a:endParaRPr lang="en-ID"/>
            </a:p>
          </p:txBody>
        </p:sp>
        <p:sp>
          <p:nvSpPr>
            <p:cNvPr id="17" name="TextBox 17"/>
            <p:cNvSpPr txBox="1"/>
            <p:nvPr/>
          </p:nvSpPr>
          <p:spPr>
            <a:xfrm>
              <a:off x="0" y="-123825"/>
              <a:ext cx="2816645" cy="2953073"/>
            </a:xfrm>
            <a:prstGeom prst="rect">
              <a:avLst/>
            </a:prstGeom>
          </p:spPr>
          <p:txBody>
            <a:bodyPr lIns="26362" tIns="26362" rIns="26362" bIns="26362" rtlCol="0" anchor="ctr"/>
            <a:lstStyle/>
            <a:p>
              <a:pPr algn="ctr">
                <a:lnSpc>
                  <a:spcPts val="2659"/>
                </a:lnSpc>
                <a:spcBef>
                  <a:spcPct val="0"/>
                </a:spcBef>
              </a:pPr>
              <a:endParaRPr/>
            </a:p>
          </p:txBody>
        </p:sp>
      </p:grpSp>
      <p:grpSp>
        <p:nvGrpSpPr>
          <p:cNvPr id="18" name="Group 18"/>
          <p:cNvGrpSpPr/>
          <p:nvPr/>
        </p:nvGrpSpPr>
        <p:grpSpPr>
          <a:xfrm rot="2920264">
            <a:off x="9730541" y="8051363"/>
            <a:ext cx="5549684" cy="5574515"/>
            <a:chOff x="0" y="0"/>
            <a:chExt cx="2816645" cy="2829248"/>
          </a:xfrm>
        </p:grpSpPr>
        <p:sp>
          <p:nvSpPr>
            <p:cNvPr id="19" name="Freeform 19"/>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txBody>
            <a:bodyPr/>
            <a:lstStyle/>
            <a:p>
              <a:endParaRPr lang="en-ID"/>
            </a:p>
          </p:txBody>
        </p:sp>
        <p:sp>
          <p:nvSpPr>
            <p:cNvPr id="20" name="TextBox 20"/>
            <p:cNvSpPr txBox="1"/>
            <p:nvPr/>
          </p:nvSpPr>
          <p:spPr>
            <a:xfrm>
              <a:off x="0" y="-123825"/>
              <a:ext cx="2816645" cy="2953073"/>
            </a:xfrm>
            <a:prstGeom prst="rect">
              <a:avLst/>
            </a:prstGeom>
          </p:spPr>
          <p:txBody>
            <a:bodyPr lIns="26362" tIns="26362" rIns="26362" bIns="26362" rtlCol="0" anchor="ctr"/>
            <a:lstStyle/>
            <a:p>
              <a:pPr algn="ctr">
                <a:lnSpc>
                  <a:spcPts val="2659"/>
                </a:lnSpc>
                <a:spcBef>
                  <a:spcPct val="0"/>
                </a:spcBef>
              </a:pPr>
              <a:endParaRPr/>
            </a:p>
          </p:txBody>
        </p:sp>
      </p:grpSp>
      <p:grpSp>
        <p:nvGrpSpPr>
          <p:cNvPr id="21" name="Group 21"/>
          <p:cNvGrpSpPr/>
          <p:nvPr/>
        </p:nvGrpSpPr>
        <p:grpSpPr>
          <a:xfrm rot="8232461">
            <a:off x="11322987" y="8039260"/>
            <a:ext cx="5549684" cy="5574515"/>
            <a:chOff x="0" y="0"/>
            <a:chExt cx="2816645" cy="2829248"/>
          </a:xfrm>
        </p:grpSpPr>
        <p:sp>
          <p:nvSpPr>
            <p:cNvPr id="22" name="Freeform 22"/>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D9D9D9"/>
            </a:solidFill>
          </p:spPr>
          <p:txBody>
            <a:bodyPr/>
            <a:lstStyle/>
            <a:p>
              <a:endParaRPr lang="en-ID"/>
            </a:p>
          </p:txBody>
        </p:sp>
        <p:sp>
          <p:nvSpPr>
            <p:cNvPr id="23" name="TextBox 23"/>
            <p:cNvSpPr txBox="1"/>
            <p:nvPr/>
          </p:nvSpPr>
          <p:spPr>
            <a:xfrm>
              <a:off x="0" y="-123825"/>
              <a:ext cx="2816645" cy="2953073"/>
            </a:xfrm>
            <a:prstGeom prst="rect">
              <a:avLst/>
            </a:prstGeom>
          </p:spPr>
          <p:txBody>
            <a:bodyPr lIns="26362" tIns="26362" rIns="26362" bIns="26362" rtlCol="0" anchor="ctr"/>
            <a:lstStyle/>
            <a:p>
              <a:pPr algn="ctr">
                <a:lnSpc>
                  <a:spcPts val="2659"/>
                </a:lnSpc>
                <a:spcBef>
                  <a:spcPct val="0"/>
                </a:spcBef>
              </a:pPr>
              <a:endParaRPr/>
            </a:p>
          </p:txBody>
        </p:sp>
      </p:grpSp>
      <p:sp>
        <p:nvSpPr>
          <p:cNvPr id="24" name="Freeform 24"/>
          <p:cNvSpPr/>
          <p:nvPr/>
        </p:nvSpPr>
        <p:spPr>
          <a:xfrm>
            <a:off x="8342902" y="3800873"/>
            <a:ext cx="659308" cy="659308"/>
          </a:xfrm>
          <a:custGeom>
            <a:avLst/>
            <a:gdLst/>
            <a:ahLst/>
            <a:cxnLst/>
            <a:rect l="l" t="t" r="r" b="b"/>
            <a:pathLst>
              <a:path w="659308" h="659308">
                <a:moveTo>
                  <a:pt x="0" y="0"/>
                </a:moveTo>
                <a:lnTo>
                  <a:pt x="659307" y="0"/>
                </a:lnTo>
                <a:lnTo>
                  <a:pt x="659307"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25" name="Group 25"/>
          <p:cNvGrpSpPr/>
          <p:nvPr/>
        </p:nvGrpSpPr>
        <p:grpSpPr>
          <a:xfrm>
            <a:off x="8160946" y="4553945"/>
            <a:ext cx="8709804" cy="2509683"/>
            <a:chOff x="0" y="0"/>
            <a:chExt cx="2293940" cy="660986"/>
          </a:xfrm>
        </p:grpSpPr>
        <p:sp>
          <p:nvSpPr>
            <p:cNvPr id="26" name="Freeform 26"/>
            <p:cNvSpPr/>
            <p:nvPr/>
          </p:nvSpPr>
          <p:spPr>
            <a:xfrm>
              <a:off x="0" y="0"/>
              <a:ext cx="2293940" cy="660986"/>
            </a:xfrm>
            <a:custGeom>
              <a:avLst/>
              <a:gdLst/>
              <a:ahLst/>
              <a:cxnLst/>
              <a:rect l="l" t="t" r="r" b="b"/>
              <a:pathLst>
                <a:path w="2293940" h="660986">
                  <a:moveTo>
                    <a:pt x="45333" y="0"/>
                  </a:moveTo>
                  <a:lnTo>
                    <a:pt x="2248608" y="0"/>
                  </a:lnTo>
                  <a:cubicBezTo>
                    <a:pt x="2273644" y="0"/>
                    <a:pt x="2293940" y="20296"/>
                    <a:pt x="2293940" y="45333"/>
                  </a:cubicBezTo>
                  <a:lnTo>
                    <a:pt x="2293940" y="615654"/>
                  </a:lnTo>
                  <a:cubicBezTo>
                    <a:pt x="2293940" y="627677"/>
                    <a:pt x="2289164" y="639207"/>
                    <a:pt x="2280663" y="647709"/>
                  </a:cubicBezTo>
                  <a:cubicBezTo>
                    <a:pt x="2272161" y="656210"/>
                    <a:pt x="2260631" y="660986"/>
                    <a:pt x="2248608" y="660986"/>
                  </a:cubicBezTo>
                  <a:lnTo>
                    <a:pt x="45333" y="660986"/>
                  </a:lnTo>
                  <a:cubicBezTo>
                    <a:pt x="33310" y="660986"/>
                    <a:pt x="21779" y="656210"/>
                    <a:pt x="13278" y="647709"/>
                  </a:cubicBezTo>
                  <a:cubicBezTo>
                    <a:pt x="4776" y="639207"/>
                    <a:pt x="0" y="627677"/>
                    <a:pt x="0" y="615654"/>
                  </a:cubicBezTo>
                  <a:lnTo>
                    <a:pt x="0" y="45333"/>
                  </a:lnTo>
                  <a:cubicBezTo>
                    <a:pt x="0" y="33310"/>
                    <a:pt x="4776" y="21779"/>
                    <a:pt x="13278" y="13278"/>
                  </a:cubicBezTo>
                  <a:cubicBezTo>
                    <a:pt x="21779" y="4776"/>
                    <a:pt x="33310" y="0"/>
                    <a:pt x="45333" y="0"/>
                  </a:cubicBezTo>
                  <a:close/>
                </a:path>
              </a:pathLst>
            </a:custGeom>
            <a:solidFill>
              <a:srgbClr val="858789">
                <a:alpha val="40000"/>
              </a:srgbClr>
            </a:solidFill>
            <a:ln w="19050" cap="rnd">
              <a:solidFill>
                <a:srgbClr val="243342">
                  <a:alpha val="40000"/>
                </a:srgbClr>
              </a:solidFill>
              <a:prstDash val="solid"/>
              <a:round/>
            </a:ln>
          </p:spPr>
          <p:txBody>
            <a:bodyPr/>
            <a:lstStyle/>
            <a:p>
              <a:endParaRPr lang="en-ID"/>
            </a:p>
          </p:txBody>
        </p:sp>
        <p:sp>
          <p:nvSpPr>
            <p:cNvPr id="27" name="TextBox 27"/>
            <p:cNvSpPr txBox="1"/>
            <p:nvPr/>
          </p:nvSpPr>
          <p:spPr>
            <a:xfrm>
              <a:off x="0" y="-38100"/>
              <a:ext cx="2293940" cy="699086"/>
            </a:xfrm>
            <a:prstGeom prst="rect">
              <a:avLst/>
            </a:prstGeom>
          </p:spPr>
          <p:txBody>
            <a:bodyPr lIns="50800" tIns="50800" rIns="50800" bIns="50800" rtlCol="0" anchor="ctr"/>
            <a:lstStyle/>
            <a:p>
              <a:pPr algn="ctr">
                <a:lnSpc>
                  <a:spcPts val="3362"/>
                </a:lnSpc>
              </a:pPr>
              <a:endParaRPr/>
            </a:p>
          </p:txBody>
        </p:sp>
      </p:grpSp>
      <p:grpSp>
        <p:nvGrpSpPr>
          <p:cNvPr id="28" name="Group 28"/>
          <p:cNvGrpSpPr/>
          <p:nvPr/>
        </p:nvGrpSpPr>
        <p:grpSpPr>
          <a:xfrm>
            <a:off x="15665503" y="317552"/>
            <a:ext cx="2042119" cy="650325"/>
            <a:chOff x="0" y="0"/>
            <a:chExt cx="537842" cy="171279"/>
          </a:xfrm>
        </p:grpSpPr>
        <p:sp>
          <p:nvSpPr>
            <p:cNvPr id="29" name="Freeform 29"/>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txBody>
            <a:bodyPr/>
            <a:lstStyle/>
            <a:p>
              <a:endParaRPr lang="en-ID"/>
            </a:p>
          </p:txBody>
        </p:sp>
        <p:sp>
          <p:nvSpPr>
            <p:cNvPr id="30" name="TextBox 30"/>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sp>
        <p:nvSpPr>
          <p:cNvPr id="31" name="TextBox 31"/>
          <p:cNvSpPr txBox="1"/>
          <p:nvPr/>
        </p:nvSpPr>
        <p:spPr>
          <a:xfrm>
            <a:off x="15621459" y="349050"/>
            <a:ext cx="2168307" cy="444454"/>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rPr>
              <a:t>Halaman 3</a:t>
            </a:r>
          </a:p>
        </p:txBody>
      </p:sp>
      <p:grpSp>
        <p:nvGrpSpPr>
          <p:cNvPr id="32" name="Group 32"/>
          <p:cNvGrpSpPr/>
          <p:nvPr/>
        </p:nvGrpSpPr>
        <p:grpSpPr>
          <a:xfrm rot="-4958501">
            <a:off x="15513158" y="-2936589"/>
            <a:ext cx="5549684" cy="5574515"/>
            <a:chOff x="0" y="0"/>
            <a:chExt cx="2816645" cy="2829248"/>
          </a:xfrm>
        </p:grpSpPr>
        <p:sp>
          <p:nvSpPr>
            <p:cNvPr id="33" name="Freeform 3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txBody>
            <a:bodyPr/>
            <a:lstStyle/>
            <a:p>
              <a:endParaRPr lang="en-ID"/>
            </a:p>
          </p:txBody>
        </p:sp>
        <p:sp>
          <p:nvSpPr>
            <p:cNvPr id="34" name="TextBox 34"/>
            <p:cNvSpPr txBox="1"/>
            <p:nvPr/>
          </p:nvSpPr>
          <p:spPr>
            <a:xfrm>
              <a:off x="0" y="-123825"/>
              <a:ext cx="2816645" cy="2953073"/>
            </a:xfrm>
            <a:prstGeom prst="rect">
              <a:avLst/>
            </a:prstGeom>
          </p:spPr>
          <p:txBody>
            <a:bodyPr lIns="26362" tIns="26362" rIns="26362" bIns="26362" rtlCol="0" anchor="ctr"/>
            <a:lstStyle/>
            <a:p>
              <a:pPr algn="ctr">
                <a:lnSpc>
                  <a:spcPts val="2659"/>
                </a:lnSpc>
                <a:spcBef>
                  <a:spcPct val="0"/>
                </a:spcBef>
              </a:pPr>
              <a:endParaRPr/>
            </a:p>
          </p:txBody>
        </p:sp>
      </p:grpSp>
      <p:sp>
        <p:nvSpPr>
          <p:cNvPr id="35" name="Freeform 35"/>
          <p:cNvSpPr/>
          <p:nvPr/>
        </p:nvSpPr>
        <p:spPr>
          <a:xfrm>
            <a:off x="1898945" y="3483590"/>
            <a:ext cx="5641406" cy="5616051"/>
          </a:xfrm>
          <a:custGeom>
            <a:avLst/>
            <a:gdLst/>
            <a:ahLst/>
            <a:cxnLst/>
            <a:rect l="l" t="t" r="r" b="b"/>
            <a:pathLst>
              <a:path w="5641406" h="5616051">
                <a:moveTo>
                  <a:pt x="0" y="0"/>
                </a:moveTo>
                <a:lnTo>
                  <a:pt x="5641406" y="0"/>
                </a:lnTo>
                <a:lnTo>
                  <a:pt x="5641406" y="5616051"/>
                </a:lnTo>
                <a:lnTo>
                  <a:pt x="0" y="5616051"/>
                </a:lnTo>
                <a:lnTo>
                  <a:pt x="0" y="0"/>
                </a:lnTo>
                <a:close/>
              </a:path>
            </a:pathLst>
          </a:custGeom>
          <a:blipFill>
            <a:blip r:embed="rId4"/>
            <a:stretch>
              <a:fillRect/>
            </a:stretch>
          </a:blipFill>
        </p:spPr>
        <p:txBody>
          <a:bodyPr/>
          <a:lstStyle/>
          <a:p>
            <a:endParaRPr lang="en-ID"/>
          </a:p>
        </p:txBody>
      </p:sp>
      <p:sp>
        <p:nvSpPr>
          <p:cNvPr id="36" name="TextBox 36"/>
          <p:cNvSpPr txBox="1"/>
          <p:nvPr/>
        </p:nvSpPr>
        <p:spPr>
          <a:xfrm>
            <a:off x="1160798" y="1475743"/>
            <a:ext cx="7653548" cy="1019429"/>
          </a:xfrm>
          <a:prstGeom prst="rect">
            <a:avLst/>
          </a:prstGeom>
        </p:spPr>
        <p:txBody>
          <a:bodyPr lIns="0" tIns="0" rIns="0" bIns="0" rtlCol="0" anchor="t">
            <a:spAutoFit/>
          </a:bodyPr>
          <a:lstStyle/>
          <a:p>
            <a:pPr algn="ctr">
              <a:lnSpc>
                <a:spcPts val="5428"/>
              </a:lnSpc>
            </a:pPr>
            <a:r>
              <a:rPr lang="en-US" sz="5900">
                <a:solidFill>
                  <a:srgbClr val="243342"/>
                </a:solidFill>
                <a:latin typeface="Karnchang Bold"/>
              </a:rPr>
              <a:t>RUNNING PROGRAM</a:t>
            </a:r>
          </a:p>
        </p:txBody>
      </p:sp>
      <p:sp>
        <p:nvSpPr>
          <p:cNvPr id="37" name="TextBox 37"/>
          <p:cNvSpPr txBox="1"/>
          <p:nvPr/>
        </p:nvSpPr>
        <p:spPr>
          <a:xfrm>
            <a:off x="853742" y="2344002"/>
            <a:ext cx="7731811" cy="1107440"/>
          </a:xfrm>
          <a:prstGeom prst="rect">
            <a:avLst/>
          </a:prstGeom>
        </p:spPr>
        <p:txBody>
          <a:bodyPr lIns="0" tIns="0" rIns="0" bIns="0" rtlCol="0" anchor="t">
            <a:spAutoFit/>
          </a:bodyPr>
          <a:lstStyle/>
          <a:p>
            <a:pPr algn="ctr">
              <a:lnSpc>
                <a:spcPts val="5980"/>
              </a:lnSpc>
            </a:pPr>
            <a:r>
              <a:rPr lang="en-US" sz="6500">
                <a:solidFill>
                  <a:srgbClr val="000000"/>
                </a:solidFill>
                <a:latin typeface="Karnchang Bold"/>
              </a:rPr>
              <a:t>CLIENT</a:t>
            </a:r>
          </a:p>
        </p:txBody>
      </p:sp>
      <p:sp>
        <p:nvSpPr>
          <p:cNvPr id="38" name="TextBox 38"/>
          <p:cNvSpPr txBox="1"/>
          <p:nvPr/>
        </p:nvSpPr>
        <p:spPr>
          <a:xfrm>
            <a:off x="8401417" y="4597400"/>
            <a:ext cx="8304195" cy="2298700"/>
          </a:xfrm>
          <a:prstGeom prst="rect">
            <a:avLst/>
          </a:prstGeom>
        </p:spPr>
        <p:txBody>
          <a:bodyPr lIns="0" tIns="0" rIns="0" bIns="0" rtlCol="0" anchor="t">
            <a:spAutoFit/>
          </a:bodyPr>
          <a:lstStyle/>
          <a:p>
            <a:pPr algn="l">
              <a:lnSpc>
                <a:spcPts val="3499"/>
              </a:lnSpc>
              <a:spcBef>
                <a:spcPct val="0"/>
              </a:spcBef>
            </a:pPr>
            <a:r>
              <a:rPr lang="en-US" sz="2499">
                <a:solidFill>
                  <a:srgbClr val="000000"/>
                </a:solidFill>
                <a:latin typeface="Karnchang"/>
              </a:rPr>
              <a:t>Program ini digunakan untuk mengirim permintaan HTTP GET ke server tertentu dan mencetak respons yang diterima dari server. Ini dapat digunakan untuk menguji server web dan memverifikasi bahwa server merespons dengan benar terhadap permintaan GET untuk berbagai resource.</a:t>
            </a:r>
          </a:p>
        </p:txBody>
      </p:sp>
      <p:sp>
        <p:nvSpPr>
          <p:cNvPr id="39" name="TextBox 39"/>
          <p:cNvSpPr txBox="1"/>
          <p:nvPr/>
        </p:nvSpPr>
        <p:spPr>
          <a:xfrm>
            <a:off x="8160946" y="3592809"/>
            <a:ext cx="5010468" cy="961136"/>
          </a:xfrm>
          <a:prstGeom prst="rect">
            <a:avLst/>
          </a:prstGeom>
        </p:spPr>
        <p:txBody>
          <a:bodyPr lIns="0" tIns="0" rIns="0" bIns="0" rtlCol="0" anchor="t">
            <a:spAutoFit/>
          </a:bodyPr>
          <a:lstStyle/>
          <a:p>
            <a:pPr algn="ctr">
              <a:lnSpc>
                <a:spcPts val="5152"/>
              </a:lnSpc>
            </a:pPr>
            <a:r>
              <a:rPr lang="en-US" sz="5600">
                <a:solidFill>
                  <a:srgbClr val="000000"/>
                </a:solidFill>
                <a:latin typeface="Karnchang Bold"/>
              </a:rPr>
              <a:t>TUJUAN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735</Words>
  <Application>Microsoft Office PowerPoint</Application>
  <PresentationFormat>Custom</PresentationFormat>
  <Paragraphs>92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Karnchang Bold</vt:lpstr>
      <vt:lpstr>Karnchang</vt:lpstr>
      <vt:lpstr>Arial</vt:lpstr>
      <vt:lpstr>Karnchang Italics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TUBES JARKOM</dc:title>
  <dc:creator>Lenovo</dc:creator>
  <cp:lastModifiedBy>YOBEL ALVINO KASTANJA</cp:lastModifiedBy>
  <cp:revision>4</cp:revision>
  <dcterms:created xsi:type="dcterms:W3CDTF">2006-08-16T00:00:00Z</dcterms:created>
  <dcterms:modified xsi:type="dcterms:W3CDTF">2024-10-20T15:09:05Z</dcterms:modified>
  <dc:identifier>DAGG-TlvDpk</dc:identifier>
</cp:coreProperties>
</file>