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Karnchang" panose="020B0604020202020204" charset="-34"/>
      <p:regular r:id="rId15"/>
    </p:embeddedFont>
    <p:embeddedFont>
      <p:font typeface="Karnchang Bold" panose="020B0604020202020204" charset="-34"/>
      <p:regular r:id="rId16"/>
    </p:embeddedFont>
    <p:embeddedFont>
      <p:font typeface="Karnchang Italics" panose="020B0604020202020204" charset="-3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128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83507"/>
            <a:ext cx="13554247"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rPr>
              <a:t>JARINGAN KOMPUTER</a:t>
            </a:r>
          </a:p>
        </p:txBody>
      </p:sp>
      <p:sp>
        <p:nvSpPr>
          <p:cNvPr id="3" name="TextBox 3"/>
          <p:cNvSpPr txBox="1"/>
          <p:nvPr/>
        </p:nvSpPr>
        <p:spPr>
          <a:xfrm>
            <a:off x="1028700" y="2108882"/>
            <a:ext cx="9725747" cy="3940141"/>
          </a:xfrm>
          <a:prstGeom prst="rect">
            <a:avLst/>
          </a:prstGeom>
        </p:spPr>
        <p:txBody>
          <a:bodyPr lIns="0" tIns="0" rIns="0" bIns="0" rtlCol="0" anchor="t">
            <a:spAutoFit/>
          </a:bodyPr>
          <a:lstStyle/>
          <a:p>
            <a:pPr algn="l">
              <a:lnSpc>
                <a:spcPts val="12509"/>
              </a:lnSpc>
            </a:pPr>
            <a:r>
              <a:rPr lang="en-US" sz="13597">
                <a:solidFill>
                  <a:srgbClr val="000000"/>
                </a:solidFill>
                <a:latin typeface="Karnchang Bold"/>
              </a:rPr>
              <a:t>TUGAS</a:t>
            </a:r>
          </a:p>
          <a:p>
            <a:pPr algn="l">
              <a:lnSpc>
                <a:spcPts val="12509"/>
              </a:lnSpc>
            </a:pPr>
            <a:r>
              <a:rPr lang="en-US" sz="13597">
                <a:solidFill>
                  <a:srgbClr val="000000"/>
                </a:solidFill>
                <a:latin typeface="Karnchang Bold"/>
              </a:rPr>
              <a:t>BESAR</a:t>
            </a:r>
          </a:p>
        </p:txBody>
      </p:sp>
      <p:sp>
        <p:nvSpPr>
          <p:cNvPr id="4" name="TextBox 4"/>
          <p:cNvSpPr txBox="1"/>
          <p:nvPr/>
        </p:nvSpPr>
        <p:spPr>
          <a:xfrm>
            <a:off x="1028700" y="5630956"/>
            <a:ext cx="10060764" cy="3108325"/>
          </a:xfrm>
          <a:prstGeom prst="rect">
            <a:avLst/>
          </a:prstGeom>
        </p:spPr>
        <p:txBody>
          <a:bodyPr lIns="0" tIns="0" rIns="0" bIns="0" rtlCol="0" anchor="t">
            <a:spAutoFit/>
          </a:bodyPr>
          <a:lstStyle/>
          <a:p>
            <a:pPr algn="l">
              <a:lnSpc>
                <a:spcPts val="5599"/>
              </a:lnSpc>
            </a:pPr>
            <a:r>
              <a:rPr lang="en-US" sz="3999">
                <a:solidFill>
                  <a:srgbClr val="000000"/>
                </a:solidFill>
                <a:latin typeface="Karnchang Bold"/>
              </a:rPr>
              <a:t>Kelompok 8</a:t>
            </a:r>
          </a:p>
          <a:p>
            <a:pPr marL="863598" lvl="1" indent="-431799" algn="l">
              <a:lnSpc>
                <a:spcPts val="5599"/>
              </a:lnSpc>
              <a:buFont typeface="Arial"/>
              <a:buChar char="•"/>
            </a:pPr>
            <a:r>
              <a:rPr lang="en-US" sz="3999">
                <a:solidFill>
                  <a:srgbClr val="000000"/>
                </a:solidFill>
                <a:latin typeface="Karnchang Bold"/>
              </a:rPr>
              <a:t>Andhika Akbar</a:t>
            </a:r>
          </a:p>
          <a:p>
            <a:pPr marL="863598" lvl="1" indent="-431799" algn="l">
              <a:lnSpc>
                <a:spcPts val="5599"/>
              </a:lnSpc>
              <a:buFont typeface="Arial"/>
              <a:buChar char="•"/>
            </a:pPr>
            <a:r>
              <a:rPr lang="en-US" sz="3999">
                <a:solidFill>
                  <a:srgbClr val="000000"/>
                </a:solidFill>
                <a:latin typeface="Karnchang Bold"/>
              </a:rPr>
              <a:t>Yobel Alvino Kastanja</a:t>
            </a:r>
          </a:p>
          <a:p>
            <a:pPr marL="863598" lvl="1" indent="-431799" algn="l">
              <a:lnSpc>
                <a:spcPts val="5599"/>
              </a:lnSpc>
              <a:buFont typeface="Arial"/>
              <a:buChar char="•"/>
            </a:pPr>
            <a:r>
              <a:rPr lang="en-US" sz="3999">
                <a:solidFill>
                  <a:srgbClr val="000000"/>
                </a:solidFill>
                <a:latin typeface="Karnchang Bold"/>
              </a:rPr>
              <a:t>I Gusti Ngurah Agung Dwigata Kusuma</a:t>
            </a:r>
          </a:p>
        </p:txBody>
      </p:sp>
      <p:grpSp>
        <p:nvGrpSpPr>
          <p:cNvPr id="5" name="Group 5"/>
          <p:cNvGrpSpPr/>
          <p:nvPr/>
        </p:nvGrpSpPr>
        <p:grpSpPr>
          <a:xfrm>
            <a:off x="11986894" y="-3093732"/>
            <a:ext cx="18901247" cy="17982775"/>
            <a:chOff x="0" y="0"/>
            <a:chExt cx="25201662" cy="23977033"/>
          </a:xfrm>
        </p:grpSpPr>
        <p:grpSp>
          <p:nvGrpSpPr>
            <p:cNvPr id="6" name="Group 6"/>
            <p:cNvGrpSpPr/>
            <p:nvPr/>
          </p:nvGrpSpPr>
          <p:grpSpPr>
            <a:xfrm rot="2252144">
              <a:off x="2887185" y="2861146"/>
              <a:ext cx="14259267" cy="14323066"/>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4620058" y="6213209"/>
              <a:ext cx="14259267" cy="14323066"/>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8055210" y="6792821"/>
              <a:ext cx="14259267" cy="14323066"/>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0396572" y="7811373"/>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4" name="Group 24"/>
          <p:cNvGrpSpPr/>
          <p:nvPr/>
        </p:nvGrpSpPr>
        <p:grpSpPr>
          <a:xfrm>
            <a:off x="15665503" y="317552"/>
            <a:ext cx="2042119" cy="650325"/>
            <a:chOff x="0" y="0"/>
            <a:chExt cx="537842" cy="171279"/>
          </a:xfrm>
        </p:grpSpPr>
        <p:sp>
          <p:nvSpPr>
            <p:cNvPr id="25" name="Freeform 2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6" name="TextBox 2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7" name="TextBox 27"/>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grpSp>
        <p:nvGrpSpPr>
          <p:cNvPr id="28" name="Group 28"/>
          <p:cNvGrpSpPr/>
          <p:nvPr/>
        </p:nvGrpSpPr>
        <p:grpSpPr>
          <a:xfrm rot="-4958501">
            <a:off x="15513158" y="-2936589"/>
            <a:ext cx="5549684" cy="5574515"/>
            <a:chOff x="0" y="0"/>
            <a:chExt cx="2816645" cy="2829248"/>
          </a:xfrm>
        </p:grpSpPr>
        <p:sp>
          <p:nvSpPr>
            <p:cNvPr id="29" name="Freeform 2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0" name="TextBox 3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31" name="Freeform 31"/>
          <p:cNvSpPr/>
          <p:nvPr/>
        </p:nvSpPr>
        <p:spPr>
          <a:xfrm>
            <a:off x="3008818" y="5008521"/>
            <a:ext cx="11360513" cy="776787"/>
          </a:xfrm>
          <a:custGeom>
            <a:avLst/>
            <a:gdLst/>
            <a:ahLst/>
            <a:cxnLst/>
            <a:rect l="l" t="t" r="r" b="b"/>
            <a:pathLst>
              <a:path w="11360513" h="776787">
                <a:moveTo>
                  <a:pt x="0" y="0"/>
                </a:moveTo>
                <a:lnTo>
                  <a:pt x="11360513" y="0"/>
                </a:lnTo>
                <a:lnTo>
                  <a:pt x="11360513" y="776787"/>
                </a:lnTo>
                <a:lnTo>
                  <a:pt x="0" y="776787"/>
                </a:lnTo>
                <a:lnTo>
                  <a:pt x="0" y="0"/>
                </a:lnTo>
                <a:close/>
              </a:path>
            </a:pathLst>
          </a:custGeom>
          <a:blipFill>
            <a:blip r:embed="rId2"/>
            <a:stretch>
              <a:fillRect/>
            </a:stretch>
          </a:blipFill>
        </p:spPr>
        <p:txBody>
          <a:bodyPr/>
          <a:lstStyle/>
          <a:p>
            <a:endParaRPr lang="en-ID"/>
          </a:p>
        </p:txBody>
      </p:sp>
      <p:sp>
        <p:nvSpPr>
          <p:cNvPr id="32" name="TextBox 32"/>
          <p:cNvSpPr txBox="1"/>
          <p:nvPr/>
        </p:nvSpPr>
        <p:spPr>
          <a:xfrm>
            <a:off x="4862300" y="1896200"/>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3" name="TextBox 33"/>
          <p:cNvSpPr txBox="1"/>
          <p:nvPr/>
        </p:nvSpPr>
        <p:spPr>
          <a:xfrm>
            <a:off x="4505572" y="2791804"/>
            <a:ext cx="7731811" cy="1859915"/>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 JIKA ARGUMEN SALAH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8" name="Freeform 28"/>
          <p:cNvSpPr/>
          <p:nvPr/>
        </p:nvSpPr>
        <p:spPr>
          <a:xfrm>
            <a:off x="2357333" y="2222812"/>
            <a:ext cx="659308" cy="659308"/>
          </a:xfrm>
          <a:custGeom>
            <a:avLst/>
            <a:gdLst/>
            <a:ahLst/>
            <a:cxnLst/>
            <a:rect l="l" t="t" r="r" b="b"/>
            <a:pathLst>
              <a:path w="659308" h="659308">
                <a:moveTo>
                  <a:pt x="0" y="0"/>
                </a:moveTo>
                <a:lnTo>
                  <a:pt x="659307" y="0"/>
                </a:lnTo>
                <a:lnTo>
                  <a:pt x="659307"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9" name="Group 29"/>
          <p:cNvGrpSpPr/>
          <p:nvPr/>
        </p:nvGrpSpPr>
        <p:grpSpPr>
          <a:xfrm>
            <a:off x="2686987" y="5496225"/>
            <a:ext cx="6457013" cy="2423588"/>
            <a:chOff x="0" y="0"/>
            <a:chExt cx="1700613" cy="638311"/>
          </a:xfrm>
        </p:grpSpPr>
        <p:sp>
          <p:nvSpPr>
            <p:cNvPr id="30" name="Freeform 30"/>
            <p:cNvSpPr/>
            <p:nvPr/>
          </p:nvSpPr>
          <p:spPr>
            <a:xfrm>
              <a:off x="0" y="0"/>
              <a:ext cx="1700613" cy="638311"/>
            </a:xfrm>
            <a:custGeom>
              <a:avLst/>
              <a:gdLst/>
              <a:ahLst/>
              <a:cxnLst/>
              <a:rect l="l" t="t" r="r" b="b"/>
              <a:pathLst>
                <a:path w="1700613" h="638311">
                  <a:moveTo>
                    <a:pt x="61149" y="0"/>
                  </a:moveTo>
                  <a:lnTo>
                    <a:pt x="1639464" y="0"/>
                  </a:lnTo>
                  <a:cubicBezTo>
                    <a:pt x="1673235" y="0"/>
                    <a:pt x="1700613" y="27377"/>
                    <a:pt x="1700613" y="61149"/>
                  </a:cubicBezTo>
                  <a:lnTo>
                    <a:pt x="1700613" y="577163"/>
                  </a:lnTo>
                  <a:cubicBezTo>
                    <a:pt x="1700613" y="610934"/>
                    <a:pt x="1673235" y="638311"/>
                    <a:pt x="1639464" y="638311"/>
                  </a:cubicBezTo>
                  <a:lnTo>
                    <a:pt x="61149" y="638311"/>
                  </a:lnTo>
                  <a:cubicBezTo>
                    <a:pt x="27377" y="638311"/>
                    <a:pt x="0" y="610934"/>
                    <a:pt x="0" y="577163"/>
                  </a:cubicBezTo>
                  <a:lnTo>
                    <a:pt x="0" y="61149"/>
                  </a:lnTo>
                  <a:cubicBezTo>
                    <a:pt x="0" y="27377"/>
                    <a:pt x="27377" y="0"/>
                    <a:pt x="6114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1" name="TextBox 31"/>
            <p:cNvSpPr txBox="1"/>
            <p:nvPr/>
          </p:nvSpPr>
          <p:spPr>
            <a:xfrm>
              <a:off x="0" y="-38100"/>
              <a:ext cx="1700613" cy="676411"/>
            </a:xfrm>
            <a:prstGeom prst="rect">
              <a:avLst/>
            </a:prstGeom>
          </p:spPr>
          <p:txBody>
            <a:bodyPr lIns="50800" tIns="50800" rIns="50800" bIns="50800" rtlCol="0" anchor="ctr"/>
            <a:lstStyle/>
            <a:p>
              <a:pPr algn="ctr">
                <a:lnSpc>
                  <a:spcPts val="3362"/>
                </a:lnSpc>
              </a:pPr>
              <a:endParaRPr/>
            </a:p>
          </p:txBody>
        </p:sp>
      </p:grpSp>
      <p:sp>
        <p:nvSpPr>
          <p:cNvPr id="32" name="Freeform 32"/>
          <p:cNvSpPr/>
          <p:nvPr/>
        </p:nvSpPr>
        <p:spPr>
          <a:xfrm>
            <a:off x="10554824" y="2453402"/>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3" name="Group 33"/>
          <p:cNvGrpSpPr/>
          <p:nvPr/>
        </p:nvGrpSpPr>
        <p:grpSpPr>
          <a:xfrm>
            <a:off x="10174857" y="3350835"/>
            <a:ext cx="5490647" cy="4498223"/>
            <a:chOff x="0" y="0"/>
            <a:chExt cx="1446096" cy="1184717"/>
          </a:xfrm>
        </p:grpSpPr>
        <p:sp>
          <p:nvSpPr>
            <p:cNvPr id="34" name="Freeform 34"/>
            <p:cNvSpPr/>
            <p:nvPr/>
          </p:nvSpPr>
          <p:spPr>
            <a:xfrm>
              <a:off x="0" y="0"/>
              <a:ext cx="1446096" cy="1184717"/>
            </a:xfrm>
            <a:custGeom>
              <a:avLst/>
              <a:gdLst/>
              <a:ahLst/>
              <a:cxnLst/>
              <a:rect l="l" t="t" r="r" b="b"/>
              <a:pathLst>
                <a:path w="1446096" h="1184717">
                  <a:moveTo>
                    <a:pt x="71911" y="0"/>
                  </a:moveTo>
                  <a:lnTo>
                    <a:pt x="1374185" y="0"/>
                  </a:lnTo>
                  <a:cubicBezTo>
                    <a:pt x="1393257" y="0"/>
                    <a:pt x="1411548" y="7576"/>
                    <a:pt x="1425034" y="21062"/>
                  </a:cubicBezTo>
                  <a:cubicBezTo>
                    <a:pt x="1438520" y="34548"/>
                    <a:pt x="1446096" y="52839"/>
                    <a:pt x="1446096" y="71911"/>
                  </a:cubicBezTo>
                  <a:lnTo>
                    <a:pt x="1446096" y="1112806"/>
                  </a:lnTo>
                  <a:cubicBezTo>
                    <a:pt x="1446096" y="1131878"/>
                    <a:pt x="1438520" y="1150169"/>
                    <a:pt x="1425034" y="1163655"/>
                  </a:cubicBezTo>
                  <a:cubicBezTo>
                    <a:pt x="1411548" y="1177141"/>
                    <a:pt x="1393257" y="1184717"/>
                    <a:pt x="1374185" y="1184717"/>
                  </a:cubicBezTo>
                  <a:lnTo>
                    <a:pt x="71911" y="1184717"/>
                  </a:lnTo>
                  <a:cubicBezTo>
                    <a:pt x="52839" y="1184717"/>
                    <a:pt x="34548" y="1177141"/>
                    <a:pt x="21062" y="1163655"/>
                  </a:cubicBezTo>
                  <a:cubicBezTo>
                    <a:pt x="7576" y="1150169"/>
                    <a:pt x="0" y="1131878"/>
                    <a:pt x="0" y="1112806"/>
                  </a:cubicBezTo>
                  <a:lnTo>
                    <a:pt x="0" y="71911"/>
                  </a:lnTo>
                  <a:cubicBezTo>
                    <a:pt x="0" y="52839"/>
                    <a:pt x="7576" y="34548"/>
                    <a:pt x="21062" y="21062"/>
                  </a:cubicBezTo>
                  <a:cubicBezTo>
                    <a:pt x="34548" y="7576"/>
                    <a:pt x="52839" y="0"/>
                    <a:pt x="7191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5" name="TextBox 35"/>
            <p:cNvSpPr txBox="1"/>
            <p:nvPr/>
          </p:nvSpPr>
          <p:spPr>
            <a:xfrm>
              <a:off x="0" y="-38100"/>
              <a:ext cx="1446096" cy="1222817"/>
            </a:xfrm>
            <a:prstGeom prst="rect">
              <a:avLst/>
            </a:prstGeom>
          </p:spPr>
          <p:txBody>
            <a:bodyPr lIns="50800" tIns="50800" rIns="50800" bIns="50800" rtlCol="0" anchor="ctr"/>
            <a:lstStyle/>
            <a:p>
              <a:pPr algn="ctr">
                <a:lnSpc>
                  <a:spcPts val="3362"/>
                </a:lnSpc>
              </a:pPr>
              <a:endParaRPr/>
            </a:p>
          </p:txBody>
        </p:sp>
      </p:grpSp>
      <p:sp>
        <p:nvSpPr>
          <p:cNvPr id="36" name="Freeform 36"/>
          <p:cNvSpPr/>
          <p:nvPr/>
        </p:nvSpPr>
        <p:spPr>
          <a:xfrm>
            <a:off x="2333135" y="3087539"/>
            <a:ext cx="7000219" cy="2258758"/>
          </a:xfrm>
          <a:custGeom>
            <a:avLst/>
            <a:gdLst/>
            <a:ahLst/>
            <a:cxnLst/>
            <a:rect l="l" t="t" r="r" b="b"/>
            <a:pathLst>
              <a:path w="7000219" h="2258758">
                <a:moveTo>
                  <a:pt x="0" y="0"/>
                </a:moveTo>
                <a:lnTo>
                  <a:pt x="7000219" y="0"/>
                </a:lnTo>
                <a:lnTo>
                  <a:pt x="7000219" y="2258758"/>
                </a:lnTo>
                <a:lnTo>
                  <a:pt x="0" y="2258758"/>
                </a:lnTo>
                <a:lnTo>
                  <a:pt x="0" y="0"/>
                </a:lnTo>
                <a:close/>
              </a:path>
            </a:pathLst>
          </a:custGeom>
          <a:blipFill>
            <a:blip r:embed="rId4"/>
            <a:stretch>
              <a:fillRect r="-22145"/>
            </a:stretch>
          </a:blipFill>
        </p:spPr>
        <p:txBody>
          <a:bodyPr/>
          <a:lstStyle/>
          <a:p>
            <a:endParaRPr lang="en-ID"/>
          </a:p>
        </p:txBody>
      </p:sp>
      <p:sp>
        <p:nvSpPr>
          <p:cNvPr id="37" name="Freeform 37"/>
          <p:cNvSpPr/>
          <p:nvPr/>
        </p:nvSpPr>
        <p:spPr>
          <a:xfrm>
            <a:off x="10783641" y="3699265"/>
            <a:ext cx="4273077" cy="3593920"/>
          </a:xfrm>
          <a:custGeom>
            <a:avLst/>
            <a:gdLst/>
            <a:ahLst/>
            <a:cxnLst/>
            <a:rect l="l" t="t" r="r" b="b"/>
            <a:pathLst>
              <a:path w="4273077" h="3593920">
                <a:moveTo>
                  <a:pt x="0" y="0"/>
                </a:moveTo>
                <a:lnTo>
                  <a:pt x="4273077" y="0"/>
                </a:lnTo>
                <a:lnTo>
                  <a:pt x="4273077" y="3593920"/>
                </a:lnTo>
                <a:lnTo>
                  <a:pt x="0" y="3593920"/>
                </a:lnTo>
                <a:lnTo>
                  <a:pt x="0" y="0"/>
                </a:lnTo>
                <a:close/>
              </a:path>
            </a:pathLst>
          </a:custGeom>
          <a:blipFill>
            <a:blip r:embed="rId5"/>
            <a:stretch>
              <a:fillRect r="-27301"/>
            </a:stretch>
          </a:blipFill>
        </p:spPr>
        <p:txBody>
          <a:bodyPr/>
          <a:lstStyle/>
          <a:p>
            <a:endParaRPr lang="en-ID"/>
          </a:p>
        </p:txBody>
      </p:sp>
      <p:sp>
        <p:nvSpPr>
          <p:cNvPr id="38" name="TextBox 38"/>
          <p:cNvSpPr txBox="1"/>
          <p:nvPr/>
        </p:nvSpPr>
        <p:spPr>
          <a:xfrm>
            <a:off x="2794666" y="5642433"/>
            <a:ext cx="6077157" cy="2206625"/>
          </a:xfrm>
          <a:prstGeom prst="rect">
            <a:avLst/>
          </a:prstGeom>
        </p:spPr>
        <p:txBody>
          <a:bodyPr lIns="0" tIns="0" rIns="0" bIns="0" rtlCol="0" anchor="t">
            <a:spAutoFit/>
          </a:bodyPr>
          <a:lstStyle/>
          <a:p>
            <a:pPr algn="just">
              <a:lnSpc>
                <a:spcPts val="2800"/>
              </a:lnSpc>
            </a:pPr>
            <a:r>
              <a:rPr lang="en-US" sz="2000">
                <a:solidFill>
                  <a:srgbClr val="000000"/>
                </a:solidFill>
                <a:latin typeface="Karnchang Bold"/>
              </a:rPr>
              <a:t>Tujuan :</a:t>
            </a:r>
            <a:r>
              <a:rPr lang="en-US" sz="2000">
                <a:solidFill>
                  <a:srgbClr val="000000"/>
                </a:solidFill>
                <a:latin typeface="Karnchang"/>
              </a:rPr>
              <a:t> tujuan</a:t>
            </a:r>
            <a:r>
              <a:rPr lang="en-US" sz="2000">
                <a:solidFill>
                  <a:srgbClr val="000000"/>
                </a:solidFill>
                <a:latin typeface="Karnchang Bold"/>
              </a:rPr>
              <a:t> </a:t>
            </a:r>
            <a:r>
              <a:rPr lang="en-US" sz="2000">
                <a:solidFill>
                  <a:srgbClr val="000000"/>
                </a:solidFill>
                <a:latin typeface="Karnchang"/>
              </a:rPr>
              <a:t>dari dokumen HTML ini adalah untuk menampilkan halaman web yang memuat informasi mengenai web "SOSOK SCP 69". Halaman ini memiliki judul, deskripsi singkat, dan menampilkan gambar yang terkait dengan SCP 69</a:t>
            </a:r>
          </a:p>
          <a:p>
            <a:pPr algn="just">
              <a:lnSpc>
                <a:spcPts val="2800"/>
              </a:lnSpc>
            </a:pPr>
            <a:endParaRPr lang="en-US" sz="2000">
              <a:solidFill>
                <a:srgbClr val="000000"/>
              </a:solidFill>
              <a:latin typeface="Karnchang"/>
            </a:endParaRPr>
          </a:p>
        </p:txBody>
      </p:sp>
      <p:sp>
        <p:nvSpPr>
          <p:cNvPr id="39" name="TextBox 39"/>
          <p:cNvSpPr txBox="1"/>
          <p:nvPr/>
        </p:nvSpPr>
        <p:spPr>
          <a:xfrm>
            <a:off x="3016640" y="2187429"/>
            <a:ext cx="4146816"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KODE PROGRAM</a:t>
            </a:r>
          </a:p>
        </p:txBody>
      </p:sp>
      <p:sp>
        <p:nvSpPr>
          <p:cNvPr id="40" name="TextBox 40"/>
          <p:cNvSpPr txBox="1"/>
          <p:nvPr/>
        </p:nvSpPr>
        <p:spPr>
          <a:xfrm>
            <a:off x="11344933" y="2418019"/>
            <a:ext cx="1676083"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HASIL</a:t>
            </a:r>
          </a:p>
        </p:txBody>
      </p:sp>
      <p:sp>
        <p:nvSpPr>
          <p:cNvPr id="41" name="TextBox 41"/>
          <p:cNvSpPr txBox="1"/>
          <p:nvPr/>
        </p:nvSpPr>
        <p:spPr>
          <a:xfrm>
            <a:off x="4064075" y="904875"/>
            <a:ext cx="10159849"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HTML</a:t>
            </a:r>
          </a:p>
        </p:txBody>
      </p:sp>
      <p:grpSp>
        <p:nvGrpSpPr>
          <p:cNvPr id="42" name="Group 42"/>
          <p:cNvGrpSpPr/>
          <p:nvPr/>
        </p:nvGrpSpPr>
        <p:grpSpPr>
          <a:xfrm>
            <a:off x="8896353" y="8072214"/>
            <a:ext cx="7809260" cy="1186086"/>
            <a:chOff x="0" y="0"/>
            <a:chExt cx="2056760" cy="312385"/>
          </a:xfrm>
        </p:grpSpPr>
        <p:sp>
          <p:nvSpPr>
            <p:cNvPr id="43" name="Freeform 43"/>
            <p:cNvSpPr/>
            <p:nvPr/>
          </p:nvSpPr>
          <p:spPr>
            <a:xfrm>
              <a:off x="0" y="0"/>
              <a:ext cx="2056760" cy="312385"/>
            </a:xfrm>
            <a:custGeom>
              <a:avLst/>
              <a:gdLst/>
              <a:ahLst/>
              <a:cxnLst/>
              <a:rect l="l" t="t" r="r" b="b"/>
              <a:pathLst>
                <a:path w="2056760" h="312385">
                  <a:moveTo>
                    <a:pt x="50560" y="0"/>
                  </a:moveTo>
                  <a:lnTo>
                    <a:pt x="2006199" y="0"/>
                  </a:lnTo>
                  <a:cubicBezTo>
                    <a:pt x="2034123" y="0"/>
                    <a:pt x="2056760" y="22637"/>
                    <a:pt x="2056760" y="50560"/>
                  </a:cubicBezTo>
                  <a:lnTo>
                    <a:pt x="2056760" y="261825"/>
                  </a:lnTo>
                  <a:cubicBezTo>
                    <a:pt x="2056760" y="289748"/>
                    <a:pt x="2034123" y="312385"/>
                    <a:pt x="2006199" y="312385"/>
                  </a:cubicBezTo>
                  <a:lnTo>
                    <a:pt x="50560" y="312385"/>
                  </a:lnTo>
                  <a:cubicBezTo>
                    <a:pt x="22637" y="312385"/>
                    <a:pt x="0" y="289748"/>
                    <a:pt x="0" y="261825"/>
                  </a:cubicBezTo>
                  <a:lnTo>
                    <a:pt x="0" y="50560"/>
                  </a:lnTo>
                  <a:cubicBezTo>
                    <a:pt x="0" y="22637"/>
                    <a:pt x="22637" y="0"/>
                    <a:pt x="50560"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44" name="TextBox 44"/>
            <p:cNvSpPr txBox="1"/>
            <p:nvPr/>
          </p:nvSpPr>
          <p:spPr>
            <a:xfrm>
              <a:off x="0" y="-38100"/>
              <a:ext cx="2056760" cy="350485"/>
            </a:xfrm>
            <a:prstGeom prst="rect">
              <a:avLst/>
            </a:prstGeom>
          </p:spPr>
          <p:txBody>
            <a:bodyPr lIns="50800" tIns="50800" rIns="50800" bIns="50800" rtlCol="0" anchor="ctr"/>
            <a:lstStyle/>
            <a:p>
              <a:pPr algn="ctr">
                <a:lnSpc>
                  <a:spcPts val="3362"/>
                </a:lnSpc>
              </a:pPr>
              <a:endParaRPr/>
            </a:p>
          </p:txBody>
        </p:sp>
      </p:grpSp>
      <p:sp>
        <p:nvSpPr>
          <p:cNvPr id="45" name="TextBox 45"/>
          <p:cNvSpPr txBox="1"/>
          <p:nvPr/>
        </p:nvSpPr>
        <p:spPr>
          <a:xfrm>
            <a:off x="8871823" y="8092804"/>
            <a:ext cx="7689866" cy="98552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Karnchang"/>
              </a:rPr>
              <a:t>dapat diakses melalui http:// 172.26.48.1:12000/TubesHTML.html</a:t>
            </a:r>
          </a:p>
          <a:p>
            <a:pPr algn="ctr">
              <a:lnSpc>
                <a:spcPts val="2520"/>
              </a:lnSpc>
              <a:spcBef>
                <a:spcPct val="0"/>
              </a:spcBef>
            </a:pPr>
            <a:endParaRPr lang="en-US" sz="1800">
              <a:solidFill>
                <a:srgbClr val="000000"/>
              </a:solidFill>
              <a:latin typeface="Karnchang"/>
            </a:endParaRPr>
          </a:p>
          <a:p>
            <a:pPr algn="ctr">
              <a:lnSpc>
                <a:spcPts val="2240"/>
              </a:lnSpc>
              <a:spcBef>
                <a:spcPct val="0"/>
              </a:spcBef>
            </a:pPr>
            <a:r>
              <a:rPr lang="en-US" sz="1600">
                <a:solidFill>
                  <a:srgbClr val="000000"/>
                </a:solidFill>
                <a:latin typeface="Karnchang Italics"/>
              </a:rPr>
              <a:t>‘172.26.48.1' merupakan ip host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049933" y="3778418"/>
            <a:ext cx="5490647" cy="4498223"/>
            <a:chOff x="0" y="0"/>
            <a:chExt cx="1446096" cy="1184717"/>
          </a:xfrm>
        </p:grpSpPr>
        <p:sp>
          <p:nvSpPr>
            <p:cNvPr id="29" name="Freeform 29"/>
            <p:cNvSpPr/>
            <p:nvPr/>
          </p:nvSpPr>
          <p:spPr>
            <a:xfrm>
              <a:off x="0" y="0"/>
              <a:ext cx="1446096" cy="1184717"/>
            </a:xfrm>
            <a:custGeom>
              <a:avLst/>
              <a:gdLst/>
              <a:ahLst/>
              <a:cxnLst/>
              <a:rect l="l" t="t" r="r" b="b"/>
              <a:pathLst>
                <a:path w="1446096" h="1184717">
                  <a:moveTo>
                    <a:pt x="71911" y="0"/>
                  </a:moveTo>
                  <a:lnTo>
                    <a:pt x="1374185" y="0"/>
                  </a:lnTo>
                  <a:cubicBezTo>
                    <a:pt x="1393257" y="0"/>
                    <a:pt x="1411548" y="7576"/>
                    <a:pt x="1425034" y="21062"/>
                  </a:cubicBezTo>
                  <a:cubicBezTo>
                    <a:pt x="1438520" y="34548"/>
                    <a:pt x="1446096" y="52839"/>
                    <a:pt x="1446096" y="71911"/>
                  </a:cubicBezTo>
                  <a:lnTo>
                    <a:pt x="1446096" y="1112806"/>
                  </a:lnTo>
                  <a:cubicBezTo>
                    <a:pt x="1446096" y="1131878"/>
                    <a:pt x="1438520" y="1150169"/>
                    <a:pt x="1425034" y="1163655"/>
                  </a:cubicBezTo>
                  <a:cubicBezTo>
                    <a:pt x="1411548" y="1177141"/>
                    <a:pt x="1393257" y="1184717"/>
                    <a:pt x="1374185" y="1184717"/>
                  </a:cubicBezTo>
                  <a:lnTo>
                    <a:pt x="71911" y="1184717"/>
                  </a:lnTo>
                  <a:cubicBezTo>
                    <a:pt x="52839" y="1184717"/>
                    <a:pt x="34548" y="1177141"/>
                    <a:pt x="21062" y="1163655"/>
                  </a:cubicBezTo>
                  <a:cubicBezTo>
                    <a:pt x="7576" y="1150169"/>
                    <a:pt x="0" y="1131878"/>
                    <a:pt x="0" y="1112806"/>
                  </a:cubicBezTo>
                  <a:lnTo>
                    <a:pt x="0" y="71911"/>
                  </a:lnTo>
                  <a:cubicBezTo>
                    <a:pt x="0" y="52839"/>
                    <a:pt x="7576" y="34548"/>
                    <a:pt x="21062" y="21062"/>
                  </a:cubicBezTo>
                  <a:cubicBezTo>
                    <a:pt x="34548" y="7576"/>
                    <a:pt x="52839" y="0"/>
                    <a:pt x="7191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0" name="TextBox 30"/>
            <p:cNvSpPr txBox="1"/>
            <p:nvPr/>
          </p:nvSpPr>
          <p:spPr>
            <a:xfrm>
              <a:off x="0" y="-38100"/>
              <a:ext cx="1446096" cy="1222817"/>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4238654" y="3671922"/>
            <a:ext cx="9113206" cy="4604719"/>
          </a:xfrm>
          <a:custGeom>
            <a:avLst/>
            <a:gdLst/>
            <a:ahLst/>
            <a:cxnLst/>
            <a:rect l="l" t="t" r="r" b="b"/>
            <a:pathLst>
              <a:path w="9113206" h="4604719">
                <a:moveTo>
                  <a:pt x="0" y="0"/>
                </a:moveTo>
                <a:lnTo>
                  <a:pt x="9113205" y="0"/>
                </a:lnTo>
                <a:lnTo>
                  <a:pt x="9113205" y="4604719"/>
                </a:lnTo>
                <a:lnTo>
                  <a:pt x="0" y="4604719"/>
                </a:lnTo>
                <a:lnTo>
                  <a:pt x="0" y="0"/>
                </a:lnTo>
                <a:close/>
              </a:path>
            </a:pathLst>
          </a:custGeom>
          <a:blipFill>
            <a:blip r:embed="rId2"/>
            <a:stretch>
              <a:fillRect/>
            </a:stretch>
          </a:blipFill>
        </p:spPr>
        <p:txBody>
          <a:bodyPr/>
          <a:lstStyle/>
          <a:p>
            <a:endParaRPr lang="en-ID"/>
          </a:p>
        </p:txBody>
      </p:sp>
      <p:sp>
        <p:nvSpPr>
          <p:cNvPr id="32" name="TextBox 32"/>
          <p:cNvSpPr txBox="1"/>
          <p:nvPr/>
        </p:nvSpPr>
        <p:spPr>
          <a:xfrm>
            <a:off x="4430583" y="2253639"/>
            <a:ext cx="8729348"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HASIL JIKA SERVER TIDAK DIBUKA</a:t>
            </a:r>
          </a:p>
        </p:txBody>
      </p:sp>
      <p:sp>
        <p:nvSpPr>
          <p:cNvPr id="33" name="TextBox 33"/>
          <p:cNvSpPr txBox="1"/>
          <p:nvPr/>
        </p:nvSpPr>
        <p:spPr>
          <a:xfrm>
            <a:off x="3715332" y="904875"/>
            <a:ext cx="10159849"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325"/>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THANK YOU</a:t>
            </a:r>
          </a:p>
        </p:txBody>
      </p:sp>
      <p:grpSp>
        <p:nvGrpSpPr>
          <p:cNvPr id="26" name="Group 26"/>
          <p:cNvGrpSpPr/>
          <p:nvPr/>
        </p:nvGrpSpPr>
        <p:grpSpPr>
          <a:xfrm>
            <a:off x="3917411" y="5548722"/>
            <a:ext cx="10453178" cy="921776"/>
            <a:chOff x="0" y="0"/>
            <a:chExt cx="13937571" cy="1229035"/>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ID"/>
              </a:p>
            </p:txBody>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790560"/>
            </a:xfrm>
            <a:prstGeom prst="rect">
              <a:avLst/>
            </a:prstGeom>
          </p:spPr>
          <p:txBody>
            <a:bodyPr lIns="0" tIns="0" rIns="0" bIns="0" rtlCol="0" anchor="t">
              <a:spAutoFit/>
            </a:bodyPr>
            <a:lstStyle/>
            <a:p>
              <a:pPr algn="ctr">
                <a:lnSpc>
                  <a:spcPts val="4111"/>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448280"/>
            <a:ext cx="16713866" cy="9245778"/>
            <a:chOff x="0" y="-38100"/>
            <a:chExt cx="4402006" cy="24351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7263103">
            <a:off x="-5387603" y="7085778"/>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2494999"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85553" y="2071177"/>
            <a:ext cx="8478201" cy="2168813"/>
            <a:chOff x="0" y="0"/>
            <a:chExt cx="2232942" cy="571210"/>
          </a:xfrm>
        </p:grpSpPr>
        <p:sp>
          <p:nvSpPr>
            <p:cNvPr id="27" name="Freeform 27"/>
            <p:cNvSpPr/>
            <p:nvPr/>
          </p:nvSpPr>
          <p:spPr>
            <a:xfrm>
              <a:off x="0" y="0"/>
              <a:ext cx="2232942" cy="571210"/>
            </a:xfrm>
            <a:custGeom>
              <a:avLst/>
              <a:gdLst/>
              <a:ahLst/>
              <a:cxnLst/>
              <a:rect l="l" t="t" r="r" b="b"/>
              <a:pathLst>
                <a:path w="2232942" h="571210">
                  <a:moveTo>
                    <a:pt x="46571" y="0"/>
                  </a:moveTo>
                  <a:lnTo>
                    <a:pt x="2186371" y="0"/>
                  </a:lnTo>
                  <a:cubicBezTo>
                    <a:pt x="2212091" y="0"/>
                    <a:pt x="2232942" y="20851"/>
                    <a:pt x="2232942" y="46571"/>
                  </a:cubicBezTo>
                  <a:lnTo>
                    <a:pt x="2232942" y="524639"/>
                  </a:lnTo>
                  <a:cubicBezTo>
                    <a:pt x="2232942" y="536990"/>
                    <a:pt x="2228035" y="548836"/>
                    <a:pt x="2219301" y="557570"/>
                  </a:cubicBezTo>
                  <a:cubicBezTo>
                    <a:pt x="2210568" y="566303"/>
                    <a:pt x="2198722" y="571210"/>
                    <a:pt x="2186371" y="571210"/>
                  </a:cubicBezTo>
                  <a:lnTo>
                    <a:pt x="46571" y="571210"/>
                  </a:lnTo>
                  <a:cubicBezTo>
                    <a:pt x="20851" y="571210"/>
                    <a:pt x="0" y="550359"/>
                    <a:pt x="0" y="524639"/>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609310"/>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5" name="TextBox 35"/>
          <p:cNvSpPr txBox="1"/>
          <p:nvPr/>
        </p:nvSpPr>
        <p:spPr>
          <a:xfrm>
            <a:off x="8759559" y="2306309"/>
            <a:ext cx="8304195" cy="1418273"/>
          </a:xfrm>
          <a:prstGeom prst="rect">
            <a:avLst/>
          </a:prstGeom>
        </p:spPr>
        <p:txBody>
          <a:bodyPr lIns="0" tIns="0" rIns="0" bIns="0" rtlCol="0" anchor="t">
            <a:spAutoFit/>
          </a:bodyPr>
          <a:lstStyle/>
          <a:p>
            <a:pPr algn="l">
              <a:lnSpc>
                <a:spcPts val="2799"/>
              </a:lnSpc>
            </a:pPr>
            <a:r>
              <a:rPr lang="en-US" sz="1999" dirty="0">
                <a:solidFill>
                  <a:srgbClr val="000000"/>
                </a:solidFill>
                <a:latin typeface="Karnchang Bold"/>
              </a:rPr>
              <a:t>Socket</a:t>
            </a:r>
            <a:r>
              <a:rPr lang="en-US" sz="1999" dirty="0">
                <a:solidFill>
                  <a:srgbClr val="000000"/>
                </a:solidFill>
                <a:latin typeface="Karnchang"/>
              </a:rPr>
              <a:t>: Modul untuk </a:t>
            </a:r>
            <a:r>
              <a:rPr lang="en-US" sz="1999" dirty="0" err="1">
                <a:solidFill>
                  <a:srgbClr val="000000"/>
                </a:solidFill>
                <a:latin typeface="Karnchang"/>
              </a:rPr>
              <a:t>bekerja</a:t>
            </a:r>
            <a:r>
              <a:rPr lang="en-US" sz="1999" dirty="0">
                <a:solidFill>
                  <a:srgbClr val="000000"/>
                </a:solidFill>
                <a:latin typeface="Karnchang"/>
              </a:rPr>
              <a:t> </a:t>
            </a:r>
            <a:r>
              <a:rPr lang="en-US" sz="1999" dirty="0" err="1">
                <a:solidFill>
                  <a:srgbClr val="000000"/>
                </a:solidFill>
                <a:latin typeface="Karnchang"/>
              </a:rPr>
              <a:t>dengan</a:t>
            </a:r>
            <a:r>
              <a:rPr lang="en-US" sz="1999" dirty="0">
                <a:solidFill>
                  <a:srgbClr val="000000"/>
                </a:solidFill>
                <a:latin typeface="Karnchang"/>
              </a:rPr>
              <a:t> </a:t>
            </a:r>
            <a:r>
              <a:rPr lang="en-US" sz="1999" dirty="0" err="1">
                <a:solidFill>
                  <a:srgbClr val="000000"/>
                </a:solidFill>
                <a:latin typeface="Karnchang"/>
              </a:rPr>
              <a:t>soket</a:t>
            </a:r>
            <a:r>
              <a:rPr lang="en-US" sz="1999" dirty="0">
                <a:solidFill>
                  <a:srgbClr val="000000"/>
                </a:solidFill>
                <a:latin typeface="Karnchang"/>
              </a:rPr>
              <a:t> </a:t>
            </a:r>
            <a:r>
              <a:rPr lang="en-US" sz="1999" dirty="0" err="1">
                <a:solidFill>
                  <a:srgbClr val="000000"/>
                </a:solidFill>
                <a:latin typeface="Karnchang"/>
              </a:rPr>
              <a:t>jaringan</a:t>
            </a:r>
            <a:r>
              <a:rPr lang="en-US" sz="1999" dirty="0">
                <a:solidFill>
                  <a:srgbClr val="000000"/>
                </a:solidFill>
                <a:latin typeface="Karnchang"/>
              </a:rPr>
              <a:t>, </a:t>
            </a:r>
            <a:r>
              <a:rPr lang="en-US" sz="1999" dirty="0" err="1">
                <a:solidFill>
                  <a:srgbClr val="000000"/>
                </a:solidFill>
                <a:latin typeface="Karnchang"/>
              </a:rPr>
              <a:t>memungkinkan</a:t>
            </a:r>
            <a:r>
              <a:rPr lang="en-US" sz="1999" dirty="0">
                <a:solidFill>
                  <a:srgbClr val="000000"/>
                </a:solidFill>
                <a:latin typeface="Karnchang"/>
              </a:rPr>
              <a:t> </a:t>
            </a:r>
            <a:r>
              <a:rPr lang="en-US" sz="1999" dirty="0" err="1">
                <a:solidFill>
                  <a:srgbClr val="000000"/>
                </a:solidFill>
                <a:latin typeface="Karnchang"/>
              </a:rPr>
              <a:t>komunikasi</a:t>
            </a:r>
            <a:r>
              <a:rPr lang="en-US" sz="1999" dirty="0">
                <a:solidFill>
                  <a:srgbClr val="000000"/>
                </a:solidFill>
                <a:latin typeface="Karnchang"/>
              </a:rPr>
              <a:t> </a:t>
            </a:r>
            <a:r>
              <a:rPr lang="en-US" sz="1999" dirty="0" err="1">
                <a:solidFill>
                  <a:srgbClr val="000000"/>
                </a:solidFill>
                <a:latin typeface="Karnchang"/>
              </a:rPr>
              <a:t>antara</a:t>
            </a:r>
            <a:r>
              <a:rPr lang="en-US" sz="1999" dirty="0">
                <a:solidFill>
                  <a:srgbClr val="000000"/>
                </a:solidFill>
                <a:latin typeface="Karnchang"/>
              </a:rPr>
              <a:t> server dan </a:t>
            </a:r>
            <a:r>
              <a:rPr lang="en-US" sz="1999" dirty="0" err="1">
                <a:solidFill>
                  <a:srgbClr val="000000"/>
                </a:solidFill>
                <a:latin typeface="Karnchang"/>
              </a:rPr>
              <a:t>klien</a:t>
            </a:r>
            <a:r>
              <a:rPr lang="en-US" sz="1999" dirty="0">
                <a:solidFill>
                  <a:srgbClr val="000000"/>
                </a:solidFill>
                <a:latin typeface="Karnchang"/>
              </a:rPr>
              <a:t>.</a:t>
            </a:r>
          </a:p>
          <a:p>
            <a:pPr algn="l">
              <a:lnSpc>
                <a:spcPts val="2799"/>
              </a:lnSpc>
            </a:pPr>
            <a:r>
              <a:rPr lang="en-US" sz="1999" dirty="0">
                <a:solidFill>
                  <a:srgbClr val="000000"/>
                </a:solidFill>
                <a:latin typeface="Karnchang"/>
              </a:rPr>
              <a:t>T</a:t>
            </a:r>
            <a:r>
              <a:rPr lang="en-US" sz="1999" dirty="0">
                <a:solidFill>
                  <a:srgbClr val="000000"/>
                </a:solidFill>
                <a:latin typeface="Karnchang Bold"/>
              </a:rPr>
              <a:t>hreading</a:t>
            </a:r>
            <a:r>
              <a:rPr lang="en-US" sz="1999" dirty="0">
                <a:solidFill>
                  <a:srgbClr val="000000"/>
                </a:solidFill>
                <a:latin typeface="Karnchang"/>
              </a:rPr>
              <a:t>: Modul untuk membuat dan </a:t>
            </a:r>
            <a:r>
              <a:rPr lang="en-US" sz="1999" dirty="0" err="1">
                <a:solidFill>
                  <a:srgbClr val="000000"/>
                </a:solidFill>
                <a:latin typeface="Karnchang"/>
              </a:rPr>
              <a:t>mengelola</a:t>
            </a:r>
            <a:r>
              <a:rPr lang="en-US" sz="1999" dirty="0">
                <a:solidFill>
                  <a:srgbClr val="000000"/>
                </a:solidFill>
                <a:latin typeface="Karnchang"/>
              </a:rPr>
              <a:t> thread, </a:t>
            </a:r>
            <a:r>
              <a:rPr lang="en-US" sz="1999" dirty="0" err="1">
                <a:solidFill>
                  <a:srgbClr val="000000"/>
                </a:solidFill>
                <a:latin typeface="Karnchang"/>
              </a:rPr>
              <a:t>memungkinkan</a:t>
            </a:r>
            <a:r>
              <a:rPr lang="en-US" sz="1999" dirty="0">
                <a:solidFill>
                  <a:srgbClr val="000000"/>
                </a:solidFill>
                <a:latin typeface="Karnchang"/>
              </a:rPr>
              <a:t> </a:t>
            </a:r>
            <a:r>
              <a:rPr lang="en-US" sz="1999" dirty="0" err="1">
                <a:solidFill>
                  <a:srgbClr val="000000"/>
                </a:solidFill>
                <a:latin typeface="Karnchang"/>
              </a:rPr>
              <a:t>penanganan</a:t>
            </a:r>
            <a:r>
              <a:rPr lang="en-US" sz="1999" dirty="0">
                <a:solidFill>
                  <a:srgbClr val="000000"/>
                </a:solidFill>
                <a:latin typeface="Karnchang"/>
              </a:rPr>
              <a:t> beberapa </a:t>
            </a:r>
            <a:r>
              <a:rPr lang="en-US" sz="1999" dirty="0" err="1">
                <a:solidFill>
                  <a:srgbClr val="000000"/>
                </a:solidFill>
                <a:latin typeface="Karnchang"/>
              </a:rPr>
              <a:t>koneksi</a:t>
            </a:r>
            <a:r>
              <a:rPr lang="en-US" sz="1999" dirty="0">
                <a:solidFill>
                  <a:srgbClr val="000000"/>
                </a:solidFill>
                <a:latin typeface="Karnchang"/>
              </a:rPr>
              <a:t> </a:t>
            </a:r>
            <a:r>
              <a:rPr lang="en-US" sz="1999" dirty="0" err="1">
                <a:solidFill>
                  <a:srgbClr val="000000"/>
                </a:solidFill>
                <a:latin typeface="Karnchang"/>
              </a:rPr>
              <a:t>klien</a:t>
            </a:r>
            <a:r>
              <a:rPr lang="en-US" sz="1999" dirty="0">
                <a:solidFill>
                  <a:srgbClr val="000000"/>
                </a:solidFill>
                <a:latin typeface="Karnchang"/>
              </a:rPr>
              <a:t> </a:t>
            </a:r>
            <a:r>
              <a:rPr lang="en-US" sz="1999" dirty="0" err="1">
                <a:solidFill>
                  <a:srgbClr val="000000"/>
                </a:solidFill>
                <a:latin typeface="Karnchang"/>
              </a:rPr>
              <a:t>secara</a:t>
            </a:r>
            <a:r>
              <a:rPr lang="en-US" sz="1999" dirty="0">
                <a:solidFill>
                  <a:srgbClr val="000000"/>
                </a:solidFill>
                <a:latin typeface="Karnchang"/>
              </a:rPr>
              <a:t> </a:t>
            </a:r>
            <a:r>
              <a:rPr lang="en-US" sz="1999" dirty="0" err="1">
                <a:solidFill>
                  <a:srgbClr val="000000"/>
                </a:solidFill>
                <a:latin typeface="Karnchang"/>
              </a:rPr>
              <a:t>bersamaan</a:t>
            </a:r>
            <a:r>
              <a:rPr lang="en-US" sz="1999" dirty="0">
                <a:solidFill>
                  <a:srgbClr val="000000"/>
                </a:solidFill>
                <a:latin typeface="Karnchang"/>
              </a:rPr>
              <a:t>.</a:t>
            </a:r>
          </a:p>
        </p:txBody>
      </p:sp>
      <p:grpSp>
        <p:nvGrpSpPr>
          <p:cNvPr id="36" name="Group 36"/>
          <p:cNvGrpSpPr/>
          <p:nvPr/>
        </p:nvGrpSpPr>
        <p:grpSpPr>
          <a:xfrm>
            <a:off x="8585553" y="5516340"/>
            <a:ext cx="8478201" cy="3245967"/>
            <a:chOff x="0" y="0"/>
            <a:chExt cx="2232942" cy="854905"/>
          </a:xfrm>
        </p:grpSpPr>
        <p:sp>
          <p:nvSpPr>
            <p:cNvPr id="37" name="Freeform 37"/>
            <p:cNvSpPr/>
            <p:nvPr/>
          </p:nvSpPr>
          <p:spPr>
            <a:xfrm>
              <a:off x="0" y="0"/>
              <a:ext cx="2232942" cy="854905"/>
            </a:xfrm>
            <a:custGeom>
              <a:avLst/>
              <a:gdLst/>
              <a:ahLst/>
              <a:cxnLst/>
              <a:rect l="l" t="t" r="r" b="b"/>
              <a:pathLst>
                <a:path w="2232942" h="854905">
                  <a:moveTo>
                    <a:pt x="46571" y="0"/>
                  </a:moveTo>
                  <a:lnTo>
                    <a:pt x="2186371" y="0"/>
                  </a:lnTo>
                  <a:cubicBezTo>
                    <a:pt x="2212091" y="0"/>
                    <a:pt x="2232942" y="20851"/>
                    <a:pt x="2232942" y="46571"/>
                  </a:cubicBezTo>
                  <a:lnTo>
                    <a:pt x="2232942" y="808334"/>
                  </a:lnTo>
                  <a:cubicBezTo>
                    <a:pt x="2232942" y="834054"/>
                    <a:pt x="2212091" y="854905"/>
                    <a:pt x="2186371" y="854905"/>
                  </a:cubicBezTo>
                  <a:lnTo>
                    <a:pt x="46571" y="854905"/>
                  </a:lnTo>
                  <a:cubicBezTo>
                    <a:pt x="34220" y="854905"/>
                    <a:pt x="22374" y="849998"/>
                    <a:pt x="13640" y="841265"/>
                  </a:cubicBezTo>
                  <a:cubicBezTo>
                    <a:pt x="4907" y="832531"/>
                    <a:pt x="0" y="820685"/>
                    <a:pt x="0" y="808334"/>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8" name="TextBox 38"/>
            <p:cNvSpPr txBox="1"/>
            <p:nvPr/>
          </p:nvSpPr>
          <p:spPr>
            <a:xfrm>
              <a:off x="0" y="-38100"/>
              <a:ext cx="2232942" cy="893005"/>
            </a:xfrm>
            <a:prstGeom prst="rect">
              <a:avLst/>
            </a:prstGeom>
          </p:spPr>
          <p:txBody>
            <a:bodyPr lIns="50800" tIns="50800" rIns="50800" bIns="50800" rtlCol="0" anchor="ctr"/>
            <a:lstStyle/>
            <a:p>
              <a:pPr algn="ctr">
                <a:lnSpc>
                  <a:spcPts val="3362"/>
                </a:lnSpc>
              </a:pPr>
              <a:endParaRPr/>
            </a:p>
          </p:txBody>
        </p:sp>
      </p:grpSp>
      <p:sp>
        <p:nvSpPr>
          <p:cNvPr id="39" name="TextBox 39"/>
          <p:cNvSpPr txBox="1"/>
          <p:nvPr/>
        </p:nvSpPr>
        <p:spPr>
          <a:xfrm>
            <a:off x="8778343" y="5845889"/>
            <a:ext cx="8444954" cy="2442207"/>
          </a:xfrm>
          <a:prstGeom prst="rect">
            <a:avLst/>
          </a:prstGeom>
        </p:spPr>
        <p:txBody>
          <a:bodyPr lIns="0" tIns="0" rIns="0" bIns="0" rtlCol="0" anchor="t">
            <a:spAutoFit/>
          </a:bodyPr>
          <a:lstStyle/>
          <a:p>
            <a:pPr algn="l">
              <a:lnSpc>
                <a:spcPts val="3220"/>
              </a:lnSpc>
            </a:pPr>
            <a:r>
              <a:rPr lang="en-US" sz="2300" dirty="0">
                <a:solidFill>
                  <a:srgbClr val="000000"/>
                </a:solidFill>
                <a:latin typeface="Karnchang Bold"/>
              </a:rPr>
              <a:t>IP</a:t>
            </a:r>
            <a:r>
              <a:rPr lang="en-US" sz="2300" dirty="0">
                <a:solidFill>
                  <a:srgbClr val="000000"/>
                </a:solidFill>
                <a:latin typeface="Karnchang"/>
              </a:rPr>
              <a:t>: </a:t>
            </a:r>
            <a:r>
              <a:rPr lang="en-US" sz="2300" dirty="0" err="1">
                <a:solidFill>
                  <a:srgbClr val="000000"/>
                </a:solidFill>
                <a:latin typeface="Karnchang"/>
              </a:rPr>
              <a:t>Mendapatkan</a:t>
            </a:r>
            <a:r>
              <a:rPr lang="en-US" sz="2300" dirty="0">
                <a:solidFill>
                  <a:srgbClr val="000000"/>
                </a:solidFill>
                <a:latin typeface="Karnchang"/>
              </a:rPr>
              <a:t> </a:t>
            </a:r>
            <a:r>
              <a:rPr lang="en-US" sz="2300" dirty="0" err="1">
                <a:solidFill>
                  <a:srgbClr val="000000"/>
                </a:solidFill>
                <a:latin typeface="Karnchang"/>
              </a:rPr>
              <a:t>alamat</a:t>
            </a:r>
            <a:r>
              <a:rPr lang="en-US" sz="2300" dirty="0">
                <a:solidFill>
                  <a:srgbClr val="000000"/>
                </a:solidFill>
                <a:latin typeface="Karnchang"/>
              </a:rPr>
              <a:t> IP </a:t>
            </a:r>
            <a:r>
              <a:rPr lang="en-US" sz="2300" dirty="0" err="1">
                <a:solidFill>
                  <a:srgbClr val="000000"/>
                </a:solidFill>
                <a:latin typeface="Karnchang"/>
              </a:rPr>
              <a:t>dari</a:t>
            </a:r>
            <a:r>
              <a:rPr lang="en-US" sz="2300" dirty="0">
                <a:solidFill>
                  <a:srgbClr val="000000"/>
                </a:solidFill>
                <a:latin typeface="Karnchang"/>
              </a:rPr>
              <a:t> </a:t>
            </a:r>
            <a:r>
              <a:rPr lang="en-US" sz="2300" dirty="0" err="1">
                <a:solidFill>
                  <a:srgbClr val="000000"/>
                </a:solidFill>
                <a:latin typeface="Karnchang"/>
              </a:rPr>
              <a:t>mesin</a:t>
            </a:r>
            <a:r>
              <a:rPr lang="en-US" sz="2300" dirty="0">
                <a:solidFill>
                  <a:srgbClr val="000000"/>
                </a:solidFill>
                <a:latin typeface="Karnchang"/>
              </a:rPr>
              <a:t> </a:t>
            </a:r>
            <a:r>
              <a:rPr lang="en-US" sz="2300" dirty="0" err="1">
                <a:solidFill>
                  <a:srgbClr val="000000"/>
                </a:solidFill>
                <a:latin typeface="Karnchang"/>
              </a:rPr>
              <a:t>tempat</a:t>
            </a:r>
            <a:r>
              <a:rPr lang="en-US" sz="2300" dirty="0">
                <a:solidFill>
                  <a:srgbClr val="000000"/>
                </a:solidFill>
                <a:latin typeface="Karnchang"/>
              </a:rPr>
              <a:t> server </a:t>
            </a:r>
            <a:r>
              <a:rPr lang="en-US" sz="2300" dirty="0" err="1">
                <a:solidFill>
                  <a:srgbClr val="000000"/>
                </a:solidFill>
                <a:latin typeface="Karnchang"/>
              </a:rPr>
              <a:t>dijalankan</a:t>
            </a:r>
            <a:r>
              <a:rPr lang="en-US" sz="2300" dirty="0">
                <a:solidFill>
                  <a:srgbClr val="000000"/>
                </a:solidFill>
                <a:latin typeface="Karnchang"/>
              </a:rPr>
              <a:t>.</a:t>
            </a:r>
          </a:p>
          <a:p>
            <a:pPr algn="l">
              <a:lnSpc>
                <a:spcPts val="3220"/>
              </a:lnSpc>
            </a:pPr>
            <a:r>
              <a:rPr lang="en-US" sz="2300" dirty="0">
                <a:solidFill>
                  <a:srgbClr val="000000"/>
                </a:solidFill>
                <a:latin typeface="Karnchang Bold"/>
              </a:rPr>
              <a:t>PORT</a:t>
            </a:r>
            <a:r>
              <a:rPr lang="en-US" sz="2300" dirty="0">
                <a:solidFill>
                  <a:srgbClr val="000000"/>
                </a:solidFill>
                <a:latin typeface="Karnchang"/>
              </a:rPr>
              <a:t>: Port di mana server </a:t>
            </a:r>
            <a:r>
              <a:rPr lang="en-US" sz="2300" dirty="0" err="1">
                <a:solidFill>
                  <a:srgbClr val="000000"/>
                </a:solidFill>
                <a:latin typeface="Karnchang"/>
              </a:rPr>
              <a:t>akan</a:t>
            </a:r>
            <a:r>
              <a:rPr lang="en-US" sz="2300" dirty="0">
                <a:solidFill>
                  <a:srgbClr val="000000"/>
                </a:solidFill>
                <a:latin typeface="Karnchang"/>
              </a:rPr>
              <a:t> </a:t>
            </a:r>
            <a:r>
              <a:rPr lang="en-US" sz="2300" dirty="0" err="1">
                <a:solidFill>
                  <a:srgbClr val="000000"/>
                </a:solidFill>
                <a:latin typeface="Karnchang"/>
              </a:rPr>
              <a:t>mendengarkan</a:t>
            </a:r>
            <a:r>
              <a:rPr lang="en-US" sz="2300" dirty="0">
                <a:solidFill>
                  <a:srgbClr val="000000"/>
                </a:solidFill>
                <a:latin typeface="Karnchang"/>
              </a:rPr>
              <a:t> </a:t>
            </a:r>
            <a:r>
              <a:rPr lang="en-US" sz="2300" dirty="0" err="1">
                <a:solidFill>
                  <a:srgbClr val="000000"/>
                </a:solidFill>
                <a:latin typeface="Karnchang"/>
              </a:rPr>
              <a:t>koneksi</a:t>
            </a:r>
            <a:r>
              <a:rPr lang="en-US" sz="2300" dirty="0">
                <a:solidFill>
                  <a:srgbClr val="000000"/>
                </a:solidFill>
                <a:latin typeface="Karnchang"/>
              </a:rPr>
              <a:t> masuk.</a:t>
            </a:r>
          </a:p>
          <a:p>
            <a:pPr algn="l">
              <a:lnSpc>
                <a:spcPts val="3220"/>
              </a:lnSpc>
            </a:pPr>
            <a:r>
              <a:rPr lang="en-US" sz="2300" dirty="0">
                <a:solidFill>
                  <a:srgbClr val="000000"/>
                </a:solidFill>
                <a:latin typeface="Karnchang Bold"/>
              </a:rPr>
              <a:t>ADDR</a:t>
            </a:r>
            <a:r>
              <a:rPr lang="en-US" sz="2300" dirty="0">
                <a:solidFill>
                  <a:srgbClr val="000000"/>
                </a:solidFill>
                <a:latin typeface="Karnchang"/>
              </a:rPr>
              <a:t>: </a:t>
            </a:r>
            <a:r>
              <a:rPr lang="en-US" sz="2300" dirty="0" err="1">
                <a:solidFill>
                  <a:srgbClr val="000000"/>
                </a:solidFill>
                <a:latin typeface="Karnchang"/>
              </a:rPr>
              <a:t>Kombinasi</a:t>
            </a:r>
            <a:r>
              <a:rPr lang="en-US" sz="2300" dirty="0">
                <a:solidFill>
                  <a:srgbClr val="000000"/>
                </a:solidFill>
                <a:latin typeface="Karnchang"/>
              </a:rPr>
              <a:t> </a:t>
            </a:r>
            <a:r>
              <a:rPr lang="en-US" sz="2300" dirty="0" err="1">
                <a:solidFill>
                  <a:srgbClr val="000000"/>
                </a:solidFill>
                <a:latin typeface="Karnchang"/>
              </a:rPr>
              <a:t>alamat</a:t>
            </a:r>
            <a:r>
              <a:rPr lang="en-US" sz="2300" dirty="0">
                <a:solidFill>
                  <a:srgbClr val="000000"/>
                </a:solidFill>
                <a:latin typeface="Karnchang"/>
              </a:rPr>
              <a:t> IP dan port.</a:t>
            </a:r>
          </a:p>
          <a:p>
            <a:pPr algn="l">
              <a:lnSpc>
                <a:spcPts val="3220"/>
              </a:lnSpc>
            </a:pPr>
            <a:r>
              <a:rPr lang="en-US" sz="2300" dirty="0">
                <a:solidFill>
                  <a:srgbClr val="000000"/>
                </a:solidFill>
                <a:latin typeface="Karnchang Bold"/>
              </a:rPr>
              <a:t>SIZE</a:t>
            </a:r>
            <a:r>
              <a:rPr lang="en-US" sz="2300" dirty="0">
                <a:solidFill>
                  <a:srgbClr val="000000"/>
                </a:solidFill>
                <a:latin typeface="Karnchang"/>
              </a:rPr>
              <a:t>: </a:t>
            </a:r>
            <a:r>
              <a:rPr lang="en-US" sz="2300" dirty="0" err="1">
                <a:solidFill>
                  <a:srgbClr val="000000"/>
                </a:solidFill>
                <a:latin typeface="Karnchang"/>
              </a:rPr>
              <a:t>Ukuran</a:t>
            </a:r>
            <a:r>
              <a:rPr lang="en-US" sz="2300" dirty="0">
                <a:solidFill>
                  <a:srgbClr val="000000"/>
                </a:solidFill>
                <a:latin typeface="Karnchang"/>
              </a:rPr>
              <a:t> buffer untuk </a:t>
            </a:r>
            <a:r>
              <a:rPr lang="en-US" sz="2300" dirty="0" err="1">
                <a:solidFill>
                  <a:srgbClr val="000000"/>
                </a:solidFill>
                <a:latin typeface="Karnchang"/>
              </a:rPr>
              <a:t>menerima</a:t>
            </a:r>
            <a:r>
              <a:rPr lang="en-US" sz="2300" dirty="0">
                <a:solidFill>
                  <a:srgbClr val="000000"/>
                </a:solidFill>
                <a:latin typeface="Karnchang"/>
              </a:rPr>
              <a:t> data </a:t>
            </a:r>
            <a:r>
              <a:rPr lang="en-US" sz="2300" dirty="0" err="1">
                <a:solidFill>
                  <a:srgbClr val="000000"/>
                </a:solidFill>
                <a:latin typeface="Karnchang"/>
              </a:rPr>
              <a:t>dari</a:t>
            </a:r>
            <a:r>
              <a:rPr lang="en-US" sz="2300" dirty="0">
                <a:solidFill>
                  <a:srgbClr val="000000"/>
                </a:solidFill>
                <a:latin typeface="Karnchang"/>
              </a:rPr>
              <a:t> </a:t>
            </a:r>
            <a:r>
              <a:rPr lang="en-US" sz="2300" dirty="0" err="1">
                <a:solidFill>
                  <a:srgbClr val="000000"/>
                </a:solidFill>
                <a:latin typeface="Karnchang"/>
              </a:rPr>
              <a:t>klien</a:t>
            </a:r>
            <a:r>
              <a:rPr lang="en-US" sz="2300" dirty="0">
                <a:solidFill>
                  <a:srgbClr val="000000"/>
                </a:solidFill>
                <a:latin typeface="Karnchang"/>
              </a:rPr>
              <a:t>.</a:t>
            </a:r>
          </a:p>
          <a:p>
            <a:pPr algn="l">
              <a:lnSpc>
                <a:spcPts val="3220"/>
              </a:lnSpc>
            </a:pPr>
            <a:r>
              <a:rPr lang="en-US" sz="2300" dirty="0">
                <a:solidFill>
                  <a:srgbClr val="000000"/>
                </a:solidFill>
                <a:latin typeface="Karnchang Bold"/>
              </a:rPr>
              <a:t>FORMAT</a:t>
            </a:r>
            <a:r>
              <a:rPr lang="en-US" sz="2300" dirty="0">
                <a:solidFill>
                  <a:srgbClr val="000000"/>
                </a:solidFill>
                <a:latin typeface="Karnchang"/>
              </a:rPr>
              <a:t>: Format encoding untuk data.</a:t>
            </a:r>
          </a:p>
          <a:p>
            <a:pPr algn="l">
              <a:lnSpc>
                <a:spcPts val="3220"/>
              </a:lnSpc>
            </a:pPr>
            <a:endParaRPr lang="en-US" sz="2300" dirty="0">
              <a:solidFill>
                <a:srgbClr val="000000"/>
              </a:solidFill>
              <a:latin typeface="Karnchang"/>
            </a:endParaRPr>
          </a:p>
        </p:txBody>
      </p:sp>
      <p:sp>
        <p:nvSpPr>
          <p:cNvPr id="40" name="Freeform 40"/>
          <p:cNvSpPr/>
          <p:nvPr/>
        </p:nvSpPr>
        <p:spPr>
          <a:xfrm>
            <a:off x="12494999" y="4813846"/>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pic>
        <p:nvPicPr>
          <p:cNvPr id="42" name="Picture 41" descr="A computer screen shot of a black background&#10;&#10;Description automatically generated">
            <a:extLst>
              <a:ext uri="{FF2B5EF4-FFF2-40B4-BE49-F238E27FC236}">
                <a16:creationId xmlns:a16="http://schemas.microsoft.com/office/drawing/2014/main" id="{1D17CB3D-3593-4C65-0BC0-74488E1A5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8" y="3342611"/>
            <a:ext cx="7028674" cy="43287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814346"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85553" y="2071177"/>
            <a:ext cx="8478201" cy="753355"/>
            <a:chOff x="0" y="0"/>
            <a:chExt cx="2232942" cy="198415"/>
          </a:xfrm>
        </p:grpSpPr>
        <p:sp>
          <p:nvSpPr>
            <p:cNvPr id="27" name="Freeform 27"/>
            <p:cNvSpPr/>
            <p:nvPr/>
          </p:nvSpPr>
          <p:spPr>
            <a:xfrm>
              <a:off x="0" y="0"/>
              <a:ext cx="2232942" cy="198415"/>
            </a:xfrm>
            <a:custGeom>
              <a:avLst/>
              <a:gdLst/>
              <a:ahLst/>
              <a:cxnLst/>
              <a:rect l="l" t="t" r="r" b="b"/>
              <a:pathLst>
                <a:path w="2232942" h="198415">
                  <a:moveTo>
                    <a:pt x="46571" y="0"/>
                  </a:moveTo>
                  <a:lnTo>
                    <a:pt x="2186371" y="0"/>
                  </a:lnTo>
                  <a:cubicBezTo>
                    <a:pt x="2212091" y="0"/>
                    <a:pt x="2232942" y="20851"/>
                    <a:pt x="2232942" y="46571"/>
                  </a:cubicBezTo>
                  <a:lnTo>
                    <a:pt x="2232942" y="151844"/>
                  </a:lnTo>
                  <a:cubicBezTo>
                    <a:pt x="2232942" y="177564"/>
                    <a:pt x="2212091" y="198415"/>
                    <a:pt x="2186371" y="198415"/>
                  </a:cubicBezTo>
                  <a:lnTo>
                    <a:pt x="46571" y="198415"/>
                  </a:lnTo>
                  <a:cubicBezTo>
                    <a:pt x="34220" y="198415"/>
                    <a:pt x="22374" y="193508"/>
                    <a:pt x="13640" y="184774"/>
                  </a:cubicBezTo>
                  <a:cubicBezTo>
                    <a:pt x="4907" y="176040"/>
                    <a:pt x="0" y="164195"/>
                    <a:pt x="0" y="151844"/>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236515"/>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85553" y="4119043"/>
            <a:ext cx="8478201" cy="4392930"/>
            <a:chOff x="0" y="0"/>
            <a:chExt cx="2232942" cy="1156986"/>
          </a:xfrm>
        </p:grpSpPr>
        <p:sp>
          <p:nvSpPr>
            <p:cNvPr id="33" name="Freeform 33"/>
            <p:cNvSpPr/>
            <p:nvPr/>
          </p:nvSpPr>
          <p:spPr>
            <a:xfrm>
              <a:off x="0" y="0"/>
              <a:ext cx="2232942" cy="1156986"/>
            </a:xfrm>
            <a:custGeom>
              <a:avLst/>
              <a:gdLst/>
              <a:ahLst/>
              <a:cxnLst/>
              <a:rect l="l" t="t" r="r" b="b"/>
              <a:pathLst>
                <a:path w="2232942" h="1156986">
                  <a:moveTo>
                    <a:pt x="46571" y="0"/>
                  </a:moveTo>
                  <a:lnTo>
                    <a:pt x="2186371" y="0"/>
                  </a:lnTo>
                  <a:cubicBezTo>
                    <a:pt x="2212091" y="0"/>
                    <a:pt x="2232942" y="20851"/>
                    <a:pt x="2232942" y="46571"/>
                  </a:cubicBezTo>
                  <a:lnTo>
                    <a:pt x="2232942" y="1110415"/>
                  </a:lnTo>
                  <a:cubicBezTo>
                    <a:pt x="2232942" y="1122766"/>
                    <a:pt x="2228035" y="1134612"/>
                    <a:pt x="2219301" y="1143345"/>
                  </a:cubicBezTo>
                  <a:cubicBezTo>
                    <a:pt x="2210568" y="1152079"/>
                    <a:pt x="2198722" y="1156986"/>
                    <a:pt x="2186371" y="1156986"/>
                  </a:cubicBezTo>
                  <a:lnTo>
                    <a:pt x="46571" y="1156986"/>
                  </a:lnTo>
                  <a:cubicBezTo>
                    <a:pt x="20851" y="1156986"/>
                    <a:pt x="0" y="1136135"/>
                    <a:pt x="0" y="1110415"/>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32942" cy="1195086"/>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814346" y="3223096"/>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381936" y="3945347"/>
            <a:ext cx="6675423" cy="4352179"/>
          </a:xfrm>
          <a:custGeom>
            <a:avLst/>
            <a:gdLst/>
            <a:ahLst/>
            <a:cxnLst/>
            <a:rect l="l" t="t" r="r" b="b"/>
            <a:pathLst>
              <a:path w="6675423" h="4352179">
                <a:moveTo>
                  <a:pt x="0" y="0"/>
                </a:moveTo>
                <a:lnTo>
                  <a:pt x="6675423" y="0"/>
                </a:lnTo>
                <a:lnTo>
                  <a:pt x="6675423" y="4352180"/>
                </a:lnTo>
                <a:lnTo>
                  <a:pt x="0" y="4352180"/>
                </a:lnTo>
                <a:lnTo>
                  <a:pt x="0" y="0"/>
                </a:lnTo>
                <a:close/>
              </a:path>
            </a:pathLst>
          </a:custGeom>
          <a:blipFill>
            <a:blip r:embed="rId4"/>
            <a:stretch>
              <a:fillRect/>
            </a:stretch>
          </a:blipFill>
        </p:spPr>
        <p:txBody>
          <a:bodyPr/>
          <a:lstStyle/>
          <a:p>
            <a:endParaRPr lang="en-ID"/>
          </a:p>
        </p:txBody>
      </p:sp>
      <p:sp>
        <p:nvSpPr>
          <p:cNvPr id="37" name="TextBox 37"/>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8" name="TextBox 38"/>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9" name="TextBox 39"/>
          <p:cNvSpPr txBox="1"/>
          <p:nvPr/>
        </p:nvSpPr>
        <p:spPr>
          <a:xfrm>
            <a:off x="8759558" y="2062572"/>
            <a:ext cx="8304195" cy="5461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menangani setiap koneksi klien yang masuk.</a:t>
            </a:r>
          </a:p>
        </p:txBody>
      </p:sp>
      <p:sp>
        <p:nvSpPr>
          <p:cNvPr id="40" name="TextBox 40"/>
          <p:cNvSpPr txBox="1"/>
          <p:nvPr/>
        </p:nvSpPr>
        <p:spPr>
          <a:xfrm>
            <a:off x="8519759" y="4157143"/>
            <a:ext cx="8609788" cy="43548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Menerima permintaan dari klien.</a:t>
            </a:r>
          </a:p>
          <a:p>
            <a:pPr marL="388620" lvl="1" indent="-194310" algn="l">
              <a:lnSpc>
                <a:spcPts val="2520"/>
              </a:lnSpc>
              <a:buFont typeface="Arial"/>
              <a:buChar char="•"/>
            </a:pPr>
            <a:r>
              <a:rPr lang="en-US" sz="1800">
                <a:solidFill>
                  <a:srgbClr val="000000"/>
                </a:solidFill>
                <a:latin typeface="Karnchang"/>
              </a:rPr>
              <a:t>Memparsing permintaan untuk mendapatkan nama file yang diminta.</a:t>
            </a:r>
          </a:p>
          <a:p>
            <a:pPr marL="388620" lvl="1" indent="-194310" algn="l">
              <a:lnSpc>
                <a:spcPts val="2520"/>
              </a:lnSpc>
              <a:buFont typeface="Arial"/>
              <a:buChar char="•"/>
            </a:pPr>
            <a:r>
              <a:rPr lang="en-US" sz="1800">
                <a:solidFill>
                  <a:srgbClr val="000000"/>
                </a:solidFill>
                <a:latin typeface="Karnchang"/>
              </a:rPr>
              <a:t>Mengganti root (/) dengan /index.html jika diperlukan.</a:t>
            </a:r>
          </a:p>
          <a:p>
            <a:pPr marL="388620" lvl="1" indent="-194310" algn="l">
              <a:lnSpc>
                <a:spcPts val="2520"/>
              </a:lnSpc>
              <a:buFont typeface="Arial"/>
              <a:buChar char="•"/>
            </a:pPr>
            <a:r>
              <a:rPr lang="en-US" sz="1800">
                <a:solidFill>
                  <a:srgbClr val="000000"/>
                </a:solidFill>
                <a:latin typeface="Karnchang"/>
              </a:rPr>
              <a:t>Menentukan jenis file berdasarkan ekstensi dan mengirimkan respons yang sesuai:</a:t>
            </a:r>
          </a:p>
          <a:p>
            <a:pPr marL="777240" lvl="2" indent="-259080" algn="l">
              <a:lnSpc>
                <a:spcPts val="2520"/>
              </a:lnSpc>
              <a:buFont typeface="Arial"/>
              <a:buChar char="⚬"/>
            </a:pPr>
            <a:r>
              <a:rPr lang="en-US" sz="1800">
                <a:solidFill>
                  <a:srgbClr val="000000"/>
                </a:solidFill>
                <a:latin typeface="Karnchang"/>
              </a:rPr>
              <a:t>HTML: text/html</a:t>
            </a:r>
          </a:p>
          <a:p>
            <a:pPr marL="777240" lvl="2" indent="-259080" algn="l">
              <a:lnSpc>
                <a:spcPts val="2520"/>
              </a:lnSpc>
              <a:buFont typeface="Arial"/>
              <a:buChar char="⚬"/>
            </a:pPr>
            <a:r>
              <a:rPr lang="en-US" sz="1800">
                <a:solidFill>
                  <a:srgbClr val="000000"/>
                </a:solidFill>
                <a:latin typeface="Karnchang"/>
              </a:rPr>
              <a:t>JPEG: image/jpeg</a:t>
            </a:r>
          </a:p>
          <a:p>
            <a:pPr marL="777240" lvl="2" indent="-259080" algn="l">
              <a:lnSpc>
                <a:spcPts val="2520"/>
              </a:lnSpc>
              <a:buFont typeface="Arial"/>
              <a:buChar char="⚬"/>
            </a:pPr>
            <a:r>
              <a:rPr lang="en-US" sz="1800">
                <a:solidFill>
                  <a:srgbClr val="000000"/>
                </a:solidFill>
                <a:latin typeface="Karnchang"/>
              </a:rPr>
              <a:t>PNG: image/png</a:t>
            </a:r>
          </a:p>
          <a:p>
            <a:pPr marL="388620" lvl="1" indent="-194310" algn="l">
              <a:lnSpc>
                <a:spcPts val="2520"/>
              </a:lnSpc>
              <a:buFont typeface="Arial"/>
              <a:buChar char="•"/>
            </a:pPr>
            <a:r>
              <a:rPr lang="en-US" sz="1800">
                <a:solidFill>
                  <a:srgbClr val="000000"/>
                </a:solidFill>
                <a:latin typeface="Karnchang"/>
              </a:rPr>
              <a:t>Menangani kesalahan jika file tidak ditemukan dengan mengirimkan respons 404 Not Found.</a:t>
            </a:r>
          </a:p>
          <a:p>
            <a:pPr marL="388620" lvl="1" indent="-194310" algn="l">
              <a:lnSpc>
                <a:spcPts val="2520"/>
              </a:lnSpc>
              <a:buFont typeface="Arial"/>
              <a:buChar char="•"/>
            </a:pPr>
            <a:r>
              <a:rPr lang="en-US" sz="1800">
                <a:solidFill>
                  <a:srgbClr val="000000"/>
                </a:solidFill>
                <a:latin typeface="Karnchang"/>
              </a:rPr>
              <a:t>Menangani jenis file yang tidak didukung dengan mengirimkan respons 415 Unsupported Media Type.</a:t>
            </a:r>
          </a:p>
          <a:p>
            <a:pPr marL="388620" lvl="1" indent="-194310" algn="l">
              <a:lnSpc>
                <a:spcPts val="2520"/>
              </a:lnSpc>
              <a:buFont typeface="Arial"/>
              <a:buChar char="•"/>
            </a:pPr>
            <a:r>
              <a:rPr lang="en-US" sz="1800">
                <a:solidFill>
                  <a:srgbClr val="000000"/>
                </a:solidFill>
                <a:latin typeface="Karnchang"/>
              </a:rPr>
              <a:t>Menutup koneksi setelah menangani permintaan.</a:t>
            </a:r>
          </a:p>
          <a:p>
            <a:pPr algn="l">
              <a:lnSpc>
                <a:spcPts val="2520"/>
              </a:lnSpc>
            </a:pPr>
            <a:endParaRPr lang="en-US" sz="1800">
              <a:solidFill>
                <a:srgbClr val="000000"/>
              </a:solidFill>
              <a:latin typeface="Karnchang"/>
            </a:endParaRPr>
          </a:p>
        </p:txBody>
      </p:sp>
      <p:sp>
        <p:nvSpPr>
          <p:cNvPr id="41" name="TextBox 41"/>
          <p:cNvSpPr txBox="1"/>
          <p:nvPr/>
        </p:nvSpPr>
        <p:spPr>
          <a:xfrm>
            <a:off x="8585553" y="1088482"/>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2" name="TextBox 42"/>
          <p:cNvSpPr txBox="1"/>
          <p:nvPr/>
        </p:nvSpPr>
        <p:spPr>
          <a:xfrm>
            <a:off x="8585553" y="3015032"/>
            <a:ext cx="9122069"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10800000">
            <a:off x="8390274" y="684372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759558" y="918055"/>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19759" y="1667992"/>
            <a:ext cx="8478201" cy="1272023"/>
            <a:chOff x="0" y="0"/>
            <a:chExt cx="2232942" cy="335018"/>
          </a:xfrm>
        </p:grpSpPr>
        <p:sp>
          <p:nvSpPr>
            <p:cNvPr id="27" name="Freeform 27"/>
            <p:cNvSpPr/>
            <p:nvPr/>
          </p:nvSpPr>
          <p:spPr>
            <a:xfrm>
              <a:off x="0" y="0"/>
              <a:ext cx="2232942" cy="335018"/>
            </a:xfrm>
            <a:custGeom>
              <a:avLst/>
              <a:gdLst/>
              <a:ahLst/>
              <a:cxnLst/>
              <a:rect l="l" t="t" r="r" b="b"/>
              <a:pathLst>
                <a:path w="2232942" h="335018">
                  <a:moveTo>
                    <a:pt x="46571" y="0"/>
                  </a:moveTo>
                  <a:lnTo>
                    <a:pt x="2186371" y="0"/>
                  </a:lnTo>
                  <a:cubicBezTo>
                    <a:pt x="2212091" y="0"/>
                    <a:pt x="2232942" y="20851"/>
                    <a:pt x="2232942" y="46571"/>
                  </a:cubicBezTo>
                  <a:lnTo>
                    <a:pt x="2232942" y="288448"/>
                  </a:lnTo>
                  <a:cubicBezTo>
                    <a:pt x="2232942" y="300799"/>
                    <a:pt x="2228035" y="312644"/>
                    <a:pt x="2219301" y="321378"/>
                  </a:cubicBezTo>
                  <a:cubicBezTo>
                    <a:pt x="2210568" y="330112"/>
                    <a:pt x="2198722" y="335018"/>
                    <a:pt x="2186371" y="335018"/>
                  </a:cubicBezTo>
                  <a:lnTo>
                    <a:pt x="46571" y="335018"/>
                  </a:lnTo>
                  <a:cubicBezTo>
                    <a:pt x="34220" y="335018"/>
                    <a:pt x="22374" y="330112"/>
                    <a:pt x="13640" y="321378"/>
                  </a:cubicBezTo>
                  <a:cubicBezTo>
                    <a:pt x="4907" y="312644"/>
                    <a:pt x="0" y="300799"/>
                    <a:pt x="0" y="28844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373118"/>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19759" y="4473141"/>
            <a:ext cx="8478201" cy="3707130"/>
            <a:chOff x="0" y="0"/>
            <a:chExt cx="2232942" cy="976363"/>
          </a:xfrm>
        </p:grpSpPr>
        <p:sp>
          <p:nvSpPr>
            <p:cNvPr id="33" name="Freeform 33"/>
            <p:cNvSpPr/>
            <p:nvPr/>
          </p:nvSpPr>
          <p:spPr>
            <a:xfrm>
              <a:off x="0" y="0"/>
              <a:ext cx="2232942" cy="976363"/>
            </a:xfrm>
            <a:custGeom>
              <a:avLst/>
              <a:gdLst/>
              <a:ahLst/>
              <a:cxnLst/>
              <a:rect l="l" t="t" r="r" b="b"/>
              <a:pathLst>
                <a:path w="2232942" h="976363">
                  <a:moveTo>
                    <a:pt x="46571" y="0"/>
                  </a:moveTo>
                  <a:lnTo>
                    <a:pt x="2186371" y="0"/>
                  </a:lnTo>
                  <a:cubicBezTo>
                    <a:pt x="2212091" y="0"/>
                    <a:pt x="2232942" y="20851"/>
                    <a:pt x="2232942" y="46571"/>
                  </a:cubicBezTo>
                  <a:lnTo>
                    <a:pt x="2232942" y="929792"/>
                  </a:lnTo>
                  <a:cubicBezTo>
                    <a:pt x="2232942" y="942144"/>
                    <a:pt x="2228035" y="953989"/>
                    <a:pt x="2219301" y="962723"/>
                  </a:cubicBezTo>
                  <a:cubicBezTo>
                    <a:pt x="2210568" y="971457"/>
                    <a:pt x="2198722" y="976363"/>
                    <a:pt x="2186371" y="976363"/>
                  </a:cubicBezTo>
                  <a:lnTo>
                    <a:pt x="46571" y="976363"/>
                  </a:lnTo>
                  <a:cubicBezTo>
                    <a:pt x="34220" y="976363"/>
                    <a:pt x="22374" y="971457"/>
                    <a:pt x="13640" y="962723"/>
                  </a:cubicBezTo>
                  <a:cubicBezTo>
                    <a:pt x="4907" y="953989"/>
                    <a:pt x="0" y="942144"/>
                    <a:pt x="0" y="929792"/>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32942" cy="1014463"/>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519759" y="3458684"/>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213959" y="941120"/>
            <a:ext cx="7176315" cy="2281976"/>
          </a:xfrm>
          <a:custGeom>
            <a:avLst/>
            <a:gdLst/>
            <a:ahLst/>
            <a:cxnLst/>
            <a:rect l="l" t="t" r="r" b="b"/>
            <a:pathLst>
              <a:path w="7176315" h="2281976">
                <a:moveTo>
                  <a:pt x="0" y="0"/>
                </a:moveTo>
                <a:lnTo>
                  <a:pt x="7176315" y="0"/>
                </a:lnTo>
                <a:lnTo>
                  <a:pt x="7176315" y="2281976"/>
                </a:lnTo>
                <a:lnTo>
                  <a:pt x="0" y="2281976"/>
                </a:lnTo>
                <a:lnTo>
                  <a:pt x="0" y="0"/>
                </a:lnTo>
                <a:close/>
              </a:path>
            </a:pathLst>
          </a:custGeom>
          <a:blipFill>
            <a:blip r:embed="rId4"/>
            <a:stretch>
              <a:fillRect/>
            </a:stretch>
          </a:blipFill>
        </p:spPr>
        <p:txBody>
          <a:bodyPr/>
          <a:lstStyle/>
          <a:p>
            <a:endParaRPr lang="en-ID"/>
          </a:p>
        </p:txBody>
      </p:sp>
      <p:grpSp>
        <p:nvGrpSpPr>
          <p:cNvPr id="37" name="Group 37"/>
          <p:cNvGrpSpPr/>
          <p:nvPr/>
        </p:nvGrpSpPr>
        <p:grpSpPr>
          <a:xfrm>
            <a:off x="1213959" y="5972608"/>
            <a:ext cx="7156905" cy="3285692"/>
            <a:chOff x="0" y="0"/>
            <a:chExt cx="1884946" cy="865367"/>
          </a:xfrm>
        </p:grpSpPr>
        <p:sp>
          <p:nvSpPr>
            <p:cNvPr id="38" name="Freeform 38"/>
            <p:cNvSpPr/>
            <p:nvPr/>
          </p:nvSpPr>
          <p:spPr>
            <a:xfrm>
              <a:off x="0" y="0"/>
              <a:ext cx="1884946" cy="865367"/>
            </a:xfrm>
            <a:custGeom>
              <a:avLst/>
              <a:gdLst/>
              <a:ahLst/>
              <a:cxnLst/>
              <a:rect l="l" t="t" r="r" b="b"/>
              <a:pathLst>
                <a:path w="1884946" h="865367">
                  <a:moveTo>
                    <a:pt x="55169" y="0"/>
                  </a:moveTo>
                  <a:lnTo>
                    <a:pt x="1829777" y="0"/>
                  </a:lnTo>
                  <a:cubicBezTo>
                    <a:pt x="1860246" y="0"/>
                    <a:pt x="1884946" y="24700"/>
                    <a:pt x="1884946" y="55169"/>
                  </a:cubicBezTo>
                  <a:lnTo>
                    <a:pt x="1884946" y="810199"/>
                  </a:lnTo>
                  <a:cubicBezTo>
                    <a:pt x="1884946" y="824830"/>
                    <a:pt x="1879134" y="838863"/>
                    <a:pt x="1868787" y="849209"/>
                  </a:cubicBezTo>
                  <a:cubicBezTo>
                    <a:pt x="1858441" y="859555"/>
                    <a:pt x="1844409" y="865367"/>
                    <a:pt x="1829777" y="865367"/>
                  </a:cubicBezTo>
                  <a:lnTo>
                    <a:pt x="55169" y="865367"/>
                  </a:lnTo>
                  <a:cubicBezTo>
                    <a:pt x="40537" y="865367"/>
                    <a:pt x="26505" y="859555"/>
                    <a:pt x="16159" y="849209"/>
                  </a:cubicBezTo>
                  <a:cubicBezTo>
                    <a:pt x="5812" y="838863"/>
                    <a:pt x="0" y="824830"/>
                    <a:pt x="0" y="810199"/>
                  </a:cubicBezTo>
                  <a:lnTo>
                    <a:pt x="0" y="55169"/>
                  </a:lnTo>
                  <a:cubicBezTo>
                    <a:pt x="0" y="40537"/>
                    <a:pt x="5812" y="26505"/>
                    <a:pt x="16159" y="16159"/>
                  </a:cubicBezTo>
                  <a:cubicBezTo>
                    <a:pt x="26505" y="5812"/>
                    <a:pt x="40537" y="0"/>
                    <a:pt x="5516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9" name="TextBox 39"/>
            <p:cNvSpPr txBox="1"/>
            <p:nvPr/>
          </p:nvSpPr>
          <p:spPr>
            <a:xfrm>
              <a:off x="0" y="-38100"/>
              <a:ext cx="1884946" cy="903467"/>
            </a:xfrm>
            <a:prstGeom prst="rect">
              <a:avLst/>
            </a:prstGeom>
          </p:spPr>
          <p:txBody>
            <a:bodyPr lIns="50800" tIns="50800" rIns="50800" bIns="50800" rtlCol="0" anchor="ctr"/>
            <a:lstStyle/>
            <a:p>
              <a:pPr algn="ctr">
                <a:lnSpc>
                  <a:spcPts val="3362"/>
                </a:lnSpc>
              </a:pPr>
              <a:endParaRPr/>
            </a:p>
          </p:txBody>
        </p:sp>
      </p:grpSp>
      <p:sp>
        <p:nvSpPr>
          <p:cNvPr id="40" name="Freeform 40"/>
          <p:cNvSpPr/>
          <p:nvPr/>
        </p:nvSpPr>
        <p:spPr>
          <a:xfrm>
            <a:off x="2170938" y="6203351"/>
            <a:ext cx="5097419" cy="904381"/>
          </a:xfrm>
          <a:custGeom>
            <a:avLst/>
            <a:gdLst/>
            <a:ahLst/>
            <a:cxnLst/>
            <a:rect l="l" t="t" r="r" b="b"/>
            <a:pathLst>
              <a:path w="5097419" h="904381">
                <a:moveTo>
                  <a:pt x="0" y="0"/>
                </a:moveTo>
                <a:lnTo>
                  <a:pt x="5097419" y="0"/>
                </a:lnTo>
                <a:lnTo>
                  <a:pt x="5097419" y="904380"/>
                </a:lnTo>
                <a:lnTo>
                  <a:pt x="0" y="904380"/>
                </a:lnTo>
                <a:lnTo>
                  <a:pt x="0" y="0"/>
                </a:lnTo>
                <a:close/>
              </a:path>
            </a:pathLst>
          </a:custGeom>
          <a:blipFill>
            <a:blip r:embed="rId5"/>
            <a:stretch>
              <a:fillRect/>
            </a:stretch>
          </a:blipFill>
        </p:spPr>
        <p:txBody>
          <a:bodyPr/>
          <a:lstStyle/>
          <a:p>
            <a:endParaRPr lang="en-ID"/>
          </a:p>
        </p:txBody>
      </p:sp>
      <p:sp>
        <p:nvSpPr>
          <p:cNvPr id="41" name="TextBox 41"/>
          <p:cNvSpPr txBox="1"/>
          <p:nvPr/>
        </p:nvSpPr>
        <p:spPr>
          <a:xfrm>
            <a:off x="1427394" y="3547809"/>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42" name="TextBox 42"/>
          <p:cNvSpPr txBox="1"/>
          <p:nvPr/>
        </p:nvSpPr>
        <p:spPr>
          <a:xfrm>
            <a:off x="1410063" y="4462098"/>
            <a:ext cx="6227670" cy="1512653"/>
          </a:xfrm>
          <a:prstGeom prst="rect">
            <a:avLst/>
          </a:prstGeom>
        </p:spPr>
        <p:txBody>
          <a:bodyPr lIns="0" tIns="0" rIns="0" bIns="0" rtlCol="0" anchor="t">
            <a:spAutoFit/>
          </a:bodyPr>
          <a:lstStyle/>
          <a:p>
            <a:pPr algn="ctr">
              <a:lnSpc>
                <a:spcPts val="4816"/>
              </a:lnSpc>
            </a:pPr>
            <a:r>
              <a:rPr lang="en-US" sz="5235">
                <a:solidFill>
                  <a:srgbClr val="000000"/>
                </a:solidFill>
                <a:latin typeface="Karnchang Bold"/>
              </a:rPr>
              <a:t>SERVER MULTI THEARD</a:t>
            </a:r>
          </a:p>
        </p:txBody>
      </p:sp>
      <p:sp>
        <p:nvSpPr>
          <p:cNvPr id="43" name="TextBox 43"/>
          <p:cNvSpPr txBox="1"/>
          <p:nvPr/>
        </p:nvSpPr>
        <p:spPr>
          <a:xfrm>
            <a:off x="8759558" y="1723333"/>
            <a:ext cx="8304195" cy="9842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memulai dan menjalankan server. (bisa menangani lebih dar 1 request</a:t>
            </a:r>
          </a:p>
        </p:txBody>
      </p:sp>
      <p:sp>
        <p:nvSpPr>
          <p:cNvPr id="44" name="TextBox 44"/>
          <p:cNvSpPr txBox="1"/>
          <p:nvPr/>
        </p:nvSpPr>
        <p:spPr>
          <a:xfrm>
            <a:off x="8453966" y="4527867"/>
            <a:ext cx="8609788" cy="36690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Membuat socket server menggunakan socket.socket(socket.AF_INET, socket.SOCK_STREAM).</a:t>
            </a:r>
          </a:p>
          <a:p>
            <a:pPr marL="388620" lvl="1" indent="-194310" algn="l">
              <a:lnSpc>
                <a:spcPts val="2520"/>
              </a:lnSpc>
              <a:buFont typeface="Arial"/>
              <a:buChar char="•"/>
            </a:pPr>
            <a:r>
              <a:rPr lang="en-US" sz="1800">
                <a:solidFill>
                  <a:srgbClr val="000000"/>
                </a:solidFill>
                <a:latin typeface="Karnchang"/>
              </a:rPr>
              <a:t>Mengikat socket ke alamat IP dan port yang ditentukan dengan server.bind(ADDR).</a:t>
            </a:r>
          </a:p>
          <a:p>
            <a:pPr marL="388620" lvl="1" indent="-194310" algn="l">
              <a:lnSpc>
                <a:spcPts val="2520"/>
              </a:lnSpc>
              <a:buFont typeface="Arial"/>
              <a:buChar char="•"/>
            </a:pPr>
            <a:r>
              <a:rPr lang="en-US" sz="1800">
                <a:solidFill>
                  <a:srgbClr val="000000"/>
                </a:solidFill>
                <a:latin typeface="Karnchang"/>
              </a:rPr>
              <a:t>Mulai mendengarkan koneksi masuk dengan server.listen().</a:t>
            </a:r>
          </a:p>
          <a:p>
            <a:pPr algn="l">
              <a:lnSpc>
                <a:spcPts val="2520"/>
              </a:lnSpc>
            </a:pPr>
            <a:r>
              <a:rPr lang="en-US" sz="1800">
                <a:solidFill>
                  <a:srgbClr val="000000"/>
                </a:solidFill>
                <a:latin typeface="Karnchang"/>
              </a:rPr>
              <a:t>     </a:t>
            </a:r>
            <a:r>
              <a:rPr lang="en-US" sz="1800">
                <a:solidFill>
                  <a:srgbClr val="000000"/>
                </a:solidFill>
                <a:latin typeface="Karnchang Bold"/>
              </a:rPr>
              <a:t>   Dalam Infinity Loop:</a:t>
            </a:r>
          </a:p>
          <a:p>
            <a:pPr marL="388620" lvl="1" indent="-194310" algn="l">
              <a:lnSpc>
                <a:spcPts val="2520"/>
              </a:lnSpc>
              <a:buFont typeface="Arial"/>
              <a:buChar char="•"/>
            </a:pPr>
            <a:r>
              <a:rPr lang="en-US" sz="1800">
                <a:solidFill>
                  <a:srgbClr val="000000"/>
                </a:solidFill>
                <a:latin typeface="Karnchang"/>
              </a:rPr>
              <a:t>Menerima koneksi masuk dengan conn, addr = server.accept().</a:t>
            </a:r>
          </a:p>
          <a:p>
            <a:pPr marL="388620" lvl="1" indent="-194310" algn="l">
              <a:lnSpc>
                <a:spcPts val="2520"/>
              </a:lnSpc>
              <a:buFont typeface="Arial"/>
              <a:buChar char="•"/>
            </a:pPr>
            <a:r>
              <a:rPr lang="en-US" sz="1800">
                <a:solidFill>
                  <a:srgbClr val="000000"/>
                </a:solidFill>
                <a:latin typeface="Karnchang"/>
              </a:rPr>
              <a:t>Membuat thread baru untuk menangani setiap koneksi klien menggunakan threading.Thread(target=handle_client, args=(conn, addr)).</a:t>
            </a:r>
          </a:p>
          <a:p>
            <a:pPr marL="388620" lvl="1" indent="-194310" algn="l">
              <a:lnSpc>
                <a:spcPts val="2520"/>
              </a:lnSpc>
              <a:buFont typeface="Arial"/>
              <a:buChar char="•"/>
            </a:pPr>
            <a:r>
              <a:rPr lang="en-US" sz="1800">
                <a:solidFill>
                  <a:srgbClr val="000000"/>
                </a:solidFill>
                <a:latin typeface="Karnchang"/>
              </a:rPr>
              <a:t>Memulai thread baru tersebut dengan thread.start().</a:t>
            </a:r>
          </a:p>
          <a:p>
            <a:pPr marL="388620" lvl="1" indent="-194310" algn="l">
              <a:lnSpc>
                <a:spcPts val="2520"/>
              </a:lnSpc>
              <a:buFont typeface="Arial"/>
              <a:buChar char="•"/>
            </a:pPr>
            <a:r>
              <a:rPr lang="en-US" sz="1800">
                <a:solidFill>
                  <a:srgbClr val="000000"/>
                </a:solidFill>
                <a:latin typeface="Karnchang"/>
              </a:rPr>
              <a:t>Mencetak jumlah koneksi aktif saat ini dengan threading.active_count() - 1.</a:t>
            </a:r>
          </a:p>
          <a:p>
            <a:pPr algn="l">
              <a:lnSpc>
                <a:spcPts val="2520"/>
              </a:lnSpc>
            </a:pPr>
            <a:endParaRPr lang="en-US" sz="1800">
              <a:solidFill>
                <a:srgbClr val="000000"/>
              </a:solidFill>
              <a:latin typeface="Karnchang"/>
            </a:endParaRPr>
          </a:p>
        </p:txBody>
      </p:sp>
      <p:sp>
        <p:nvSpPr>
          <p:cNvPr id="45" name="TextBox 45"/>
          <p:cNvSpPr txBox="1"/>
          <p:nvPr/>
        </p:nvSpPr>
        <p:spPr>
          <a:xfrm>
            <a:off x="8519759" y="709991"/>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6" name="TextBox 46"/>
          <p:cNvSpPr txBox="1"/>
          <p:nvPr/>
        </p:nvSpPr>
        <p:spPr>
          <a:xfrm>
            <a:off x="8390274" y="3250619"/>
            <a:ext cx="9122069"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
        <p:nvSpPr>
          <p:cNvPr id="47" name="TextBox 47"/>
          <p:cNvSpPr txBox="1"/>
          <p:nvPr/>
        </p:nvSpPr>
        <p:spPr>
          <a:xfrm>
            <a:off x="1490452" y="7164271"/>
            <a:ext cx="6760171" cy="18605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Bold"/>
              </a:rPr>
              <a:t>Tujuan</a:t>
            </a:r>
            <a:r>
              <a:rPr lang="en-US" sz="2499">
                <a:solidFill>
                  <a:srgbClr val="000000"/>
                </a:solidFill>
                <a:latin typeface="Karnchang"/>
              </a:rPr>
              <a:t>: Memastikan bahwa fungsi main() hanya dijalankan jika skrip ini dijalankan secara langsung, bukan diimpor sebagai modul di skrip lain.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10800000">
            <a:off x="8390274" y="684372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759558" y="918055"/>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19759" y="1667992"/>
            <a:ext cx="8478201" cy="1282161"/>
            <a:chOff x="0" y="0"/>
            <a:chExt cx="2232942" cy="337689"/>
          </a:xfrm>
        </p:grpSpPr>
        <p:sp>
          <p:nvSpPr>
            <p:cNvPr id="27" name="Freeform 27"/>
            <p:cNvSpPr/>
            <p:nvPr/>
          </p:nvSpPr>
          <p:spPr>
            <a:xfrm>
              <a:off x="0" y="0"/>
              <a:ext cx="2232942" cy="337689"/>
            </a:xfrm>
            <a:custGeom>
              <a:avLst/>
              <a:gdLst/>
              <a:ahLst/>
              <a:cxnLst/>
              <a:rect l="l" t="t" r="r" b="b"/>
              <a:pathLst>
                <a:path w="2232942" h="337689">
                  <a:moveTo>
                    <a:pt x="46571" y="0"/>
                  </a:moveTo>
                  <a:lnTo>
                    <a:pt x="2186371" y="0"/>
                  </a:lnTo>
                  <a:cubicBezTo>
                    <a:pt x="2212091" y="0"/>
                    <a:pt x="2232942" y="20851"/>
                    <a:pt x="2232942" y="46571"/>
                  </a:cubicBezTo>
                  <a:lnTo>
                    <a:pt x="2232942" y="291118"/>
                  </a:lnTo>
                  <a:cubicBezTo>
                    <a:pt x="2232942" y="303469"/>
                    <a:pt x="2228035" y="315314"/>
                    <a:pt x="2219301" y="324048"/>
                  </a:cubicBezTo>
                  <a:cubicBezTo>
                    <a:pt x="2210568" y="332782"/>
                    <a:pt x="2198722" y="337689"/>
                    <a:pt x="2186371" y="337689"/>
                  </a:cubicBezTo>
                  <a:lnTo>
                    <a:pt x="46571" y="337689"/>
                  </a:lnTo>
                  <a:cubicBezTo>
                    <a:pt x="34220" y="337689"/>
                    <a:pt x="22374" y="332782"/>
                    <a:pt x="13640" y="324048"/>
                  </a:cubicBezTo>
                  <a:cubicBezTo>
                    <a:pt x="4907" y="315314"/>
                    <a:pt x="0" y="303469"/>
                    <a:pt x="0" y="29111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37578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1232115" y="978224"/>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657993" y="1958283"/>
            <a:ext cx="7731811" cy="1859915"/>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 SINGLE</a:t>
            </a:r>
          </a:p>
          <a:p>
            <a:pPr algn="ctr">
              <a:lnSpc>
                <a:spcPts val="5980"/>
              </a:lnSpc>
            </a:pPr>
            <a:endParaRPr lang="en-US" sz="6500">
              <a:solidFill>
                <a:srgbClr val="000000"/>
              </a:solidFill>
              <a:latin typeface="Karnchang Bold"/>
            </a:endParaRPr>
          </a:p>
        </p:txBody>
      </p:sp>
      <p:sp>
        <p:nvSpPr>
          <p:cNvPr id="35" name="TextBox 35"/>
          <p:cNvSpPr txBox="1"/>
          <p:nvPr/>
        </p:nvSpPr>
        <p:spPr>
          <a:xfrm>
            <a:off x="8759558" y="1723333"/>
            <a:ext cx="8304195" cy="9842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memulai dan menjalankan server tapi hanya bisa menghandle 1 request host</a:t>
            </a:r>
          </a:p>
        </p:txBody>
      </p:sp>
      <p:sp>
        <p:nvSpPr>
          <p:cNvPr id="36" name="TextBox 36"/>
          <p:cNvSpPr txBox="1"/>
          <p:nvPr/>
        </p:nvSpPr>
        <p:spPr>
          <a:xfrm>
            <a:off x="8519759" y="709991"/>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pic>
        <p:nvPicPr>
          <p:cNvPr id="38" name="Picture 37">
            <a:extLst>
              <a:ext uri="{FF2B5EF4-FFF2-40B4-BE49-F238E27FC236}">
                <a16:creationId xmlns:a16="http://schemas.microsoft.com/office/drawing/2014/main" id="{27B42B10-84D8-74F0-9863-2D2CB8E34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08" y="2841989"/>
            <a:ext cx="7189121" cy="66756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8514288">
            <a:off x="9146815" y="622624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423592" y="6488921"/>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1028700" y="7364332"/>
            <a:ext cx="8478201" cy="1481573"/>
            <a:chOff x="0" y="0"/>
            <a:chExt cx="2232942" cy="390209"/>
          </a:xfrm>
        </p:grpSpPr>
        <p:sp>
          <p:nvSpPr>
            <p:cNvPr id="27" name="Freeform 27"/>
            <p:cNvSpPr/>
            <p:nvPr/>
          </p:nvSpPr>
          <p:spPr>
            <a:xfrm>
              <a:off x="0" y="0"/>
              <a:ext cx="2232942" cy="390209"/>
            </a:xfrm>
            <a:custGeom>
              <a:avLst/>
              <a:gdLst/>
              <a:ahLst/>
              <a:cxnLst/>
              <a:rect l="l" t="t" r="r" b="b"/>
              <a:pathLst>
                <a:path w="2232942" h="390209">
                  <a:moveTo>
                    <a:pt x="46571" y="0"/>
                  </a:moveTo>
                  <a:lnTo>
                    <a:pt x="2186371" y="0"/>
                  </a:lnTo>
                  <a:cubicBezTo>
                    <a:pt x="2212091" y="0"/>
                    <a:pt x="2232942" y="20851"/>
                    <a:pt x="2232942" y="46571"/>
                  </a:cubicBezTo>
                  <a:lnTo>
                    <a:pt x="2232942" y="343638"/>
                  </a:lnTo>
                  <a:cubicBezTo>
                    <a:pt x="2232942" y="355989"/>
                    <a:pt x="2228035" y="367835"/>
                    <a:pt x="2219301" y="376568"/>
                  </a:cubicBezTo>
                  <a:cubicBezTo>
                    <a:pt x="2210568" y="385302"/>
                    <a:pt x="2198722" y="390209"/>
                    <a:pt x="2186371" y="390209"/>
                  </a:cubicBezTo>
                  <a:lnTo>
                    <a:pt x="46571" y="390209"/>
                  </a:lnTo>
                  <a:cubicBezTo>
                    <a:pt x="34220" y="390209"/>
                    <a:pt x="22374" y="385302"/>
                    <a:pt x="13640" y="376568"/>
                  </a:cubicBezTo>
                  <a:cubicBezTo>
                    <a:pt x="4907" y="367835"/>
                    <a:pt x="0" y="355989"/>
                    <a:pt x="0" y="34363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42830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85553" y="2461134"/>
            <a:ext cx="8543994" cy="3466516"/>
            <a:chOff x="0" y="0"/>
            <a:chExt cx="2250270" cy="912992"/>
          </a:xfrm>
        </p:grpSpPr>
        <p:sp>
          <p:nvSpPr>
            <p:cNvPr id="33" name="Freeform 33"/>
            <p:cNvSpPr/>
            <p:nvPr/>
          </p:nvSpPr>
          <p:spPr>
            <a:xfrm>
              <a:off x="0" y="0"/>
              <a:ext cx="2250270" cy="912992"/>
            </a:xfrm>
            <a:custGeom>
              <a:avLst/>
              <a:gdLst/>
              <a:ahLst/>
              <a:cxnLst/>
              <a:rect l="l" t="t" r="r" b="b"/>
              <a:pathLst>
                <a:path w="2250270" h="912992">
                  <a:moveTo>
                    <a:pt x="46212" y="0"/>
                  </a:moveTo>
                  <a:lnTo>
                    <a:pt x="2204058" y="0"/>
                  </a:lnTo>
                  <a:cubicBezTo>
                    <a:pt x="2229580" y="0"/>
                    <a:pt x="2250270" y="20690"/>
                    <a:pt x="2250270" y="46212"/>
                  </a:cubicBezTo>
                  <a:lnTo>
                    <a:pt x="2250270" y="866779"/>
                  </a:lnTo>
                  <a:cubicBezTo>
                    <a:pt x="2250270" y="892302"/>
                    <a:pt x="2229580" y="912992"/>
                    <a:pt x="2204058" y="912992"/>
                  </a:cubicBezTo>
                  <a:lnTo>
                    <a:pt x="46212" y="912992"/>
                  </a:lnTo>
                  <a:cubicBezTo>
                    <a:pt x="20690" y="912992"/>
                    <a:pt x="0" y="892302"/>
                    <a:pt x="0" y="866779"/>
                  </a:cubicBezTo>
                  <a:lnTo>
                    <a:pt x="0" y="46212"/>
                  </a:lnTo>
                  <a:cubicBezTo>
                    <a:pt x="0" y="20690"/>
                    <a:pt x="20690" y="0"/>
                    <a:pt x="46212"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50270" cy="951092"/>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814346" y="1661417"/>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170118" y="3882404"/>
            <a:ext cx="7099059" cy="2084127"/>
          </a:xfrm>
          <a:custGeom>
            <a:avLst/>
            <a:gdLst/>
            <a:ahLst/>
            <a:cxnLst/>
            <a:rect l="l" t="t" r="r" b="b"/>
            <a:pathLst>
              <a:path w="7099059" h="2084127">
                <a:moveTo>
                  <a:pt x="0" y="0"/>
                </a:moveTo>
                <a:lnTo>
                  <a:pt x="7099059" y="0"/>
                </a:lnTo>
                <a:lnTo>
                  <a:pt x="7099059" y="2084127"/>
                </a:lnTo>
                <a:lnTo>
                  <a:pt x="0" y="2084127"/>
                </a:lnTo>
                <a:lnTo>
                  <a:pt x="0" y="0"/>
                </a:lnTo>
                <a:close/>
              </a:path>
            </a:pathLst>
          </a:custGeom>
          <a:blipFill>
            <a:blip r:embed="rId4"/>
            <a:stretch>
              <a:fillRect/>
            </a:stretch>
          </a:blipFill>
        </p:spPr>
        <p:txBody>
          <a:bodyPr/>
          <a:lstStyle/>
          <a:p>
            <a:endParaRPr lang="en-ID"/>
          </a:p>
        </p:txBody>
      </p:sp>
      <p:sp>
        <p:nvSpPr>
          <p:cNvPr id="37" name="TextBox 37"/>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8" name="TextBox 38"/>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9" name="TextBox 39"/>
          <p:cNvSpPr txBox="1"/>
          <p:nvPr/>
        </p:nvSpPr>
        <p:spPr>
          <a:xfrm>
            <a:off x="1170118" y="7308193"/>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mengirimkan permintaan HTTP GET ke server yang ditentukan dan mencetak respons yang diterima dari server.</a:t>
            </a:r>
          </a:p>
        </p:txBody>
      </p:sp>
      <p:sp>
        <p:nvSpPr>
          <p:cNvPr id="40" name="TextBox 40"/>
          <p:cNvSpPr txBox="1"/>
          <p:nvPr/>
        </p:nvSpPr>
        <p:spPr>
          <a:xfrm>
            <a:off x="8519759" y="2584002"/>
            <a:ext cx="8609788" cy="304038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Membuat objek soket klien dengan alamat keluarga AF_INET (IPv4) dan tipe soket SOCK_STREAM (TCP).</a:t>
            </a:r>
          </a:p>
          <a:p>
            <a:pPr marL="388620" lvl="1" indent="-194310" algn="l">
              <a:lnSpc>
                <a:spcPts val="2520"/>
              </a:lnSpc>
              <a:buFont typeface="Arial"/>
              <a:buChar char="•"/>
            </a:pPr>
            <a:r>
              <a:rPr lang="en-US" sz="1800">
                <a:solidFill>
                  <a:srgbClr val="000000"/>
                </a:solidFill>
                <a:latin typeface="Karnchang"/>
              </a:rPr>
              <a:t>Menghubungkan soket klien ke alamat IP (host) dan port (port) dari server yang ditentukan.</a:t>
            </a:r>
          </a:p>
          <a:p>
            <a:pPr marL="388620" lvl="1" indent="-194310" algn="l">
              <a:lnSpc>
                <a:spcPts val="2520"/>
              </a:lnSpc>
              <a:buFont typeface="Arial"/>
              <a:buChar char="•"/>
            </a:pPr>
            <a:r>
              <a:rPr lang="en-US" sz="1800">
                <a:solidFill>
                  <a:srgbClr val="000000"/>
                </a:solidFill>
                <a:latin typeface="Karnchang"/>
              </a:rPr>
              <a:t>Membuat string permintaan HTTP GET menggunakan path yang ditentukan.</a:t>
            </a:r>
          </a:p>
          <a:p>
            <a:pPr marL="388620" lvl="1" indent="-194310" algn="l">
              <a:lnSpc>
                <a:spcPts val="2520"/>
              </a:lnSpc>
              <a:buFont typeface="Arial"/>
              <a:buChar char="•"/>
            </a:pPr>
            <a:r>
              <a:rPr lang="en-US" sz="1800">
                <a:solidFill>
                  <a:srgbClr val="000000"/>
                </a:solidFill>
                <a:latin typeface="Karnchang"/>
              </a:rPr>
              <a:t>Mengirim permintaan HTTP GET yang telah dikodekan ke server.</a:t>
            </a:r>
          </a:p>
          <a:p>
            <a:pPr marL="388620" lvl="1" indent="-194310" algn="l">
              <a:lnSpc>
                <a:spcPts val="2520"/>
              </a:lnSpc>
              <a:buFont typeface="Arial"/>
              <a:buChar char="•"/>
            </a:pPr>
            <a:r>
              <a:rPr lang="en-US" sz="1800">
                <a:solidFill>
                  <a:srgbClr val="000000"/>
                </a:solidFill>
                <a:latin typeface="Karnchang"/>
              </a:rPr>
              <a:t>Menerima respons dari server dengan ukuran buffer 4096 byte.</a:t>
            </a:r>
          </a:p>
          <a:p>
            <a:pPr marL="388620" lvl="1" indent="-194310" algn="l">
              <a:lnSpc>
                <a:spcPts val="2520"/>
              </a:lnSpc>
              <a:buFont typeface="Arial"/>
              <a:buChar char="•"/>
            </a:pPr>
            <a:r>
              <a:rPr lang="en-US" sz="1800">
                <a:solidFill>
                  <a:srgbClr val="000000"/>
                </a:solidFill>
                <a:latin typeface="Karnchang"/>
              </a:rPr>
              <a:t>Mencetak respons yang diterima setelah mendekodenya dari byte ke string.</a:t>
            </a:r>
          </a:p>
          <a:p>
            <a:pPr marL="388620" lvl="1" indent="-194310" algn="l">
              <a:lnSpc>
                <a:spcPts val="2520"/>
              </a:lnSpc>
              <a:buFont typeface="Arial"/>
              <a:buChar char="•"/>
            </a:pPr>
            <a:r>
              <a:rPr lang="en-US" sz="1800">
                <a:solidFill>
                  <a:srgbClr val="000000"/>
                </a:solidFill>
                <a:latin typeface="Karnchang"/>
              </a:rPr>
              <a:t>Menutup soket klien untuk mengakhiri koneksi dengan server.</a:t>
            </a:r>
          </a:p>
        </p:txBody>
      </p:sp>
      <p:sp>
        <p:nvSpPr>
          <p:cNvPr id="41" name="TextBox 41"/>
          <p:cNvSpPr txBox="1"/>
          <p:nvPr/>
        </p:nvSpPr>
        <p:spPr>
          <a:xfrm>
            <a:off x="1753246" y="6280856"/>
            <a:ext cx="4006853"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2" name="TextBox 42"/>
          <p:cNvSpPr txBox="1"/>
          <p:nvPr/>
        </p:nvSpPr>
        <p:spPr>
          <a:xfrm>
            <a:off x="9244861" y="1453353"/>
            <a:ext cx="7632036"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8655824">
            <a:off x="12654942" y="8706317"/>
            <a:ext cx="5549684" cy="5725080"/>
            <a:chOff x="0" y="0"/>
            <a:chExt cx="2816645" cy="2905665"/>
          </a:xfrm>
        </p:grpSpPr>
        <p:sp>
          <p:nvSpPr>
            <p:cNvPr id="16" name="Freeform 16"/>
            <p:cNvSpPr/>
            <p:nvPr/>
          </p:nvSpPr>
          <p:spPr>
            <a:xfrm>
              <a:off x="0" y="0"/>
              <a:ext cx="2816645" cy="2905665"/>
            </a:xfrm>
            <a:custGeom>
              <a:avLst/>
              <a:gdLst/>
              <a:ahLst/>
              <a:cxnLst/>
              <a:rect l="l" t="t" r="r" b="b"/>
              <a:pathLst>
                <a:path w="2816645" h="2905665">
                  <a:moveTo>
                    <a:pt x="0" y="0"/>
                  </a:moveTo>
                  <a:lnTo>
                    <a:pt x="2816645" y="0"/>
                  </a:lnTo>
                  <a:lnTo>
                    <a:pt x="2816645" y="2905665"/>
                  </a:lnTo>
                  <a:lnTo>
                    <a:pt x="0" y="2905665"/>
                  </a:lnTo>
                  <a:close/>
                </a:path>
              </a:pathLst>
            </a:custGeom>
            <a:solidFill>
              <a:srgbClr val="243342"/>
            </a:solidFill>
          </p:spPr>
          <p:txBody>
            <a:bodyPr/>
            <a:lstStyle/>
            <a:p>
              <a:endParaRPr lang="en-ID"/>
            </a:p>
          </p:txBody>
        </p:sp>
        <p:sp>
          <p:nvSpPr>
            <p:cNvPr id="17" name="TextBox 17"/>
            <p:cNvSpPr txBox="1"/>
            <p:nvPr/>
          </p:nvSpPr>
          <p:spPr>
            <a:xfrm>
              <a:off x="0" y="-123825"/>
              <a:ext cx="2816645" cy="3029490"/>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9101510">
            <a:off x="10961337" y="8607171"/>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1" name="Freeform 21"/>
          <p:cNvSpPr/>
          <p:nvPr/>
        </p:nvSpPr>
        <p:spPr>
          <a:xfrm>
            <a:off x="1423592" y="6488921"/>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2" name="Group 22"/>
          <p:cNvGrpSpPr/>
          <p:nvPr/>
        </p:nvGrpSpPr>
        <p:grpSpPr>
          <a:xfrm>
            <a:off x="1028700" y="7364332"/>
            <a:ext cx="8478201" cy="1481573"/>
            <a:chOff x="0" y="0"/>
            <a:chExt cx="2232942" cy="390209"/>
          </a:xfrm>
        </p:grpSpPr>
        <p:sp>
          <p:nvSpPr>
            <p:cNvPr id="23" name="Freeform 23"/>
            <p:cNvSpPr/>
            <p:nvPr/>
          </p:nvSpPr>
          <p:spPr>
            <a:xfrm>
              <a:off x="0" y="0"/>
              <a:ext cx="2232942" cy="390209"/>
            </a:xfrm>
            <a:custGeom>
              <a:avLst/>
              <a:gdLst/>
              <a:ahLst/>
              <a:cxnLst/>
              <a:rect l="l" t="t" r="r" b="b"/>
              <a:pathLst>
                <a:path w="2232942" h="390209">
                  <a:moveTo>
                    <a:pt x="46571" y="0"/>
                  </a:moveTo>
                  <a:lnTo>
                    <a:pt x="2186371" y="0"/>
                  </a:lnTo>
                  <a:cubicBezTo>
                    <a:pt x="2212091" y="0"/>
                    <a:pt x="2232942" y="20851"/>
                    <a:pt x="2232942" y="46571"/>
                  </a:cubicBezTo>
                  <a:lnTo>
                    <a:pt x="2232942" y="343638"/>
                  </a:lnTo>
                  <a:cubicBezTo>
                    <a:pt x="2232942" y="355989"/>
                    <a:pt x="2228035" y="367835"/>
                    <a:pt x="2219301" y="376568"/>
                  </a:cubicBezTo>
                  <a:cubicBezTo>
                    <a:pt x="2210568" y="385302"/>
                    <a:pt x="2198722" y="390209"/>
                    <a:pt x="2186371" y="390209"/>
                  </a:cubicBezTo>
                  <a:lnTo>
                    <a:pt x="46571" y="390209"/>
                  </a:lnTo>
                  <a:cubicBezTo>
                    <a:pt x="34220" y="390209"/>
                    <a:pt x="22374" y="385302"/>
                    <a:pt x="13640" y="376568"/>
                  </a:cubicBezTo>
                  <a:cubicBezTo>
                    <a:pt x="4907" y="367835"/>
                    <a:pt x="0" y="355989"/>
                    <a:pt x="0" y="34363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4" name="TextBox 24"/>
            <p:cNvSpPr txBox="1"/>
            <p:nvPr/>
          </p:nvSpPr>
          <p:spPr>
            <a:xfrm>
              <a:off x="0" y="-38100"/>
              <a:ext cx="2232942" cy="428309"/>
            </a:xfrm>
            <a:prstGeom prst="rect">
              <a:avLst/>
            </a:prstGeom>
          </p:spPr>
          <p:txBody>
            <a:bodyPr lIns="50800" tIns="50800" rIns="50800" bIns="50800" rtlCol="0" anchor="ctr"/>
            <a:lstStyle/>
            <a:p>
              <a:pPr algn="ctr">
                <a:lnSpc>
                  <a:spcPts val="3362"/>
                </a:lnSpc>
              </a:pPr>
              <a:endParaRPr/>
            </a:p>
          </p:txBody>
        </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8585553" y="2461134"/>
            <a:ext cx="8543994" cy="3496623"/>
            <a:chOff x="0" y="0"/>
            <a:chExt cx="2250270" cy="920921"/>
          </a:xfrm>
        </p:grpSpPr>
        <p:sp>
          <p:nvSpPr>
            <p:cNvPr id="29" name="Freeform 29"/>
            <p:cNvSpPr/>
            <p:nvPr/>
          </p:nvSpPr>
          <p:spPr>
            <a:xfrm>
              <a:off x="0" y="0"/>
              <a:ext cx="2250270" cy="920921"/>
            </a:xfrm>
            <a:custGeom>
              <a:avLst/>
              <a:gdLst/>
              <a:ahLst/>
              <a:cxnLst/>
              <a:rect l="l" t="t" r="r" b="b"/>
              <a:pathLst>
                <a:path w="2250270" h="920921">
                  <a:moveTo>
                    <a:pt x="46212" y="0"/>
                  </a:moveTo>
                  <a:lnTo>
                    <a:pt x="2204058" y="0"/>
                  </a:lnTo>
                  <a:cubicBezTo>
                    <a:pt x="2229580" y="0"/>
                    <a:pt x="2250270" y="20690"/>
                    <a:pt x="2250270" y="46212"/>
                  </a:cubicBezTo>
                  <a:lnTo>
                    <a:pt x="2250270" y="874709"/>
                  </a:lnTo>
                  <a:cubicBezTo>
                    <a:pt x="2250270" y="900231"/>
                    <a:pt x="2229580" y="920921"/>
                    <a:pt x="2204058" y="920921"/>
                  </a:cubicBezTo>
                  <a:lnTo>
                    <a:pt x="46212" y="920921"/>
                  </a:lnTo>
                  <a:cubicBezTo>
                    <a:pt x="20690" y="920921"/>
                    <a:pt x="0" y="900231"/>
                    <a:pt x="0" y="874709"/>
                  </a:cubicBezTo>
                  <a:lnTo>
                    <a:pt x="0" y="46212"/>
                  </a:lnTo>
                  <a:cubicBezTo>
                    <a:pt x="0" y="20690"/>
                    <a:pt x="20690" y="0"/>
                    <a:pt x="46212"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0" name="TextBox 30"/>
            <p:cNvSpPr txBox="1"/>
            <p:nvPr/>
          </p:nvSpPr>
          <p:spPr>
            <a:xfrm>
              <a:off x="0" y="-38100"/>
              <a:ext cx="2250270" cy="959021"/>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8814346" y="1661417"/>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3" name="TextBox 33"/>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5" name="TextBox 35"/>
          <p:cNvSpPr txBox="1"/>
          <p:nvPr/>
        </p:nvSpPr>
        <p:spPr>
          <a:xfrm>
            <a:off x="1170118" y="7308193"/>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Blok ini memastikan bahwa kode di dalamnya hanya dieksekusi jika skrip dijalankan secara langsung, bukan diimpor sebagai modul di skrip lain.</a:t>
            </a:r>
          </a:p>
        </p:txBody>
      </p:sp>
      <p:sp>
        <p:nvSpPr>
          <p:cNvPr id="36" name="TextBox 36"/>
          <p:cNvSpPr txBox="1"/>
          <p:nvPr/>
        </p:nvSpPr>
        <p:spPr>
          <a:xfrm>
            <a:off x="8519759" y="2584002"/>
            <a:ext cx="8609788" cy="3354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Memastikan bahwa ada tepat 3 argumen baris perintah yang diberikan (host, port, dan path).</a:t>
            </a:r>
          </a:p>
          <a:p>
            <a:pPr marL="388620" lvl="1" indent="-194310" algn="l">
              <a:lnSpc>
                <a:spcPts val="2520"/>
              </a:lnSpc>
              <a:buFont typeface="Arial"/>
              <a:buChar char="•"/>
            </a:pPr>
            <a:r>
              <a:rPr lang="en-US" sz="1800">
                <a:solidFill>
                  <a:srgbClr val="000000"/>
                </a:solidFill>
                <a:latin typeface="Karnchang"/>
              </a:rPr>
              <a:t>Jika tidak, mencetak pesan penggunaan yang benar dari program.</a:t>
            </a:r>
          </a:p>
          <a:p>
            <a:pPr marL="388620" lvl="1" indent="-194310" algn="l">
              <a:lnSpc>
                <a:spcPts val="2520"/>
              </a:lnSpc>
              <a:buFont typeface="Arial"/>
              <a:buChar char="•"/>
            </a:pPr>
            <a:r>
              <a:rPr lang="en-US" sz="1800">
                <a:solidFill>
                  <a:srgbClr val="000000"/>
                </a:solidFill>
                <a:latin typeface="Karnchang"/>
              </a:rPr>
              <a:t>Mengambil argumen baris perintah:</a:t>
            </a:r>
          </a:p>
          <a:p>
            <a:pPr marL="777240" lvl="2" indent="-259080" algn="l">
              <a:lnSpc>
                <a:spcPts val="2520"/>
              </a:lnSpc>
              <a:buFont typeface="Arial"/>
              <a:buChar char="⚬"/>
            </a:pPr>
            <a:r>
              <a:rPr lang="en-US" sz="1800">
                <a:solidFill>
                  <a:srgbClr val="000000"/>
                </a:solidFill>
                <a:latin typeface="Karnchang"/>
              </a:rPr>
              <a:t>host: Alamat IP atau nama domain dari server.</a:t>
            </a:r>
          </a:p>
          <a:p>
            <a:pPr marL="777240" lvl="2" indent="-259080" algn="l">
              <a:lnSpc>
                <a:spcPts val="2520"/>
              </a:lnSpc>
              <a:buFont typeface="Arial"/>
              <a:buChar char="⚬"/>
            </a:pPr>
            <a:r>
              <a:rPr lang="en-US" sz="1800">
                <a:solidFill>
                  <a:srgbClr val="000000"/>
                </a:solidFill>
                <a:latin typeface="Karnchang"/>
              </a:rPr>
              <a:t>port: Port di mana server mendengarkan (dikonversi menjadi integer).</a:t>
            </a:r>
          </a:p>
          <a:p>
            <a:pPr marL="777240" lvl="2" indent="-259080" algn="l">
              <a:lnSpc>
                <a:spcPts val="2520"/>
              </a:lnSpc>
              <a:buFont typeface="Arial"/>
              <a:buChar char="⚬"/>
            </a:pPr>
            <a:r>
              <a:rPr lang="en-US" sz="1800">
                <a:solidFill>
                  <a:srgbClr val="000000"/>
                </a:solidFill>
                <a:latin typeface="Karnchang"/>
              </a:rPr>
              <a:t>path: Path dari file atau resource yang diminta.</a:t>
            </a:r>
          </a:p>
          <a:p>
            <a:pPr marL="388620" lvl="1" indent="-194310" algn="l">
              <a:lnSpc>
                <a:spcPts val="2520"/>
              </a:lnSpc>
              <a:buFont typeface="Arial"/>
              <a:buChar char="•"/>
            </a:pPr>
            <a:r>
              <a:rPr lang="en-US" sz="1800">
                <a:solidFill>
                  <a:srgbClr val="000000"/>
                </a:solidFill>
                <a:latin typeface="Karnchang"/>
              </a:rPr>
              <a:t>Memanggil fungsi http_request dengan argumen yang diambil untuk mengirim permintaan dan menerima respons.</a:t>
            </a:r>
          </a:p>
          <a:p>
            <a:pPr algn="l">
              <a:lnSpc>
                <a:spcPts val="2520"/>
              </a:lnSpc>
            </a:pPr>
            <a:endParaRPr lang="en-US" sz="1800">
              <a:solidFill>
                <a:srgbClr val="000000"/>
              </a:solidFill>
              <a:latin typeface="Karnchang"/>
            </a:endParaRPr>
          </a:p>
        </p:txBody>
      </p:sp>
      <p:sp>
        <p:nvSpPr>
          <p:cNvPr id="37" name="TextBox 37"/>
          <p:cNvSpPr txBox="1"/>
          <p:nvPr/>
        </p:nvSpPr>
        <p:spPr>
          <a:xfrm>
            <a:off x="1753246" y="6280856"/>
            <a:ext cx="4006853"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38" name="TextBox 38"/>
          <p:cNvSpPr txBox="1"/>
          <p:nvPr/>
        </p:nvSpPr>
        <p:spPr>
          <a:xfrm>
            <a:off x="9244861" y="1453353"/>
            <a:ext cx="7632036"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pic>
        <p:nvPicPr>
          <p:cNvPr id="42" name="Picture 41" descr="A computer code with text&#10;&#10;Description automatically generated">
            <a:extLst>
              <a:ext uri="{FF2B5EF4-FFF2-40B4-BE49-F238E27FC236}">
                <a16:creationId xmlns:a16="http://schemas.microsoft.com/office/drawing/2014/main" id="{FE2C3269-2F45-CC2F-E4B0-4B10C39AA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 y="3097775"/>
            <a:ext cx="7277193" cy="28409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0396572" y="7811373"/>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4" name="Freeform 24"/>
          <p:cNvSpPr/>
          <p:nvPr/>
        </p:nvSpPr>
        <p:spPr>
          <a:xfrm>
            <a:off x="8342902" y="3800873"/>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5" name="Group 25"/>
          <p:cNvGrpSpPr/>
          <p:nvPr/>
        </p:nvGrpSpPr>
        <p:grpSpPr>
          <a:xfrm>
            <a:off x="8160946" y="4553945"/>
            <a:ext cx="8709804" cy="1737671"/>
            <a:chOff x="0" y="0"/>
            <a:chExt cx="2293940" cy="457658"/>
          </a:xfrm>
        </p:grpSpPr>
        <p:sp>
          <p:nvSpPr>
            <p:cNvPr id="26" name="Freeform 26"/>
            <p:cNvSpPr/>
            <p:nvPr/>
          </p:nvSpPr>
          <p:spPr>
            <a:xfrm>
              <a:off x="0" y="0"/>
              <a:ext cx="2293940" cy="457658"/>
            </a:xfrm>
            <a:custGeom>
              <a:avLst/>
              <a:gdLst/>
              <a:ahLst/>
              <a:cxnLst/>
              <a:rect l="l" t="t" r="r" b="b"/>
              <a:pathLst>
                <a:path w="2293940" h="457658">
                  <a:moveTo>
                    <a:pt x="45333" y="0"/>
                  </a:moveTo>
                  <a:lnTo>
                    <a:pt x="2248608" y="0"/>
                  </a:lnTo>
                  <a:cubicBezTo>
                    <a:pt x="2273644" y="0"/>
                    <a:pt x="2293940" y="20296"/>
                    <a:pt x="2293940" y="45333"/>
                  </a:cubicBezTo>
                  <a:lnTo>
                    <a:pt x="2293940" y="412326"/>
                  </a:lnTo>
                  <a:cubicBezTo>
                    <a:pt x="2293940" y="424348"/>
                    <a:pt x="2289164" y="435879"/>
                    <a:pt x="2280663" y="444380"/>
                  </a:cubicBezTo>
                  <a:cubicBezTo>
                    <a:pt x="2272161" y="452882"/>
                    <a:pt x="2260631" y="457658"/>
                    <a:pt x="2248608" y="457658"/>
                  </a:cubicBezTo>
                  <a:lnTo>
                    <a:pt x="45333" y="457658"/>
                  </a:lnTo>
                  <a:cubicBezTo>
                    <a:pt x="33310" y="457658"/>
                    <a:pt x="21779" y="452882"/>
                    <a:pt x="13278" y="444380"/>
                  </a:cubicBezTo>
                  <a:cubicBezTo>
                    <a:pt x="4776" y="435879"/>
                    <a:pt x="0" y="424348"/>
                    <a:pt x="0" y="412326"/>
                  </a:cubicBezTo>
                  <a:lnTo>
                    <a:pt x="0" y="45333"/>
                  </a:lnTo>
                  <a:cubicBezTo>
                    <a:pt x="0" y="33310"/>
                    <a:pt x="4776" y="21779"/>
                    <a:pt x="13278" y="13278"/>
                  </a:cubicBezTo>
                  <a:cubicBezTo>
                    <a:pt x="21779" y="4776"/>
                    <a:pt x="33310" y="0"/>
                    <a:pt x="4533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7" name="TextBox 27"/>
            <p:cNvSpPr txBox="1"/>
            <p:nvPr/>
          </p:nvSpPr>
          <p:spPr>
            <a:xfrm>
              <a:off x="0" y="-38100"/>
              <a:ext cx="2293940" cy="495758"/>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668471" y="3800873"/>
            <a:ext cx="6102353" cy="4711100"/>
          </a:xfrm>
          <a:custGeom>
            <a:avLst/>
            <a:gdLst/>
            <a:ahLst/>
            <a:cxnLst/>
            <a:rect l="l" t="t" r="r" b="b"/>
            <a:pathLst>
              <a:path w="6102353" h="4711100">
                <a:moveTo>
                  <a:pt x="0" y="0"/>
                </a:moveTo>
                <a:lnTo>
                  <a:pt x="6102353" y="0"/>
                </a:lnTo>
                <a:lnTo>
                  <a:pt x="6102353" y="4711100"/>
                </a:lnTo>
                <a:lnTo>
                  <a:pt x="0" y="4711100"/>
                </a:lnTo>
                <a:lnTo>
                  <a:pt x="0" y="0"/>
                </a:lnTo>
                <a:close/>
              </a:path>
            </a:pathLst>
          </a:custGeom>
          <a:blipFill>
            <a:blip r:embed="rId4"/>
            <a:stretch>
              <a:fillRect b="-27542"/>
            </a:stretch>
          </a:blipFill>
        </p:spPr>
        <p:txBody>
          <a:bodyPr/>
          <a:lstStyle/>
          <a:p>
            <a:endParaRPr lang="en-ID"/>
          </a:p>
        </p:txBody>
      </p:sp>
      <p:sp>
        <p:nvSpPr>
          <p:cNvPr id="32" name="TextBox 32"/>
          <p:cNvSpPr txBox="1"/>
          <p:nvPr/>
        </p:nvSpPr>
        <p:spPr>
          <a:xfrm>
            <a:off x="1160798" y="1475743"/>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3" name="TextBox 33"/>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4" name="TextBox 34"/>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sp>
        <p:nvSpPr>
          <p:cNvPr id="35" name="TextBox 35"/>
          <p:cNvSpPr txBox="1"/>
          <p:nvPr/>
        </p:nvSpPr>
        <p:spPr>
          <a:xfrm>
            <a:off x="8401417" y="4597400"/>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Program ini berfungsi sebagai server HTTP sederhana yang dapat menerima dan memproses permintaan dari klien untuk file tertentu (HTML, JPEG, PNG)</a:t>
            </a:r>
          </a:p>
        </p:txBody>
      </p:sp>
      <p:sp>
        <p:nvSpPr>
          <p:cNvPr id="36" name="TextBox 36"/>
          <p:cNvSpPr txBox="1"/>
          <p:nvPr/>
        </p:nvSpPr>
        <p:spPr>
          <a:xfrm>
            <a:off x="8160946" y="3592809"/>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grpSp>
        <p:nvGrpSpPr>
          <p:cNvPr id="37" name="Group 37"/>
          <p:cNvGrpSpPr/>
          <p:nvPr/>
        </p:nvGrpSpPr>
        <p:grpSpPr>
          <a:xfrm rot="-4958501">
            <a:off x="15513158" y="-2936589"/>
            <a:ext cx="5549684" cy="5574515"/>
            <a:chOff x="0" y="0"/>
            <a:chExt cx="2816645" cy="2829248"/>
          </a:xfrm>
        </p:grpSpPr>
        <p:sp>
          <p:nvSpPr>
            <p:cNvPr id="38" name="Freeform 38"/>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9" name="TextBox 39"/>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1322987" y="8039260"/>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D9D9D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4" name="Freeform 24"/>
          <p:cNvSpPr/>
          <p:nvPr/>
        </p:nvSpPr>
        <p:spPr>
          <a:xfrm>
            <a:off x="8342902" y="3800873"/>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5" name="Group 25"/>
          <p:cNvGrpSpPr/>
          <p:nvPr/>
        </p:nvGrpSpPr>
        <p:grpSpPr>
          <a:xfrm>
            <a:off x="8160946" y="4553945"/>
            <a:ext cx="8709804" cy="2509683"/>
            <a:chOff x="0" y="0"/>
            <a:chExt cx="2293940" cy="660986"/>
          </a:xfrm>
        </p:grpSpPr>
        <p:sp>
          <p:nvSpPr>
            <p:cNvPr id="26" name="Freeform 26"/>
            <p:cNvSpPr/>
            <p:nvPr/>
          </p:nvSpPr>
          <p:spPr>
            <a:xfrm>
              <a:off x="0" y="0"/>
              <a:ext cx="2293940" cy="660986"/>
            </a:xfrm>
            <a:custGeom>
              <a:avLst/>
              <a:gdLst/>
              <a:ahLst/>
              <a:cxnLst/>
              <a:rect l="l" t="t" r="r" b="b"/>
              <a:pathLst>
                <a:path w="2293940" h="660986">
                  <a:moveTo>
                    <a:pt x="45333" y="0"/>
                  </a:moveTo>
                  <a:lnTo>
                    <a:pt x="2248608" y="0"/>
                  </a:lnTo>
                  <a:cubicBezTo>
                    <a:pt x="2273644" y="0"/>
                    <a:pt x="2293940" y="20296"/>
                    <a:pt x="2293940" y="45333"/>
                  </a:cubicBezTo>
                  <a:lnTo>
                    <a:pt x="2293940" y="615654"/>
                  </a:lnTo>
                  <a:cubicBezTo>
                    <a:pt x="2293940" y="627677"/>
                    <a:pt x="2289164" y="639207"/>
                    <a:pt x="2280663" y="647709"/>
                  </a:cubicBezTo>
                  <a:cubicBezTo>
                    <a:pt x="2272161" y="656210"/>
                    <a:pt x="2260631" y="660986"/>
                    <a:pt x="2248608" y="660986"/>
                  </a:cubicBezTo>
                  <a:lnTo>
                    <a:pt x="45333" y="660986"/>
                  </a:lnTo>
                  <a:cubicBezTo>
                    <a:pt x="33310" y="660986"/>
                    <a:pt x="21779" y="656210"/>
                    <a:pt x="13278" y="647709"/>
                  </a:cubicBezTo>
                  <a:cubicBezTo>
                    <a:pt x="4776" y="639207"/>
                    <a:pt x="0" y="627677"/>
                    <a:pt x="0" y="615654"/>
                  </a:cubicBezTo>
                  <a:lnTo>
                    <a:pt x="0" y="45333"/>
                  </a:lnTo>
                  <a:cubicBezTo>
                    <a:pt x="0" y="33310"/>
                    <a:pt x="4776" y="21779"/>
                    <a:pt x="13278" y="13278"/>
                  </a:cubicBezTo>
                  <a:cubicBezTo>
                    <a:pt x="21779" y="4776"/>
                    <a:pt x="33310" y="0"/>
                    <a:pt x="4533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7" name="TextBox 27"/>
            <p:cNvSpPr txBox="1"/>
            <p:nvPr/>
          </p:nvSpPr>
          <p:spPr>
            <a:xfrm>
              <a:off x="0" y="-38100"/>
              <a:ext cx="2293940" cy="699086"/>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grpSp>
        <p:nvGrpSpPr>
          <p:cNvPr id="32" name="Group 32"/>
          <p:cNvGrpSpPr/>
          <p:nvPr/>
        </p:nvGrpSpPr>
        <p:grpSpPr>
          <a:xfrm rot="-4958501">
            <a:off x="15513158" y="-2936589"/>
            <a:ext cx="5549684" cy="5574515"/>
            <a:chOff x="0" y="0"/>
            <a:chExt cx="2816645" cy="2829248"/>
          </a:xfrm>
        </p:grpSpPr>
        <p:sp>
          <p:nvSpPr>
            <p:cNvPr id="33" name="Freeform 3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4" name="TextBox 34"/>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35" name="Freeform 35"/>
          <p:cNvSpPr/>
          <p:nvPr/>
        </p:nvSpPr>
        <p:spPr>
          <a:xfrm>
            <a:off x="1898945" y="3483590"/>
            <a:ext cx="5641406" cy="5616051"/>
          </a:xfrm>
          <a:custGeom>
            <a:avLst/>
            <a:gdLst/>
            <a:ahLst/>
            <a:cxnLst/>
            <a:rect l="l" t="t" r="r" b="b"/>
            <a:pathLst>
              <a:path w="5641406" h="5616051">
                <a:moveTo>
                  <a:pt x="0" y="0"/>
                </a:moveTo>
                <a:lnTo>
                  <a:pt x="5641406" y="0"/>
                </a:lnTo>
                <a:lnTo>
                  <a:pt x="5641406" y="5616051"/>
                </a:lnTo>
                <a:lnTo>
                  <a:pt x="0" y="5616051"/>
                </a:lnTo>
                <a:lnTo>
                  <a:pt x="0" y="0"/>
                </a:lnTo>
                <a:close/>
              </a:path>
            </a:pathLst>
          </a:custGeom>
          <a:blipFill>
            <a:blip r:embed="rId4"/>
            <a:stretch>
              <a:fillRect/>
            </a:stretch>
          </a:blipFill>
        </p:spPr>
        <p:txBody>
          <a:bodyPr/>
          <a:lstStyle/>
          <a:p>
            <a:endParaRPr lang="en-ID"/>
          </a:p>
        </p:txBody>
      </p:sp>
      <p:sp>
        <p:nvSpPr>
          <p:cNvPr id="36" name="TextBox 36"/>
          <p:cNvSpPr txBox="1"/>
          <p:nvPr/>
        </p:nvSpPr>
        <p:spPr>
          <a:xfrm>
            <a:off x="1160798" y="1475743"/>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7" name="TextBox 37"/>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8" name="TextBox 38"/>
          <p:cNvSpPr txBox="1"/>
          <p:nvPr/>
        </p:nvSpPr>
        <p:spPr>
          <a:xfrm>
            <a:off x="8401417" y="4597400"/>
            <a:ext cx="8304195" cy="22987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Program ini digunakan untuk mengirim permintaan HTTP GET ke server tertentu dan mencetak respons yang diterima dari server. Ini dapat digunakan untuk menguji server web dan memverifikasi bahwa server merespons dengan benar terhadap permintaan GET untuk berbagai resource.</a:t>
            </a:r>
          </a:p>
        </p:txBody>
      </p:sp>
      <p:sp>
        <p:nvSpPr>
          <p:cNvPr id="39" name="TextBox 39"/>
          <p:cNvSpPr txBox="1"/>
          <p:nvPr/>
        </p:nvSpPr>
        <p:spPr>
          <a:xfrm>
            <a:off x="8160946" y="3592809"/>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748</Words>
  <Application>Microsoft Office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Karnchang</vt:lpstr>
      <vt:lpstr>Calibri</vt:lpstr>
      <vt:lpstr>Arial</vt:lpstr>
      <vt:lpstr>Karnchang Bold</vt:lpstr>
      <vt:lpstr>Karnchang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TUBES JARKOM</dc:title>
  <dc:creator>Lenovo</dc:creator>
  <cp:lastModifiedBy>Yobel A.K</cp:lastModifiedBy>
  <cp:revision>3</cp:revision>
  <dcterms:created xsi:type="dcterms:W3CDTF">2006-08-16T00:00:00Z</dcterms:created>
  <dcterms:modified xsi:type="dcterms:W3CDTF">2024-06-02T16:07:43Z</dcterms:modified>
  <dc:identifier>DAGG-TlvDpk</dc:identifier>
</cp:coreProperties>
</file>