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80" r:id="rId3"/>
    <p:sldId id="258" r:id="rId4"/>
    <p:sldId id="281" r:id="rId5"/>
    <p:sldId id="259" r:id="rId6"/>
    <p:sldId id="282" r:id="rId7"/>
    <p:sldId id="260" r:id="rId8"/>
    <p:sldId id="261" r:id="rId9"/>
    <p:sldId id="283" r:id="rId10"/>
    <p:sldId id="262" r:id="rId11"/>
    <p:sldId id="263" r:id="rId12"/>
    <p:sldId id="264" r:id="rId13"/>
    <p:sldId id="284" r:id="rId14"/>
    <p:sldId id="265" r:id="rId15"/>
    <p:sldId id="285" r:id="rId16"/>
    <p:sldId id="286" r:id="rId17"/>
    <p:sldId id="287" r:id="rId18"/>
    <p:sldId id="288" r:id="rId19"/>
    <p:sldId id="266" r:id="rId20"/>
    <p:sldId id="289" r:id="rId21"/>
    <p:sldId id="290" r:id="rId22"/>
    <p:sldId id="291" r:id="rId23"/>
    <p:sldId id="292" r:id="rId24"/>
    <p:sldId id="293" r:id="rId25"/>
    <p:sldId id="294" r:id="rId26"/>
    <p:sldId id="295" r:id="rId27"/>
    <p:sldId id="297" r:id="rId28"/>
    <p:sldId id="298" r:id="rId29"/>
    <p:sldId id="299" r:id="rId30"/>
    <p:sldId id="26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68461" autoAdjust="0"/>
  </p:normalViewPr>
  <p:slideViewPr>
    <p:cSldViewPr snapToGrid="0">
      <p:cViewPr varScale="1">
        <p:scale>
          <a:sx n="56" d="100"/>
          <a:sy n="56" d="100"/>
        </p:scale>
        <p:origin x="171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3A8237-CB59-4873-AFA0-F95FB0051B84}" type="datetimeFigureOut">
              <a:rPr lang="en-US" smtClean="0"/>
              <a:t>2/25/2023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F036CE-0C93-4242-8931-E2E07105ED6A}" type="slidenum">
              <a:rPr lang="en-US" smtClean="0"/>
              <a:t>‹#›</a:t>
            </a:fld>
            <a:endParaRPr lang="en-US"/>
          </a:p>
        </p:txBody>
      </p:sp>
    </p:spTree>
    <p:extLst>
      <p:ext uri="{BB962C8B-B14F-4D97-AF65-F5344CB8AC3E}">
        <p14:creationId xmlns:p14="http://schemas.microsoft.com/office/powerpoint/2010/main" val="3712084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journaldev.com/7584/scala-access-modifiers-private-protected-and-public"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CC7832"/>
                </a:solidFill>
                <a:effectLst/>
              </a:rPr>
              <a:t>Operator overloading </a:t>
            </a:r>
            <a:r>
              <a:rPr lang="en-US" dirty="0" err="1">
                <a:solidFill>
                  <a:srgbClr val="CC7832"/>
                </a:solidFill>
                <a:effectLst/>
              </a:rPr>
              <a:t>Example:def</a:t>
            </a:r>
            <a:r>
              <a:rPr lang="en-US" dirty="0">
                <a:solidFill>
                  <a:srgbClr val="CC7832"/>
                </a:solidFill>
                <a:effectLst/>
              </a:rPr>
              <a:t> </a:t>
            </a:r>
            <a:r>
              <a:rPr lang="en-US" dirty="0">
                <a:solidFill>
                  <a:srgbClr val="FFC66D"/>
                </a:solidFill>
                <a:effectLst/>
              </a:rPr>
              <a:t>!#++= </a:t>
            </a:r>
            <a:r>
              <a:rPr lang="en-US" dirty="0"/>
              <a:t>(</a:t>
            </a:r>
            <a:r>
              <a:rPr lang="en-US" dirty="0" err="1">
                <a:solidFill>
                  <a:srgbClr val="72737A"/>
                </a:solidFill>
                <a:effectLst/>
              </a:rPr>
              <a:t>x</a:t>
            </a:r>
            <a:r>
              <a:rPr lang="en-US" dirty="0" err="1"/>
              <a:t>:</a:t>
            </a:r>
            <a:r>
              <a:rPr lang="en-US" dirty="0" err="1">
                <a:solidFill>
                  <a:srgbClr val="4E807D"/>
                </a:solidFill>
                <a:effectLst/>
              </a:rPr>
              <a:t>String</a:t>
            </a:r>
            <a:r>
              <a:rPr lang="en-US" dirty="0"/>
              <a:t>):</a:t>
            </a:r>
            <a:r>
              <a:rPr lang="en-US" dirty="0">
                <a:solidFill>
                  <a:srgbClr val="CC7832"/>
                </a:solidFill>
                <a:effectLst/>
              </a:rPr>
              <a:t>Int</a:t>
            </a:r>
            <a:r>
              <a:rPr lang="en-US" dirty="0"/>
              <a:t>= </a:t>
            </a:r>
            <a:r>
              <a:rPr lang="en-US" dirty="0">
                <a:solidFill>
                  <a:srgbClr val="CC7832"/>
                </a:solidFill>
                <a:effectLst/>
              </a:rPr>
              <a:t>return </a:t>
            </a:r>
            <a:r>
              <a:rPr lang="en-US" dirty="0">
                <a:solidFill>
                  <a:srgbClr val="6897BB"/>
                </a:solidFill>
                <a:effectLst/>
              </a:rPr>
              <a:t>5</a:t>
            </a:r>
            <a:endParaRPr lang="en-US" dirty="0"/>
          </a:p>
        </p:txBody>
      </p:sp>
      <p:sp>
        <p:nvSpPr>
          <p:cNvPr id="4" name="Slide Number Placeholder 3"/>
          <p:cNvSpPr>
            <a:spLocks noGrp="1"/>
          </p:cNvSpPr>
          <p:nvPr>
            <p:ph type="sldNum" sz="quarter" idx="5"/>
          </p:nvPr>
        </p:nvSpPr>
        <p:spPr/>
        <p:txBody>
          <a:bodyPr/>
          <a:lstStyle/>
          <a:p>
            <a:fld id="{ECF036CE-0C93-4242-8931-E2E07105ED6A}" type="slidenum">
              <a:rPr lang="en-US" smtClean="0"/>
              <a:t>2</a:t>
            </a:fld>
            <a:endParaRPr lang="en-US"/>
          </a:p>
        </p:txBody>
      </p:sp>
    </p:spTree>
    <p:extLst>
      <p:ext uri="{BB962C8B-B14F-4D97-AF65-F5344CB8AC3E}">
        <p14:creationId xmlns:p14="http://schemas.microsoft.com/office/powerpoint/2010/main" val="1349418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4A5659"/>
                </a:solidFill>
                <a:effectLst/>
                <a:latin typeface="Lato"/>
              </a:rPr>
              <a:t>Nothing is a subtype of all types, also called the bottom type. There is no value that has type Nothing. A common use is to signal non-termination such as a thrown exception, program exit, or an infinite loop (i.e., it is the type of an expression which does not evaluate to a value, or a method that does not return normally).</a:t>
            </a:r>
          </a:p>
          <a:p>
            <a:pPr algn="l"/>
            <a:r>
              <a:rPr lang="en-US" b="0" i="0" dirty="0">
                <a:solidFill>
                  <a:srgbClr val="4A5659"/>
                </a:solidFill>
                <a:effectLst/>
                <a:latin typeface="Lato"/>
              </a:rPr>
              <a:t>Null is a subtype of all reference types (i.e. any subtype of </a:t>
            </a:r>
            <a:r>
              <a:rPr lang="en-US" b="0" i="0" dirty="0" err="1">
                <a:solidFill>
                  <a:srgbClr val="4A5659"/>
                </a:solidFill>
                <a:effectLst/>
                <a:latin typeface="Lato"/>
              </a:rPr>
              <a:t>AnyRef</a:t>
            </a:r>
            <a:r>
              <a:rPr lang="en-US" b="0" i="0" dirty="0">
                <a:solidFill>
                  <a:srgbClr val="4A5659"/>
                </a:solidFill>
                <a:effectLst/>
                <a:latin typeface="Lato"/>
              </a:rPr>
              <a:t>). It has a single value identified by the keyword literal null. Null is provided mostly for interoperability with other JVM languages and should almost never be used in Scala code. We’ll cover alternatives to null later in the tour.</a:t>
            </a:r>
          </a:p>
          <a:p>
            <a:endParaRPr lang="en-US" dirty="0"/>
          </a:p>
        </p:txBody>
      </p:sp>
      <p:sp>
        <p:nvSpPr>
          <p:cNvPr id="4" name="Slide Number Placeholder 3"/>
          <p:cNvSpPr>
            <a:spLocks noGrp="1"/>
          </p:cNvSpPr>
          <p:nvPr>
            <p:ph type="sldNum" sz="quarter" idx="5"/>
          </p:nvPr>
        </p:nvSpPr>
        <p:spPr/>
        <p:txBody>
          <a:bodyPr/>
          <a:lstStyle/>
          <a:p>
            <a:fld id="{ECF036CE-0C93-4242-8931-E2E07105ED6A}" type="slidenum">
              <a:rPr lang="en-US" smtClean="0"/>
              <a:t>18</a:t>
            </a:fld>
            <a:endParaRPr lang="en-US"/>
          </a:p>
        </p:txBody>
      </p:sp>
    </p:spTree>
    <p:extLst>
      <p:ext uri="{BB962C8B-B14F-4D97-AF65-F5344CB8AC3E}">
        <p14:creationId xmlns:p14="http://schemas.microsoft.com/office/powerpoint/2010/main" val="3912450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var x=5</a:t>
            </a:r>
          </a:p>
          <a:p>
            <a:r>
              <a:rPr lang="en-US" dirty="0"/>
              <a:t>X=“hello”//compiler error</a:t>
            </a:r>
            <a:endParaRPr lang="he-IL" dirty="0"/>
          </a:p>
          <a:p>
            <a:pPr algn="r" rtl="1"/>
            <a:r>
              <a:rPr lang="he-IL" dirty="0"/>
              <a:t>סטטי</a:t>
            </a:r>
          </a:p>
          <a:p>
            <a:pPr algn="r" rtl="1"/>
            <a:r>
              <a:rPr lang="he-IL" dirty="0"/>
              <a:t>יתרונות:1.בודק טעויות 2. חסכון בעליות</a:t>
            </a:r>
          </a:p>
          <a:p>
            <a:pPr algn="r" rtl="1"/>
            <a:r>
              <a:rPr lang="he-IL" dirty="0"/>
              <a:t>חסרונות: מסרבל</a:t>
            </a:r>
          </a:p>
          <a:p>
            <a:pPr algn="r" rtl="1"/>
            <a:endParaRPr lang="he-IL" dirty="0"/>
          </a:p>
          <a:p>
            <a:pPr algn="r" rtl="1"/>
            <a:r>
              <a:rPr lang="he-IL" dirty="0"/>
              <a:t>דינאמי</a:t>
            </a:r>
          </a:p>
          <a:p>
            <a:pPr algn="r" rtl="1"/>
            <a:r>
              <a:rPr lang="he-IL" dirty="0"/>
              <a:t>יתרונות: 1.גמיש 2. מאפשר לכתוב קוד בזמן ריצה</a:t>
            </a:r>
          </a:p>
          <a:p>
            <a:pPr algn="r" rtl="1"/>
            <a:r>
              <a:rPr lang="he-IL" dirty="0"/>
              <a:t>חסרונות: צריך הרבה </a:t>
            </a:r>
            <a:r>
              <a:rPr lang="en-US" dirty="0"/>
              <a:t>test</a:t>
            </a:r>
            <a:r>
              <a:rPr lang="he-IL" dirty="0"/>
              <a:t>ים</a:t>
            </a:r>
          </a:p>
          <a:p>
            <a:pPr algn="l" rtl="0"/>
            <a:r>
              <a:rPr lang="en-US" dirty="0"/>
              <a:t>Example:</a:t>
            </a:r>
          </a:p>
          <a:p>
            <a:pPr algn="l" rtl="0"/>
            <a:r>
              <a:rPr lang="en-US" dirty="0">
                <a:solidFill>
                  <a:srgbClr val="CC7832"/>
                </a:solidFill>
                <a:effectLst/>
              </a:rPr>
              <a:t>def </a:t>
            </a:r>
            <a:r>
              <a:rPr lang="en-US" dirty="0">
                <a:solidFill>
                  <a:srgbClr val="FFC66D"/>
                </a:solidFill>
                <a:effectLst/>
              </a:rPr>
              <a:t>f</a:t>
            </a:r>
            <a:r>
              <a:rPr lang="en-US" dirty="0"/>
              <a:t>(</a:t>
            </a:r>
            <a:r>
              <a:rPr lang="en-US" dirty="0" err="1"/>
              <a:t>x:</a:t>
            </a:r>
            <a:r>
              <a:rPr lang="en-US" dirty="0" err="1">
                <a:solidFill>
                  <a:srgbClr val="4E807D"/>
                </a:solidFill>
                <a:effectLst/>
              </a:rPr>
              <a:t>String</a:t>
            </a:r>
            <a:r>
              <a:rPr lang="en-US" dirty="0" err="1">
                <a:solidFill>
                  <a:srgbClr val="CC7832"/>
                </a:solidFill>
                <a:effectLst/>
              </a:rPr>
              <a:t>,</a:t>
            </a:r>
            <a:r>
              <a:rPr lang="en-US" dirty="0" err="1"/>
              <a:t>y:</a:t>
            </a:r>
            <a:r>
              <a:rPr lang="en-US" dirty="0" err="1">
                <a:solidFill>
                  <a:srgbClr val="4E807D"/>
                </a:solidFill>
                <a:effectLst/>
              </a:rPr>
              <a:t>String</a:t>
            </a:r>
            <a:r>
              <a:rPr lang="en-US" dirty="0"/>
              <a:t>)=</a:t>
            </a:r>
            <a:r>
              <a:rPr lang="en-US" dirty="0" err="1"/>
              <a:t>x+y</a:t>
            </a:r>
            <a:endParaRPr lang="en-US" dirty="0"/>
          </a:p>
          <a:p>
            <a:pPr algn="l" rtl="0"/>
            <a:r>
              <a:rPr lang="da-DK" dirty="0">
                <a:solidFill>
                  <a:srgbClr val="72737A"/>
                </a:solidFill>
                <a:effectLst/>
              </a:rPr>
              <a:t>var </a:t>
            </a:r>
            <a:r>
              <a:rPr lang="da-DK" dirty="0"/>
              <a:t>x=</a:t>
            </a:r>
            <a:r>
              <a:rPr lang="da-DK" dirty="0">
                <a:solidFill>
                  <a:srgbClr val="6897BB"/>
                </a:solidFill>
                <a:effectLst/>
              </a:rPr>
              <a:t>9</a:t>
            </a:r>
            <a:br>
              <a:rPr lang="da-DK" dirty="0">
                <a:solidFill>
                  <a:srgbClr val="6897BB"/>
                </a:solidFill>
                <a:effectLst/>
              </a:rPr>
            </a:br>
            <a:r>
              <a:rPr lang="da-DK" dirty="0">
                <a:solidFill>
                  <a:srgbClr val="72737A"/>
                </a:solidFill>
                <a:effectLst/>
              </a:rPr>
              <a:t>var </a:t>
            </a:r>
            <a:r>
              <a:rPr lang="da-DK" dirty="0"/>
              <a:t>y=</a:t>
            </a:r>
            <a:r>
              <a:rPr lang="da-DK" dirty="0">
                <a:solidFill>
                  <a:srgbClr val="6A8759"/>
                </a:solidFill>
                <a:effectLst/>
              </a:rPr>
              <a:t>"fff”</a:t>
            </a:r>
          </a:p>
          <a:p>
            <a:pPr algn="l" rtl="0"/>
            <a:r>
              <a:rPr lang="da-DK" dirty="0">
                <a:solidFill>
                  <a:srgbClr val="6A8759"/>
                </a:solidFill>
                <a:effectLst/>
              </a:rPr>
              <a:t>F(x,y)//compiler error</a:t>
            </a:r>
            <a:br>
              <a:rPr lang="da-DK" dirty="0">
                <a:solidFill>
                  <a:srgbClr val="6A8759"/>
                </a:solidFill>
                <a:effectLst/>
              </a:rPr>
            </a:br>
            <a:r>
              <a:rPr lang="da-DK" i="1" dirty="0">
                <a:effectLst/>
              </a:rPr>
              <a:t>print</a:t>
            </a:r>
            <a:r>
              <a:rPr lang="da-DK" dirty="0"/>
              <a:t>(x+y)</a:t>
            </a:r>
            <a:r>
              <a:rPr lang="en-US" dirty="0"/>
              <a:t>//9fff</a:t>
            </a:r>
          </a:p>
          <a:p>
            <a:pPr algn="r" rtl="1"/>
            <a:endParaRPr lang="he-IL" dirty="0"/>
          </a:p>
          <a:p>
            <a:pPr algn="r" rtl="1"/>
            <a:endParaRPr lang="en-US" dirty="0"/>
          </a:p>
        </p:txBody>
      </p:sp>
      <p:sp>
        <p:nvSpPr>
          <p:cNvPr id="4" name="Slide Number Placeholder 3"/>
          <p:cNvSpPr>
            <a:spLocks noGrp="1"/>
          </p:cNvSpPr>
          <p:nvPr>
            <p:ph type="sldNum" sz="quarter" idx="5"/>
          </p:nvPr>
        </p:nvSpPr>
        <p:spPr/>
        <p:txBody>
          <a:bodyPr/>
          <a:lstStyle/>
          <a:p>
            <a:fld id="{ECF036CE-0C93-4242-8931-E2E07105ED6A}" type="slidenum">
              <a:rPr lang="en-US" smtClean="0"/>
              <a:t>19</a:t>
            </a:fld>
            <a:endParaRPr lang="en-US"/>
          </a:p>
        </p:txBody>
      </p:sp>
    </p:spTree>
    <p:extLst>
      <p:ext uri="{BB962C8B-B14F-4D97-AF65-F5344CB8AC3E}">
        <p14:creationId xmlns:p14="http://schemas.microsoft.com/office/powerpoint/2010/main" val="144334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solidFill>
                  <a:schemeClr val="accent4"/>
                </a:solidFill>
              </a:rPr>
              <a:t> </a:t>
            </a:r>
            <a:r>
              <a:rPr lang="en-US" dirty="0">
                <a:solidFill>
                  <a:schemeClr val="accent4"/>
                </a:solidFill>
              </a:rPr>
              <a:t>positional parameters</a:t>
            </a:r>
            <a:endParaRPr lang="he-IL" dirty="0">
              <a:solidFill>
                <a:schemeClr val="accent4"/>
              </a:solidFill>
            </a:endParaRPr>
          </a:p>
          <a:p>
            <a:pPr algn="r" rtl="1"/>
            <a:r>
              <a:rPr lang="he-IL" dirty="0"/>
              <a:t>חסרון- כשהרשימה ארוכה אפשר להתבלבל</a:t>
            </a:r>
          </a:p>
          <a:p>
            <a:pPr algn="r" rtl="1"/>
            <a:endParaRPr lang="he-IL" dirty="0"/>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solidFill>
                  <a:schemeClr val="accent4"/>
                </a:solidFill>
              </a:rPr>
              <a:t>keyword parameters</a:t>
            </a:r>
            <a:endParaRPr lang="he-IL" dirty="0">
              <a:solidFill>
                <a:schemeClr val="accent4"/>
              </a:solidFill>
            </a:endParaRPr>
          </a:p>
          <a:p>
            <a:pPr algn="r" rtl="1"/>
            <a:r>
              <a:rPr lang="he-IL" dirty="0"/>
              <a:t>יתרון: אפשר להעביר פרמטרים בכול צורה</a:t>
            </a:r>
          </a:p>
          <a:p>
            <a:pPr algn="r" rtl="1"/>
            <a:r>
              <a:rPr lang="he-IL" dirty="0"/>
              <a:t>חסרון: צריך לדעת שמות פורמלים</a:t>
            </a:r>
          </a:p>
          <a:p>
            <a:pPr algn="r" rtl="1"/>
            <a:endParaRPr lang="he-IL" dirty="0"/>
          </a:p>
          <a:p>
            <a:pPr algn="r" rtl="1"/>
            <a:endParaRPr lang="he-IL" dirty="0"/>
          </a:p>
          <a:p>
            <a:pPr algn="r" rtl="1"/>
            <a:r>
              <a:rPr lang="pt-BR" i="1" dirty="0">
                <a:effectLst/>
              </a:rPr>
              <a:t>func</a:t>
            </a:r>
            <a:r>
              <a:rPr lang="pt-BR" dirty="0"/>
              <a:t>(</a:t>
            </a:r>
            <a:r>
              <a:rPr lang="pt-BR" dirty="0">
                <a:solidFill>
                  <a:srgbClr val="6897BB"/>
                </a:solidFill>
                <a:effectLst/>
              </a:rPr>
              <a:t>2</a:t>
            </a:r>
            <a:r>
              <a:rPr lang="pt-BR" dirty="0">
                <a:solidFill>
                  <a:srgbClr val="CC7832"/>
                </a:solidFill>
                <a:effectLst/>
              </a:rPr>
              <a:t>,</a:t>
            </a:r>
            <a:r>
              <a:rPr lang="pt-BR" dirty="0">
                <a:solidFill>
                  <a:srgbClr val="6897BB"/>
                </a:solidFill>
                <a:effectLst/>
              </a:rPr>
              <a:t>6</a:t>
            </a:r>
            <a:r>
              <a:rPr lang="pt-BR" dirty="0">
                <a:solidFill>
                  <a:srgbClr val="CC7832"/>
                </a:solidFill>
                <a:effectLst/>
              </a:rPr>
              <a:t>,</a:t>
            </a:r>
            <a:r>
              <a:rPr lang="pt-BR" dirty="0"/>
              <a:t>c=</a:t>
            </a:r>
            <a:r>
              <a:rPr lang="pt-BR" dirty="0">
                <a:solidFill>
                  <a:srgbClr val="6897BB"/>
                </a:solidFill>
                <a:effectLst/>
              </a:rPr>
              <a:t>3</a:t>
            </a:r>
            <a:r>
              <a:rPr lang="pt-BR" dirty="0">
                <a:solidFill>
                  <a:srgbClr val="CC7832"/>
                </a:solidFill>
                <a:effectLst/>
              </a:rPr>
              <a:t>,</a:t>
            </a:r>
            <a:r>
              <a:rPr lang="pt-BR" dirty="0"/>
              <a:t>d=</a:t>
            </a:r>
            <a:r>
              <a:rPr lang="pt-BR" dirty="0">
                <a:solidFill>
                  <a:srgbClr val="6897BB"/>
                </a:solidFill>
                <a:effectLst/>
              </a:rPr>
              <a:t>2</a:t>
            </a:r>
            <a:r>
              <a:rPr lang="pt-BR" dirty="0"/>
              <a:t>)</a:t>
            </a:r>
            <a:endParaRPr lang="he-IL" dirty="0"/>
          </a:p>
        </p:txBody>
      </p:sp>
      <p:sp>
        <p:nvSpPr>
          <p:cNvPr id="4" name="Slide Number Placeholder 3"/>
          <p:cNvSpPr>
            <a:spLocks noGrp="1"/>
          </p:cNvSpPr>
          <p:nvPr>
            <p:ph type="sldNum" sz="quarter" idx="5"/>
          </p:nvPr>
        </p:nvSpPr>
        <p:spPr/>
        <p:txBody>
          <a:bodyPr/>
          <a:lstStyle/>
          <a:p>
            <a:fld id="{ECF036CE-0C93-4242-8931-E2E07105ED6A}" type="slidenum">
              <a:rPr lang="en-US" smtClean="0"/>
              <a:t>24</a:t>
            </a:fld>
            <a:endParaRPr lang="en-US"/>
          </a:p>
        </p:txBody>
      </p:sp>
    </p:spTree>
    <p:extLst>
      <p:ext uri="{BB962C8B-B14F-4D97-AF65-F5344CB8AC3E}">
        <p14:creationId xmlns:p14="http://schemas.microsoft.com/office/powerpoint/2010/main" val="1249474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CC7832"/>
                </a:solidFill>
                <a:effectLst/>
              </a:rPr>
              <a:t>def </a:t>
            </a:r>
            <a:r>
              <a:rPr lang="en-US" dirty="0" err="1">
                <a:solidFill>
                  <a:srgbClr val="FFC66D"/>
                </a:solidFill>
                <a:effectLst/>
              </a:rPr>
              <a:t>paramn</a:t>
            </a:r>
            <a:r>
              <a:rPr lang="en-US" dirty="0"/>
              <a:t>(</a:t>
            </a:r>
            <a:r>
              <a:rPr lang="en-US" dirty="0" err="1"/>
              <a:t>n:</a:t>
            </a:r>
            <a:r>
              <a:rPr lang="en-US" dirty="0" err="1">
                <a:solidFill>
                  <a:srgbClr val="CC7832"/>
                </a:solidFill>
                <a:effectLst/>
              </a:rPr>
              <a:t>Int</a:t>
            </a:r>
            <a:r>
              <a:rPr lang="en-US" dirty="0"/>
              <a:t>*): </a:t>
            </a:r>
            <a:r>
              <a:rPr lang="en-US" dirty="0">
                <a:solidFill>
                  <a:srgbClr val="CC7832"/>
                </a:solidFill>
                <a:effectLst/>
              </a:rPr>
              <a:t>Unit </a:t>
            </a:r>
            <a:r>
              <a:rPr lang="en-US" dirty="0"/>
              <a:t>={</a:t>
            </a:r>
            <a:br>
              <a:rPr lang="en-US" dirty="0"/>
            </a:br>
            <a:r>
              <a:rPr lang="en-US" dirty="0"/>
              <a:t>  </a:t>
            </a:r>
            <a:r>
              <a:rPr lang="en-US" i="1" dirty="0">
                <a:effectLst/>
              </a:rPr>
              <a:t>print</a:t>
            </a:r>
            <a:r>
              <a:rPr lang="en-US" dirty="0"/>
              <a:t>(n)</a:t>
            </a:r>
            <a:br>
              <a:rPr lang="en-US" dirty="0"/>
            </a:br>
            <a:r>
              <a:rPr lang="en-US" dirty="0"/>
              <a:t>}</a:t>
            </a:r>
          </a:p>
          <a:p>
            <a:r>
              <a:rPr lang="en-US" i="1" dirty="0" err="1">
                <a:effectLst/>
              </a:rPr>
              <a:t>paramn</a:t>
            </a:r>
            <a:r>
              <a:rPr lang="en-US" dirty="0"/>
              <a:t>(</a:t>
            </a:r>
            <a:r>
              <a:rPr lang="en-US" dirty="0">
                <a:solidFill>
                  <a:srgbClr val="6897BB"/>
                </a:solidFill>
                <a:effectLst/>
              </a:rPr>
              <a:t>4</a:t>
            </a:r>
            <a:r>
              <a:rPr lang="en-US" dirty="0">
                <a:solidFill>
                  <a:srgbClr val="CC7832"/>
                </a:solidFill>
                <a:effectLst/>
              </a:rPr>
              <a:t>,</a:t>
            </a:r>
            <a:r>
              <a:rPr lang="en-US" dirty="0">
                <a:solidFill>
                  <a:srgbClr val="6897BB"/>
                </a:solidFill>
                <a:effectLst/>
              </a:rPr>
              <a:t>7</a:t>
            </a:r>
            <a:r>
              <a:rPr lang="en-US" dirty="0">
                <a:solidFill>
                  <a:srgbClr val="CC7832"/>
                </a:solidFill>
                <a:effectLst/>
              </a:rPr>
              <a:t>,</a:t>
            </a:r>
            <a:r>
              <a:rPr lang="en-US" dirty="0">
                <a:solidFill>
                  <a:srgbClr val="6897BB"/>
                </a:solidFill>
                <a:effectLst/>
              </a:rPr>
              <a:t>8</a:t>
            </a:r>
            <a:r>
              <a:rPr lang="en-US" dirty="0">
                <a:solidFill>
                  <a:srgbClr val="CC7832"/>
                </a:solidFill>
                <a:effectLst/>
              </a:rPr>
              <a:t>,</a:t>
            </a:r>
            <a:r>
              <a:rPr lang="en-US" dirty="0">
                <a:solidFill>
                  <a:srgbClr val="6897BB"/>
                </a:solidFill>
                <a:effectLst/>
              </a:rPr>
              <a:t>9</a:t>
            </a:r>
            <a:r>
              <a:rPr lang="en-US" dirty="0"/>
              <a:t>)</a:t>
            </a:r>
            <a:endParaRPr lang="he-IL" dirty="0"/>
          </a:p>
          <a:p>
            <a:endParaRPr lang="he-IL" dirty="0"/>
          </a:p>
          <a:p>
            <a:endParaRPr lang="he-IL" dirty="0"/>
          </a:p>
          <a:p>
            <a:r>
              <a:rPr lang="he-IL" dirty="0"/>
              <a:t>לגבי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Pass-by-Result</a:t>
            </a:r>
            <a:endParaRPr lang="he-IL" dirty="0"/>
          </a:p>
          <a:p>
            <a:r>
              <a:rPr lang="he-IL" dirty="0"/>
              <a:t>אין זאת בסקלה. כיוון שהפרמטרים שלה מוגדרים </a:t>
            </a:r>
          </a:p>
          <a:p>
            <a:r>
              <a:rPr lang="en-US" dirty="0"/>
              <a:t>Val</a:t>
            </a:r>
            <a:endParaRPr lang="he-IL" dirty="0"/>
          </a:p>
          <a:p>
            <a:r>
              <a:rPr lang="he-IL" dirty="0"/>
              <a:t>אז לא ניתן בכלל לשנות את ערכם. </a:t>
            </a:r>
          </a:p>
          <a:p>
            <a:endParaRPr lang="en-US" dirty="0"/>
          </a:p>
        </p:txBody>
      </p:sp>
      <p:sp>
        <p:nvSpPr>
          <p:cNvPr id="4" name="Slide Number Placeholder 3"/>
          <p:cNvSpPr>
            <a:spLocks noGrp="1"/>
          </p:cNvSpPr>
          <p:nvPr>
            <p:ph type="sldNum" sz="quarter" idx="5"/>
          </p:nvPr>
        </p:nvSpPr>
        <p:spPr/>
        <p:txBody>
          <a:bodyPr/>
          <a:lstStyle/>
          <a:p>
            <a:fld id="{ECF036CE-0C93-4242-8931-E2E07105ED6A}" type="slidenum">
              <a:rPr lang="en-US" smtClean="0"/>
              <a:t>25</a:t>
            </a:fld>
            <a:endParaRPr lang="en-US"/>
          </a:p>
        </p:txBody>
      </p:sp>
    </p:spTree>
    <p:extLst>
      <p:ext uri="{BB962C8B-B14F-4D97-AF65-F5344CB8AC3E}">
        <p14:creationId xmlns:p14="http://schemas.microsoft.com/office/powerpoint/2010/main" val="2305830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F036CE-0C93-4242-8931-E2E07105ED6A}" type="slidenum">
              <a:rPr lang="en-US" smtClean="0"/>
              <a:t>26</a:t>
            </a:fld>
            <a:endParaRPr lang="en-US"/>
          </a:p>
        </p:txBody>
      </p:sp>
    </p:spTree>
    <p:extLst>
      <p:ext uri="{BB962C8B-B14F-4D97-AF65-F5344CB8AC3E}">
        <p14:creationId xmlns:p14="http://schemas.microsoft.com/office/powerpoint/2010/main" val="2469634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 </a:t>
            </a:r>
          </a:p>
          <a:p>
            <a:r>
              <a:rPr lang="he-IL" dirty="0"/>
              <a:t>הגדרת סוג חדש של משתנה כמו </a:t>
            </a:r>
            <a:endParaRPr lang="en-US" dirty="0"/>
          </a:p>
          <a:p>
            <a:r>
              <a:rPr lang="en-US" dirty="0"/>
              <a:t>Int &amp; string</a:t>
            </a:r>
            <a:endParaRPr lang="he-IL" dirty="0"/>
          </a:p>
          <a:p>
            <a:endParaRPr lang="en-US" dirty="0"/>
          </a:p>
          <a:p>
            <a:r>
              <a:rPr lang="en-US" dirty="0"/>
              <a:t>package student {</a:t>
            </a:r>
          </a:p>
          <a:p>
            <a:endParaRPr lang="en-US" dirty="0"/>
          </a:p>
          <a:p>
            <a:r>
              <a:rPr lang="en-US" dirty="0"/>
              <a:t>package </a:t>
            </a:r>
            <a:r>
              <a:rPr lang="en-US" dirty="0" err="1"/>
              <a:t>graduatestudent</a:t>
            </a:r>
            <a:r>
              <a:rPr lang="en-US" dirty="0"/>
              <a:t> {</a:t>
            </a:r>
          </a:p>
          <a:p>
            <a:endParaRPr lang="en-US" dirty="0"/>
          </a:p>
          <a:p>
            <a:r>
              <a:rPr lang="en-US" dirty="0"/>
              <a:t>class Stud {</a:t>
            </a:r>
          </a:p>
          <a:p>
            <a:r>
              <a:rPr lang="en-US" dirty="0"/>
              <a:t>protected[</a:t>
            </a:r>
            <a:r>
              <a:rPr lang="en-US" dirty="0" err="1"/>
              <a:t>graduatestudent</a:t>
            </a:r>
            <a:r>
              <a:rPr lang="en-US" dirty="0"/>
              <a:t>] var degree = null</a:t>
            </a:r>
          </a:p>
          <a:p>
            <a:r>
              <a:rPr lang="en-US" dirty="0"/>
              <a:t>private[student] var marks = 60</a:t>
            </a:r>
          </a:p>
          <a:p>
            <a:r>
              <a:rPr lang="en-US" dirty="0"/>
              <a:t>private[this] var age = 0</a:t>
            </a:r>
          </a:p>
          <a:p>
            <a:endParaRPr lang="en-US" dirty="0"/>
          </a:p>
          <a:p>
            <a:r>
              <a:rPr lang="en-US" dirty="0"/>
              <a:t>def </a:t>
            </a:r>
            <a:r>
              <a:rPr lang="en-US" dirty="0" err="1"/>
              <a:t>studdegree</a:t>
            </a:r>
            <a:r>
              <a:rPr lang="en-US" dirty="0"/>
              <a:t>(</a:t>
            </a:r>
            <a:r>
              <a:rPr lang="en-US" dirty="0" err="1"/>
              <a:t>stu:Stud</a:t>
            </a:r>
            <a:r>
              <a:rPr lang="en-US" dirty="0"/>
              <a:t>) {</a:t>
            </a:r>
          </a:p>
          <a:p>
            <a:r>
              <a:rPr lang="en-US" dirty="0" err="1"/>
              <a:t>println</a:t>
            </a:r>
            <a:r>
              <a:rPr lang="en-US" dirty="0"/>
              <a:t>(</a:t>
            </a:r>
            <a:r>
              <a:rPr lang="en-US" dirty="0" err="1"/>
              <a:t>stu.degree</a:t>
            </a:r>
            <a:r>
              <a:rPr lang="en-US" dirty="0"/>
              <a:t>)</a:t>
            </a:r>
          </a:p>
          <a:p>
            <a:r>
              <a:rPr lang="en-US" dirty="0" err="1"/>
              <a:t>println</a:t>
            </a:r>
            <a:r>
              <a:rPr lang="en-US" dirty="0"/>
              <a:t>(</a:t>
            </a:r>
            <a:r>
              <a:rPr lang="en-US" dirty="0" err="1"/>
              <a:t>stu.marks</a:t>
            </a:r>
            <a:r>
              <a:rPr lang="en-US" dirty="0"/>
              <a:t>)</a:t>
            </a:r>
          </a:p>
          <a:p>
            <a:r>
              <a:rPr lang="en-US" dirty="0" err="1"/>
              <a:t>println</a:t>
            </a:r>
            <a:r>
              <a:rPr lang="en-US" dirty="0"/>
              <a:t>(</a:t>
            </a:r>
            <a:r>
              <a:rPr lang="en-US" dirty="0" err="1"/>
              <a:t>stu.age</a:t>
            </a:r>
            <a:r>
              <a:rPr lang="en-US" dirty="0"/>
              <a:t>)</a:t>
            </a:r>
          </a:p>
          <a:p>
            <a:r>
              <a:rPr lang="en-US" dirty="0"/>
              <a:t>}</a:t>
            </a:r>
          </a:p>
          <a:p>
            <a:r>
              <a:rPr lang="en-US" dirty="0"/>
              <a:t>}</a:t>
            </a:r>
          </a:p>
          <a:p>
            <a:r>
              <a:rPr lang="en-US" dirty="0"/>
              <a:t>}</a:t>
            </a:r>
          </a:p>
          <a:p>
            <a:r>
              <a:rPr lang="en-US" dirty="0"/>
              <a:t>}</a:t>
            </a:r>
          </a:p>
          <a:p>
            <a:r>
              <a:rPr lang="en-US" dirty="0">
                <a:hlinkClick r:id="rId3"/>
              </a:rPr>
              <a:t>https://www.journaldev.com/7584/scala-access-modifiers-private-protected-and-public</a:t>
            </a:r>
            <a:endParaRPr lang="en-US" dirty="0"/>
          </a:p>
        </p:txBody>
      </p:sp>
      <p:sp>
        <p:nvSpPr>
          <p:cNvPr id="4" name="Slide Number Placeholder 3"/>
          <p:cNvSpPr>
            <a:spLocks noGrp="1"/>
          </p:cNvSpPr>
          <p:nvPr>
            <p:ph type="sldNum" sz="quarter" idx="5"/>
          </p:nvPr>
        </p:nvSpPr>
        <p:spPr/>
        <p:txBody>
          <a:bodyPr/>
          <a:lstStyle/>
          <a:p>
            <a:fld id="{ECF036CE-0C93-4242-8931-E2E07105ED6A}" type="slidenum">
              <a:rPr lang="en-US" smtClean="0"/>
              <a:t>28</a:t>
            </a:fld>
            <a:endParaRPr lang="en-US"/>
          </a:p>
        </p:txBody>
      </p:sp>
    </p:spTree>
    <p:extLst>
      <p:ext uri="{BB962C8B-B14F-4D97-AF65-F5344CB8AC3E}">
        <p14:creationId xmlns:p14="http://schemas.microsoft.com/office/powerpoint/2010/main" val="741000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r" rtl="1" eaLnBrk="1" hangingPunct="1"/>
            <a:r>
              <a:rPr lang="he-IL" altLang="en-US" dirty="0"/>
              <a:t>לאפשר גישה רגילה רק לסוגי בסיסים, כל השאר אובייקטים (</a:t>
            </a:r>
            <a:r>
              <a:rPr lang="en-US" altLang="en-US" dirty="0">
                <a:cs typeface="Arial" panose="020B0604020202020204" pitchFamily="34" charset="0"/>
              </a:rPr>
              <a:t>Java</a:t>
            </a:r>
            <a:r>
              <a:rPr lang="he-IL" altLang="en-US" dirty="0"/>
              <a:t>)</a:t>
            </a:r>
          </a:p>
          <a:p>
            <a:pPr lvl="2" algn="r" rtl="1" eaLnBrk="1" hangingPunct="1"/>
            <a:r>
              <a:rPr lang="he-IL" altLang="en-US" dirty="0"/>
              <a:t>יתרונות</a:t>
            </a:r>
          </a:p>
          <a:p>
            <a:pPr lvl="3" algn="r" rtl="1" eaLnBrk="1" hangingPunct="1"/>
            <a:r>
              <a:rPr lang="he-IL" altLang="en-US" dirty="0"/>
              <a:t>נותן את מהירות הביצועים לסוגים פשוטים שמצפים משפה אימפרטיבית רגילה</a:t>
            </a:r>
          </a:p>
          <a:p>
            <a:pPr lvl="2" algn="r" rtl="1" eaLnBrk="1" hangingPunct="1"/>
            <a:r>
              <a:rPr lang="he-IL" altLang="en-US" dirty="0"/>
              <a:t>חסרונות</a:t>
            </a:r>
          </a:p>
          <a:p>
            <a:pPr lvl="3" algn="r" rtl="1" eaLnBrk="1" hangingPunct="1"/>
            <a:r>
              <a:rPr lang="he-IL" altLang="en-US" dirty="0"/>
              <a:t>ערבוב של סוגים (בסיסים ואובייקטים) גורם לבעיות</a:t>
            </a:r>
          </a:p>
          <a:p>
            <a:pPr lvl="4" algn="r" rtl="1" eaLnBrk="1" hangingPunct="1"/>
            <a:r>
              <a:rPr lang="he-IL" altLang="en-US" dirty="0"/>
              <a:t>צריך ליצור מחלקות "עטיפה" בכדי שיעבוד כדבעי</a:t>
            </a:r>
          </a:p>
          <a:p>
            <a:pPr algn="r" rtl="1"/>
            <a:endParaRPr lang="en-US" dirty="0"/>
          </a:p>
        </p:txBody>
      </p:sp>
      <p:sp>
        <p:nvSpPr>
          <p:cNvPr id="4" name="Slide Number Placeholder 3"/>
          <p:cNvSpPr>
            <a:spLocks noGrp="1"/>
          </p:cNvSpPr>
          <p:nvPr>
            <p:ph type="sldNum" sz="quarter" idx="5"/>
          </p:nvPr>
        </p:nvSpPr>
        <p:spPr/>
        <p:txBody>
          <a:bodyPr/>
          <a:lstStyle/>
          <a:p>
            <a:fld id="{ECF036CE-0C93-4242-8931-E2E07105ED6A}" type="slidenum">
              <a:rPr lang="en-US" smtClean="0"/>
              <a:t>29</a:t>
            </a:fld>
            <a:endParaRPr lang="en-US"/>
          </a:p>
        </p:txBody>
      </p:sp>
    </p:spTree>
    <p:extLst>
      <p:ext uri="{BB962C8B-B14F-4D97-AF65-F5344CB8AC3E}">
        <p14:creationId xmlns:p14="http://schemas.microsoft.com/office/powerpoint/2010/main" val="37230450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r" rtl="1" eaLnBrk="1" hangingPunct="1"/>
            <a:r>
              <a:rPr lang="he-IL" altLang="en-US" dirty="0"/>
              <a:t>לאפשר גישה רגילה רק לסוגי בסיסים, כל השאר אובייקטים (</a:t>
            </a:r>
            <a:r>
              <a:rPr lang="en-US" altLang="en-US" dirty="0">
                <a:cs typeface="Arial" panose="020B0604020202020204" pitchFamily="34" charset="0"/>
              </a:rPr>
              <a:t>Java</a:t>
            </a:r>
            <a:r>
              <a:rPr lang="he-IL" altLang="en-US" dirty="0"/>
              <a:t>)</a:t>
            </a:r>
          </a:p>
          <a:p>
            <a:pPr lvl="2" algn="r" rtl="1" eaLnBrk="1" hangingPunct="1"/>
            <a:r>
              <a:rPr lang="he-IL" altLang="en-US" dirty="0"/>
              <a:t>יתרונות</a:t>
            </a:r>
          </a:p>
          <a:p>
            <a:pPr lvl="3" algn="r" rtl="1" eaLnBrk="1" hangingPunct="1"/>
            <a:r>
              <a:rPr lang="he-IL" altLang="en-US" dirty="0"/>
              <a:t>נותן את מהירות הביצועים לסוגים פשוטים שמצפים משפה אימפרטיבית רגילה</a:t>
            </a:r>
          </a:p>
          <a:p>
            <a:pPr lvl="2" algn="r" rtl="1" eaLnBrk="1" hangingPunct="1"/>
            <a:r>
              <a:rPr lang="he-IL" altLang="en-US" dirty="0"/>
              <a:t>חסרונות</a:t>
            </a:r>
          </a:p>
          <a:p>
            <a:pPr lvl="3" algn="r" rtl="1" eaLnBrk="1" hangingPunct="1"/>
            <a:r>
              <a:rPr lang="he-IL" altLang="en-US" dirty="0"/>
              <a:t>ערבוב של סוגים (בסיסים ואובייקטים) גורם לבעיות</a:t>
            </a:r>
          </a:p>
          <a:p>
            <a:pPr lvl="4" algn="r" rtl="1" eaLnBrk="1" hangingPunct="1"/>
            <a:r>
              <a:rPr lang="he-IL" altLang="en-US" dirty="0"/>
              <a:t>צריך ליצור מחלקות "עטיפה" בכדי שיעבוד כדבעי</a:t>
            </a:r>
          </a:p>
          <a:p>
            <a:pPr algn="r" rtl="1"/>
            <a:endParaRPr lang="en-US" dirty="0"/>
          </a:p>
        </p:txBody>
      </p:sp>
      <p:sp>
        <p:nvSpPr>
          <p:cNvPr id="4" name="Slide Number Placeholder 3"/>
          <p:cNvSpPr>
            <a:spLocks noGrp="1"/>
          </p:cNvSpPr>
          <p:nvPr>
            <p:ph type="sldNum" sz="quarter" idx="5"/>
          </p:nvPr>
        </p:nvSpPr>
        <p:spPr/>
        <p:txBody>
          <a:bodyPr/>
          <a:lstStyle/>
          <a:p>
            <a:fld id="{ECF036CE-0C93-4242-8931-E2E07105ED6A}" type="slidenum">
              <a:rPr lang="en-US" smtClean="0"/>
              <a:t>30</a:t>
            </a:fld>
            <a:endParaRPr lang="en-US"/>
          </a:p>
        </p:txBody>
      </p:sp>
    </p:spTree>
    <p:extLst>
      <p:ext uri="{BB962C8B-B14F-4D97-AF65-F5344CB8AC3E}">
        <p14:creationId xmlns:p14="http://schemas.microsoft.com/office/powerpoint/2010/main" val="3289897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he-IL" dirty="0"/>
              <a:t>הוא תומך רק בהעמסה של +,-, !, ~</a:t>
            </a:r>
            <a:r>
              <a:rPr lang="en-US" dirty="0"/>
              <a:t> </a:t>
            </a:r>
            <a:r>
              <a:rPr lang="he-IL" dirty="0"/>
              <a:t> כאונרים</a:t>
            </a:r>
            <a:r>
              <a:rPr lang="en-US" dirty="0"/>
              <a:t>(</a:t>
            </a:r>
          </a:p>
          <a:p>
            <a:endParaRPr lang="he-IL" dirty="0"/>
          </a:p>
          <a:p>
            <a:r>
              <a:rPr lang="en-US" dirty="0"/>
              <a:t>Scala is </a:t>
            </a:r>
            <a:r>
              <a:rPr lang="en-US" dirty="0" err="1"/>
              <a:t>similer</a:t>
            </a:r>
            <a:r>
              <a:rPr lang="en-US" dirty="0"/>
              <a:t> to java and python + has its own shortcuts therefore it is easy to write with but the shortcuts may affect the Readability.</a:t>
            </a:r>
          </a:p>
          <a:p>
            <a:r>
              <a:rPr lang="en-US" dirty="0"/>
              <a:t>Function overloading example:</a:t>
            </a:r>
          </a:p>
          <a:p>
            <a:r>
              <a:rPr lang="en-US" dirty="0" err="1"/>
              <a:t>MyOperand</a:t>
            </a:r>
            <a:endParaRPr lang="en-US" dirty="0"/>
          </a:p>
          <a:p>
            <a:r>
              <a:rPr lang="en-US" dirty="0">
                <a:solidFill>
                  <a:srgbClr val="CC7832"/>
                </a:solidFill>
                <a:effectLst/>
              </a:rPr>
              <a:t>def </a:t>
            </a:r>
            <a:r>
              <a:rPr lang="en-US" dirty="0">
                <a:solidFill>
                  <a:srgbClr val="FFC66D"/>
                </a:solidFill>
                <a:effectLst/>
              </a:rPr>
              <a:t>* </a:t>
            </a:r>
            <a:r>
              <a:rPr lang="en-US" dirty="0"/>
              <a:t>(</a:t>
            </a:r>
            <a:r>
              <a:rPr lang="en-US" dirty="0" err="1">
                <a:solidFill>
                  <a:srgbClr val="72737A"/>
                </a:solidFill>
                <a:effectLst/>
              </a:rPr>
              <a:t>x</a:t>
            </a:r>
            <a:r>
              <a:rPr lang="en-US" dirty="0" err="1"/>
              <a:t>:</a:t>
            </a:r>
            <a:r>
              <a:rPr lang="en-US" dirty="0" err="1">
                <a:solidFill>
                  <a:srgbClr val="CC7832"/>
                </a:solidFill>
                <a:effectLst/>
              </a:rPr>
              <a:t>Int</a:t>
            </a:r>
            <a:r>
              <a:rPr lang="en-US" dirty="0"/>
              <a:t>):</a:t>
            </a:r>
            <a:r>
              <a:rPr lang="en-US" dirty="0">
                <a:solidFill>
                  <a:srgbClr val="CC7832"/>
                </a:solidFill>
                <a:effectLst/>
              </a:rPr>
              <a:t>Int</a:t>
            </a:r>
            <a:r>
              <a:rPr lang="en-US" dirty="0"/>
              <a:t>={</a:t>
            </a:r>
            <a:r>
              <a:rPr lang="en-US" dirty="0">
                <a:solidFill>
                  <a:srgbClr val="CC7832"/>
                </a:solidFill>
                <a:effectLst/>
              </a:rPr>
              <a:t>return </a:t>
            </a:r>
            <a:r>
              <a:rPr lang="en-US" dirty="0">
                <a:solidFill>
                  <a:srgbClr val="6897BB"/>
                </a:solidFill>
                <a:effectLst/>
              </a:rPr>
              <a:t>5</a:t>
            </a:r>
            <a:r>
              <a:rPr lang="en-US" dirty="0"/>
              <a:t>}</a:t>
            </a:r>
          </a:p>
          <a:p>
            <a:r>
              <a:rPr lang="en-US" dirty="0"/>
              <a:t>Main</a:t>
            </a:r>
          </a:p>
          <a:p>
            <a:r>
              <a:rPr lang="en-US" dirty="0">
                <a:solidFill>
                  <a:srgbClr val="72737A"/>
                </a:solidFill>
                <a:effectLst/>
              </a:rPr>
              <a:t>var </a:t>
            </a:r>
            <a:r>
              <a:rPr lang="en-US" dirty="0" err="1"/>
              <a:t>mo</a:t>
            </a:r>
            <a:r>
              <a:rPr lang="en-US" dirty="0"/>
              <a:t>=</a:t>
            </a:r>
            <a:r>
              <a:rPr lang="en-US" dirty="0">
                <a:solidFill>
                  <a:srgbClr val="CC7832"/>
                </a:solidFill>
                <a:effectLst/>
              </a:rPr>
              <a:t>new </a:t>
            </a:r>
            <a:r>
              <a:rPr lang="en-US" dirty="0" err="1"/>
              <a:t>MyOperand</a:t>
            </a:r>
            <a:r>
              <a:rPr lang="en-US" dirty="0"/>
              <a:t>()</a:t>
            </a:r>
            <a:r>
              <a:rPr lang="en-US" dirty="0">
                <a:solidFill>
                  <a:srgbClr val="CC7832"/>
                </a:solidFill>
                <a:effectLst/>
              </a:rPr>
              <a:t>;</a:t>
            </a:r>
            <a:br>
              <a:rPr lang="en-US" dirty="0">
                <a:solidFill>
                  <a:srgbClr val="CC7832"/>
                </a:solidFill>
                <a:effectLst/>
              </a:rPr>
            </a:br>
            <a:r>
              <a:rPr lang="en-US" i="1" dirty="0" err="1">
                <a:effectLst/>
              </a:rPr>
              <a:t>println</a:t>
            </a:r>
            <a:r>
              <a:rPr lang="en-US" dirty="0"/>
              <a:t>(mo.*(</a:t>
            </a:r>
            <a:r>
              <a:rPr lang="en-US" dirty="0">
                <a:solidFill>
                  <a:srgbClr val="6897BB"/>
                </a:solidFill>
                <a:effectLst/>
              </a:rPr>
              <a:t>3</a:t>
            </a:r>
            <a:r>
              <a:rPr lang="en-US" dirty="0"/>
              <a:t>))</a:t>
            </a:r>
          </a:p>
          <a:p>
            <a:r>
              <a:rPr lang="en-US" dirty="0"/>
              <a:t>//we can change from * to kuku and it will still work</a:t>
            </a:r>
          </a:p>
        </p:txBody>
      </p:sp>
      <p:sp>
        <p:nvSpPr>
          <p:cNvPr id="4" name="Slide Number Placeholder 3"/>
          <p:cNvSpPr>
            <a:spLocks noGrp="1"/>
          </p:cNvSpPr>
          <p:nvPr>
            <p:ph type="sldNum" sz="quarter" idx="5"/>
          </p:nvPr>
        </p:nvSpPr>
        <p:spPr/>
        <p:txBody>
          <a:bodyPr/>
          <a:lstStyle/>
          <a:p>
            <a:fld id="{ECF036CE-0C93-4242-8931-E2E07105ED6A}" type="slidenum">
              <a:rPr lang="en-US" smtClean="0"/>
              <a:t>3</a:t>
            </a:fld>
            <a:endParaRPr lang="en-US"/>
          </a:p>
        </p:txBody>
      </p:sp>
    </p:spTree>
    <p:extLst>
      <p:ext uri="{BB962C8B-B14F-4D97-AF65-F5344CB8AC3E}">
        <p14:creationId xmlns:p14="http://schemas.microsoft.com/office/powerpoint/2010/main" val="3445929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פשטות ואורתוגונליות: טיפוסים רבים מבלבלים מצד שני מאפשרים יותר</a:t>
            </a:r>
            <a:endParaRPr lang="en-US" dirty="0"/>
          </a:p>
        </p:txBody>
      </p:sp>
      <p:sp>
        <p:nvSpPr>
          <p:cNvPr id="4" name="Slide Number Placeholder 3"/>
          <p:cNvSpPr>
            <a:spLocks noGrp="1"/>
          </p:cNvSpPr>
          <p:nvPr>
            <p:ph type="sldNum" sz="quarter" idx="5"/>
          </p:nvPr>
        </p:nvSpPr>
        <p:spPr/>
        <p:txBody>
          <a:bodyPr/>
          <a:lstStyle/>
          <a:p>
            <a:fld id="{ECF036CE-0C93-4242-8931-E2E07105ED6A}" type="slidenum">
              <a:rPr lang="en-US" smtClean="0"/>
              <a:t>4</a:t>
            </a:fld>
            <a:endParaRPr lang="en-US"/>
          </a:p>
        </p:txBody>
      </p:sp>
    </p:spTree>
    <p:extLst>
      <p:ext uri="{BB962C8B-B14F-4D97-AF65-F5344CB8AC3E}">
        <p14:creationId xmlns:p14="http://schemas.microsoft.com/office/powerpoint/2010/main" val="408048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פונקציות זה סוג של הפשטה, כנ"ל מחלקות וממשקים(</a:t>
            </a:r>
            <a:r>
              <a:rPr lang="en-US" dirty="0"/>
              <a:t>traits</a:t>
            </a:r>
            <a:r>
              <a:rPr lang="he-IL" dirty="0"/>
              <a:t>) </a:t>
            </a:r>
            <a:endParaRPr lang="en-US" dirty="0"/>
          </a:p>
        </p:txBody>
      </p:sp>
      <p:sp>
        <p:nvSpPr>
          <p:cNvPr id="4" name="Slide Number Placeholder 3"/>
          <p:cNvSpPr>
            <a:spLocks noGrp="1"/>
          </p:cNvSpPr>
          <p:nvPr>
            <p:ph type="sldNum" sz="quarter" idx="5"/>
          </p:nvPr>
        </p:nvSpPr>
        <p:spPr/>
        <p:txBody>
          <a:bodyPr/>
          <a:lstStyle/>
          <a:p>
            <a:fld id="{ECF036CE-0C93-4242-8931-E2E07105ED6A}" type="slidenum">
              <a:rPr lang="en-US" smtClean="0"/>
              <a:t>5</a:t>
            </a:fld>
            <a:endParaRPr lang="en-US"/>
          </a:p>
        </p:txBody>
      </p:sp>
    </p:spTree>
    <p:extLst>
      <p:ext uri="{BB962C8B-B14F-4D97-AF65-F5344CB8AC3E}">
        <p14:creationId xmlns:p14="http://schemas.microsoft.com/office/powerpoint/2010/main" val="188715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for aliasing: </a:t>
            </a:r>
          </a:p>
          <a:p>
            <a:r>
              <a:rPr lang="en-US" dirty="0"/>
              <a:t>Type money= </a:t>
            </a:r>
            <a:r>
              <a:rPr lang="en-US" dirty="0" err="1"/>
              <a:t>BigDecimal</a:t>
            </a:r>
            <a:endParaRPr lang="en-US" dirty="0"/>
          </a:p>
        </p:txBody>
      </p:sp>
      <p:sp>
        <p:nvSpPr>
          <p:cNvPr id="4" name="Slide Number Placeholder 3"/>
          <p:cNvSpPr>
            <a:spLocks noGrp="1"/>
          </p:cNvSpPr>
          <p:nvPr>
            <p:ph type="sldNum" sz="quarter" idx="5"/>
          </p:nvPr>
        </p:nvSpPr>
        <p:spPr/>
        <p:txBody>
          <a:bodyPr/>
          <a:lstStyle/>
          <a:p>
            <a:fld id="{ECF036CE-0C93-4242-8931-E2E07105ED6A}" type="slidenum">
              <a:rPr lang="en-US" smtClean="0"/>
              <a:t>7</a:t>
            </a:fld>
            <a:endParaRPr lang="en-US"/>
          </a:p>
        </p:txBody>
      </p:sp>
    </p:spTree>
    <p:extLst>
      <p:ext uri="{BB962C8B-B14F-4D97-AF65-F5344CB8AC3E}">
        <p14:creationId xmlns:p14="http://schemas.microsoft.com/office/powerpoint/2010/main" val="214493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Runs on </a:t>
            </a:r>
            <a:r>
              <a:rPr lang="en-US" dirty="0" err="1"/>
              <a:t>jvm</a:t>
            </a:r>
            <a:r>
              <a:rPr lang="en-US" dirty="0"/>
              <a:t> and does not even distinguish between java bytecode</a:t>
            </a:r>
          </a:p>
        </p:txBody>
      </p:sp>
      <p:sp>
        <p:nvSpPr>
          <p:cNvPr id="4" name="Slide Number Placeholder 3"/>
          <p:cNvSpPr>
            <a:spLocks noGrp="1"/>
          </p:cNvSpPr>
          <p:nvPr>
            <p:ph type="sldNum" sz="quarter" idx="5"/>
          </p:nvPr>
        </p:nvSpPr>
        <p:spPr/>
        <p:txBody>
          <a:bodyPr/>
          <a:lstStyle/>
          <a:p>
            <a:fld id="{ECF036CE-0C93-4242-8931-E2E07105ED6A}" type="slidenum">
              <a:rPr lang="en-US" smtClean="0"/>
              <a:t>10</a:t>
            </a:fld>
            <a:endParaRPr lang="en-US"/>
          </a:p>
        </p:txBody>
      </p:sp>
    </p:spTree>
    <p:extLst>
      <p:ext uri="{BB962C8B-B14F-4D97-AF65-F5344CB8AC3E}">
        <p14:creationId xmlns:p14="http://schemas.microsoft.com/office/powerpoint/2010/main" val="2935464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פרדיגמה- צורת חשיבה שמשפיעה על התכנות</a:t>
            </a:r>
          </a:p>
          <a:p>
            <a:pPr algn="r" rtl="1"/>
            <a:r>
              <a:rPr lang="en-US" dirty="0"/>
              <a:t>Late binding</a:t>
            </a:r>
            <a:r>
              <a:rPr lang="he-IL" dirty="0"/>
              <a:t>- לא יודע איזה פונקציה רק בזמן ריצה</a:t>
            </a:r>
          </a:p>
          <a:p>
            <a:pPr algn="r" rtl="1"/>
            <a:r>
              <a:rPr lang="he-IL" dirty="0"/>
              <a:t>שפה פונקציונאלית- 1. שפה בה הפונק' הם טיפוס טבעי בשפה, כלומר אפשר להגדיר משתנה מטיפוס פונק' 2. בפונקצנאלית טהורה אין תופעות לוואי, פונק לא עושה מעבר למה שהיא אמורה לעשות.  אא לשנות משתנים בתוך פונק 3. פונק מתנהגות כמו </a:t>
            </a:r>
            <a:r>
              <a:rPr lang="en-US" dirty="0"/>
              <a:t>immutable data</a:t>
            </a:r>
            <a:r>
              <a:rPr lang="he-IL" dirty="0"/>
              <a:t>, כלומר שאא לשנות את הדטה.</a:t>
            </a:r>
          </a:p>
          <a:p>
            <a:pPr algn="r" rtl="1"/>
            <a:r>
              <a:rPr lang="he-IL" dirty="0"/>
              <a:t>תכונות של פונקצונאליות: 1. פונק' מדרגה גבוה כמו </a:t>
            </a:r>
            <a:r>
              <a:rPr lang="en-US" dirty="0"/>
              <a:t>filter, map, reduce</a:t>
            </a:r>
            <a:r>
              <a:rPr lang="he-IL" dirty="0"/>
              <a:t> – פונק' שמקבלות פונק' כפרמטרים 2. פונק' אנונימיות 3. שקיפות רפרנטית- יש שקיפות בין הפרמטרים לתוצאה, כלומר פרמטר </a:t>
            </a:r>
            <a:r>
              <a:rPr lang="en-US" dirty="0"/>
              <a:t>x</a:t>
            </a:r>
            <a:r>
              <a:rPr lang="he-IL" dirty="0"/>
              <a:t> </a:t>
            </a:r>
            <a:r>
              <a:rPr lang="he-IL" b="1" dirty="0"/>
              <a:t>תמיד </a:t>
            </a:r>
            <a:r>
              <a:rPr lang="he-IL" b="0" dirty="0"/>
              <a:t>יתן תוצאה </a:t>
            </a:r>
            <a:r>
              <a:rPr lang="en-US" b="0" dirty="0"/>
              <a:t>y</a:t>
            </a:r>
            <a:r>
              <a:rPr lang="he-IL" b="0" dirty="0"/>
              <a:t>. 4. פונק' מתנהגת כמו טיפוס טבעי.</a:t>
            </a:r>
            <a:endParaRPr lang="en-US" b="0" dirty="0"/>
          </a:p>
        </p:txBody>
      </p:sp>
      <p:sp>
        <p:nvSpPr>
          <p:cNvPr id="4" name="Slide Number Placeholder 3"/>
          <p:cNvSpPr>
            <a:spLocks noGrp="1"/>
          </p:cNvSpPr>
          <p:nvPr>
            <p:ph type="sldNum" sz="quarter" idx="5"/>
          </p:nvPr>
        </p:nvSpPr>
        <p:spPr/>
        <p:txBody>
          <a:bodyPr/>
          <a:lstStyle/>
          <a:p>
            <a:fld id="{ECF036CE-0C93-4242-8931-E2E07105ED6A}" type="slidenum">
              <a:rPr lang="en-US" smtClean="0"/>
              <a:t>11</a:t>
            </a:fld>
            <a:endParaRPr lang="en-US"/>
          </a:p>
        </p:txBody>
      </p:sp>
    </p:spTree>
    <p:extLst>
      <p:ext uri="{BB962C8B-B14F-4D97-AF65-F5344CB8AC3E}">
        <p14:creationId xmlns:p14="http://schemas.microsoft.com/office/powerpoint/2010/main" val="1953272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Since the Scala compiler can be a bit slow to startup, Scala has a compiler daemon you can run. This daemon keeps running, even when not compiling Scala code. You can then instruct the daemon to compile Scala code for you at will. This saves you the Scala compiler startup overhead when compiling.</a:t>
            </a:r>
          </a:p>
          <a:p>
            <a:br>
              <a:rPr lang="en-US" dirty="0"/>
            </a:br>
            <a:endParaRPr lang="en-US" dirty="0"/>
          </a:p>
        </p:txBody>
      </p:sp>
      <p:sp>
        <p:nvSpPr>
          <p:cNvPr id="4" name="Slide Number Placeholder 3"/>
          <p:cNvSpPr>
            <a:spLocks noGrp="1"/>
          </p:cNvSpPr>
          <p:nvPr>
            <p:ph type="sldNum" sz="quarter" idx="5"/>
          </p:nvPr>
        </p:nvSpPr>
        <p:spPr/>
        <p:txBody>
          <a:bodyPr/>
          <a:lstStyle/>
          <a:p>
            <a:fld id="{ECF036CE-0C93-4242-8931-E2E07105ED6A}" type="slidenum">
              <a:rPr lang="en-US" smtClean="0"/>
              <a:t>12</a:t>
            </a:fld>
            <a:endParaRPr lang="en-US"/>
          </a:p>
        </p:txBody>
      </p:sp>
    </p:spTree>
    <p:extLst>
      <p:ext uri="{BB962C8B-B14F-4D97-AF65-F5344CB8AC3E}">
        <p14:creationId xmlns:p14="http://schemas.microsoft.com/office/powerpoint/2010/main" val="708465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err="1">
                <a:solidFill>
                  <a:srgbClr val="CC7832"/>
                </a:solidFill>
                <a:effectLst/>
              </a:rPr>
              <a:t>def</a:t>
            </a:r>
            <a:r>
              <a:rPr lang="es-ES" dirty="0">
                <a:solidFill>
                  <a:srgbClr val="CC7832"/>
                </a:solidFill>
                <a:effectLst/>
              </a:rPr>
              <a:t> </a:t>
            </a:r>
            <a:r>
              <a:rPr lang="es-ES" dirty="0">
                <a:solidFill>
                  <a:srgbClr val="FFC66D"/>
                </a:solidFill>
                <a:effectLst/>
              </a:rPr>
              <a:t>f</a:t>
            </a:r>
            <a:r>
              <a:rPr lang="es-ES" dirty="0"/>
              <a:t>(</a:t>
            </a:r>
            <a:r>
              <a:rPr lang="es-ES" dirty="0" err="1"/>
              <a:t>x:</a:t>
            </a:r>
            <a:r>
              <a:rPr lang="es-ES" dirty="0" err="1">
                <a:solidFill>
                  <a:srgbClr val="CC7832"/>
                </a:solidFill>
                <a:effectLst/>
              </a:rPr>
              <a:t>Float,</a:t>
            </a:r>
            <a:r>
              <a:rPr lang="es-ES" dirty="0" err="1"/>
              <a:t>y:</a:t>
            </a:r>
            <a:r>
              <a:rPr lang="es-ES" dirty="0" err="1">
                <a:solidFill>
                  <a:srgbClr val="4E807D"/>
                </a:solidFill>
                <a:effectLst/>
              </a:rPr>
              <a:t>String</a:t>
            </a:r>
            <a:r>
              <a:rPr lang="es-ES" dirty="0"/>
              <a:t>)=</a:t>
            </a:r>
            <a:r>
              <a:rPr lang="es-ES" dirty="0" err="1"/>
              <a:t>x+y</a:t>
            </a:r>
            <a:br>
              <a:rPr lang="en-US" dirty="0"/>
            </a:br>
            <a:r>
              <a:rPr lang="en-US" dirty="0">
                <a:solidFill>
                  <a:srgbClr val="72737A"/>
                </a:solidFill>
                <a:effectLst/>
              </a:rPr>
              <a:t>var </a:t>
            </a:r>
            <a:r>
              <a:rPr lang="en-US" dirty="0"/>
              <a:t>x:</a:t>
            </a:r>
            <a:r>
              <a:rPr lang="en-US" dirty="0">
                <a:solidFill>
                  <a:srgbClr val="CC7832"/>
                </a:solidFill>
                <a:effectLst/>
              </a:rPr>
              <a:t>Int</a:t>
            </a:r>
            <a:r>
              <a:rPr lang="en-US" dirty="0"/>
              <a:t>=</a:t>
            </a:r>
            <a:r>
              <a:rPr lang="en-US" dirty="0">
                <a:solidFill>
                  <a:srgbClr val="6897BB"/>
                </a:solidFill>
                <a:effectLst/>
              </a:rPr>
              <a:t>2</a:t>
            </a:r>
            <a:br>
              <a:rPr lang="en-US" dirty="0">
                <a:solidFill>
                  <a:srgbClr val="6897BB"/>
                </a:solidFill>
                <a:effectLst/>
              </a:rPr>
            </a:br>
            <a:r>
              <a:rPr lang="en-US" dirty="0">
                <a:solidFill>
                  <a:srgbClr val="72737A"/>
                </a:solidFill>
                <a:effectLst/>
              </a:rPr>
              <a:t>var </a:t>
            </a:r>
            <a:r>
              <a:rPr lang="en-US" dirty="0"/>
              <a:t>y:</a:t>
            </a:r>
            <a:r>
              <a:rPr lang="en-US" dirty="0">
                <a:solidFill>
                  <a:srgbClr val="4E807D"/>
                </a:solidFill>
                <a:effectLst/>
              </a:rPr>
              <a:t>String</a:t>
            </a:r>
            <a:r>
              <a:rPr lang="en-US" dirty="0"/>
              <a:t>=</a:t>
            </a:r>
            <a:r>
              <a:rPr lang="en-US" dirty="0">
                <a:solidFill>
                  <a:srgbClr val="6A8759"/>
                </a:solidFill>
                <a:effectLst/>
              </a:rPr>
              <a:t>"fff"</a:t>
            </a:r>
            <a:br>
              <a:rPr lang="en-US" dirty="0">
                <a:solidFill>
                  <a:srgbClr val="6A8759"/>
                </a:solidFill>
                <a:effectLst/>
              </a:rPr>
            </a:br>
            <a:r>
              <a:rPr lang="en-US" i="1" dirty="0">
                <a:effectLst/>
              </a:rPr>
              <a:t>f</a:t>
            </a:r>
            <a:r>
              <a:rPr lang="en-US" dirty="0"/>
              <a:t>(</a:t>
            </a:r>
            <a:r>
              <a:rPr lang="en-US" dirty="0" err="1"/>
              <a:t>x</a:t>
            </a:r>
            <a:r>
              <a:rPr lang="en-US" dirty="0" err="1">
                <a:solidFill>
                  <a:srgbClr val="CC7832"/>
                </a:solidFill>
                <a:effectLst/>
              </a:rPr>
              <a:t>,</a:t>
            </a:r>
            <a:r>
              <a:rPr lang="en-US" dirty="0" err="1"/>
              <a:t>y</a:t>
            </a:r>
            <a:r>
              <a:rPr lang="en-US" dirty="0"/>
              <a:t>)</a:t>
            </a:r>
          </a:p>
        </p:txBody>
      </p:sp>
      <p:sp>
        <p:nvSpPr>
          <p:cNvPr id="4" name="Slide Number Placeholder 3"/>
          <p:cNvSpPr>
            <a:spLocks noGrp="1"/>
          </p:cNvSpPr>
          <p:nvPr>
            <p:ph type="sldNum" sz="quarter" idx="5"/>
          </p:nvPr>
        </p:nvSpPr>
        <p:spPr/>
        <p:txBody>
          <a:bodyPr/>
          <a:lstStyle/>
          <a:p>
            <a:fld id="{ECF036CE-0C93-4242-8931-E2E07105ED6A}" type="slidenum">
              <a:rPr lang="en-US" smtClean="0"/>
              <a:t>17</a:t>
            </a:fld>
            <a:endParaRPr lang="en-US"/>
          </a:p>
        </p:txBody>
      </p:sp>
    </p:spTree>
    <p:extLst>
      <p:ext uri="{BB962C8B-B14F-4D97-AF65-F5344CB8AC3E}">
        <p14:creationId xmlns:p14="http://schemas.microsoft.com/office/powerpoint/2010/main" val="1525339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D0426-AC29-428D-BCA6-D7F3A5876D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FAC05E-B5E5-41DD-9469-859A6D55AF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2C118D-8229-4F23-B338-2032482CA6A1}"/>
              </a:ext>
            </a:extLst>
          </p:cNvPr>
          <p:cNvSpPr>
            <a:spLocks noGrp="1"/>
          </p:cNvSpPr>
          <p:nvPr>
            <p:ph type="dt" sz="half" idx="10"/>
          </p:nvPr>
        </p:nvSpPr>
        <p:spPr/>
        <p:txBody>
          <a:bodyPr/>
          <a:lstStyle/>
          <a:p>
            <a:fld id="{EB58616A-6A43-4F62-99EC-0CC24F96FF05}" type="datetimeFigureOut">
              <a:rPr lang="en-US" smtClean="0"/>
              <a:t>2/25/2023</a:t>
            </a:fld>
            <a:endParaRPr lang="en-US"/>
          </a:p>
        </p:txBody>
      </p:sp>
      <p:sp>
        <p:nvSpPr>
          <p:cNvPr id="5" name="Footer Placeholder 4">
            <a:extLst>
              <a:ext uri="{FF2B5EF4-FFF2-40B4-BE49-F238E27FC236}">
                <a16:creationId xmlns:a16="http://schemas.microsoft.com/office/drawing/2014/main" id="{5DD53552-F194-4C89-8B56-0F103775D3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261D0A-D73D-4D8D-9E23-D85E65E86BDC}"/>
              </a:ext>
            </a:extLst>
          </p:cNvPr>
          <p:cNvSpPr>
            <a:spLocks noGrp="1"/>
          </p:cNvSpPr>
          <p:nvPr>
            <p:ph type="sldNum" sz="quarter" idx="12"/>
          </p:nvPr>
        </p:nvSpPr>
        <p:spPr/>
        <p:txBody>
          <a:bodyPr/>
          <a:lstStyle/>
          <a:p>
            <a:fld id="{26EA1F47-E5A4-4379-9CD6-F6AD2D1EE688}" type="slidenum">
              <a:rPr lang="en-US" smtClean="0"/>
              <a:t>‹#›</a:t>
            </a:fld>
            <a:endParaRPr lang="en-US"/>
          </a:p>
        </p:txBody>
      </p:sp>
    </p:spTree>
    <p:extLst>
      <p:ext uri="{BB962C8B-B14F-4D97-AF65-F5344CB8AC3E}">
        <p14:creationId xmlns:p14="http://schemas.microsoft.com/office/powerpoint/2010/main" val="2353257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81DEE-17C1-44CA-AEE0-23887B181F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FA57FD-212D-4A59-B19E-CD7F50F027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CB8373-05DD-4D46-A32A-C89688038064}"/>
              </a:ext>
            </a:extLst>
          </p:cNvPr>
          <p:cNvSpPr>
            <a:spLocks noGrp="1"/>
          </p:cNvSpPr>
          <p:nvPr>
            <p:ph type="dt" sz="half" idx="10"/>
          </p:nvPr>
        </p:nvSpPr>
        <p:spPr/>
        <p:txBody>
          <a:bodyPr/>
          <a:lstStyle/>
          <a:p>
            <a:fld id="{EB58616A-6A43-4F62-99EC-0CC24F96FF05}" type="datetimeFigureOut">
              <a:rPr lang="en-US" smtClean="0"/>
              <a:t>2/25/2023</a:t>
            </a:fld>
            <a:endParaRPr lang="en-US"/>
          </a:p>
        </p:txBody>
      </p:sp>
      <p:sp>
        <p:nvSpPr>
          <p:cNvPr id="5" name="Footer Placeholder 4">
            <a:extLst>
              <a:ext uri="{FF2B5EF4-FFF2-40B4-BE49-F238E27FC236}">
                <a16:creationId xmlns:a16="http://schemas.microsoft.com/office/drawing/2014/main" id="{5AEA594E-4043-4783-BB33-AD8334F6B3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2FF548-ADBE-4B86-9673-A4B60C41FEAD}"/>
              </a:ext>
            </a:extLst>
          </p:cNvPr>
          <p:cNvSpPr>
            <a:spLocks noGrp="1"/>
          </p:cNvSpPr>
          <p:nvPr>
            <p:ph type="sldNum" sz="quarter" idx="12"/>
          </p:nvPr>
        </p:nvSpPr>
        <p:spPr/>
        <p:txBody>
          <a:bodyPr/>
          <a:lstStyle/>
          <a:p>
            <a:fld id="{26EA1F47-E5A4-4379-9CD6-F6AD2D1EE688}" type="slidenum">
              <a:rPr lang="en-US" smtClean="0"/>
              <a:t>‹#›</a:t>
            </a:fld>
            <a:endParaRPr lang="en-US"/>
          </a:p>
        </p:txBody>
      </p:sp>
    </p:spTree>
    <p:extLst>
      <p:ext uri="{BB962C8B-B14F-4D97-AF65-F5344CB8AC3E}">
        <p14:creationId xmlns:p14="http://schemas.microsoft.com/office/powerpoint/2010/main" val="3368924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183791-EE7C-4EC5-9E95-CC6EEEFDF0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669E3D-3BDB-4BAE-8D67-CB05F990AC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66A12D-8E80-4E6E-8133-E17A3E938269}"/>
              </a:ext>
            </a:extLst>
          </p:cNvPr>
          <p:cNvSpPr>
            <a:spLocks noGrp="1"/>
          </p:cNvSpPr>
          <p:nvPr>
            <p:ph type="dt" sz="half" idx="10"/>
          </p:nvPr>
        </p:nvSpPr>
        <p:spPr/>
        <p:txBody>
          <a:bodyPr/>
          <a:lstStyle/>
          <a:p>
            <a:fld id="{EB58616A-6A43-4F62-99EC-0CC24F96FF05}" type="datetimeFigureOut">
              <a:rPr lang="en-US" smtClean="0"/>
              <a:t>2/25/2023</a:t>
            </a:fld>
            <a:endParaRPr lang="en-US"/>
          </a:p>
        </p:txBody>
      </p:sp>
      <p:sp>
        <p:nvSpPr>
          <p:cNvPr id="5" name="Footer Placeholder 4">
            <a:extLst>
              <a:ext uri="{FF2B5EF4-FFF2-40B4-BE49-F238E27FC236}">
                <a16:creationId xmlns:a16="http://schemas.microsoft.com/office/drawing/2014/main" id="{00F6DE49-AACD-4113-8819-50C9290E7F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A9D105-C27A-4838-BA30-91FFED292396}"/>
              </a:ext>
            </a:extLst>
          </p:cNvPr>
          <p:cNvSpPr>
            <a:spLocks noGrp="1"/>
          </p:cNvSpPr>
          <p:nvPr>
            <p:ph type="sldNum" sz="quarter" idx="12"/>
          </p:nvPr>
        </p:nvSpPr>
        <p:spPr/>
        <p:txBody>
          <a:bodyPr/>
          <a:lstStyle/>
          <a:p>
            <a:fld id="{26EA1F47-E5A4-4379-9CD6-F6AD2D1EE688}" type="slidenum">
              <a:rPr lang="en-US" smtClean="0"/>
              <a:t>‹#›</a:t>
            </a:fld>
            <a:endParaRPr lang="en-US"/>
          </a:p>
        </p:txBody>
      </p:sp>
    </p:spTree>
    <p:extLst>
      <p:ext uri="{BB962C8B-B14F-4D97-AF65-F5344CB8AC3E}">
        <p14:creationId xmlns:p14="http://schemas.microsoft.com/office/powerpoint/2010/main" val="3008237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07068-A526-4645-A94A-D52A5CA1E0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3D26F0-EA73-4D83-ADEE-7B52095445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E19CFE-E81B-4060-A766-D15B8C3858E9}"/>
              </a:ext>
            </a:extLst>
          </p:cNvPr>
          <p:cNvSpPr>
            <a:spLocks noGrp="1"/>
          </p:cNvSpPr>
          <p:nvPr>
            <p:ph type="dt" sz="half" idx="10"/>
          </p:nvPr>
        </p:nvSpPr>
        <p:spPr/>
        <p:txBody>
          <a:bodyPr/>
          <a:lstStyle/>
          <a:p>
            <a:fld id="{EB58616A-6A43-4F62-99EC-0CC24F96FF05}" type="datetimeFigureOut">
              <a:rPr lang="en-US" smtClean="0"/>
              <a:t>2/25/2023</a:t>
            </a:fld>
            <a:endParaRPr lang="en-US"/>
          </a:p>
        </p:txBody>
      </p:sp>
      <p:sp>
        <p:nvSpPr>
          <p:cNvPr id="5" name="Footer Placeholder 4">
            <a:extLst>
              <a:ext uri="{FF2B5EF4-FFF2-40B4-BE49-F238E27FC236}">
                <a16:creationId xmlns:a16="http://schemas.microsoft.com/office/drawing/2014/main" id="{611C3C54-6FD3-407B-8326-8869F5A597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CC2553-701E-4181-A543-30D6F54BA641}"/>
              </a:ext>
            </a:extLst>
          </p:cNvPr>
          <p:cNvSpPr>
            <a:spLocks noGrp="1"/>
          </p:cNvSpPr>
          <p:nvPr>
            <p:ph type="sldNum" sz="quarter" idx="12"/>
          </p:nvPr>
        </p:nvSpPr>
        <p:spPr/>
        <p:txBody>
          <a:bodyPr/>
          <a:lstStyle/>
          <a:p>
            <a:fld id="{26EA1F47-E5A4-4379-9CD6-F6AD2D1EE688}" type="slidenum">
              <a:rPr lang="en-US" smtClean="0"/>
              <a:t>‹#›</a:t>
            </a:fld>
            <a:endParaRPr lang="en-US"/>
          </a:p>
        </p:txBody>
      </p:sp>
    </p:spTree>
    <p:extLst>
      <p:ext uri="{BB962C8B-B14F-4D97-AF65-F5344CB8AC3E}">
        <p14:creationId xmlns:p14="http://schemas.microsoft.com/office/powerpoint/2010/main" val="4082803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C2F60-DC5C-4569-ADFA-AE0E952F75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4CCB7B-5F77-4ABC-80D4-F6F2487645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8C6C41-CF82-451B-8A3A-03DD19304223}"/>
              </a:ext>
            </a:extLst>
          </p:cNvPr>
          <p:cNvSpPr>
            <a:spLocks noGrp="1"/>
          </p:cNvSpPr>
          <p:nvPr>
            <p:ph type="dt" sz="half" idx="10"/>
          </p:nvPr>
        </p:nvSpPr>
        <p:spPr/>
        <p:txBody>
          <a:bodyPr/>
          <a:lstStyle/>
          <a:p>
            <a:fld id="{EB58616A-6A43-4F62-99EC-0CC24F96FF05}" type="datetimeFigureOut">
              <a:rPr lang="en-US" smtClean="0"/>
              <a:t>2/25/2023</a:t>
            </a:fld>
            <a:endParaRPr lang="en-US"/>
          </a:p>
        </p:txBody>
      </p:sp>
      <p:sp>
        <p:nvSpPr>
          <p:cNvPr id="5" name="Footer Placeholder 4">
            <a:extLst>
              <a:ext uri="{FF2B5EF4-FFF2-40B4-BE49-F238E27FC236}">
                <a16:creationId xmlns:a16="http://schemas.microsoft.com/office/drawing/2014/main" id="{DEF0CB16-3D79-4604-B97E-A92513CEEE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3327EF-8201-4E37-B310-96F61AFC4AB3}"/>
              </a:ext>
            </a:extLst>
          </p:cNvPr>
          <p:cNvSpPr>
            <a:spLocks noGrp="1"/>
          </p:cNvSpPr>
          <p:nvPr>
            <p:ph type="sldNum" sz="quarter" idx="12"/>
          </p:nvPr>
        </p:nvSpPr>
        <p:spPr/>
        <p:txBody>
          <a:bodyPr/>
          <a:lstStyle/>
          <a:p>
            <a:fld id="{26EA1F47-E5A4-4379-9CD6-F6AD2D1EE688}" type="slidenum">
              <a:rPr lang="en-US" smtClean="0"/>
              <a:t>‹#›</a:t>
            </a:fld>
            <a:endParaRPr lang="en-US"/>
          </a:p>
        </p:txBody>
      </p:sp>
    </p:spTree>
    <p:extLst>
      <p:ext uri="{BB962C8B-B14F-4D97-AF65-F5344CB8AC3E}">
        <p14:creationId xmlns:p14="http://schemas.microsoft.com/office/powerpoint/2010/main" val="1895780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1DF9A-9C2F-4B94-935A-7D2EA4F70F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5DAAA7-2705-4EA6-B7C8-6523F53E6F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B35332-1A11-4D7F-A0D7-C56CE55B2B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04CAA2-1BD7-4820-9F08-86A9FA97B9D8}"/>
              </a:ext>
            </a:extLst>
          </p:cNvPr>
          <p:cNvSpPr>
            <a:spLocks noGrp="1"/>
          </p:cNvSpPr>
          <p:nvPr>
            <p:ph type="dt" sz="half" idx="10"/>
          </p:nvPr>
        </p:nvSpPr>
        <p:spPr/>
        <p:txBody>
          <a:bodyPr/>
          <a:lstStyle/>
          <a:p>
            <a:fld id="{EB58616A-6A43-4F62-99EC-0CC24F96FF05}" type="datetimeFigureOut">
              <a:rPr lang="en-US" smtClean="0"/>
              <a:t>2/25/2023</a:t>
            </a:fld>
            <a:endParaRPr lang="en-US"/>
          </a:p>
        </p:txBody>
      </p:sp>
      <p:sp>
        <p:nvSpPr>
          <p:cNvPr id="6" name="Footer Placeholder 5">
            <a:extLst>
              <a:ext uri="{FF2B5EF4-FFF2-40B4-BE49-F238E27FC236}">
                <a16:creationId xmlns:a16="http://schemas.microsoft.com/office/drawing/2014/main" id="{BF21D5D2-FE3F-4593-9886-5FC3EBD527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166150-4B4C-44C2-933E-92DBFD5040D5}"/>
              </a:ext>
            </a:extLst>
          </p:cNvPr>
          <p:cNvSpPr>
            <a:spLocks noGrp="1"/>
          </p:cNvSpPr>
          <p:nvPr>
            <p:ph type="sldNum" sz="quarter" idx="12"/>
          </p:nvPr>
        </p:nvSpPr>
        <p:spPr/>
        <p:txBody>
          <a:bodyPr/>
          <a:lstStyle/>
          <a:p>
            <a:fld id="{26EA1F47-E5A4-4379-9CD6-F6AD2D1EE688}" type="slidenum">
              <a:rPr lang="en-US" smtClean="0"/>
              <a:t>‹#›</a:t>
            </a:fld>
            <a:endParaRPr lang="en-US"/>
          </a:p>
        </p:txBody>
      </p:sp>
    </p:spTree>
    <p:extLst>
      <p:ext uri="{BB962C8B-B14F-4D97-AF65-F5344CB8AC3E}">
        <p14:creationId xmlns:p14="http://schemas.microsoft.com/office/powerpoint/2010/main" val="2108778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5FCC6-7679-42B6-B2D0-4E43C1FEFD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D90464-00FD-4B2B-B631-EA17C279F9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31FC24-ADA8-44F8-8D7F-57554EFB5C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844043-EDFB-434D-BFF7-D21F9A5FB8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F1B1F9-11E3-46F9-ADA6-28337D5EDE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F49571-0965-488D-9423-3C4D716C5DA9}"/>
              </a:ext>
            </a:extLst>
          </p:cNvPr>
          <p:cNvSpPr>
            <a:spLocks noGrp="1"/>
          </p:cNvSpPr>
          <p:nvPr>
            <p:ph type="dt" sz="half" idx="10"/>
          </p:nvPr>
        </p:nvSpPr>
        <p:spPr/>
        <p:txBody>
          <a:bodyPr/>
          <a:lstStyle/>
          <a:p>
            <a:fld id="{EB58616A-6A43-4F62-99EC-0CC24F96FF05}" type="datetimeFigureOut">
              <a:rPr lang="en-US" smtClean="0"/>
              <a:t>2/25/2023</a:t>
            </a:fld>
            <a:endParaRPr lang="en-US"/>
          </a:p>
        </p:txBody>
      </p:sp>
      <p:sp>
        <p:nvSpPr>
          <p:cNvPr id="8" name="Footer Placeholder 7">
            <a:extLst>
              <a:ext uri="{FF2B5EF4-FFF2-40B4-BE49-F238E27FC236}">
                <a16:creationId xmlns:a16="http://schemas.microsoft.com/office/drawing/2014/main" id="{EEA3E468-37F6-4590-8B07-54A532F3BA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FDF0B7-97E2-4E0E-9EB1-38673FC8DE1F}"/>
              </a:ext>
            </a:extLst>
          </p:cNvPr>
          <p:cNvSpPr>
            <a:spLocks noGrp="1"/>
          </p:cNvSpPr>
          <p:nvPr>
            <p:ph type="sldNum" sz="quarter" idx="12"/>
          </p:nvPr>
        </p:nvSpPr>
        <p:spPr/>
        <p:txBody>
          <a:bodyPr/>
          <a:lstStyle/>
          <a:p>
            <a:fld id="{26EA1F47-E5A4-4379-9CD6-F6AD2D1EE688}" type="slidenum">
              <a:rPr lang="en-US" smtClean="0"/>
              <a:t>‹#›</a:t>
            </a:fld>
            <a:endParaRPr lang="en-US"/>
          </a:p>
        </p:txBody>
      </p:sp>
    </p:spTree>
    <p:extLst>
      <p:ext uri="{BB962C8B-B14F-4D97-AF65-F5344CB8AC3E}">
        <p14:creationId xmlns:p14="http://schemas.microsoft.com/office/powerpoint/2010/main" val="2466541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E0E47-FC71-4394-94AF-436E84C785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4C5297-B131-4CC4-8254-F9E8B0C9642F}"/>
              </a:ext>
            </a:extLst>
          </p:cNvPr>
          <p:cNvSpPr>
            <a:spLocks noGrp="1"/>
          </p:cNvSpPr>
          <p:nvPr>
            <p:ph type="dt" sz="half" idx="10"/>
          </p:nvPr>
        </p:nvSpPr>
        <p:spPr/>
        <p:txBody>
          <a:bodyPr/>
          <a:lstStyle/>
          <a:p>
            <a:fld id="{EB58616A-6A43-4F62-99EC-0CC24F96FF05}" type="datetimeFigureOut">
              <a:rPr lang="en-US" smtClean="0"/>
              <a:t>2/25/2023</a:t>
            </a:fld>
            <a:endParaRPr lang="en-US"/>
          </a:p>
        </p:txBody>
      </p:sp>
      <p:sp>
        <p:nvSpPr>
          <p:cNvPr id="4" name="Footer Placeholder 3">
            <a:extLst>
              <a:ext uri="{FF2B5EF4-FFF2-40B4-BE49-F238E27FC236}">
                <a16:creationId xmlns:a16="http://schemas.microsoft.com/office/drawing/2014/main" id="{50682166-2EDE-4DF7-8558-E4D652F427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DFCF5A-9A4A-4B0A-8D30-67A4DC8785B7}"/>
              </a:ext>
            </a:extLst>
          </p:cNvPr>
          <p:cNvSpPr>
            <a:spLocks noGrp="1"/>
          </p:cNvSpPr>
          <p:nvPr>
            <p:ph type="sldNum" sz="quarter" idx="12"/>
          </p:nvPr>
        </p:nvSpPr>
        <p:spPr/>
        <p:txBody>
          <a:bodyPr/>
          <a:lstStyle/>
          <a:p>
            <a:fld id="{26EA1F47-E5A4-4379-9CD6-F6AD2D1EE688}" type="slidenum">
              <a:rPr lang="en-US" smtClean="0"/>
              <a:t>‹#›</a:t>
            </a:fld>
            <a:endParaRPr lang="en-US"/>
          </a:p>
        </p:txBody>
      </p:sp>
    </p:spTree>
    <p:extLst>
      <p:ext uri="{BB962C8B-B14F-4D97-AF65-F5344CB8AC3E}">
        <p14:creationId xmlns:p14="http://schemas.microsoft.com/office/powerpoint/2010/main" val="3813877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1B7F51-8222-43F5-A91F-3C75416783BF}"/>
              </a:ext>
            </a:extLst>
          </p:cNvPr>
          <p:cNvSpPr>
            <a:spLocks noGrp="1"/>
          </p:cNvSpPr>
          <p:nvPr>
            <p:ph type="dt" sz="half" idx="10"/>
          </p:nvPr>
        </p:nvSpPr>
        <p:spPr/>
        <p:txBody>
          <a:bodyPr/>
          <a:lstStyle/>
          <a:p>
            <a:fld id="{EB58616A-6A43-4F62-99EC-0CC24F96FF05}" type="datetimeFigureOut">
              <a:rPr lang="en-US" smtClean="0"/>
              <a:t>2/25/2023</a:t>
            </a:fld>
            <a:endParaRPr lang="en-US"/>
          </a:p>
        </p:txBody>
      </p:sp>
      <p:sp>
        <p:nvSpPr>
          <p:cNvPr id="3" name="Footer Placeholder 2">
            <a:extLst>
              <a:ext uri="{FF2B5EF4-FFF2-40B4-BE49-F238E27FC236}">
                <a16:creationId xmlns:a16="http://schemas.microsoft.com/office/drawing/2014/main" id="{D84F1093-24D8-47EE-81E6-73ACF2DCBD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F3BFDF-BBF4-4404-9356-7055F24218AD}"/>
              </a:ext>
            </a:extLst>
          </p:cNvPr>
          <p:cNvSpPr>
            <a:spLocks noGrp="1"/>
          </p:cNvSpPr>
          <p:nvPr>
            <p:ph type="sldNum" sz="quarter" idx="12"/>
          </p:nvPr>
        </p:nvSpPr>
        <p:spPr/>
        <p:txBody>
          <a:bodyPr/>
          <a:lstStyle/>
          <a:p>
            <a:fld id="{26EA1F47-E5A4-4379-9CD6-F6AD2D1EE688}" type="slidenum">
              <a:rPr lang="en-US" smtClean="0"/>
              <a:t>‹#›</a:t>
            </a:fld>
            <a:endParaRPr lang="en-US"/>
          </a:p>
        </p:txBody>
      </p:sp>
    </p:spTree>
    <p:extLst>
      <p:ext uri="{BB962C8B-B14F-4D97-AF65-F5344CB8AC3E}">
        <p14:creationId xmlns:p14="http://schemas.microsoft.com/office/powerpoint/2010/main" val="614355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EE548-C0BC-4FEE-835A-E956715C64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5C39A2-1371-4FC4-B70D-7D07A5EA6C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8CF7F4-2429-4EAA-9BE2-FC4F67B28C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167751-5FB2-469A-9E9E-7E990189214F}"/>
              </a:ext>
            </a:extLst>
          </p:cNvPr>
          <p:cNvSpPr>
            <a:spLocks noGrp="1"/>
          </p:cNvSpPr>
          <p:nvPr>
            <p:ph type="dt" sz="half" idx="10"/>
          </p:nvPr>
        </p:nvSpPr>
        <p:spPr/>
        <p:txBody>
          <a:bodyPr/>
          <a:lstStyle/>
          <a:p>
            <a:fld id="{EB58616A-6A43-4F62-99EC-0CC24F96FF05}" type="datetimeFigureOut">
              <a:rPr lang="en-US" smtClean="0"/>
              <a:t>2/25/2023</a:t>
            </a:fld>
            <a:endParaRPr lang="en-US"/>
          </a:p>
        </p:txBody>
      </p:sp>
      <p:sp>
        <p:nvSpPr>
          <p:cNvPr id="6" name="Footer Placeholder 5">
            <a:extLst>
              <a:ext uri="{FF2B5EF4-FFF2-40B4-BE49-F238E27FC236}">
                <a16:creationId xmlns:a16="http://schemas.microsoft.com/office/drawing/2014/main" id="{EF502B5D-9938-459A-BC63-ECD9A5146E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9CC21D-6CF5-4049-A546-D20BC064F69D}"/>
              </a:ext>
            </a:extLst>
          </p:cNvPr>
          <p:cNvSpPr>
            <a:spLocks noGrp="1"/>
          </p:cNvSpPr>
          <p:nvPr>
            <p:ph type="sldNum" sz="quarter" idx="12"/>
          </p:nvPr>
        </p:nvSpPr>
        <p:spPr/>
        <p:txBody>
          <a:bodyPr/>
          <a:lstStyle/>
          <a:p>
            <a:fld id="{26EA1F47-E5A4-4379-9CD6-F6AD2D1EE688}" type="slidenum">
              <a:rPr lang="en-US" smtClean="0"/>
              <a:t>‹#›</a:t>
            </a:fld>
            <a:endParaRPr lang="en-US"/>
          </a:p>
        </p:txBody>
      </p:sp>
    </p:spTree>
    <p:extLst>
      <p:ext uri="{BB962C8B-B14F-4D97-AF65-F5344CB8AC3E}">
        <p14:creationId xmlns:p14="http://schemas.microsoft.com/office/powerpoint/2010/main" val="2992161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63CBE-6CD5-4AC4-BDA0-67E8B46824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E6E603-0A73-48A8-926B-3DC41EC57D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E75513-5F28-4F1D-B51F-130F6AF0C0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7CD277-0F2E-4A91-BD02-72406421330E}"/>
              </a:ext>
            </a:extLst>
          </p:cNvPr>
          <p:cNvSpPr>
            <a:spLocks noGrp="1"/>
          </p:cNvSpPr>
          <p:nvPr>
            <p:ph type="dt" sz="half" idx="10"/>
          </p:nvPr>
        </p:nvSpPr>
        <p:spPr/>
        <p:txBody>
          <a:bodyPr/>
          <a:lstStyle/>
          <a:p>
            <a:fld id="{EB58616A-6A43-4F62-99EC-0CC24F96FF05}" type="datetimeFigureOut">
              <a:rPr lang="en-US" smtClean="0"/>
              <a:t>2/25/2023</a:t>
            </a:fld>
            <a:endParaRPr lang="en-US"/>
          </a:p>
        </p:txBody>
      </p:sp>
      <p:sp>
        <p:nvSpPr>
          <p:cNvPr id="6" name="Footer Placeholder 5">
            <a:extLst>
              <a:ext uri="{FF2B5EF4-FFF2-40B4-BE49-F238E27FC236}">
                <a16:creationId xmlns:a16="http://schemas.microsoft.com/office/drawing/2014/main" id="{995C1F19-C18F-4143-BD91-BC78141475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06565B-FCD1-4D59-A624-0CFF2850CF24}"/>
              </a:ext>
            </a:extLst>
          </p:cNvPr>
          <p:cNvSpPr>
            <a:spLocks noGrp="1"/>
          </p:cNvSpPr>
          <p:nvPr>
            <p:ph type="sldNum" sz="quarter" idx="12"/>
          </p:nvPr>
        </p:nvSpPr>
        <p:spPr/>
        <p:txBody>
          <a:bodyPr/>
          <a:lstStyle/>
          <a:p>
            <a:fld id="{26EA1F47-E5A4-4379-9CD6-F6AD2D1EE688}" type="slidenum">
              <a:rPr lang="en-US" smtClean="0"/>
              <a:t>‹#›</a:t>
            </a:fld>
            <a:endParaRPr lang="en-US"/>
          </a:p>
        </p:txBody>
      </p:sp>
    </p:spTree>
    <p:extLst>
      <p:ext uri="{BB962C8B-B14F-4D97-AF65-F5344CB8AC3E}">
        <p14:creationId xmlns:p14="http://schemas.microsoft.com/office/powerpoint/2010/main" val="471619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911CEE-CDBA-46A1-B21E-A0AA3A67A3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938A6B-B87B-4CA3-96D1-52C5BE61A3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557A14-ED80-45E4-9FA0-F261F4D07A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58616A-6A43-4F62-99EC-0CC24F96FF05}" type="datetimeFigureOut">
              <a:rPr lang="en-US" smtClean="0"/>
              <a:t>2/25/2023</a:t>
            </a:fld>
            <a:endParaRPr lang="en-US"/>
          </a:p>
        </p:txBody>
      </p:sp>
      <p:sp>
        <p:nvSpPr>
          <p:cNvPr id="5" name="Footer Placeholder 4">
            <a:extLst>
              <a:ext uri="{FF2B5EF4-FFF2-40B4-BE49-F238E27FC236}">
                <a16:creationId xmlns:a16="http://schemas.microsoft.com/office/drawing/2014/main" id="{56761F90-10E8-4C9F-99E5-65B2C10B0A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C94368-8951-4302-A3EC-24086CCEFE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EA1F47-E5A4-4379-9CD6-F6AD2D1EE688}" type="slidenum">
              <a:rPr lang="en-US" smtClean="0"/>
              <a:t>‹#›</a:t>
            </a:fld>
            <a:endParaRPr lang="en-US"/>
          </a:p>
        </p:txBody>
      </p:sp>
    </p:spTree>
    <p:extLst>
      <p:ext uri="{BB962C8B-B14F-4D97-AF65-F5344CB8AC3E}">
        <p14:creationId xmlns:p14="http://schemas.microsoft.com/office/powerpoint/2010/main" val="3291501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15203-AC99-4E25-BDD3-72EA54C1DE2D}"/>
              </a:ext>
            </a:extLst>
          </p:cNvPr>
          <p:cNvSpPr>
            <a:spLocks noGrp="1"/>
          </p:cNvSpPr>
          <p:nvPr>
            <p:ph type="ctrTitle"/>
          </p:nvPr>
        </p:nvSpPr>
        <p:spPr/>
        <p:txBody>
          <a:bodyPr/>
          <a:lstStyle/>
          <a:p>
            <a:r>
              <a:rPr lang="en-US" dirty="0" err="1"/>
              <a:t>scala</a:t>
            </a:r>
            <a:endParaRPr lang="en-US" dirty="0"/>
          </a:p>
        </p:txBody>
      </p:sp>
      <p:sp>
        <p:nvSpPr>
          <p:cNvPr id="3" name="Subtitle 2">
            <a:extLst>
              <a:ext uri="{FF2B5EF4-FFF2-40B4-BE49-F238E27FC236}">
                <a16:creationId xmlns:a16="http://schemas.microsoft.com/office/drawing/2014/main" id="{208FDEF7-EEBE-42B9-92B7-AC6A966E24A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44821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080E1-E179-4434-B54E-D99195881EE0}"/>
              </a:ext>
            </a:extLst>
          </p:cNvPr>
          <p:cNvSpPr>
            <a:spLocks noGrp="1"/>
          </p:cNvSpPr>
          <p:nvPr>
            <p:ph type="title"/>
          </p:nvPr>
        </p:nvSpPr>
        <p:spPr/>
        <p:txBody>
          <a:bodyPr/>
          <a:lstStyle/>
          <a:p>
            <a:pPr algn="r" rtl="1"/>
            <a:r>
              <a:rPr lang="he-IL" dirty="0">
                <a:cs typeface="+mn-cs"/>
              </a:rPr>
              <a:t>קריטריונים להערכת שפה</a:t>
            </a:r>
            <a:br>
              <a:rPr lang="he-IL" dirty="0">
                <a:cs typeface="+mn-cs"/>
              </a:rPr>
            </a:br>
            <a:r>
              <a:rPr lang="he-IL" dirty="0">
                <a:cs typeface="+mn-cs"/>
              </a:rPr>
              <a:t>שונות</a:t>
            </a:r>
            <a:endParaRPr lang="en-US" dirty="0"/>
          </a:p>
        </p:txBody>
      </p:sp>
      <p:sp>
        <p:nvSpPr>
          <p:cNvPr id="3" name="Content Placeholder 2">
            <a:extLst>
              <a:ext uri="{FF2B5EF4-FFF2-40B4-BE49-F238E27FC236}">
                <a16:creationId xmlns:a16="http://schemas.microsoft.com/office/drawing/2014/main" id="{07B4AE63-C8A8-461B-A7E0-4D9B3E26D1D5}"/>
              </a:ext>
            </a:extLst>
          </p:cNvPr>
          <p:cNvSpPr>
            <a:spLocks noGrp="1"/>
          </p:cNvSpPr>
          <p:nvPr>
            <p:ph idx="1"/>
          </p:nvPr>
        </p:nvSpPr>
        <p:spPr/>
        <p:txBody>
          <a:bodyPr/>
          <a:lstStyle/>
          <a:p>
            <a:pPr marL="0" indent="0" algn="r" rtl="1">
              <a:buNone/>
            </a:pPr>
            <a:r>
              <a:rPr lang="he-IL" dirty="0"/>
              <a:t>ניידות:</a:t>
            </a:r>
          </a:p>
          <a:p>
            <a:pPr algn="r" rtl="1"/>
            <a:r>
              <a:rPr lang="he-IL" dirty="0"/>
              <a:t>יש אפשריות להוריד קומפיילר למערכות הפעלה כגון </a:t>
            </a:r>
            <a:r>
              <a:rPr lang="en-US" dirty="0"/>
              <a:t>windows, </a:t>
            </a:r>
            <a:r>
              <a:rPr lang="en-US" dirty="0" err="1"/>
              <a:t>unix</a:t>
            </a:r>
            <a:r>
              <a:rPr lang="en-US" dirty="0"/>
              <a:t>, </a:t>
            </a:r>
            <a:r>
              <a:rPr lang="en-US" dirty="0" err="1"/>
              <a:t>linux</a:t>
            </a:r>
            <a:r>
              <a:rPr lang="en-US" dirty="0"/>
              <a:t>, mac</a:t>
            </a:r>
          </a:p>
          <a:p>
            <a:pPr algn="r" rtl="1"/>
            <a:r>
              <a:rPr lang="he-IL" dirty="0"/>
              <a:t>צריך להתקין סביבת עבודה ל</a:t>
            </a:r>
            <a:r>
              <a:rPr lang="en-US" dirty="0"/>
              <a:t>java</a:t>
            </a:r>
            <a:r>
              <a:rPr lang="he-IL" dirty="0"/>
              <a:t> (</a:t>
            </a:r>
            <a:r>
              <a:rPr lang="en-US" dirty="0" err="1"/>
              <a:t>jdk</a:t>
            </a:r>
            <a:r>
              <a:rPr lang="en-US" dirty="0"/>
              <a:t>, </a:t>
            </a:r>
            <a:r>
              <a:rPr lang="en-US" dirty="0" err="1"/>
              <a:t>jre</a:t>
            </a:r>
            <a:r>
              <a:rPr lang="he-IL" dirty="0"/>
              <a:t>)</a:t>
            </a:r>
          </a:p>
          <a:p>
            <a:pPr algn="r" rtl="1"/>
            <a:r>
              <a:rPr lang="he-IL" dirty="0"/>
              <a:t>רץ על </a:t>
            </a:r>
            <a:r>
              <a:rPr lang="en-US" dirty="0" err="1"/>
              <a:t>jvm</a:t>
            </a:r>
            <a:r>
              <a:rPr lang="he-IL" dirty="0"/>
              <a:t> והוא מתקמפל ל </a:t>
            </a:r>
            <a:r>
              <a:rPr lang="en-US" dirty="0"/>
              <a:t>java byte code</a:t>
            </a:r>
          </a:p>
          <a:p>
            <a:pPr marL="0" indent="0" algn="r" rtl="1">
              <a:buNone/>
            </a:pPr>
            <a:r>
              <a:rPr lang="he-IL" dirty="0"/>
              <a:t>כלליות: כמה השפה מתאימה למגוון רחב של אפליקציות?</a:t>
            </a:r>
          </a:p>
          <a:p>
            <a:pPr marL="0" indent="0" algn="r" rtl="1">
              <a:buNone/>
            </a:pPr>
            <a:r>
              <a:rPr lang="he-IL" dirty="0"/>
              <a:t>מוגדרת היטב: יש מדריכים רבים וטובים.</a:t>
            </a:r>
          </a:p>
          <a:p>
            <a:pPr algn="r" rtl="1"/>
            <a:endParaRPr lang="en-US" dirty="0"/>
          </a:p>
        </p:txBody>
      </p:sp>
    </p:spTree>
    <p:extLst>
      <p:ext uri="{BB962C8B-B14F-4D97-AF65-F5344CB8AC3E}">
        <p14:creationId xmlns:p14="http://schemas.microsoft.com/office/powerpoint/2010/main" val="965316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EDFA-936F-4865-9CDA-979B2C141BC7}"/>
              </a:ext>
            </a:extLst>
          </p:cNvPr>
          <p:cNvSpPr>
            <a:spLocks noGrp="1"/>
          </p:cNvSpPr>
          <p:nvPr>
            <p:ph type="title"/>
          </p:nvPr>
        </p:nvSpPr>
        <p:spPr/>
        <p:txBody>
          <a:bodyPr/>
          <a:lstStyle/>
          <a:p>
            <a:pPr algn="r" rtl="1"/>
            <a:r>
              <a:rPr lang="he-IL" dirty="0">
                <a:cs typeface="+mn-cs"/>
              </a:rPr>
              <a:t>פרדיגמות של השפה</a:t>
            </a:r>
            <a:endParaRPr lang="en-US" dirty="0">
              <a:cs typeface="+mn-cs"/>
            </a:endParaRPr>
          </a:p>
        </p:txBody>
      </p:sp>
      <p:sp>
        <p:nvSpPr>
          <p:cNvPr id="3" name="Content Placeholder 2">
            <a:extLst>
              <a:ext uri="{FF2B5EF4-FFF2-40B4-BE49-F238E27FC236}">
                <a16:creationId xmlns:a16="http://schemas.microsoft.com/office/drawing/2014/main" id="{C0359A5B-9BF1-4FFF-964B-28727790BBE1}"/>
              </a:ext>
            </a:extLst>
          </p:cNvPr>
          <p:cNvSpPr>
            <a:spLocks noGrp="1"/>
          </p:cNvSpPr>
          <p:nvPr>
            <p:ph idx="1"/>
          </p:nvPr>
        </p:nvSpPr>
        <p:spPr/>
        <p:txBody>
          <a:bodyPr/>
          <a:lstStyle/>
          <a:p>
            <a:pPr algn="r" rtl="1"/>
            <a:r>
              <a:rPr lang="en-US" dirty="0"/>
              <a:t>Scala</a:t>
            </a:r>
            <a:r>
              <a:rPr lang="he-IL" dirty="0"/>
              <a:t> משולבת מכמה פרדיגמות:</a:t>
            </a:r>
          </a:p>
          <a:p>
            <a:pPr algn="r" rtl="1"/>
            <a:r>
              <a:rPr lang="he-IL" dirty="0"/>
              <a:t>אימפרטיבית- הצורה הרגילה.</a:t>
            </a:r>
          </a:p>
          <a:p>
            <a:pPr algn="r" rtl="1"/>
            <a:r>
              <a:rPr lang="he-IL" dirty="0"/>
              <a:t>פונקציונאלית- פונקציה מתנהגת כמו טיפוס בשפה.</a:t>
            </a:r>
          </a:p>
          <a:p>
            <a:pPr algn="r" rtl="1"/>
            <a:r>
              <a:rPr lang="he-IL" dirty="0"/>
              <a:t>מונחה עצמים- יש אבסטרציה, ירושה, פולימרפיזם.</a:t>
            </a:r>
          </a:p>
          <a:p>
            <a:pPr algn="r" rtl="1"/>
            <a:endParaRPr lang="en-US" dirty="0"/>
          </a:p>
        </p:txBody>
      </p:sp>
    </p:spTree>
    <p:extLst>
      <p:ext uri="{BB962C8B-B14F-4D97-AF65-F5344CB8AC3E}">
        <p14:creationId xmlns:p14="http://schemas.microsoft.com/office/powerpoint/2010/main" val="3827964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9A3DE-2796-4E30-AFB1-6B5A7F5A453D}"/>
              </a:ext>
            </a:extLst>
          </p:cNvPr>
          <p:cNvSpPr>
            <a:spLocks noGrp="1"/>
          </p:cNvSpPr>
          <p:nvPr>
            <p:ph type="title"/>
          </p:nvPr>
        </p:nvSpPr>
        <p:spPr/>
        <p:txBody>
          <a:bodyPr/>
          <a:lstStyle/>
          <a:p>
            <a:pPr algn="r" rtl="1"/>
            <a:r>
              <a:rPr lang="he-IL" dirty="0">
                <a:cs typeface="+mn-cs"/>
              </a:rPr>
              <a:t>גישות מימוש </a:t>
            </a:r>
            <a:r>
              <a:rPr lang="en-US" altLang="en-US" dirty="0"/>
              <a:t>Implementation Methods</a:t>
            </a:r>
            <a:endParaRPr lang="en-US" dirty="0">
              <a:cs typeface="+mn-cs"/>
            </a:endParaRPr>
          </a:p>
        </p:txBody>
      </p:sp>
      <p:sp>
        <p:nvSpPr>
          <p:cNvPr id="3" name="Content Placeholder 2">
            <a:extLst>
              <a:ext uri="{FF2B5EF4-FFF2-40B4-BE49-F238E27FC236}">
                <a16:creationId xmlns:a16="http://schemas.microsoft.com/office/drawing/2014/main" id="{FEB0C272-3C91-4ACE-9AE3-F016DCCDC163}"/>
              </a:ext>
            </a:extLst>
          </p:cNvPr>
          <p:cNvSpPr>
            <a:spLocks noGrp="1"/>
          </p:cNvSpPr>
          <p:nvPr>
            <p:ph idx="1"/>
          </p:nvPr>
        </p:nvSpPr>
        <p:spPr/>
        <p:txBody>
          <a:bodyPr/>
          <a:lstStyle/>
          <a:p>
            <a:pPr algn="r" rtl="1"/>
            <a:r>
              <a:rPr lang="he-IL" dirty="0"/>
              <a:t>שפת </a:t>
            </a:r>
            <a:r>
              <a:rPr lang="en-US" dirty="0" err="1"/>
              <a:t>scala</a:t>
            </a:r>
            <a:r>
              <a:rPr lang="he-IL" dirty="0"/>
              <a:t> היא </a:t>
            </a:r>
            <a:r>
              <a:rPr lang="en-US" dirty="0"/>
              <a:t>compilation</a:t>
            </a:r>
            <a:r>
              <a:rPr lang="he-IL" dirty="0"/>
              <a:t>.</a:t>
            </a:r>
          </a:p>
          <a:p>
            <a:pPr algn="r" rtl="1"/>
            <a:r>
              <a:rPr lang="he-IL" dirty="0"/>
              <a:t>הקומפיילר מקמפל את הקוד ל</a:t>
            </a:r>
            <a:r>
              <a:rPr lang="en-US" dirty="0"/>
              <a:t>java bytecode</a:t>
            </a:r>
            <a:r>
              <a:rPr lang="he-IL" dirty="0"/>
              <a:t> שיכול לרוץ על ידי </a:t>
            </a:r>
            <a:r>
              <a:rPr lang="en-US" dirty="0" err="1"/>
              <a:t>scala</a:t>
            </a:r>
            <a:r>
              <a:rPr lang="en-US" dirty="0"/>
              <a:t> </a:t>
            </a:r>
            <a:r>
              <a:rPr lang="en-US" dirty="0" err="1"/>
              <a:t>commamd</a:t>
            </a:r>
            <a:r>
              <a:rPr lang="he-IL" dirty="0"/>
              <a:t> (הדומה ל</a:t>
            </a:r>
            <a:r>
              <a:rPr lang="en-US" dirty="0"/>
              <a:t>java command</a:t>
            </a:r>
            <a:r>
              <a:rPr lang="he-IL" dirty="0"/>
              <a:t>). כלומר הוא רץ על </a:t>
            </a:r>
            <a:r>
              <a:rPr lang="en-US" dirty="0"/>
              <a:t>java virtual machine</a:t>
            </a:r>
            <a:r>
              <a:rPr lang="he-IL" dirty="0"/>
              <a:t>.</a:t>
            </a:r>
          </a:p>
          <a:p>
            <a:pPr algn="r" rtl="1"/>
            <a:r>
              <a:rPr lang="en-US" dirty="0"/>
              <a:t>Scala</a:t>
            </a:r>
            <a:r>
              <a:rPr lang="he-IL" dirty="0"/>
              <a:t> נעזרת ב</a:t>
            </a:r>
            <a:r>
              <a:rPr lang="en-US" dirty="0"/>
              <a:t>JIT</a:t>
            </a:r>
            <a:r>
              <a:rPr lang="he-IL" dirty="0"/>
              <a:t> כי מסתמכת על </a:t>
            </a:r>
            <a:r>
              <a:rPr lang="en-US" dirty="0"/>
              <a:t>JVM</a:t>
            </a:r>
            <a:r>
              <a:rPr lang="he-IL" dirty="0"/>
              <a:t>.</a:t>
            </a:r>
          </a:p>
        </p:txBody>
      </p:sp>
    </p:spTree>
    <p:extLst>
      <p:ext uri="{BB962C8B-B14F-4D97-AF65-F5344CB8AC3E}">
        <p14:creationId xmlns:p14="http://schemas.microsoft.com/office/powerpoint/2010/main" val="1055730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0CB9-D01A-4AA7-9443-20A615E93DA7}"/>
              </a:ext>
            </a:extLst>
          </p:cNvPr>
          <p:cNvSpPr>
            <a:spLocks noGrp="1"/>
          </p:cNvSpPr>
          <p:nvPr>
            <p:ph type="title"/>
          </p:nvPr>
        </p:nvSpPr>
        <p:spPr/>
        <p:txBody>
          <a:bodyPr/>
          <a:lstStyle/>
          <a:p>
            <a:pPr algn="r" rtl="1"/>
            <a:r>
              <a:rPr lang="he-IL" dirty="0">
                <a:cs typeface="+mn-cs"/>
              </a:rPr>
              <a:t>גישות מימוש </a:t>
            </a:r>
            <a:r>
              <a:rPr lang="en-US" altLang="en-US" dirty="0"/>
              <a:t>Implementation Methods</a:t>
            </a:r>
            <a:endParaRPr lang="en-US" dirty="0">
              <a:cs typeface="+mn-cs"/>
            </a:endParaRPr>
          </a:p>
        </p:txBody>
      </p:sp>
      <p:graphicFrame>
        <p:nvGraphicFramePr>
          <p:cNvPr id="4" name="Table 4">
            <a:extLst>
              <a:ext uri="{FF2B5EF4-FFF2-40B4-BE49-F238E27FC236}">
                <a16:creationId xmlns:a16="http://schemas.microsoft.com/office/drawing/2014/main" id="{3B005756-4DD8-4940-9303-D8E526C118DE}"/>
              </a:ext>
            </a:extLst>
          </p:cNvPr>
          <p:cNvGraphicFramePr>
            <a:graphicFrameLocks noGrp="1"/>
          </p:cNvGraphicFramePr>
          <p:nvPr>
            <p:ph idx="1"/>
            <p:extLst>
              <p:ext uri="{D42A27DB-BD31-4B8C-83A1-F6EECF244321}">
                <p14:modId xmlns:p14="http://schemas.microsoft.com/office/powerpoint/2010/main" val="1911510922"/>
              </p:ext>
            </p:extLst>
          </p:nvPr>
        </p:nvGraphicFramePr>
        <p:xfrm>
          <a:off x="1062789" y="2432469"/>
          <a:ext cx="10487526" cy="4273131"/>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11530726"/>
                    </a:ext>
                  </a:extLst>
                </a:gridCol>
                <a:gridCol w="5229726">
                  <a:extLst>
                    <a:ext uri="{9D8B030D-6E8A-4147-A177-3AD203B41FA5}">
                      <a16:colId xmlns:a16="http://schemas.microsoft.com/office/drawing/2014/main" val="585448491"/>
                    </a:ext>
                  </a:extLst>
                </a:gridCol>
              </a:tblGrid>
              <a:tr h="615531">
                <a:tc>
                  <a:txBody>
                    <a:bodyPr/>
                    <a:lstStyle/>
                    <a:p>
                      <a:pPr algn="ctr"/>
                      <a:r>
                        <a:rPr lang="en-US" sz="2800" dirty="0" err="1"/>
                        <a:t>scala</a:t>
                      </a:r>
                      <a:endParaRPr lang="en-US" sz="2800" dirty="0"/>
                    </a:p>
                  </a:txBody>
                  <a:tcPr/>
                </a:tc>
                <a:tc>
                  <a:txBody>
                    <a:bodyPr/>
                    <a:lstStyle/>
                    <a:p>
                      <a:pPr algn="ctr"/>
                      <a:r>
                        <a:rPr lang="en-US" sz="2800" dirty="0"/>
                        <a:t>python</a:t>
                      </a:r>
                    </a:p>
                  </a:txBody>
                  <a:tcPr/>
                </a:tc>
                <a:extLst>
                  <a:ext uri="{0D108BD9-81ED-4DB2-BD59-A6C34878D82A}">
                    <a16:rowId xmlns:a16="http://schemas.microsoft.com/office/drawing/2014/main" val="1975099065"/>
                  </a:ext>
                </a:extLst>
              </a:tr>
              <a:tr h="2686736">
                <a:tc>
                  <a:txBody>
                    <a:bodyPr/>
                    <a:lstStyle/>
                    <a:p>
                      <a:pPr marL="0" indent="0">
                        <a:buFont typeface="Wingdings" panose="05000000000000000000" pitchFamily="2" charset="2"/>
                        <a:buNone/>
                      </a:pPr>
                      <a:r>
                        <a:rPr lang="en-US" dirty="0"/>
                        <a:t>&gt; def f():Unit={</a:t>
                      </a:r>
                    </a:p>
                    <a:p>
                      <a:pPr marL="0" indent="0">
                        <a:buFont typeface="Wingdings" panose="05000000000000000000" pitchFamily="2" charset="2"/>
                        <a:buNone/>
                      </a:pPr>
                      <a:r>
                        <a:rPr lang="en-US" dirty="0"/>
                        <a:t>      var x=0</a:t>
                      </a:r>
                    </a:p>
                    <a:p>
                      <a:pPr marL="0" indent="0">
                        <a:buFont typeface="Wingdings" panose="05000000000000000000" pitchFamily="2" charset="2"/>
                        <a:buNone/>
                      </a:pPr>
                      <a:r>
                        <a:rPr lang="en-US" dirty="0"/>
                        <a:t>      x=“str”</a:t>
                      </a:r>
                    </a:p>
                    <a:p>
                      <a:pPr marL="0" indent="0">
                        <a:buFont typeface="Wingdings" panose="05000000000000000000" pitchFamily="2" charset="2"/>
                        <a:buNone/>
                      </a:pPr>
                      <a:r>
                        <a:rPr lang="en-US" dirty="0"/>
                        <a:t>     }</a:t>
                      </a:r>
                    </a:p>
                    <a:p>
                      <a:pPr marL="0" indent="0">
                        <a:buFont typeface="Wingdings" panose="05000000000000000000" pitchFamily="2" charset="2"/>
                        <a:buNone/>
                      </a:pPr>
                      <a:r>
                        <a:rPr lang="en-US" dirty="0"/>
                        <a:t>On line 4: error: type mismatch;</a:t>
                      </a:r>
                    </a:p>
                    <a:p>
                      <a:pPr marL="0" indent="0">
                        <a:buFont typeface="Wingdings" panose="05000000000000000000" pitchFamily="2" charset="2"/>
                        <a:buNone/>
                      </a:pPr>
                      <a:r>
                        <a:rPr lang="en-US" dirty="0"/>
                        <a:t>        found   : String("</a:t>
                      </a:r>
                      <a:r>
                        <a:rPr lang="en-US" dirty="0" err="1"/>
                        <a:t>lll</a:t>
                      </a:r>
                      <a:r>
                        <a:rPr lang="en-US" dirty="0"/>
                        <a:t>")</a:t>
                      </a:r>
                    </a:p>
                    <a:p>
                      <a:pPr marL="0" indent="0">
                        <a:buFont typeface="Wingdings" panose="05000000000000000000" pitchFamily="2" charset="2"/>
                        <a:buNone/>
                      </a:pPr>
                      <a:r>
                        <a:rPr lang="en-US" dirty="0"/>
                        <a:t>        required: Int</a:t>
                      </a:r>
                    </a:p>
                  </a:txBody>
                  <a:tcPr/>
                </a:tc>
                <a:tc>
                  <a:txBody>
                    <a:bodyPr/>
                    <a:lstStyle/>
                    <a:p>
                      <a:pPr marL="0" indent="0">
                        <a:buFont typeface="Wingdings" panose="05000000000000000000" pitchFamily="2" charset="2"/>
                        <a:buNone/>
                      </a:pPr>
                      <a:r>
                        <a:rPr lang="en-US" dirty="0"/>
                        <a:t>&gt; def f():</a:t>
                      </a:r>
                    </a:p>
                    <a:p>
                      <a:pPr marL="0" indent="0">
                        <a:buFont typeface="Wingdings" panose="05000000000000000000" pitchFamily="2" charset="2"/>
                        <a:buNone/>
                      </a:pPr>
                      <a:r>
                        <a:rPr lang="en-US" dirty="0"/>
                        <a:t>         x=0</a:t>
                      </a:r>
                    </a:p>
                    <a:p>
                      <a:pPr marL="0" indent="0">
                        <a:buFont typeface="Wingdings" panose="05000000000000000000" pitchFamily="2" charset="2"/>
                        <a:buNone/>
                      </a:pPr>
                      <a:r>
                        <a:rPr lang="en-US" dirty="0"/>
                        <a:t>         y=“str”</a:t>
                      </a:r>
                    </a:p>
                    <a:p>
                      <a:pPr marL="0" indent="0">
                        <a:buFont typeface="Wingdings" panose="05000000000000000000" pitchFamily="2" charset="2"/>
                        <a:buNone/>
                      </a:pPr>
                      <a:r>
                        <a:rPr lang="en-US" dirty="0"/>
                        <a:t>         print(</a:t>
                      </a:r>
                      <a:r>
                        <a:rPr lang="en-US" dirty="0" err="1"/>
                        <a:t>x+y</a:t>
                      </a:r>
                      <a:r>
                        <a:rPr lang="en-US" dirty="0"/>
                        <a:t>)</a:t>
                      </a:r>
                    </a:p>
                    <a:p>
                      <a:pPr marL="0" indent="0">
                        <a:buFont typeface="Wingdings" panose="05000000000000000000" pitchFamily="2" charset="2"/>
                        <a:buNone/>
                      </a:pPr>
                      <a:r>
                        <a:rPr lang="en-US" dirty="0"/>
                        <a:t>&gt; f()</a:t>
                      </a:r>
                    </a:p>
                    <a:p>
                      <a:pPr marL="0" indent="0">
                        <a:buFont typeface="Wingdings" panose="05000000000000000000" pitchFamily="2" charset="2"/>
                        <a:buNone/>
                      </a:pPr>
                      <a:r>
                        <a:rPr lang="en-US" dirty="0"/>
                        <a:t>Traceback (most recent call last):</a:t>
                      </a:r>
                    </a:p>
                    <a:p>
                      <a:pPr marL="0" indent="0">
                        <a:buFont typeface="Wingdings" panose="05000000000000000000" pitchFamily="2" charset="2"/>
                        <a:buNone/>
                      </a:pPr>
                      <a:r>
                        <a:rPr lang="en-US" dirty="0"/>
                        <a:t>  File "&lt;pyshell#12&gt;", line 1, in &lt;module&gt;</a:t>
                      </a:r>
                    </a:p>
                    <a:p>
                      <a:pPr marL="0" indent="0">
                        <a:buFont typeface="Wingdings" panose="05000000000000000000" pitchFamily="2" charset="2"/>
                        <a:buNone/>
                      </a:pPr>
                      <a:r>
                        <a:rPr lang="en-US" dirty="0"/>
                        <a:t>    f()</a:t>
                      </a:r>
                    </a:p>
                    <a:p>
                      <a:pPr marL="0" indent="0">
                        <a:buFont typeface="Wingdings" panose="05000000000000000000" pitchFamily="2" charset="2"/>
                        <a:buNone/>
                      </a:pPr>
                      <a:r>
                        <a:rPr lang="en-US" dirty="0"/>
                        <a:t>  File "&lt;pyshell#11&gt;", line 4, in f</a:t>
                      </a:r>
                    </a:p>
                    <a:p>
                      <a:pPr marL="0" indent="0">
                        <a:buFont typeface="Wingdings" panose="05000000000000000000" pitchFamily="2" charset="2"/>
                        <a:buNone/>
                      </a:pPr>
                      <a:r>
                        <a:rPr lang="en-US" dirty="0"/>
                        <a:t>    print(</a:t>
                      </a:r>
                      <a:r>
                        <a:rPr lang="en-US" dirty="0" err="1"/>
                        <a:t>x+y</a:t>
                      </a:r>
                      <a:r>
                        <a:rPr lang="en-US" dirty="0"/>
                        <a:t>)</a:t>
                      </a:r>
                    </a:p>
                    <a:p>
                      <a:pPr marL="0" indent="0">
                        <a:buFont typeface="Wingdings" panose="05000000000000000000" pitchFamily="2" charset="2"/>
                        <a:buNone/>
                      </a:pPr>
                      <a:r>
                        <a:rPr lang="en-US" dirty="0" err="1"/>
                        <a:t>TypeError</a:t>
                      </a:r>
                      <a:r>
                        <a:rPr lang="en-US" dirty="0"/>
                        <a:t>: unsupported operand type(s) for +: 'int' and 'str'</a:t>
                      </a:r>
                    </a:p>
                    <a:p>
                      <a:endParaRPr lang="en-US" dirty="0"/>
                    </a:p>
                  </a:txBody>
                  <a:tcPr/>
                </a:tc>
                <a:extLst>
                  <a:ext uri="{0D108BD9-81ED-4DB2-BD59-A6C34878D82A}">
                    <a16:rowId xmlns:a16="http://schemas.microsoft.com/office/drawing/2014/main" val="1812556156"/>
                  </a:ext>
                </a:extLst>
              </a:tr>
            </a:tbl>
          </a:graphicData>
        </a:graphic>
      </p:graphicFrame>
      <p:sp>
        <p:nvSpPr>
          <p:cNvPr id="5" name="TextBox 4">
            <a:extLst>
              <a:ext uri="{FF2B5EF4-FFF2-40B4-BE49-F238E27FC236}">
                <a16:creationId xmlns:a16="http://schemas.microsoft.com/office/drawing/2014/main" id="{DC8C2A70-9D32-4D30-AE5B-0B1E163FEF8C}"/>
              </a:ext>
            </a:extLst>
          </p:cNvPr>
          <p:cNvSpPr txBox="1"/>
          <p:nvPr/>
        </p:nvSpPr>
        <p:spPr>
          <a:xfrm>
            <a:off x="449180" y="1475874"/>
            <a:ext cx="11454062" cy="1200329"/>
          </a:xfrm>
          <a:prstGeom prst="rect">
            <a:avLst/>
          </a:prstGeom>
          <a:noFill/>
        </p:spPr>
        <p:txBody>
          <a:bodyPr wrap="square" rtlCol="0">
            <a:spAutoFit/>
          </a:bodyPr>
          <a:lstStyle/>
          <a:p>
            <a:pPr marL="285750" indent="-285750" algn="r" rtl="1">
              <a:buFont typeface="Arial" panose="020B0604020202020204" pitchFamily="34" charset="0"/>
              <a:buChar char="•"/>
            </a:pPr>
            <a:r>
              <a:rPr lang="he-IL" dirty="0"/>
              <a:t> </a:t>
            </a:r>
            <a:r>
              <a:rPr lang="en-US" dirty="0" err="1"/>
              <a:t>scala</a:t>
            </a:r>
            <a:r>
              <a:rPr lang="he-IL" dirty="0"/>
              <a:t> היא </a:t>
            </a:r>
            <a:r>
              <a:rPr lang="en-US" altLang="en-US" dirty="0"/>
              <a:t>Interpretation</a:t>
            </a:r>
            <a:r>
              <a:rPr lang="he-IL" altLang="en-US" dirty="0"/>
              <a:t> דמה.</a:t>
            </a:r>
            <a:endParaRPr lang="he-IL" dirty="0"/>
          </a:p>
          <a:p>
            <a:pPr marL="285750" indent="-285750" algn="r" rtl="1">
              <a:buFont typeface="Arial" panose="020B0604020202020204" pitchFamily="34" charset="0"/>
              <a:buChar char="•"/>
            </a:pPr>
            <a:r>
              <a:rPr lang="he-IL" dirty="0"/>
              <a:t>קיימת לה </a:t>
            </a:r>
            <a:r>
              <a:rPr lang="en-US" dirty="0"/>
              <a:t>shell</a:t>
            </a:r>
            <a:r>
              <a:rPr lang="he-IL" dirty="0"/>
              <a:t> בשם </a:t>
            </a:r>
            <a:r>
              <a:rPr lang="en-US" dirty="0" err="1"/>
              <a:t>repl</a:t>
            </a:r>
            <a:r>
              <a:rPr lang="he-IL" dirty="0"/>
              <a:t> שמגיע יחד עם שפות שהם </a:t>
            </a:r>
            <a:r>
              <a:rPr lang="en-US" dirty="0" err="1"/>
              <a:t>interperted</a:t>
            </a:r>
            <a:r>
              <a:rPr lang="he-IL" dirty="0"/>
              <a:t>. אבל למעשה כול "בלוק" מקומפל ל</a:t>
            </a:r>
            <a:r>
              <a:rPr lang="en-US" dirty="0"/>
              <a:t>bytecode</a:t>
            </a:r>
            <a:r>
              <a:rPr lang="he-IL" dirty="0"/>
              <a:t> ורצה ב </a:t>
            </a:r>
            <a:r>
              <a:rPr lang="en-US" dirty="0" err="1"/>
              <a:t>jvm</a:t>
            </a:r>
            <a:r>
              <a:rPr lang="he-IL" dirty="0"/>
              <a:t> "על המקום".</a:t>
            </a:r>
            <a:endParaRPr lang="en-US" dirty="0"/>
          </a:p>
          <a:p>
            <a:pPr algn="r" rtl="1"/>
            <a:endParaRPr lang="en-US" dirty="0"/>
          </a:p>
        </p:txBody>
      </p:sp>
    </p:spTree>
    <p:extLst>
      <p:ext uri="{BB962C8B-B14F-4D97-AF65-F5344CB8AC3E}">
        <p14:creationId xmlns:p14="http://schemas.microsoft.com/office/powerpoint/2010/main" val="2936394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6131F-6CDE-4474-98B0-00594A128E91}"/>
              </a:ext>
            </a:extLst>
          </p:cNvPr>
          <p:cNvSpPr>
            <a:spLocks noGrp="1"/>
          </p:cNvSpPr>
          <p:nvPr>
            <p:ph type="title"/>
          </p:nvPr>
        </p:nvSpPr>
        <p:spPr>
          <a:xfrm>
            <a:off x="838199" y="365125"/>
            <a:ext cx="10663989" cy="1325563"/>
          </a:xfrm>
        </p:spPr>
        <p:txBody>
          <a:bodyPr/>
          <a:lstStyle/>
          <a:p>
            <a:pPr algn="r" rtl="1"/>
            <a:r>
              <a:rPr lang="he-IL" dirty="0"/>
              <a:t>פקודות </a:t>
            </a:r>
            <a:r>
              <a:rPr lang="en-US" dirty="0"/>
              <a:t>Preprocessors</a:t>
            </a:r>
          </a:p>
        </p:txBody>
      </p:sp>
      <p:sp>
        <p:nvSpPr>
          <p:cNvPr id="3" name="Content Placeholder 2">
            <a:extLst>
              <a:ext uri="{FF2B5EF4-FFF2-40B4-BE49-F238E27FC236}">
                <a16:creationId xmlns:a16="http://schemas.microsoft.com/office/drawing/2014/main" id="{01CAF235-673A-4271-954E-42175A572A1F}"/>
              </a:ext>
            </a:extLst>
          </p:cNvPr>
          <p:cNvSpPr>
            <a:spLocks noGrp="1"/>
          </p:cNvSpPr>
          <p:nvPr>
            <p:ph idx="1"/>
          </p:nvPr>
        </p:nvSpPr>
        <p:spPr/>
        <p:txBody>
          <a:bodyPr/>
          <a:lstStyle/>
          <a:p>
            <a:pPr algn="r" rtl="1"/>
            <a:r>
              <a:rPr lang="he-IL" dirty="0"/>
              <a:t>יש פקודות מקרו </a:t>
            </a:r>
            <a:r>
              <a:rPr lang="en-US" dirty="0"/>
              <a:t>Preprocessors</a:t>
            </a:r>
            <a:r>
              <a:rPr lang="he-IL" dirty="0"/>
              <a:t> כגון:</a:t>
            </a:r>
          </a:p>
          <a:p>
            <a:pPr lvl="1" algn="r" rtl="1">
              <a:buFont typeface="Wingdings" panose="05000000000000000000" pitchFamily="2" charset="2"/>
              <a:buChar char="§"/>
            </a:pPr>
            <a:r>
              <a:rPr lang="en-US" dirty="0"/>
              <a:t>Package, import</a:t>
            </a:r>
          </a:p>
        </p:txBody>
      </p:sp>
    </p:spTree>
    <p:extLst>
      <p:ext uri="{BB962C8B-B14F-4D97-AF65-F5344CB8AC3E}">
        <p14:creationId xmlns:p14="http://schemas.microsoft.com/office/powerpoint/2010/main" val="3285680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944DC-04E2-445B-90C3-F7CCADDEAA62}"/>
              </a:ext>
            </a:extLst>
          </p:cNvPr>
          <p:cNvSpPr>
            <a:spLocks noGrp="1"/>
          </p:cNvSpPr>
          <p:nvPr>
            <p:ph type="title"/>
          </p:nvPr>
        </p:nvSpPr>
        <p:spPr/>
        <p:txBody>
          <a:bodyPr/>
          <a:lstStyle/>
          <a:p>
            <a:pPr algn="r" rtl="1"/>
            <a:r>
              <a:rPr lang="en-US" altLang="en-US" dirty="0"/>
              <a:t>Programming Environments</a:t>
            </a:r>
            <a:endParaRPr lang="en-US" dirty="0"/>
          </a:p>
        </p:txBody>
      </p:sp>
      <p:pic>
        <p:nvPicPr>
          <p:cNvPr id="5" name="Content Placeholder 4">
            <a:extLst>
              <a:ext uri="{FF2B5EF4-FFF2-40B4-BE49-F238E27FC236}">
                <a16:creationId xmlns:a16="http://schemas.microsoft.com/office/drawing/2014/main" id="{B7BFA48B-3BB5-4753-9257-6F6C455B2341}"/>
              </a:ext>
            </a:extLst>
          </p:cNvPr>
          <p:cNvPicPr>
            <a:picLocks noGrp="1" noChangeAspect="1"/>
          </p:cNvPicPr>
          <p:nvPr>
            <p:ph idx="1"/>
          </p:nvPr>
        </p:nvPicPr>
        <p:blipFill>
          <a:blip r:embed="rId2"/>
          <a:stretch>
            <a:fillRect/>
          </a:stretch>
        </p:blipFill>
        <p:spPr>
          <a:xfrm>
            <a:off x="693821" y="1690688"/>
            <a:ext cx="6104026" cy="4570647"/>
          </a:xfrm>
        </p:spPr>
      </p:pic>
      <p:sp>
        <p:nvSpPr>
          <p:cNvPr id="7" name="TextBox 6">
            <a:extLst>
              <a:ext uri="{FF2B5EF4-FFF2-40B4-BE49-F238E27FC236}">
                <a16:creationId xmlns:a16="http://schemas.microsoft.com/office/drawing/2014/main" id="{40848D64-3B75-430A-BFBB-5741F397818E}"/>
              </a:ext>
            </a:extLst>
          </p:cNvPr>
          <p:cNvSpPr txBox="1"/>
          <p:nvPr/>
        </p:nvSpPr>
        <p:spPr>
          <a:xfrm>
            <a:off x="7523747" y="1941095"/>
            <a:ext cx="3673642" cy="3231654"/>
          </a:xfrm>
          <a:prstGeom prst="rect">
            <a:avLst/>
          </a:prstGeom>
          <a:noFill/>
        </p:spPr>
        <p:txBody>
          <a:bodyPr wrap="square" rtlCol="0">
            <a:spAutoFit/>
          </a:bodyPr>
          <a:lstStyle/>
          <a:p>
            <a:pPr marL="285750" indent="-285750" algn="r" rtl="1">
              <a:buFont typeface="Arial" panose="020B0604020202020204" pitchFamily="34" charset="0"/>
              <a:buChar char="•"/>
            </a:pPr>
            <a:r>
              <a:rPr lang="he-IL" sz="2400" dirty="0"/>
              <a:t>ניתן להוריד גרסאות מגוונות של </a:t>
            </a:r>
            <a:r>
              <a:rPr lang="en-US" sz="2400" dirty="0" err="1"/>
              <a:t>scala</a:t>
            </a:r>
            <a:r>
              <a:rPr lang="he-IL" sz="2400" dirty="0"/>
              <a:t> למערכות הפעלה שונות. פרוט בטבלה להלן.</a:t>
            </a:r>
          </a:p>
          <a:p>
            <a:pPr marL="285750" indent="-285750" algn="r" rtl="1">
              <a:buFont typeface="Arial" panose="020B0604020202020204" pitchFamily="34" charset="0"/>
              <a:buChar char="•"/>
            </a:pPr>
            <a:r>
              <a:rPr lang="he-IL" sz="2400" dirty="0"/>
              <a:t>סביבות פיתוח ל</a:t>
            </a:r>
            <a:r>
              <a:rPr lang="en-US" sz="2400" dirty="0" err="1"/>
              <a:t>scala</a:t>
            </a:r>
            <a:r>
              <a:rPr lang="he-IL" sz="2400" dirty="0"/>
              <a:t>:</a:t>
            </a:r>
          </a:p>
          <a:p>
            <a:pPr marL="742950" lvl="1" indent="-285750" algn="r" rtl="1">
              <a:buFont typeface="Wingdings" panose="05000000000000000000" pitchFamily="2" charset="2"/>
              <a:buChar char="§"/>
            </a:pPr>
            <a:r>
              <a:rPr lang="en-US" sz="2400" dirty="0"/>
              <a:t>Eclipse</a:t>
            </a:r>
          </a:p>
          <a:p>
            <a:pPr marL="742950" lvl="1" indent="-285750" algn="r" rtl="1">
              <a:buFont typeface="Wingdings" panose="05000000000000000000" pitchFamily="2" charset="2"/>
              <a:buChar char="§"/>
            </a:pPr>
            <a:r>
              <a:rPr lang="en-US" sz="2400" dirty="0"/>
              <a:t>IntelliJ</a:t>
            </a:r>
            <a:endParaRPr lang="he-IL" sz="2400" dirty="0"/>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endParaRPr lang="en-US" dirty="0"/>
          </a:p>
        </p:txBody>
      </p:sp>
    </p:spTree>
    <p:extLst>
      <p:ext uri="{BB962C8B-B14F-4D97-AF65-F5344CB8AC3E}">
        <p14:creationId xmlns:p14="http://schemas.microsoft.com/office/powerpoint/2010/main" val="3370056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A29A7-F621-435C-B57A-A25CE27D39DA}"/>
              </a:ext>
            </a:extLst>
          </p:cNvPr>
          <p:cNvSpPr>
            <a:spLocks noGrp="1"/>
          </p:cNvSpPr>
          <p:nvPr>
            <p:ph type="title"/>
          </p:nvPr>
        </p:nvSpPr>
        <p:spPr/>
        <p:txBody>
          <a:bodyPr/>
          <a:lstStyle/>
          <a:p>
            <a:pPr algn="r" rtl="1"/>
            <a:r>
              <a:rPr lang="en-US" dirty="0"/>
              <a:t>Type system</a:t>
            </a:r>
          </a:p>
        </p:txBody>
      </p:sp>
      <p:sp>
        <p:nvSpPr>
          <p:cNvPr id="3" name="Content Placeholder 2">
            <a:extLst>
              <a:ext uri="{FF2B5EF4-FFF2-40B4-BE49-F238E27FC236}">
                <a16:creationId xmlns:a16="http://schemas.microsoft.com/office/drawing/2014/main" id="{3C1979D9-1FD3-4AA5-8631-8974B1A02C86}"/>
              </a:ext>
            </a:extLst>
          </p:cNvPr>
          <p:cNvSpPr>
            <a:spLocks noGrp="1"/>
          </p:cNvSpPr>
          <p:nvPr>
            <p:ph idx="1"/>
          </p:nvPr>
        </p:nvSpPr>
        <p:spPr/>
        <p:txBody>
          <a:bodyPr/>
          <a:lstStyle/>
          <a:p>
            <a:pPr algn="r" rtl="1"/>
            <a:r>
              <a:rPr lang="en-US" dirty="0"/>
              <a:t>Static typing</a:t>
            </a:r>
          </a:p>
          <a:p>
            <a:pPr lvl="1" algn="r" rtl="1">
              <a:buFont typeface="Wingdings" panose="05000000000000000000" pitchFamily="2" charset="2"/>
              <a:buChar char="§"/>
            </a:pPr>
            <a:r>
              <a:rPr lang="he-IL" dirty="0"/>
              <a:t>סוג המשתנה ב</a:t>
            </a:r>
            <a:r>
              <a:rPr lang="en-US" dirty="0" err="1"/>
              <a:t>scala</a:t>
            </a:r>
            <a:r>
              <a:rPr lang="he-IL" dirty="0"/>
              <a:t> נקבע בזמן הקומפילציה.</a:t>
            </a:r>
          </a:p>
          <a:p>
            <a:pPr lvl="1" algn="r" rtl="1">
              <a:buFont typeface="Wingdings" panose="05000000000000000000" pitchFamily="2" charset="2"/>
              <a:buChar char="§"/>
            </a:pPr>
            <a:r>
              <a:rPr lang="he-IL" dirty="0"/>
              <a:t>בזמן הצהרה על משתנה:</a:t>
            </a:r>
          </a:p>
          <a:p>
            <a:pPr marL="914400" lvl="2" indent="0" algn="r" rtl="1">
              <a:buNone/>
            </a:pPr>
            <a:r>
              <a:rPr lang="he-IL" dirty="0"/>
              <a:t>- אין צורך לציין את סוג הטיפוס.</a:t>
            </a:r>
          </a:p>
          <a:p>
            <a:pPr marL="914400" lvl="2" indent="0" algn="r" rtl="1">
              <a:buNone/>
            </a:pPr>
            <a:r>
              <a:rPr lang="he-IL" dirty="0"/>
              <a:t>- חובה לאתחל אותו.</a:t>
            </a:r>
          </a:p>
          <a:p>
            <a:pPr marL="457200" lvl="1" indent="0" algn="r" rtl="1">
              <a:buNone/>
            </a:pPr>
            <a:endParaRPr lang="he-IL" dirty="0"/>
          </a:p>
        </p:txBody>
      </p:sp>
    </p:spTree>
    <p:extLst>
      <p:ext uri="{BB962C8B-B14F-4D97-AF65-F5344CB8AC3E}">
        <p14:creationId xmlns:p14="http://schemas.microsoft.com/office/powerpoint/2010/main" val="2123830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77B8D-F556-4431-AA65-265629904F55}"/>
              </a:ext>
            </a:extLst>
          </p:cNvPr>
          <p:cNvSpPr>
            <a:spLocks noGrp="1"/>
          </p:cNvSpPr>
          <p:nvPr>
            <p:ph type="title"/>
          </p:nvPr>
        </p:nvSpPr>
        <p:spPr/>
        <p:txBody>
          <a:bodyPr/>
          <a:lstStyle/>
          <a:p>
            <a:pPr algn="r" rtl="1"/>
            <a:r>
              <a:rPr lang="en-US" dirty="0"/>
              <a:t>Type system</a:t>
            </a:r>
          </a:p>
        </p:txBody>
      </p:sp>
      <p:sp>
        <p:nvSpPr>
          <p:cNvPr id="3" name="Content Placeholder 2">
            <a:extLst>
              <a:ext uri="{FF2B5EF4-FFF2-40B4-BE49-F238E27FC236}">
                <a16:creationId xmlns:a16="http://schemas.microsoft.com/office/drawing/2014/main" id="{13930713-8195-4818-9583-13D71BA5AFAB}"/>
              </a:ext>
            </a:extLst>
          </p:cNvPr>
          <p:cNvSpPr>
            <a:spLocks noGrp="1"/>
          </p:cNvSpPr>
          <p:nvPr>
            <p:ph idx="1"/>
          </p:nvPr>
        </p:nvSpPr>
        <p:spPr/>
        <p:txBody>
          <a:bodyPr/>
          <a:lstStyle/>
          <a:p>
            <a:pPr algn="r" rtl="1"/>
            <a:r>
              <a:rPr lang="en-US" dirty="0"/>
              <a:t>Strong type</a:t>
            </a:r>
          </a:p>
          <a:p>
            <a:pPr lvl="1" algn="r" rtl="1">
              <a:buFont typeface="Wingdings" panose="05000000000000000000" pitchFamily="2" charset="2"/>
              <a:buChar char="§"/>
            </a:pPr>
            <a:r>
              <a:rPr lang="he-IL" dirty="0"/>
              <a:t>מונע המרה מרומזת לדוג':</a:t>
            </a:r>
          </a:p>
          <a:p>
            <a:pPr marL="457200" lvl="1" indent="0">
              <a:buNone/>
            </a:pPr>
            <a:r>
              <a:rPr lang="en-US" dirty="0">
                <a:solidFill>
                  <a:srgbClr val="CC7832"/>
                </a:solidFill>
                <a:effectLst/>
              </a:rPr>
              <a:t>def </a:t>
            </a:r>
            <a:r>
              <a:rPr lang="en-US" dirty="0">
                <a:solidFill>
                  <a:srgbClr val="FFC66D"/>
                </a:solidFill>
                <a:effectLst/>
              </a:rPr>
              <a:t>f</a:t>
            </a:r>
            <a:r>
              <a:rPr lang="en-US" dirty="0"/>
              <a:t>(</a:t>
            </a:r>
            <a:r>
              <a:rPr lang="en-US" dirty="0" err="1"/>
              <a:t>x:</a:t>
            </a:r>
            <a:r>
              <a:rPr lang="en-US" dirty="0" err="1">
                <a:solidFill>
                  <a:srgbClr val="4E807D"/>
                </a:solidFill>
                <a:effectLst/>
              </a:rPr>
              <a:t>String</a:t>
            </a:r>
            <a:r>
              <a:rPr lang="en-US" dirty="0" err="1">
                <a:solidFill>
                  <a:srgbClr val="CC7832"/>
                </a:solidFill>
                <a:effectLst/>
              </a:rPr>
              <a:t>,</a:t>
            </a:r>
            <a:r>
              <a:rPr lang="en-US" dirty="0" err="1"/>
              <a:t>y:</a:t>
            </a:r>
            <a:r>
              <a:rPr lang="en-US" dirty="0" err="1">
                <a:solidFill>
                  <a:srgbClr val="4E807D"/>
                </a:solidFill>
                <a:effectLst/>
              </a:rPr>
              <a:t>String</a:t>
            </a:r>
            <a:r>
              <a:rPr lang="en-US" dirty="0"/>
              <a:t>)=</a:t>
            </a:r>
            <a:r>
              <a:rPr lang="en-US" dirty="0" err="1"/>
              <a:t>x+y</a:t>
            </a:r>
            <a:endParaRPr lang="he-IL" dirty="0"/>
          </a:p>
          <a:p>
            <a:pPr marL="457200" lvl="1" indent="0">
              <a:buNone/>
            </a:pPr>
            <a:r>
              <a:rPr lang="en-US" dirty="0">
                <a:solidFill>
                  <a:srgbClr val="72737A"/>
                </a:solidFill>
                <a:effectLst/>
              </a:rPr>
              <a:t>var </a:t>
            </a:r>
            <a:r>
              <a:rPr lang="en-US" dirty="0"/>
              <a:t>x=</a:t>
            </a:r>
            <a:r>
              <a:rPr lang="en-US" dirty="0">
                <a:solidFill>
                  <a:srgbClr val="6897BB"/>
                </a:solidFill>
                <a:effectLst/>
              </a:rPr>
              <a:t>2</a:t>
            </a:r>
            <a:br>
              <a:rPr lang="en-US" dirty="0">
                <a:solidFill>
                  <a:srgbClr val="6897BB"/>
                </a:solidFill>
                <a:effectLst/>
              </a:rPr>
            </a:br>
            <a:r>
              <a:rPr lang="en-US" dirty="0">
                <a:solidFill>
                  <a:srgbClr val="CC7832"/>
                </a:solidFill>
                <a:effectLst/>
              </a:rPr>
              <a:t>var </a:t>
            </a:r>
            <a:r>
              <a:rPr lang="en-US" dirty="0"/>
              <a:t>y:String=</a:t>
            </a:r>
            <a:r>
              <a:rPr lang="en-US" dirty="0">
                <a:solidFill>
                  <a:srgbClr val="6A8759"/>
                </a:solidFill>
                <a:effectLst/>
              </a:rPr>
              <a:t>“3"</a:t>
            </a:r>
            <a:br>
              <a:rPr lang="en-US" dirty="0"/>
            </a:br>
            <a:r>
              <a:rPr lang="en-US" i="1" dirty="0">
                <a:effectLst/>
              </a:rPr>
              <a:t>f</a:t>
            </a:r>
            <a:r>
              <a:rPr lang="en-US" dirty="0"/>
              <a:t>(</a:t>
            </a:r>
            <a:r>
              <a:rPr lang="en-US" dirty="0" err="1"/>
              <a:t>x</a:t>
            </a:r>
            <a:r>
              <a:rPr lang="en-US" dirty="0" err="1">
                <a:solidFill>
                  <a:srgbClr val="CC7832"/>
                </a:solidFill>
                <a:effectLst/>
              </a:rPr>
              <a:t>,</a:t>
            </a:r>
            <a:r>
              <a:rPr lang="en-US" dirty="0" err="1"/>
              <a:t>y</a:t>
            </a:r>
            <a:r>
              <a:rPr lang="en-US" dirty="0"/>
              <a:t>)//compile error</a:t>
            </a:r>
          </a:p>
          <a:p>
            <a:pPr lvl="1" algn="r" rtl="1"/>
            <a:r>
              <a:rPr lang="he-IL" dirty="0"/>
              <a:t>הסתייגות: מתבצעת המרה מרומזת עבור המקרים להלן:</a:t>
            </a:r>
          </a:p>
        </p:txBody>
      </p:sp>
      <p:pic>
        <p:nvPicPr>
          <p:cNvPr id="5" name="Picture 4">
            <a:extLst>
              <a:ext uri="{FF2B5EF4-FFF2-40B4-BE49-F238E27FC236}">
                <a16:creationId xmlns:a16="http://schemas.microsoft.com/office/drawing/2014/main" id="{4D784E82-CAA3-466D-9AE4-3250ED61DBDE}"/>
              </a:ext>
            </a:extLst>
          </p:cNvPr>
          <p:cNvPicPr>
            <a:picLocks noChangeAspect="1"/>
          </p:cNvPicPr>
          <p:nvPr/>
        </p:nvPicPr>
        <p:blipFill>
          <a:blip r:embed="rId3"/>
          <a:stretch>
            <a:fillRect/>
          </a:stretch>
        </p:blipFill>
        <p:spPr>
          <a:xfrm>
            <a:off x="3670394" y="4732762"/>
            <a:ext cx="7494912" cy="1881481"/>
          </a:xfrm>
          <a:prstGeom prst="rect">
            <a:avLst/>
          </a:prstGeom>
        </p:spPr>
      </p:pic>
    </p:spTree>
    <p:extLst>
      <p:ext uri="{BB962C8B-B14F-4D97-AF65-F5344CB8AC3E}">
        <p14:creationId xmlns:p14="http://schemas.microsoft.com/office/powerpoint/2010/main" val="479057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65ACF-E624-4C0C-A267-EBD749A28108}"/>
              </a:ext>
            </a:extLst>
          </p:cNvPr>
          <p:cNvSpPr>
            <a:spLocks noGrp="1"/>
          </p:cNvSpPr>
          <p:nvPr>
            <p:ph type="title"/>
          </p:nvPr>
        </p:nvSpPr>
        <p:spPr/>
        <p:txBody>
          <a:bodyPr/>
          <a:lstStyle/>
          <a:p>
            <a:pPr algn="r" rtl="1"/>
            <a:r>
              <a:rPr lang="he-IL" dirty="0"/>
              <a:t>טיפוסי נתונים ומימושם</a:t>
            </a:r>
            <a:endParaRPr lang="en-US" dirty="0"/>
          </a:p>
        </p:txBody>
      </p:sp>
      <p:pic>
        <p:nvPicPr>
          <p:cNvPr id="5" name="Content Placeholder 4">
            <a:extLst>
              <a:ext uri="{FF2B5EF4-FFF2-40B4-BE49-F238E27FC236}">
                <a16:creationId xmlns:a16="http://schemas.microsoft.com/office/drawing/2014/main" id="{1D4BD107-3ECC-493E-8C38-0C197E78D1E9}"/>
              </a:ext>
            </a:extLst>
          </p:cNvPr>
          <p:cNvPicPr>
            <a:picLocks noGrp="1" noChangeAspect="1"/>
          </p:cNvPicPr>
          <p:nvPr>
            <p:ph idx="1"/>
          </p:nvPr>
        </p:nvPicPr>
        <p:blipFill>
          <a:blip r:embed="rId3"/>
          <a:stretch>
            <a:fillRect/>
          </a:stretch>
        </p:blipFill>
        <p:spPr>
          <a:xfrm>
            <a:off x="1479884" y="2739189"/>
            <a:ext cx="10515600" cy="3168531"/>
          </a:xfrm>
        </p:spPr>
      </p:pic>
      <p:sp>
        <p:nvSpPr>
          <p:cNvPr id="6" name="TextBox 5">
            <a:extLst>
              <a:ext uri="{FF2B5EF4-FFF2-40B4-BE49-F238E27FC236}">
                <a16:creationId xmlns:a16="http://schemas.microsoft.com/office/drawing/2014/main" id="{DDB7E9C2-7F3E-476E-AE02-AFC32A6A40C9}"/>
              </a:ext>
            </a:extLst>
          </p:cNvPr>
          <p:cNvSpPr txBox="1"/>
          <p:nvPr/>
        </p:nvSpPr>
        <p:spPr>
          <a:xfrm>
            <a:off x="994611" y="1267326"/>
            <a:ext cx="10515600" cy="369332"/>
          </a:xfrm>
          <a:prstGeom prst="rect">
            <a:avLst/>
          </a:prstGeom>
          <a:noFill/>
        </p:spPr>
        <p:txBody>
          <a:bodyPr wrap="square" rtlCol="0">
            <a:spAutoFit/>
          </a:bodyPr>
          <a:lstStyle/>
          <a:p>
            <a:pPr marL="285750" indent="-285750" algn="r" rtl="1">
              <a:buFont typeface="Arial" panose="020B0604020202020204" pitchFamily="34" charset="0"/>
              <a:buChar char="•"/>
            </a:pPr>
            <a:r>
              <a:rPr lang="he-IL" dirty="0"/>
              <a:t>ב</a:t>
            </a:r>
            <a:r>
              <a:rPr lang="en-US" dirty="0" err="1"/>
              <a:t>scala</a:t>
            </a:r>
            <a:r>
              <a:rPr lang="he-IL" dirty="0"/>
              <a:t> יש את הטיפוסים להלן</a:t>
            </a:r>
            <a:endParaRPr lang="en-US" dirty="0"/>
          </a:p>
        </p:txBody>
      </p:sp>
    </p:spTree>
    <p:extLst>
      <p:ext uri="{BB962C8B-B14F-4D97-AF65-F5344CB8AC3E}">
        <p14:creationId xmlns:p14="http://schemas.microsoft.com/office/powerpoint/2010/main" val="1880651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23E62-20CB-4AC3-8034-0AA3F123C026}"/>
              </a:ext>
            </a:extLst>
          </p:cNvPr>
          <p:cNvSpPr>
            <a:spLocks noGrp="1"/>
          </p:cNvSpPr>
          <p:nvPr>
            <p:ph type="title"/>
          </p:nvPr>
        </p:nvSpPr>
        <p:spPr/>
        <p:txBody>
          <a:bodyPr/>
          <a:lstStyle/>
          <a:p>
            <a:pPr algn="r" rtl="1"/>
            <a:r>
              <a:rPr lang="he-IL" dirty="0">
                <a:cs typeface="+mn-cs"/>
              </a:rPr>
              <a:t>טיפוסי נתונים ומימושם</a:t>
            </a:r>
            <a:endParaRPr lang="en-US" dirty="0">
              <a:cs typeface="+mn-cs"/>
            </a:endParaRPr>
          </a:p>
        </p:txBody>
      </p:sp>
      <p:sp>
        <p:nvSpPr>
          <p:cNvPr id="3" name="Content Placeholder 2">
            <a:extLst>
              <a:ext uri="{FF2B5EF4-FFF2-40B4-BE49-F238E27FC236}">
                <a16:creationId xmlns:a16="http://schemas.microsoft.com/office/drawing/2014/main" id="{981BCCEC-03DA-4E3A-A09E-B5154947B1A3}"/>
              </a:ext>
            </a:extLst>
          </p:cNvPr>
          <p:cNvSpPr>
            <a:spLocks noGrp="1"/>
          </p:cNvSpPr>
          <p:nvPr>
            <p:ph idx="1"/>
          </p:nvPr>
        </p:nvSpPr>
        <p:spPr/>
        <p:txBody>
          <a:bodyPr/>
          <a:lstStyle/>
          <a:p>
            <a:pPr algn="r" rtl="1"/>
            <a:r>
              <a:rPr lang="he-IL" dirty="0"/>
              <a:t>מניה- ל</a:t>
            </a:r>
            <a:r>
              <a:rPr lang="en-US" dirty="0" err="1"/>
              <a:t>scala</a:t>
            </a:r>
            <a:r>
              <a:rPr lang="he-IL" dirty="0"/>
              <a:t> יש מחלקה </a:t>
            </a:r>
            <a:r>
              <a:rPr lang="en-US" b="0" i="0" dirty="0">
                <a:effectLst/>
                <a:latin typeface="Roboto"/>
              </a:rPr>
              <a:t>Enumeration</a:t>
            </a:r>
            <a:r>
              <a:rPr lang="he-IL" b="0" i="0" dirty="0">
                <a:effectLst/>
                <a:latin typeface="Roboto"/>
              </a:rPr>
              <a:t> הניתנת להרחבה כדי לאפשר לנו ליצור מניה במחלקות שלנו</a:t>
            </a:r>
          </a:p>
          <a:p>
            <a:pPr algn="r" rtl="1"/>
            <a:r>
              <a:rPr lang="he-IL" dirty="0">
                <a:latin typeface="Roboto"/>
              </a:rPr>
              <a:t>בוליאני- ב</a:t>
            </a:r>
            <a:r>
              <a:rPr lang="en-US" dirty="0" err="1">
                <a:latin typeface="Roboto"/>
              </a:rPr>
              <a:t>scala</a:t>
            </a:r>
            <a:r>
              <a:rPr lang="he-IL" dirty="0">
                <a:latin typeface="Roboto"/>
              </a:rPr>
              <a:t> יש סוג בוליאני </a:t>
            </a:r>
            <a:r>
              <a:rPr lang="en-US" dirty="0">
                <a:latin typeface="Roboto"/>
              </a:rPr>
              <a:t>Boolean</a:t>
            </a:r>
            <a:r>
              <a:rPr lang="he-IL" dirty="0">
                <a:latin typeface="Roboto"/>
              </a:rPr>
              <a:t>.</a:t>
            </a:r>
          </a:p>
          <a:p>
            <a:pPr algn="r" rtl="1"/>
            <a:r>
              <a:rPr lang="he-IL" dirty="0">
                <a:latin typeface="Roboto"/>
              </a:rPr>
              <a:t>תו- ב</a:t>
            </a:r>
            <a:r>
              <a:rPr lang="en-US" dirty="0" err="1">
                <a:latin typeface="Roboto"/>
              </a:rPr>
              <a:t>scala</a:t>
            </a:r>
            <a:r>
              <a:rPr lang="he-IL" dirty="0">
                <a:latin typeface="Roboto"/>
              </a:rPr>
              <a:t> יש סוג נפרד לתוים </a:t>
            </a:r>
            <a:r>
              <a:rPr lang="en-US" dirty="0">
                <a:latin typeface="Roboto"/>
              </a:rPr>
              <a:t>Char</a:t>
            </a:r>
            <a:r>
              <a:rPr lang="he-IL" dirty="0">
                <a:latin typeface="Roboto"/>
              </a:rPr>
              <a:t>.</a:t>
            </a:r>
          </a:p>
          <a:p>
            <a:pPr algn="r" rtl="1"/>
            <a:r>
              <a:rPr lang="he-IL" dirty="0"/>
              <a:t>תת סוג של טיפוסים</a:t>
            </a:r>
            <a:r>
              <a:rPr lang="en-US" dirty="0"/>
              <a:t> - </a:t>
            </a:r>
            <a:r>
              <a:rPr lang="he-IL" dirty="0"/>
              <a:t> (יש הפוך, אפשרות להגדיר טיפוס חדש שהוא הרחבה של טיפוס קיים באמצעות המילה </a:t>
            </a:r>
            <a:r>
              <a:rPr lang="en-US" dirty="0"/>
              <a:t>type</a:t>
            </a:r>
            <a:r>
              <a:rPr lang="he-IL" dirty="0"/>
              <a:t>)</a:t>
            </a:r>
          </a:p>
          <a:p>
            <a:pPr algn="r" rtl="1"/>
            <a:endParaRPr lang="en-US" dirty="0"/>
          </a:p>
        </p:txBody>
      </p:sp>
    </p:spTree>
    <p:extLst>
      <p:ext uri="{BB962C8B-B14F-4D97-AF65-F5344CB8AC3E}">
        <p14:creationId xmlns:p14="http://schemas.microsoft.com/office/powerpoint/2010/main" val="3419449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766A2-6707-4959-959B-7E17CCFAD523}"/>
              </a:ext>
            </a:extLst>
          </p:cNvPr>
          <p:cNvSpPr>
            <a:spLocks noGrp="1"/>
          </p:cNvSpPr>
          <p:nvPr>
            <p:ph type="title"/>
          </p:nvPr>
        </p:nvSpPr>
        <p:spPr/>
        <p:txBody>
          <a:bodyPr/>
          <a:lstStyle/>
          <a:p>
            <a:pPr algn="r" rtl="1"/>
            <a:r>
              <a:rPr lang="he-IL" dirty="0">
                <a:cs typeface="+mn-cs"/>
              </a:rPr>
              <a:t>קריטריונים להערכת שפה</a:t>
            </a:r>
            <a:br>
              <a:rPr lang="en-US" dirty="0">
                <a:cs typeface="+mn-cs"/>
              </a:rPr>
            </a:br>
            <a:r>
              <a:rPr lang="he-IL" dirty="0">
                <a:cs typeface="+mn-cs"/>
              </a:rPr>
              <a:t> קריאות</a:t>
            </a:r>
            <a:r>
              <a:rPr lang="en-US" dirty="0">
                <a:cs typeface="+mn-cs"/>
              </a:rPr>
              <a:t>Readability </a:t>
            </a:r>
            <a:endParaRPr lang="en-US" dirty="0"/>
          </a:p>
        </p:txBody>
      </p:sp>
      <p:sp>
        <p:nvSpPr>
          <p:cNvPr id="3" name="Content Placeholder 2">
            <a:extLst>
              <a:ext uri="{FF2B5EF4-FFF2-40B4-BE49-F238E27FC236}">
                <a16:creationId xmlns:a16="http://schemas.microsoft.com/office/drawing/2014/main" id="{CF7304BD-B4D9-4D12-9AE6-34FD1C2967DC}"/>
              </a:ext>
            </a:extLst>
          </p:cNvPr>
          <p:cNvSpPr>
            <a:spLocks noGrp="1"/>
          </p:cNvSpPr>
          <p:nvPr>
            <p:ph idx="1"/>
          </p:nvPr>
        </p:nvSpPr>
        <p:spPr/>
        <p:txBody>
          <a:bodyPr>
            <a:normAutofit fontScale="85000" lnSpcReduction="20000"/>
          </a:bodyPr>
          <a:lstStyle/>
          <a:p>
            <a:pPr algn="r" rtl="1"/>
            <a:r>
              <a:rPr lang="en-US" dirty="0"/>
              <a:t>Overall simplicity</a:t>
            </a:r>
          </a:p>
          <a:p>
            <a:pPr lvl="1" algn="r" rtl="1">
              <a:buFont typeface="Wingdings" panose="05000000000000000000" pitchFamily="2" charset="2"/>
              <a:buChar char="§"/>
            </a:pPr>
            <a:r>
              <a:rPr lang="he-IL" dirty="0"/>
              <a:t>חסר: ישנם דרכים רבות לבצע פעולות כגון:</a:t>
            </a:r>
          </a:p>
          <a:p>
            <a:pPr marL="457200" lvl="1" indent="0" algn="r" rtl="1">
              <a:buNone/>
            </a:pPr>
            <a:r>
              <a:rPr lang="he-IL" dirty="0"/>
              <a:t>  - הדפסה לקובץ  </a:t>
            </a:r>
          </a:p>
          <a:p>
            <a:pPr marL="457200" lvl="1" indent="0" algn="r" rtl="1">
              <a:buNone/>
            </a:pPr>
            <a:r>
              <a:rPr lang="he-IL" dirty="0"/>
              <a:t>  - החזרת ערך מפונק' שלא מחייב שימוש ב</a:t>
            </a:r>
            <a:r>
              <a:rPr lang="en-US" dirty="0"/>
              <a:t>return </a:t>
            </a:r>
            <a:endParaRPr lang="he-IL" dirty="0"/>
          </a:p>
          <a:p>
            <a:pPr lvl="1" algn="r" rtl="1">
              <a:buFont typeface="Wingdings" panose="05000000000000000000" pitchFamily="2" charset="2"/>
              <a:buChar char="§"/>
            </a:pPr>
            <a:r>
              <a:rPr lang="he-IL" dirty="0"/>
              <a:t>יש העמסת אופרטורים (מתיחס אל אופרטורים ואל פונקציות בצורה זהה)</a:t>
            </a:r>
            <a:endParaRPr lang="en-US" dirty="0"/>
          </a:p>
          <a:p>
            <a:pPr algn="r" rtl="1"/>
            <a:r>
              <a:rPr lang="en-US" dirty="0"/>
              <a:t>Orthogonality</a:t>
            </a:r>
            <a:r>
              <a:rPr lang="he-IL" dirty="0"/>
              <a:t> </a:t>
            </a:r>
            <a:endParaRPr lang="en-US" dirty="0"/>
          </a:p>
          <a:p>
            <a:pPr algn="r" rtl="1"/>
            <a:r>
              <a:rPr lang="en-US" dirty="0"/>
              <a:t>Control Statements</a:t>
            </a:r>
            <a:r>
              <a:rPr lang="he-IL" dirty="0"/>
              <a:t>: יש שימוש במבנים מוכרים כגון </a:t>
            </a:r>
            <a:r>
              <a:rPr lang="en-US" dirty="0"/>
              <a:t>while, for, switch</a:t>
            </a:r>
          </a:p>
          <a:p>
            <a:pPr algn="r" rtl="1"/>
            <a:r>
              <a:rPr lang="en-US" dirty="0"/>
              <a:t>Data types and structures</a:t>
            </a:r>
          </a:p>
          <a:p>
            <a:pPr lvl="1" algn="r" rtl="1">
              <a:buFont typeface="Wingdings" panose="05000000000000000000" pitchFamily="2" charset="2"/>
              <a:buChar char="§"/>
            </a:pPr>
            <a:r>
              <a:rPr lang="he-IL" dirty="0"/>
              <a:t>מאפשר שימוש בטיפוסים מגוונים כגון: </a:t>
            </a:r>
            <a:r>
              <a:rPr lang="en-US" dirty="0"/>
              <a:t>class, object, trait, int, short, long, string</a:t>
            </a:r>
            <a:endParaRPr lang="he-IL" dirty="0"/>
          </a:p>
          <a:p>
            <a:pPr lvl="1" algn="r" rtl="1">
              <a:buFont typeface="Wingdings" panose="05000000000000000000" pitchFamily="2" charset="2"/>
              <a:buChar char="§"/>
            </a:pPr>
            <a:r>
              <a:rPr lang="en-US" dirty="0"/>
              <a:t> </a:t>
            </a:r>
            <a:r>
              <a:rPr lang="he-IL" dirty="0"/>
              <a:t>מבני נתונים מגוונים כגון: </a:t>
            </a:r>
            <a:r>
              <a:rPr lang="en-US" dirty="0"/>
              <a:t>Array</a:t>
            </a:r>
            <a:r>
              <a:rPr lang="he-IL" dirty="0"/>
              <a:t>,</a:t>
            </a:r>
            <a:r>
              <a:rPr lang="en-US" dirty="0"/>
              <a:t>Map</a:t>
            </a:r>
            <a:r>
              <a:rPr lang="he-IL" dirty="0"/>
              <a:t>, </a:t>
            </a:r>
            <a:r>
              <a:rPr lang="en-US" dirty="0"/>
              <a:t>List</a:t>
            </a:r>
            <a:r>
              <a:rPr lang="he-IL" dirty="0"/>
              <a:t>, </a:t>
            </a:r>
            <a:r>
              <a:rPr lang="en-US" dirty="0"/>
              <a:t>Set</a:t>
            </a:r>
            <a:r>
              <a:rPr lang="he-IL" dirty="0"/>
              <a:t>.</a:t>
            </a:r>
            <a:endParaRPr lang="en-US" dirty="0"/>
          </a:p>
          <a:p>
            <a:pPr algn="r" rtl="1"/>
            <a:r>
              <a:rPr lang="en-US" dirty="0"/>
              <a:t>Syntax consideration</a:t>
            </a:r>
          </a:p>
          <a:p>
            <a:pPr lvl="1" algn="r" rtl="1">
              <a:buFont typeface="Wingdings" panose="05000000000000000000" pitchFamily="2" charset="2"/>
              <a:buChar char="§"/>
            </a:pPr>
            <a:r>
              <a:rPr lang="he-IL" dirty="0"/>
              <a:t>הגדרה ברורה של משתנים, קל לזהות הגדרת משתנה לפי המילים השמורות </a:t>
            </a:r>
            <a:r>
              <a:rPr lang="en-US" dirty="0" err="1"/>
              <a:t>val</a:t>
            </a:r>
            <a:r>
              <a:rPr lang="en-US" dirty="0"/>
              <a:t>, var</a:t>
            </a:r>
            <a:r>
              <a:rPr lang="he-IL" dirty="0"/>
              <a:t>.</a:t>
            </a:r>
          </a:p>
          <a:p>
            <a:pPr lvl="1" algn="r" rtl="1">
              <a:buFont typeface="Wingdings" panose="05000000000000000000" pitchFamily="2" charset="2"/>
              <a:buChar char="§"/>
            </a:pPr>
            <a:r>
              <a:rPr lang="he-IL" dirty="0"/>
              <a:t>שימוש במילים שמורות </a:t>
            </a:r>
            <a:r>
              <a:rPr lang="en-US" dirty="0"/>
              <a:t>keywords</a:t>
            </a:r>
            <a:r>
              <a:rPr lang="he-IL" dirty="0"/>
              <a:t> מוכרות ובעלות משמעות</a:t>
            </a:r>
            <a:endParaRPr lang="en-US" dirty="0"/>
          </a:p>
          <a:p>
            <a:pPr lvl="1" algn="r" rtl="1"/>
            <a:endParaRPr lang="en-US" dirty="0"/>
          </a:p>
          <a:p>
            <a:pPr marL="457200" lvl="1" indent="0" algn="r" rtl="1">
              <a:buNone/>
            </a:pPr>
            <a:endParaRPr lang="en-US" dirty="0"/>
          </a:p>
          <a:p>
            <a:pPr lvl="1" algn="r" rtl="1">
              <a:buFont typeface="Wingdings" panose="05000000000000000000" pitchFamily="2" charset="2"/>
              <a:buChar char="§"/>
            </a:pPr>
            <a:endParaRPr lang="he-IL" dirty="0"/>
          </a:p>
          <a:p>
            <a:pPr marL="457200" lvl="1" indent="0" algn="r" rtl="1">
              <a:buNone/>
            </a:pPr>
            <a:endParaRPr lang="he-IL" dirty="0"/>
          </a:p>
        </p:txBody>
      </p:sp>
    </p:spTree>
    <p:extLst>
      <p:ext uri="{BB962C8B-B14F-4D97-AF65-F5344CB8AC3E}">
        <p14:creationId xmlns:p14="http://schemas.microsoft.com/office/powerpoint/2010/main" val="7534045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47C7E-21D0-4697-A811-A58C97D30858}"/>
              </a:ext>
            </a:extLst>
          </p:cNvPr>
          <p:cNvSpPr>
            <a:spLocks noGrp="1"/>
          </p:cNvSpPr>
          <p:nvPr>
            <p:ph type="title"/>
          </p:nvPr>
        </p:nvSpPr>
        <p:spPr/>
        <p:txBody>
          <a:bodyPr/>
          <a:lstStyle/>
          <a:p>
            <a:pPr algn="r" rtl="1"/>
            <a:r>
              <a:rPr lang="he-IL" dirty="0">
                <a:cs typeface="+mn-cs"/>
              </a:rPr>
              <a:t>מצביעים</a:t>
            </a:r>
            <a:endParaRPr lang="en-US" dirty="0">
              <a:cs typeface="+mn-cs"/>
            </a:endParaRPr>
          </a:p>
        </p:txBody>
      </p:sp>
      <p:sp>
        <p:nvSpPr>
          <p:cNvPr id="3" name="Content Placeholder 2">
            <a:extLst>
              <a:ext uri="{FF2B5EF4-FFF2-40B4-BE49-F238E27FC236}">
                <a16:creationId xmlns:a16="http://schemas.microsoft.com/office/drawing/2014/main" id="{1DB2FFC3-E29C-4BEE-B446-0804E3A8FE66}"/>
              </a:ext>
            </a:extLst>
          </p:cNvPr>
          <p:cNvSpPr>
            <a:spLocks noGrp="1"/>
          </p:cNvSpPr>
          <p:nvPr>
            <p:ph idx="1"/>
          </p:nvPr>
        </p:nvSpPr>
        <p:spPr/>
        <p:txBody>
          <a:bodyPr/>
          <a:lstStyle/>
          <a:p>
            <a:pPr algn="r" rtl="1"/>
            <a:r>
              <a:rPr lang="he-IL" dirty="0"/>
              <a:t>כמו ב</a:t>
            </a:r>
            <a:r>
              <a:rPr lang="en-US" dirty="0"/>
              <a:t>java</a:t>
            </a:r>
            <a:r>
              <a:rPr lang="he-IL" dirty="0"/>
              <a:t> אין אפשרות ליצור משתנים מסוג מצביע.</a:t>
            </a:r>
          </a:p>
          <a:p>
            <a:pPr algn="r" rtl="1"/>
            <a:r>
              <a:rPr lang="he-IL" dirty="0"/>
              <a:t>אין </a:t>
            </a:r>
            <a:r>
              <a:rPr lang="en-US" dirty="0"/>
              <a:t>dereference</a:t>
            </a:r>
            <a:endParaRPr lang="he-IL" dirty="0"/>
          </a:p>
          <a:p>
            <a:pPr algn="r" rtl="1"/>
            <a:r>
              <a:rPr lang="he-IL" dirty="0"/>
              <a:t>אין בעיות של מצביעים כמו מצביע מתנדנד.</a:t>
            </a:r>
          </a:p>
          <a:p>
            <a:pPr algn="r" rtl="1"/>
            <a:r>
              <a:rPr lang="he-IL" dirty="0"/>
              <a:t>הטיפול בזליגת זכרון הינו על ידי ה</a:t>
            </a:r>
            <a:r>
              <a:rPr lang="en-US" dirty="0"/>
              <a:t>garbage collector</a:t>
            </a:r>
            <a:r>
              <a:rPr lang="he-IL" dirty="0"/>
              <a:t> של ה</a:t>
            </a:r>
            <a:r>
              <a:rPr lang="en-US" dirty="0"/>
              <a:t>JVM</a:t>
            </a:r>
            <a:r>
              <a:rPr lang="he-IL" dirty="0"/>
              <a:t>.</a:t>
            </a:r>
          </a:p>
          <a:p>
            <a:pPr algn="l"/>
            <a:endParaRPr lang="en-US" dirty="0"/>
          </a:p>
        </p:txBody>
      </p:sp>
    </p:spTree>
    <p:extLst>
      <p:ext uri="{BB962C8B-B14F-4D97-AF65-F5344CB8AC3E}">
        <p14:creationId xmlns:p14="http://schemas.microsoft.com/office/powerpoint/2010/main" val="574691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1EE-D1F5-4785-B0CC-88850C1C41B3}"/>
              </a:ext>
            </a:extLst>
          </p:cNvPr>
          <p:cNvSpPr>
            <a:spLocks noGrp="1"/>
          </p:cNvSpPr>
          <p:nvPr>
            <p:ph type="title"/>
          </p:nvPr>
        </p:nvSpPr>
        <p:spPr/>
        <p:txBody>
          <a:bodyPr/>
          <a:lstStyle/>
          <a:p>
            <a:pPr algn="r" rtl="1"/>
            <a:r>
              <a:rPr lang="en-US" dirty="0">
                <a:cs typeface="+mn-cs"/>
              </a:rPr>
              <a:t>reference</a:t>
            </a:r>
            <a:endParaRPr lang="en-US" dirty="0"/>
          </a:p>
        </p:txBody>
      </p:sp>
      <p:sp>
        <p:nvSpPr>
          <p:cNvPr id="3" name="Content Placeholder 2">
            <a:extLst>
              <a:ext uri="{FF2B5EF4-FFF2-40B4-BE49-F238E27FC236}">
                <a16:creationId xmlns:a16="http://schemas.microsoft.com/office/drawing/2014/main" id="{B7E0CBD6-1B5F-46A0-9DC6-7529AB75AED0}"/>
              </a:ext>
            </a:extLst>
          </p:cNvPr>
          <p:cNvSpPr>
            <a:spLocks noGrp="1"/>
          </p:cNvSpPr>
          <p:nvPr>
            <p:ph idx="1"/>
          </p:nvPr>
        </p:nvSpPr>
        <p:spPr/>
        <p:txBody>
          <a:bodyPr/>
          <a:lstStyle/>
          <a:p>
            <a:pPr algn="r" rtl="1"/>
            <a:r>
              <a:rPr lang="he-IL" dirty="0"/>
              <a:t>על ידי ה</a:t>
            </a:r>
            <a:r>
              <a:rPr lang="en-US" dirty="0" err="1"/>
              <a:t>val</a:t>
            </a:r>
            <a:r>
              <a:rPr lang="he-IL" dirty="0"/>
              <a:t> אפשר להגדיר מצביע קבוע לאוביקט לדוג':</a:t>
            </a:r>
          </a:p>
          <a:p>
            <a:pPr marL="0" indent="0" algn="l">
              <a:buNone/>
            </a:pPr>
            <a:r>
              <a:rPr lang="en-US" sz="1800" dirty="0"/>
              <a:t> </a:t>
            </a:r>
            <a:r>
              <a:rPr lang="en-US" sz="1800" dirty="0" err="1"/>
              <a:t>val</a:t>
            </a:r>
            <a:r>
              <a:rPr lang="en-US" sz="1800" dirty="0"/>
              <a:t> </a:t>
            </a:r>
            <a:r>
              <a:rPr lang="en-US" sz="1800" dirty="0" err="1"/>
              <a:t>mo</a:t>
            </a:r>
            <a:r>
              <a:rPr lang="en-US" sz="1800" dirty="0"/>
              <a:t>=new </a:t>
            </a:r>
            <a:r>
              <a:rPr lang="en-US" sz="1800" dirty="0" err="1"/>
              <a:t>MyOperand</a:t>
            </a:r>
            <a:r>
              <a:rPr lang="en-US" sz="1800" dirty="0"/>
              <a:t>()</a:t>
            </a:r>
          </a:p>
          <a:p>
            <a:pPr marL="0" indent="0" algn="l">
              <a:buNone/>
            </a:pPr>
            <a:r>
              <a:rPr lang="en-US" sz="1800" dirty="0"/>
              <a:t> </a:t>
            </a:r>
            <a:r>
              <a:rPr lang="en-US" sz="1800" dirty="0" err="1"/>
              <a:t>mo.setm</a:t>
            </a:r>
            <a:r>
              <a:rPr lang="en-US" sz="1800" dirty="0"/>
              <a:t>(6)</a:t>
            </a:r>
          </a:p>
          <a:p>
            <a:pPr marL="0" indent="0" algn="l">
              <a:buNone/>
            </a:pPr>
            <a:r>
              <a:rPr lang="en-US" sz="1800" dirty="0"/>
              <a:t>  var mo2=new </a:t>
            </a:r>
            <a:r>
              <a:rPr lang="en-US" sz="1800" dirty="0" err="1"/>
              <a:t>MyOperand</a:t>
            </a:r>
            <a:r>
              <a:rPr lang="en-US" sz="1800" dirty="0"/>
              <a:t>()</a:t>
            </a:r>
          </a:p>
          <a:p>
            <a:pPr marL="0" indent="0" algn="l">
              <a:buNone/>
            </a:pPr>
            <a:r>
              <a:rPr lang="en-US" sz="1800" dirty="0"/>
              <a:t>  </a:t>
            </a:r>
            <a:r>
              <a:rPr lang="en-US" sz="1800" dirty="0" err="1"/>
              <a:t>mo</a:t>
            </a:r>
            <a:r>
              <a:rPr lang="en-US" sz="1800" dirty="0"/>
              <a:t>=mo2//compile error</a:t>
            </a:r>
          </a:p>
          <a:p>
            <a:pPr algn="r" rtl="1"/>
            <a:r>
              <a:rPr lang="he-IL" dirty="0"/>
              <a:t>מחליף את השימוש במצביעים</a:t>
            </a:r>
          </a:p>
          <a:p>
            <a:pPr algn="r" rtl="1"/>
            <a:endParaRPr lang="en-US" dirty="0"/>
          </a:p>
        </p:txBody>
      </p:sp>
    </p:spTree>
    <p:extLst>
      <p:ext uri="{BB962C8B-B14F-4D97-AF65-F5344CB8AC3E}">
        <p14:creationId xmlns:p14="http://schemas.microsoft.com/office/powerpoint/2010/main" val="1436225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52FE3-8982-4CA9-95C9-F2E56AAB0BD3}"/>
              </a:ext>
            </a:extLst>
          </p:cNvPr>
          <p:cNvSpPr>
            <a:spLocks noGrp="1"/>
          </p:cNvSpPr>
          <p:nvPr>
            <p:ph type="title"/>
          </p:nvPr>
        </p:nvSpPr>
        <p:spPr/>
        <p:txBody>
          <a:bodyPr/>
          <a:lstStyle/>
          <a:p>
            <a:pPr algn="r" rtl="1"/>
            <a:r>
              <a:rPr lang="en-US" dirty="0"/>
              <a:t>scope</a:t>
            </a:r>
          </a:p>
        </p:txBody>
      </p:sp>
      <p:sp>
        <p:nvSpPr>
          <p:cNvPr id="3" name="Content Placeholder 2">
            <a:extLst>
              <a:ext uri="{FF2B5EF4-FFF2-40B4-BE49-F238E27FC236}">
                <a16:creationId xmlns:a16="http://schemas.microsoft.com/office/drawing/2014/main" id="{9C69A359-28CD-42FA-8FB5-32985736B4FA}"/>
              </a:ext>
            </a:extLst>
          </p:cNvPr>
          <p:cNvSpPr>
            <a:spLocks noGrp="1"/>
          </p:cNvSpPr>
          <p:nvPr>
            <p:ph idx="1"/>
          </p:nvPr>
        </p:nvSpPr>
        <p:spPr/>
        <p:txBody>
          <a:bodyPr/>
          <a:lstStyle/>
          <a:p>
            <a:pPr algn="r" rtl="1"/>
            <a:r>
              <a:rPr lang="en-US" dirty="0" err="1"/>
              <a:t>scala</a:t>
            </a:r>
            <a:r>
              <a:rPr lang="he-IL" dirty="0"/>
              <a:t> מאפשרת קינון פונקציות.</a:t>
            </a:r>
          </a:p>
          <a:p>
            <a:pPr algn="r" rtl="1"/>
            <a:r>
              <a:rPr lang="he-IL" dirty="0"/>
              <a:t>משום כך קיים </a:t>
            </a:r>
            <a:r>
              <a:rPr lang="en-US" dirty="0"/>
              <a:t>static scope</a:t>
            </a:r>
            <a:r>
              <a:rPr lang="he-IL" dirty="0"/>
              <a:t>.</a:t>
            </a:r>
          </a:p>
          <a:p>
            <a:pPr algn="r" rtl="1"/>
            <a:r>
              <a:rPr lang="he-IL" dirty="0"/>
              <a:t>יש גם קינון של בלוקים.</a:t>
            </a:r>
          </a:p>
          <a:p>
            <a:pPr algn="r" rtl="1"/>
            <a:r>
              <a:rPr lang="en-US" dirty="0"/>
              <a:t>Dynamic scope</a:t>
            </a:r>
          </a:p>
        </p:txBody>
      </p:sp>
    </p:spTree>
    <p:extLst>
      <p:ext uri="{BB962C8B-B14F-4D97-AF65-F5344CB8AC3E}">
        <p14:creationId xmlns:p14="http://schemas.microsoft.com/office/powerpoint/2010/main" val="2526671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43B8D-64F2-4729-A0D1-AB700C8619D0}"/>
              </a:ext>
            </a:extLst>
          </p:cNvPr>
          <p:cNvSpPr>
            <a:spLocks noGrp="1"/>
          </p:cNvSpPr>
          <p:nvPr>
            <p:ph type="title"/>
          </p:nvPr>
        </p:nvSpPr>
        <p:spPr/>
        <p:txBody>
          <a:bodyPr/>
          <a:lstStyle/>
          <a:p>
            <a:pPr algn="r" rtl="1"/>
            <a:r>
              <a:rPr lang="he-IL" dirty="0">
                <a:cs typeface="+mn-cs"/>
              </a:rPr>
              <a:t>טיפול בזיכרון</a:t>
            </a:r>
            <a:endParaRPr lang="en-US" dirty="0">
              <a:cs typeface="+mn-cs"/>
            </a:endParaRPr>
          </a:p>
        </p:txBody>
      </p:sp>
      <p:sp>
        <p:nvSpPr>
          <p:cNvPr id="3" name="Content Placeholder 2">
            <a:extLst>
              <a:ext uri="{FF2B5EF4-FFF2-40B4-BE49-F238E27FC236}">
                <a16:creationId xmlns:a16="http://schemas.microsoft.com/office/drawing/2014/main" id="{9D12DA70-6EB2-4F61-945C-1B021A58A15F}"/>
              </a:ext>
            </a:extLst>
          </p:cNvPr>
          <p:cNvSpPr>
            <a:spLocks noGrp="1"/>
          </p:cNvSpPr>
          <p:nvPr>
            <p:ph idx="1"/>
          </p:nvPr>
        </p:nvSpPr>
        <p:spPr/>
        <p:txBody>
          <a:bodyPr/>
          <a:lstStyle/>
          <a:p>
            <a:pPr algn="r" rtl="1"/>
            <a:r>
              <a:rPr lang="he-IL" dirty="0"/>
              <a:t>ה</a:t>
            </a:r>
            <a:r>
              <a:rPr lang="en-US" dirty="0" err="1"/>
              <a:t>jvm</a:t>
            </a:r>
            <a:r>
              <a:rPr lang="he-IL" dirty="0"/>
              <a:t> אחראי לשחרור הזכרון ולכן האלגוריתם של </a:t>
            </a:r>
            <a:r>
              <a:rPr lang="en-US" dirty="0"/>
              <a:t>garbage collector</a:t>
            </a:r>
            <a:r>
              <a:rPr lang="he-IL" dirty="0"/>
              <a:t> תלוי בגרסה של ה</a:t>
            </a:r>
            <a:r>
              <a:rPr lang="en-US" dirty="0" err="1"/>
              <a:t>jvm</a:t>
            </a:r>
            <a:r>
              <a:rPr lang="he-IL" dirty="0"/>
              <a:t>.</a:t>
            </a:r>
            <a:endParaRPr lang="en-US" dirty="0"/>
          </a:p>
          <a:p>
            <a:pPr algn="r" rtl="1"/>
            <a:endParaRPr lang="en-US" dirty="0"/>
          </a:p>
        </p:txBody>
      </p:sp>
    </p:spTree>
    <p:extLst>
      <p:ext uri="{BB962C8B-B14F-4D97-AF65-F5344CB8AC3E}">
        <p14:creationId xmlns:p14="http://schemas.microsoft.com/office/powerpoint/2010/main" val="1351725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9F3C0-F16B-4619-A1E8-A9E7ABC33666}"/>
              </a:ext>
            </a:extLst>
          </p:cNvPr>
          <p:cNvSpPr>
            <a:spLocks noGrp="1"/>
          </p:cNvSpPr>
          <p:nvPr>
            <p:ph type="title"/>
          </p:nvPr>
        </p:nvSpPr>
        <p:spPr/>
        <p:txBody>
          <a:bodyPr/>
          <a:lstStyle/>
          <a:p>
            <a:pPr algn="r" rtl="1"/>
            <a:r>
              <a:rPr lang="he-IL" dirty="0">
                <a:cs typeface="+mn-cs"/>
              </a:rPr>
              <a:t>תתי תוכניות (פונקציות)</a:t>
            </a:r>
            <a:endParaRPr lang="en-US" dirty="0">
              <a:cs typeface="+mn-cs"/>
            </a:endParaRPr>
          </a:p>
        </p:txBody>
      </p:sp>
      <p:sp>
        <p:nvSpPr>
          <p:cNvPr id="3" name="Content Placeholder 2">
            <a:extLst>
              <a:ext uri="{FF2B5EF4-FFF2-40B4-BE49-F238E27FC236}">
                <a16:creationId xmlns:a16="http://schemas.microsoft.com/office/drawing/2014/main" id="{ABA801F1-40B9-4484-A1F1-4DFC552A08AB}"/>
              </a:ext>
            </a:extLst>
          </p:cNvPr>
          <p:cNvSpPr>
            <a:spLocks noGrp="1"/>
          </p:cNvSpPr>
          <p:nvPr>
            <p:ph idx="1"/>
          </p:nvPr>
        </p:nvSpPr>
        <p:spPr/>
        <p:txBody>
          <a:bodyPr/>
          <a:lstStyle/>
          <a:p>
            <a:pPr algn="r" rtl="1"/>
            <a:r>
              <a:rPr lang="he-IL" dirty="0"/>
              <a:t>העברת נתונים בשתי שיטות:</a:t>
            </a:r>
          </a:p>
          <a:p>
            <a:pPr lvl="1" algn="r" rtl="1"/>
            <a:r>
              <a:rPr lang="en-US" dirty="0"/>
              <a:t>Positional parameters</a:t>
            </a:r>
            <a:r>
              <a:rPr lang="he-IL" dirty="0"/>
              <a:t> (מומלצת כשיש מעט פרמטרים)</a:t>
            </a:r>
          </a:p>
          <a:p>
            <a:pPr lvl="1" algn="r" rtl="1"/>
            <a:r>
              <a:rPr lang="en-US" dirty="0"/>
              <a:t>Keyword parameters</a:t>
            </a:r>
            <a:r>
              <a:rPr lang="he-IL" dirty="0"/>
              <a:t> לדוג':</a:t>
            </a:r>
          </a:p>
          <a:p>
            <a:pPr marL="457200" lvl="1" indent="0" algn="l">
              <a:buNone/>
            </a:pPr>
            <a:r>
              <a:rPr lang="en-US" sz="2000" dirty="0">
                <a:solidFill>
                  <a:srgbClr val="000088"/>
                </a:solidFill>
                <a:effectLst/>
              </a:rPr>
              <a:t>def</a:t>
            </a:r>
            <a:r>
              <a:rPr lang="en-US" sz="2000" dirty="0">
                <a:solidFill>
                  <a:srgbClr val="000000"/>
                </a:solidFill>
                <a:effectLst/>
              </a:rPr>
              <a:t> main</a:t>
            </a:r>
            <a:r>
              <a:rPr lang="en-US" sz="2000" dirty="0">
                <a:solidFill>
                  <a:srgbClr val="666600"/>
                </a:solidFill>
                <a:effectLst/>
              </a:rPr>
              <a:t>(</a:t>
            </a:r>
            <a:r>
              <a:rPr lang="en-US" sz="2000" dirty="0" err="1">
                <a:solidFill>
                  <a:srgbClr val="000000"/>
                </a:solidFill>
                <a:effectLst/>
              </a:rPr>
              <a:t>args</a:t>
            </a:r>
            <a:r>
              <a:rPr lang="en-US" sz="2000" dirty="0">
                <a:solidFill>
                  <a:srgbClr val="666600"/>
                </a:solidFill>
                <a:effectLst/>
              </a:rPr>
              <a:t>:</a:t>
            </a:r>
            <a:r>
              <a:rPr lang="en-US" sz="2000" dirty="0">
                <a:solidFill>
                  <a:srgbClr val="000000"/>
                </a:solidFill>
                <a:effectLst/>
              </a:rPr>
              <a:t> </a:t>
            </a:r>
            <a:r>
              <a:rPr lang="en-US" sz="2000" dirty="0">
                <a:solidFill>
                  <a:srgbClr val="660066"/>
                </a:solidFill>
                <a:effectLst/>
              </a:rPr>
              <a:t>Array</a:t>
            </a:r>
            <a:r>
              <a:rPr lang="en-US" sz="2000" dirty="0">
                <a:solidFill>
                  <a:srgbClr val="666600"/>
                </a:solidFill>
                <a:effectLst/>
              </a:rPr>
              <a:t>[</a:t>
            </a:r>
            <a:r>
              <a:rPr lang="en-US" sz="2000" dirty="0">
                <a:solidFill>
                  <a:srgbClr val="660066"/>
                </a:solidFill>
                <a:effectLst/>
              </a:rPr>
              <a:t>String</a:t>
            </a:r>
            <a:r>
              <a:rPr lang="en-US" sz="2000" dirty="0">
                <a:solidFill>
                  <a:srgbClr val="666600"/>
                </a:solidFill>
                <a:effectLst/>
              </a:rPr>
              <a:t>])</a:t>
            </a:r>
            <a:endParaRPr lang="he-IL" sz="2000" dirty="0">
              <a:solidFill>
                <a:srgbClr val="666600"/>
              </a:solidFill>
              <a:effectLst/>
            </a:endParaRPr>
          </a:p>
          <a:p>
            <a:pPr marL="457200" lvl="1" indent="0" algn="l">
              <a:buNone/>
            </a:pPr>
            <a:r>
              <a:rPr lang="en-US" sz="2000" dirty="0">
                <a:solidFill>
                  <a:srgbClr val="000000"/>
                </a:solidFill>
                <a:effectLst/>
              </a:rPr>
              <a:t> </a:t>
            </a:r>
            <a:r>
              <a:rPr lang="en-US" sz="2000" dirty="0">
                <a:solidFill>
                  <a:srgbClr val="666600"/>
                </a:solidFill>
                <a:effectLst/>
              </a:rPr>
              <a:t>{</a:t>
            </a:r>
            <a:r>
              <a:rPr lang="en-US" sz="2000" dirty="0">
                <a:solidFill>
                  <a:srgbClr val="000000"/>
                </a:solidFill>
                <a:effectLst/>
              </a:rPr>
              <a:t> </a:t>
            </a:r>
            <a:r>
              <a:rPr lang="en-US" sz="2000" dirty="0" err="1">
                <a:solidFill>
                  <a:srgbClr val="000000"/>
                </a:solidFill>
                <a:effectLst/>
              </a:rPr>
              <a:t>printInt</a:t>
            </a:r>
            <a:r>
              <a:rPr lang="en-US" sz="2000" dirty="0">
                <a:solidFill>
                  <a:srgbClr val="666600"/>
                </a:solidFill>
                <a:effectLst/>
              </a:rPr>
              <a:t>(</a:t>
            </a:r>
            <a:r>
              <a:rPr lang="en-US" sz="2000" dirty="0">
                <a:solidFill>
                  <a:srgbClr val="000000"/>
                </a:solidFill>
                <a:effectLst/>
              </a:rPr>
              <a:t>b </a:t>
            </a:r>
            <a:r>
              <a:rPr lang="en-US" sz="2000" dirty="0">
                <a:solidFill>
                  <a:srgbClr val="666600"/>
                </a:solidFill>
                <a:effectLst/>
              </a:rPr>
              <a:t>=</a:t>
            </a:r>
            <a:r>
              <a:rPr lang="en-US" sz="2000" dirty="0">
                <a:solidFill>
                  <a:srgbClr val="000000"/>
                </a:solidFill>
                <a:effectLst/>
              </a:rPr>
              <a:t> </a:t>
            </a:r>
            <a:r>
              <a:rPr lang="en-US" sz="2000" dirty="0">
                <a:solidFill>
                  <a:srgbClr val="006666"/>
                </a:solidFill>
                <a:effectLst/>
              </a:rPr>
              <a:t>5</a:t>
            </a:r>
            <a:r>
              <a:rPr lang="en-US" sz="2000" dirty="0">
                <a:solidFill>
                  <a:srgbClr val="666600"/>
                </a:solidFill>
                <a:effectLst/>
              </a:rPr>
              <a:t>,</a:t>
            </a:r>
            <a:r>
              <a:rPr lang="en-US" sz="2000" dirty="0">
                <a:solidFill>
                  <a:srgbClr val="000000"/>
                </a:solidFill>
                <a:effectLst/>
              </a:rPr>
              <a:t> a </a:t>
            </a:r>
            <a:r>
              <a:rPr lang="en-US" sz="2000" dirty="0">
                <a:solidFill>
                  <a:srgbClr val="666600"/>
                </a:solidFill>
                <a:effectLst/>
              </a:rPr>
              <a:t>=</a:t>
            </a:r>
            <a:r>
              <a:rPr lang="en-US" sz="2000" dirty="0">
                <a:solidFill>
                  <a:srgbClr val="000000"/>
                </a:solidFill>
                <a:effectLst/>
              </a:rPr>
              <a:t> </a:t>
            </a:r>
            <a:r>
              <a:rPr lang="en-US" sz="2000" dirty="0">
                <a:solidFill>
                  <a:srgbClr val="006666"/>
                </a:solidFill>
                <a:effectLst/>
              </a:rPr>
              <a:t>7</a:t>
            </a:r>
            <a:r>
              <a:rPr lang="en-US" sz="2000" dirty="0">
                <a:solidFill>
                  <a:srgbClr val="666600"/>
                </a:solidFill>
                <a:effectLst/>
              </a:rPr>
              <a:t>);</a:t>
            </a:r>
            <a:r>
              <a:rPr lang="en-US" sz="2000" dirty="0">
                <a:solidFill>
                  <a:srgbClr val="000000"/>
                </a:solidFill>
                <a:effectLst/>
              </a:rPr>
              <a:t> </a:t>
            </a:r>
            <a:r>
              <a:rPr lang="en-US" sz="2000" dirty="0">
                <a:solidFill>
                  <a:srgbClr val="666600"/>
                </a:solidFill>
                <a:effectLst/>
              </a:rPr>
              <a:t>}</a:t>
            </a:r>
            <a:endParaRPr lang="he-IL" sz="2000" dirty="0">
              <a:solidFill>
                <a:srgbClr val="666600"/>
              </a:solidFill>
              <a:effectLst/>
            </a:endParaRPr>
          </a:p>
          <a:p>
            <a:pPr marL="457200" lvl="1" indent="0" algn="l">
              <a:buNone/>
            </a:pPr>
            <a:r>
              <a:rPr lang="en-US" sz="2000" dirty="0">
                <a:solidFill>
                  <a:srgbClr val="000000"/>
                </a:solidFill>
                <a:effectLst/>
              </a:rPr>
              <a:t> </a:t>
            </a:r>
            <a:r>
              <a:rPr lang="en-US" sz="2000" dirty="0">
                <a:solidFill>
                  <a:srgbClr val="000088"/>
                </a:solidFill>
                <a:effectLst/>
              </a:rPr>
              <a:t>def</a:t>
            </a:r>
            <a:r>
              <a:rPr lang="en-US" sz="2000" dirty="0">
                <a:solidFill>
                  <a:srgbClr val="000000"/>
                </a:solidFill>
                <a:effectLst/>
              </a:rPr>
              <a:t> </a:t>
            </a:r>
            <a:r>
              <a:rPr lang="en-US" sz="2000" dirty="0" err="1">
                <a:solidFill>
                  <a:srgbClr val="000000"/>
                </a:solidFill>
                <a:effectLst/>
              </a:rPr>
              <a:t>printInt</a:t>
            </a:r>
            <a:r>
              <a:rPr lang="en-US" sz="2000" dirty="0">
                <a:solidFill>
                  <a:srgbClr val="666600"/>
                </a:solidFill>
                <a:effectLst/>
              </a:rPr>
              <a:t>(</a:t>
            </a:r>
            <a:r>
              <a:rPr lang="en-US" sz="2000" dirty="0">
                <a:solidFill>
                  <a:srgbClr val="000000"/>
                </a:solidFill>
                <a:effectLst/>
              </a:rPr>
              <a:t> a</a:t>
            </a:r>
            <a:r>
              <a:rPr lang="en-US" sz="2000" dirty="0">
                <a:solidFill>
                  <a:srgbClr val="666600"/>
                </a:solidFill>
                <a:effectLst/>
              </a:rPr>
              <a:t>:</a:t>
            </a:r>
            <a:r>
              <a:rPr lang="en-US" sz="2000" dirty="0">
                <a:solidFill>
                  <a:srgbClr val="660066"/>
                </a:solidFill>
                <a:effectLst/>
              </a:rPr>
              <a:t>Int</a:t>
            </a:r>
            <a:r>
              <a:rPr lang="en-US" sz="2000" dirty="0">
                <a:solidFill>
                  <a:srgbClr val="666600"/>
                </a:solidFill>
                <a:effectLst/>
              </a:rPr>
              <a:t>,</a:t>
            </a:r>
            <a:r>
              <a:rPr lang="en-US" sz="2000" dirty="0">
                <a:solidFill>
                  <a:srgbClr val="000000"/>
                </a:solidFill>
                <a:effectLst/>
              </a:rPr>
              <a:t> b</a:t>
            </a:r>
            <a:r>
              <a:rPr lang="en-US" sz="2000" dirty="0">
                <a:solidFill>
                  <a:srgbClr val="666600"/>
                </a:solidFill>
                <a:effectLst/>
              </a:rPr>
              <a:t>:</a:t>
            </a:r>
            <a:r>
              <a:rPr lang="en-US" sz="2000" dirty="0">
                <a:solidFill>
                  <a:srgbClr val="660066"/>
                </a:solidFill>
                <a:effectLst/>
              </a:rPr>
              <a:t>Int</a:t>
            </a:r>
            <a:r>
              <a:rPr lang="en-US" sz="2000" dirty="0">
                <a:solidFill>
                  <a:srgbClr val="000000"/>
                </a:solidFill>
                <a:effectLst/>
              </a:rPr>
              <a:t> </a:t>
            </a:r>
            <a:r>
              <a:rPr lang="en-US" sz="2000" dirty="0">
                <a:solidFill>
                  <a:srgbClr val="666600"/>
                </a:solidFill>
                <a:effectLst/>
              </a:rPr>
              <a:t>)</a:t>
            </a:r>
            <a:r>
              <a:rPr lang="en-US" sz="2000" dirty="0">
                <a:solidFill>
                  <a:srgbClr val="000000"/>
                </a:solidFill>
                <a:effectLst/>
              </a:rPr>
              <a:t> </a:t>
            </a:r>
            <a:r>
              <a:rPr lang="en-US" sz="2000" dirty="0">
                <a:solidFill>
                  <a:srgbClr val="666600"/>
                </a:solidFill>
                <a:effectLst/>
              </a:rPr>
              <a:t>=</a:t>
            </a:r>
            <a:endParaRPr lang="he-IL" sz="2000" dirty="0">
              <a:solidFill>
                <a:srgbClr val="666600"/>
              </a:solidFill>
              <a:effectLst/>
            </a:endParaRPr>
          </a:p>
          <a:p>
            <a:pPr marL="457200" lvl="1" indent="0" algn="l">
              <a:buNone/>
            </a:pPr>
            <a:r>
              <a:rPr lang="en-US" sz="2000" dirty="0">
                <a:solidFill>
                  <a:srgbClr val="000000"/>
                </a:solidFill>
                <a:effectLst/>
              </a:rPr>
              <a:t> </a:t>
            </a:r>
            <a:r>
              <a:rPr lang="en-US" sz="2000" dirty="0">
                <a:solidFill>
                  <a:srgbClr val="666600"/>
                </a:solidFill>
                <a:effectLst/>
              </a:rPr>
              <a:t>{</a:t>
            </a:r>
            <a:r>
              <a:rPr lang="en-US" sz="2000" dirty="0">
                <a:solidFill>
                  <a:srgbClr val="000000"/>
                </a:solidFill>
                <a:effectLst/>
              </a:rPr>
              <a:t> </a:t>
            </a:r>
            <a:endParaRPr lang="he-IL" sz="2000" dirty="0">
              <a:solidFill>
                <a:srgbClr val="000000"/>
              </a:solidFill>
              <a:effectLst/>
            </a:endParaRPr>
          </a:p>
          <a:p>
            <a:pPr marL="457200" lvl="1" indent="0" algn="l">
              <a:buNone/>
            </a:pPr>
            <a:r>
              <a:rPr lang="he-IL" sz="2000" dirty="0">
                <a:solidFill>
                  <a:srgbClr val="000000"/>
                </a:solidFill>
              </a:rPr>
              <a:t>   </a:t>
            </a:r>
            <a:r>
              <a:rPr lang="en-US" sz="2000" dirty="0" err="1">
                <a:solidFill>
                  <a:srgbClr val="000000"/>
                </a:solidFill>
                <a:effectLst/>
              </a:rPr>
              <a:t>println</a:t>
            </a:r>
            <a:r>
              <a:rPr lang="en-US" sz="2000" dirty="0">
                <a:solidFill>
                  <a:srgbClr val="666600"/>
                </a:solidFill>
                <a:effectLst/>
              </a:rPr>
              <a:t>(</a:t>
            </a:r>
            <a:r>
              <a:rPr lang="en-US" sz="2000" dirty="0">
                <a:solidFill>
                  <a:srgbClr val="008800"/>
                </a:solidFill>
                <a:effectLst/>
              </a:rPr>
              <a:t>"Value of a : "</a:t>
            </a:r>
            <a:r>
              <a:rPr lang="en-US" sz="2000" dirty="0">
                <a:solidFill>
                  <a:srgbClr val="000000"/>
                </a:solidFill>
                <a:effectLst/>
              </a:rPr>
              <a:t> </a:t>
            </a:r>
            <a:r>
              <a:rPr lang="en-US" sz="2000" dirty="0">
                <a:solidFill>
                  <a:srgbClr val="666600"/>
                </a:solidFill>
                <a:effectLst/>
              </a:rPr>
              <a:t>+</a:t>
            </a:r>
            <a:r>
              <a:rPr lang="en-US" sz="2000" dirty="0">
                <a:solidFill>
                  <a:srgbClr val="000000"/>
                </a:solidFill>
                <a:effectLst/>
              </a:rPr>
              <a:t> a </a:t>
            </a:r>
            <a:r>
              <a:rPr lang="en-US" sz="2000" dirty="0">
                <a:solidFill>
                  <a:srgbClr val="666600"/>
                </a:solidFill>
                <a:effectLst/>
              </a:rPr>
              <a:t>);</a:t>
            </a:r>
            <a:endParaRPr lang="he-IL" sz="2000" dirty="0">
              <a:solidFill>
                <a:srgbClr val="666600"/>
              </a:solidFill>
              <a:effectLst/>
            </a:endParaRPr>
          </a:p>
          <a:p>
            <a:pPr marL="457200" lvl="1" indent="0" algn="l">
              <a:buNone/>
            </a:pPr>
            <a:r>
              <a:rPr lang="he-IL" sz="2000" dirty="0">
                <a:solidFill>
                  <a:srgbClr val="666600"/>
                </a:solidFill>
                <a:effectLst/>
              </a:rPr>
              <a:t>  </a:t>
            </a:r>
            <a:r>
              <a:rPr lang="en-US" sz="2000" dirty="0">
                <a:solidFill>
                  <a:srgbClr val="000000"/>
                </a:solidFill>
                <a:effectLst/>
              </a:rPr>
              <a:t> </a:t>
            </a:r>
            <a:r>
              <a:rPr lang="en-US" sz="2000" dirty="0" err="1">
                <a:solidFill>
                  <a:srgbClr val="000000"/>
                </a:solidFill>
                <a:effectLst/>
              </a:rPr>
              <a:t>println</a:t>
            </a:r>
            <a:r>
              <a:rPr lang="en-US" sz="2000" dirty="0">
                <a:solidFill>
                  <a:srgbClr val="666600"/>
                </a:solidFill>
                <a:effectLst/>
              </a:rPr>
              <a:t>(</a:t>
            </a:r>
            <a:r>
              <a:rPr lang="en-US" sz="2000" dirty="0">
                <a:solidFill>
                  <a:srgbClr val="008800"/>
                </a:solidFill>
                <a:effectLst/>
              </a:rPr>
              <a:t>"Value of b : "</a:t>
            </a:r>
            <a:r>
              <a:rPr lang="en-US" sz="2000" dirty="0">
                <a:solidFill>
                  <a:srgbClr val="000000"/>
                </a:solidFill>
                <a:effectLst/>
              </a:rPr>
              <a:t> </a:t>
            </a:r>
            <a:r>
              <a:rPr lang="en-US" sz="2000" dirty="0">
                <a:solidFill>
                  <a:srgbClr val="666600"/>
                </a:solidFill>
                <a:effectLst/>
              </a:rPr>
              <a:t>+</a:t>
            </a:r>
            <a:r>
              <a:rPr lang="en-US" sz="2000" dirty="0">
                <a:solidFill>
                  <a:srgbClr val="000000"/>
                </a:solidFill>
                <a:effectLst/>
              </a:rPr>
              <a:t> b </a:t>
            </a:r>
            <a:r>
              <a:rPr lang="en-US" sz="2000" dirty="0">
                <a:solidFill>
                  <a:srgbClr val="666600"/>
                </a:solidFill>
                <a:effectLst/>
              </a:rPr>
              <a:t>);</a:t>
            </a:r>
            <a:r>
              <a:rPr lang="en-US" sz="2000" dirty="0">
                <a:solidFill>
                  <a:srgbClr val="000000"/>
                </a:solidFill>
                <a:effectLst/>
              </a:rPr>
              <a:t> </a:t>
            </a:r>
            <a:endParaRPr lang="he-IL" sz="2000" dirty="0">
              <a:solidFill>
                <a:srgbClr val="000000"/>
              </a:solidFill>
              <a:effectLst/>
            </a:endParaRPr>
          </a:p>
          <a:p>
            <a:pPr marL="457200" lvl="1" indent="0" algn="l">
              <a:buNone/>
            </a:pPr>
            <a:r>
              <a:rPr lang="en-US" sz="2000" dirty="0">
                <a:solidFill>
                  <a:srgbClr val="666600"/>
                </a:solidFill>
                <a:effectLst/>
              </a:rPr>
              <a:t>}</a:t>
            </a:r>
            <a:r>
              <a:rPr lang="en-US" sz="2000" dirty="0">
                <a:solidFill>
                  <a:srgbClr val="000000"/>
                </a:solidFill>
                <a:effectLst/>
              </a:rPr>
              <a:t> </a:t>
            </a:r>
            <a:endParaRPr lang="he-IL" sz="2000" dirty="0">
              <a:solidFill>
                <a:srgbClr val="000000"/>
              </a:solidFill>
              <a:effectLst/>
            </a:endParaRPr>
          </a:p>
          <a:p>
            <a:pPr lvl="2" algn="r" rtl="1"/>
            <a:r>
              <a:rPr lang="he-IL" dirty="0">
                <a:solidFill>
                  <a:srgbClr val="000000"/>
                </a:solidFill>
              </a:rPr>
              <a:t>אפשר להעביר נתונים גם לפי שם</a:t>
            </a:r>
            <a:r>
              <a:rPr lang="en-US" dirty="0">
                <a:solidFill>
                  <a:srgbClr val="000000"/>
                </a:solidFill>
              </a:rPr>
              <a:t>(keyword)</a:t>
            </a:r>
            <a:r>
              <a:rPr lang="he-IL" dirty="0">
                <a:solidFill>
                  <a:srgbClr val="000000"/>
                </a:solidFill>
              </a:rPr>
              <a:t> ומיקום, אך כשמעבירים פרמטר לפי שם חובה שהמשתנים שאחריו גם יועברו כך.</a:t>
            </a:r>
            <a:endParaRPr lang="he-IL" dirty="0"/>
          </a:p>
          <a:p>
            <a:pPr lvl="1" algn="r" rtl="1"/>
            <a:endParaRPr lang="en-US" dirty="0"/>
          </a:p>
        </p:txBody>
      </p:sp>
    </p:spTree>
    <p:extLst>
      <p:ext uri="{BB962C8B-B14F-4D97-AF65-F5344CB8AC3E}">
        <p14:creationId xmlns:p14="http://schemas.microsoft.com/office/powerpoint/2010/main" val="391988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79E77-884C-46BB-9E4F-DD75B74E5AD0}"/>
              </a:ext>
            </a:extLst>
          </p:cNvPr>
          <p:cNvSpPr>
            <a:spLocks noGrp="1"/>
          </p:cNvSpPr>
          <p:nvPr>
            <p:ph type="title"/>
          </p:nvPr>
        </p:nvSpPr>
        <p:spPr/>
        <p:txBody>
          <a:bodyPr/>
          <a:lstStyle/>
          <a:p>
            <a:pPr algn="r" rtl="1"/>
            <a:r>
              <a:rPr lang="he-IL" dirty="0">
                <a:cs typeface="+mn-cs"/>
              </a:rPr>
              <a:t>תתי תוכניות (פונקציות)</a:t>
            </a:r>
            <a:endParaRPr lang="en-US" dirty="0"/>
          </a:p>
        </p:txBody>
      </p:sp>
      <p:sp>
        <p:nvSpPr>
          <p:cNvPr id="3" name="Content Placeholder 2">
            <a:extLst>
              <a:ext uri="{FF2B5EF4-FFF2-40B4-BE49-F238E27FC236}">
                <a16:creationId xmlns:a16="http://schemas.microsoft.com/office/drawing/2014/main" id="{C2394648-D2A7-424D-B11D-76F56293CA31}"/>
              </a:ext>
            </a:extLst>
          </p:cNvPr>
          <p:cNvSpPr>
            <a:spLocks noGrp="1"/>
          </p:cNvSpPr>
          <p:nvPr>
            <p:ph idx="1"/>
          </p:nvPr>
        </p:nvSpPr>
        <p:spPr/>
        <p:txBody>
          <a:bodyPr>
            <a:normAutofit/>
          </a:bodyPr>
          <a:lstStyle/>
          <a:p>
            <a:pPr algn="r" rtl="1"/>
            <a:r>
              <a:rPr lang="he-IL" dirty="0"/>
              <a:t>ערכי ברירת מחדל: </a:t>
            </a:r>
          </a:p>
          <a:p>
            <a:pPr lvl="1" algn="r" rtl="1">
              <a:buFont typeface="Wingdings" panose="05000000000000000000" pitchFamily="2" charset="2"/>
              <a:buChar char="§"/>
            </a:pPr>
            <a:r>
              <a:rPr lang="he-IL" dirty="0"/>
              <a:t>אפשר לתת ערכי ברירת מחדל, </a:t>
            </a:r>
            <a:r>
              <a:rPr lang="he-IL" dirty="0">
                <a:solidFill>
                  <a:srgbClr val="000000"/>
                </a:solidFill>
              </a:rPr>
              <a:t>אך כשמגדירים פרמטר עם ערך ברירת מחדל, חובה שהמשתנים שאחריו גם יוגדרו כך.</a:t>
            </a:r>
            <a:endParaRPr lang="he-IL" dirty="0"/>
          </a:p>
          <a:p>
            <a:pPr algn="r" rtl="1"/>
            <a:r>
              <a:rPr lang="en-US" dirty="0"/>
              <a:t>Scala</a:t>
            </a:r>
            <a:r>
              <a:rPr lang="he-IL" dirty="0"/>
              <a:t> מאפשר קבלת מספר לא מוגדר של פרמטרים, ובתנאי שכולם מאותו הסוג.</a:t>
            </a:r>
          </a:p>
          <a:p>
            <a:pPr lvl="1" algn="r" rtl="1">
              <a:buFont typeface="Wingdings" panose="05000000000000000000" pitchFamily="2" charset="2"/>
              <a:buChar char="§"/>
            </a:pPr>
            <a:r>
              <a:rPr lang="he-IL" dirty="0"/>
              <a:t>באמצעות * מימין לסוג המשתנה.</a:t>
            </a:r>
          </a:p>
          <a:p>
            <a:pPr algn="r" rtl="1"/>
            <a:r>
              <a:rPr lang="he-IL" dirty="0"/>
              <a:t>יש בדיקת סוג וכמות הפרמטרים.</a:t>
            </a:r>
          </a:p>
          <a:p>
            <a:pPr lvl="1" algn="r" rtl="1">
              <a:buFont typeface="Wingdings" panose="05000000000000000000" pitchFamily="2" charset="2"/>
              <a:buChar char="§"/>
            </a:pPr>
            <a:endParaRPr lang="he-IL" dirty="0"/>
          </a:p>
          <a:p>
            <a:pPr lvl="1" algn="r" rtl="1"/>
            <a:endParaRPr lang="en-US" dirty="0"/>
          </a:p>
        </p:txBody>
      </p:sp>
    </p:spTree>
    <p:extLst>
      <p:ext uri="{BB962C8B-B14F-4D97-AF65-F5344CB8AC3E}">
        <p14:creationId xmlns:p14="http://schemas.microsoft.com/office/powerpoint/2010/main" val="56929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49D44-CAA4-4339-BE9F-829B408264F0}"/>
              </a:ext>
            </a:extLst>
          </p:cNvPr>
          <p:cNvSpPr>
            <a:spLocks noGrp="1"/>
          </p:cNvSpPr>
          <p:nvPr>
            <p:ph type="title"/>
          </p:nvPr>
        </p:nvSpPr>
        <p:spPr/>
        <p:txBody>
          <a:bodyPr/>
          <a:lstStyle/>
          <a:p>
            <a:pPr algn="r" rtl="1"/>
            <a:r>
              <a:rPr lang="he-IL" dirty="0">
                <a:cs typeface="+mn-cs"/>
              </a:rPr>
              <a:t>תתי תוכניות (פונקציות)</a:t>
            </a:r>
            <a:endParaRPr lang="en-US" dirty="0"/>
          </a:p>
        </p:txBody>
      </p:sp>
      <p:sp>
        <p:nvSpPr>
          <p:cNvPr id="3" name="Content Placeholder 2">
            <a:extLst>
              <a:ext uri="{FF2B5EF4-FFF2-40B4-BE49-F238E27FC236}">
                <a16:creationId xmlns:a16="http://schemas.microsoft.com/office/drawing/2014/main" id="{53833C14-D68D-4958-916B-383290F500DC}"/>
              </a:ext>
            </a:extLst>
          </p:cNvPr>
          <p:cNvSpPr>
            <a:spLocks noGrp="1"/>
          </p:cNvSpPr>
          <p:nvPr>
            <p:ph idx="1"/>
          </p:nvPr>
        </p:nvSpPr>
        <p:spPr/>
        <p:txBody>
          <a:bodyPr>
            <a:normAutofit fontScale="85000" lnSpcReduction="20000"/>
          </a:bodyPr>
          <a:lstStyle/>
          <a:p>
            <a:pPr algn="r" rtl="1"/>
            <a:r>
              <a:rPr lang="he-IL" dirty="0"/>
              <a:t>צורות קריאה:</a:t>
            </a:r>
          </a:p>
          <a:p>
            <a:pPr lvl="1" algn="r" rtl="1">
              <a:buFont typeface="Wingdings" panose="05000000000000000000" pitchFamily="2" charset="2"/>
              <a:buChar char="§"/>
            </a:pPr>
            <a:r>
              <a:rPr lang="he-IL" dirty="0"/>
              <a:t>נתונים מועברים </a:t>
            </a:r>
            <a:r>
              <a:rPr lang="en-US" dirty="0"/>
              <a:t>by value</a:t>
            </a:r>
            <a:r>
              <a:rPr lang="he-IL" dirty="0"/>
              <a:t> ומועברים כ</a:t>
            </a:r>
            <a:r>
              <a:rPr lang="en-US" dirty="0" err="1"/>
              <a:t>val</a:t>
            </a:r>
            <a:r>
              <a:rPr lang="he-IL" dirty="0"/>
              <a:t>. ולכן מופחתות תופעות הלוואי.</a:t>
            </a:r>
          </a:p>
          <a:p>
            <a:pPr lvl="1" algn="r" rtl="1">
              <a:buFont typeface="Wingdings" panose="05000000000000000000" pitchFamily="2" charset="2"/>
              <a:buChar char="§"/>
            </a:pPr>
            <a:r>
              <a:rPr lang="he-IL" dirty="0"/>
              <a:t>כיון שלמעשה מועבר </a:t>
            </a:r>
            <a:r>
              <a:rPr lang="en-US" dirty="0"/>
              <a:t>reference</a:t>
            </a:r>
            <a:r>
              <a:rPr lang="he-IL" dirty="0"/>
              <a:t> לנתון, מתקבל תוצאה של העברה </a:t>
            </a:r>
            <a:r>
              <a:rPr lang="en-US" dirty="0"/>
              <a:t>by reference</a:t>
            </a:r>
            <a:endParaRPr lang="he-IL" dirty="0"/>
          </a:p>
          <a:p>
            <a:pPr lvl="1" algn="r" rtl="1">
              <a:buFont typeface="Wingdings" panose="05000000000000000000" pitchFamily="2" charset="2"/>
              <a:buChar char="§"/>
            </a:pPr>
            <a:r>
              <a:rPr lang="he-IL" dirty="0"/>
              <a:t>מתקיים </a:t>
            </a:r>
            <a:r>
              <a:rPr lang="en-US" dirty="0"/>
              <a:t>pass by name</a:t>
            </a:r>
            <a:r>
              <a:rPr lang="he-IL" dirty="0"/>
              <a:t> לדוג’</a:t>
            </a:r>
          </a:p>
          <a:p>
            <a:pPr marL="0" indent="0">
              <a:buNone/>
            </a:pPr>
            <a:r>
              <a:rPr lang="en-US" sz="2100" dirty="0">
                <a:solidFill>
                  <a:srgbClr val="CC7832"/>
                </a:solidFill>
                <a:effectLst/>
              </a:rPr>
              <a:t>def </a:t>
            </a:r>
            <a:r>
              <a:rPr lang="en-US" sz="2100" dirty="0"/>
              <a:t>something()= {</a:t>
            </a:r>
            <a:br>
              <a:rPr lang="en-US" sz="2100" dirty="0"/>
            </a:br>
            <a:r>
              <a:rPr lang="en-US" sz="2100" dirty="0"/>
              <a:t>  </a:t>
            </a:r>
            <a:r>
              <a:rPr lang="en-US" sz="2100" dirty="0" err="1"/>
              <a:t>println</a:t>
            </a:r>
            <a:r>
              <a:rPr lang="en-US" sz="2100" dirty="0"/>
              <a:t>(</a:t>
            </a:r>
            <a:r>
              <a:rPr lang="en-US" sz="2100" dirty="0">
                <a:solidFill>
                  <a:srgbClr val="6A8759"/>
                </a:solidFill>
                <a:effectLst/>
              </a:rPr>
              <a:t>"calling something"</a:t>
            </a:r>
            <a:r>
              <a:rPr lang="en-US" sz="2100" dirty="0"/>
              <a:t>)</a:t>
            </a:r>
            <a:br>
              <a:rPr lang="en-US" sz="2100" dirty="0"/>
            </a:br>
            <a:r>
              <a:rPr lang="en-US" sz="2100" dirty="0">
                <a:solidFill>
                  <a:srgbClr val="6897BB"/>
                </a:solidFill>
                <a:effectLst/>
              </a:rPr>
              <a:t>1</a:t>
            </a:r>
            <a:br>
              <a:rPr lang="en-US" sz="2100" dirty="0">
                <a:solidFill>
                  <a:srgbClr val="6897BB"/>
                </a:solidFill>
                <a:effectLst/>
              </a:rPr>
            </a:br>
            <a:r>
              <a:rPr lang="en-US" sz="2100" dirty="0"/>
              <a:t>}</a:t>
            </a:r>
            <a:br>
              <a:rPr lang="en-US" sz="2100" dirty="0"/>
            </a:br>
            <a:r>
              <a:rPr lang="en-US" sz="2100" dirty="0">
                <a:solidFill>
                  <a:srgbClr val="CC7832"/>
                </a:solidFill>
                <a:effectLst/>
              </a:rPr>
              <a:t>def </a:t>
            </a:r>
            <a:r>
              <a:rPr lang="en-US" sz="2100" dirty="0" err="1"/>
              <a:t>callByName</a:t>
            </a:r>
            <a:r>
              <a:rPr lang="en-US" sz="2100" dirty="0"/>
              <a:t>(x:=&gt;Int)={</a:t>
            </a:r>
            <a:br>
              <a:rPr lang="en-US" sz="2100" dirty="0"/>
            </a:br>
            <a:r>
              <a:rPr lang="en-US" sz="2100" dirty="0"/>
              <a:t>  print(</a:t>
            </a:r>
            <a:r>
              <a:rPr lang="en-US" sz="2100" dirty="0">
                <a:solidFill>
                  <a:srgbClr val="6A8759"/>
                </a:solidFill>
                <a:effectLst/>
              </a:rPr>
              <a:t>"x1="</a:t>
            </a:r>
            <a:r>
              <a:rPr lang="en-US" sz="2100" dirty="0"/>
              <a:t>+x)</a:t>
            </a:r>
            <a:br>
              <a:rPr lang="en-US" sz="2100" dirty="0"/>
            </a:br>
            <a:r>
              <a:rPr lang="en-US" sz="2100" dirty="0"/>
              <a:t>  print(</a:t>
            </a:r>
            <a:r>
              <a:rPr lang="en-US" sz="2100" dirty="0">
                <a:solidFill>
                  <a:srgbClr val="6A8759"/>
                </a:solidFill>
                <a:effectLst/>
              </a:rPr>
              <a:t>"x2="</a:t>
            </a:r>
            <a:r>
              <a:rPr lang="en-US" sz="2100" dirty="0"/>
              <a:t>+x)</a:t>
            </a:r>
            <a:br>
              <a:rPr lang="en-US" sz="2100" dirty="0"/>
            </a:br>
            <a:r>
              <a:rPr lang="en-US" sz="2100" dirty="0"/>
              <a:t>}</a:t>
            </a:r>
            <a:br>
              <a:rPr lang="en-US" sz="2100" dirty="0"/>
            </a:br>
            <a:r>
              <a:rPr lang="en-US" sz="2100" dirty="0" err="1"/>
              <a:t>callByName</a:t>
            </a:r>
            <a:r>
              <a:rPr lang="en-US" sz="2100" dirty="0"/>
              <a:t>(something())</a:t>
            </a:r>
            <a:br>
              <a:rPr lang="en-US" sz="2100" dirty="0"/>
            </a:br>
            <a:r>
              <a:rPr lang="en-US" sz="2100" dirty="0">
                <a:solidFill>
                  <a:srgbClr val="808080"/>
                </a:solidFill>
                <a:effectLst/>
              </a:rPr>
              <a:t>/*output:</a:t>
            </a:r>
            <a:br>
              <a:rPr lang="en-US" sz="2100" dirty="0">
                <a:solidFill>
                  <a:srgbClr val="808080"/>
                </a:solidFill>
                <a:effectLst/>
              </a:rPr>
            </a:br>
            <a:r>
              <a:rPr lang="en-US" sz="2100" dirty="0">
                <a:solidFill>
                  <a:srgbClr val="808080"/>
                </a:solidFill>
                <a:effectLst/>
              </a:rPr>
              <a:t>calling something</a:t>
            </a:r>
            <a:br>
              <a:rPr lang="en-US" sz="2100" dirty="0">
                <a:solidFill>
                  <a:srgbClr val="808080"/>
                </a:solidFill>
                <a:effectLst/>
              </a:rPr>
            </a:br>
            <a:r>
              <a:rPr lang="en-US" sz="2100" dirty="0">
                <a:solidFill>
                  <a:srgbClr val="808080"/>
                </a:solidFill>
                <a:effectLst/>
              </a:rPr>
              <a:t>x1=1</a:t>
            </a:r>
            <a:br>
              <a:rPr lang="en-US" sz="2100" dirty="0">
                <a:solidFill>
                  <a:srgbClr val="808080"/>
                </a:solidFill>
                <a:effectLst/>
              </a:rPr>
            </a:br>
            <a:r>
              <a:rPr lang="en-US" sz="2100" dirty="0">
                <a:solidFill>
                  <a:srgbClr val="808080"/>
                </a:solidFill>
                <a:effectLst/>
              </a:rPr>
              <a:t>calling something</a:t>
            </a:r>
            <a:br>
              <a:rPr lang="en-US" sz="2100" dirty="0">
                <a:solidFill>
                  <a:srgbClr val="808080"/>
                </a:solidFill>
                <a:effectLst/>
              </a:rPr>
            </a:br>
            <a:r>
              <a:rPr lang="en-US" sz="2100" dirty="0">
                <a:solidFill>
                  <a:srgbClr val="808080"/>
                </a:solidFill>
                <a:effectLst/>
              </a:rPr>
              <a:t>x2=2</a:t>
            </a:r>
            <a:br>
              <a:rPr lang="en-US" sz="2100" dirty="0">
                <a:solidFill>
                  <a:srgbClr val="808080"/>
                </a:solidFill>
                <a:effectLst/>
              </a:rPr>
            </a:br>
            <a:r>
              <a:rPr lang="en-US" sz="2100" dirty="0">
                <a:solidFill>
                  <a:srgbClr val="808080"/>
                </a:solidFill>
                <a:effectLst/>
              </a:rPr>
              <a:t> */</a:t>
            </a:r>
            <a:endParaRPr lang="en-US" sz="2100" dirty="0"/>
          </a:p>
          <a:p>
            <a:pPr marL="0" indent="0" algn="l">
              <a:buNone/>
            </a:pPr>
            <a:endParaRPr lang="en-US" dirty="0"/>
          </a:p>
        </p:txBody>
      </p:sp>
    </p:spTree>
    <p:extLst>
      <p:ext uri="{BB962C8B-B14F-4D97-AF65-F5344CB8AC3E}">
        <p14:creationId xmlns:p14="http://schemas.microsoft.com/office/powerpoint/2010/main" val="2968766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60E2B-2DCA-4942-8DBB-9BEF074B5C08}"/>
              </a:ext>
            </a:extLst>
          </p:cNvPr>
          <p:cNvSpPr>
            <a:spLocks noGrp="1"/>
          </p:cNvSpPr>
          <p:nvPr>
            <p:ph type="title"/>
          </p:nvPr>
        </p:nvSpPr>
        <p:spPr/>
        <p:txBody>
          <a:bodyPr/>
          <a:lstStyle/>
          <a:p>
            <a:pPr algn="r" rtl="1"/>
            <a:r>
              <a:rPr lang="he-IL" dirty="0">
                <a:cs typeface="+mn-cs"/>
              </a:rPr>
              <a:t>נקודות התיחסות נוספות לתתי תוכניות</a:t>
            </a:r>
            <a:endParaRPr lang="en-US" dirty="0">
              <a:cs typeface="+mn-cs"/>
            </a:endParaRPr>
          </a:p>
        </p:txBody>
      </p:sp>
      <p:sp>
        <p:nvSpPr>
          <p:cNvPr id="3" name="Content Placeholder 2">
            <a:extLst>
              <a:ext uri="{FF2B5EF4-FFF2-40B4-BE49-F238E27FC236}">
                <a16:creationId xmlns:a16="http://schemas.microsoft.com/office/drawing/2014/main" id="{97F9F203-FFC2-4BC8-9384-2720E38E0F8A}"/>
              </a:ext>
            </a:extLst>
          </p:cNvPr>
          <p:cNvSpPr>
            <a:spLocks noGrp="1"/>
          </p:cNvSpPr>
          <p:nvPr>
            <p:ph idx="1"/>
          </p:nvPr>
        </p:nvSpPr>
        <p:spPr/>
        <p:txBody>
          <a:bodyPr/>
          <a:lstStyle/>
          <a:p>
            <a:pPr algn="r" rtl="1"/>
            <a:r>
              <a:rPr lang="he-IL" dirty="0"/>
              <a:t>חפיפת תתי תוכניות- מאפשר לחפוף תתי תוכניות</a:t>
            </a:r>
            <a:r>
              <a:rPr lang="en-US" dirty="0"/>
              <a:t> overloading </a:t>
            </a:r>
            <a:r>
              <a:rPr lang="he-IL" dirty="0"/>
              <a:t> לפי:</a:t>
            </a:r>
            <a:endParaRPr lang="en-US" dirty="0"/>
          </a:p>
          <a:p>
            <a:pPr lvl="1" algn="r" rtl="1">
              <a:buFont typeface="Wingdings" panose="05000000000000000000" pitchFamily="2" charset="2"/>
              <a:buChar char="§"/>
            </a:pPr>
            <a:r>
              <a:rPr lang="he-IL" dirty="0"/>
              <a:t>סוג, כמות וסדר הפרמטרים.</a:t>
            </a:r>
            <a:endParaRPr lang="en-US" dirty="0"/>
          </a:p>
          <a:p>
            <a:pPr lvl="1" algn="r" rtl="1">
              <a:buFont typeface="Wingdings" panose="05000000000000000000" pitchFamily="2" charset="2"/>
              <a:buChar char="§"/>
            </a:pPr>
            <a:r>
              <a:rPr lang="he-IL" dirty="0"/>
              <a:t>אך לא לפי הערך המוחזר.</a:t>
            </a:r>
            <a:endParaRPr lang="en-US" dirty="0"/>
          </a:p>
          <a:p>
            <a:pPr algn="r" rtl="1"/>
            <a:r>
              <a:rPr lang="he-IL" dirty="0"/>
              <a:t>גנריות- </a:t>
            </a:r>
            <a:r>
              <a:rPr lang="en-US" dirty="0" err="1"/>
              <a:t>scala</a:t>
            </a:r>
            <a:r>
              <a:rPr lang="he-IL" dirty="0"/>
              <a:t> הקישור לפונקציה הינו סטטי ולכן מוגדר בו מנגנון למימוש תכנות גנארי.</a:t>
            </a:r>
          </a:p>
          <a:p>
            <a:pPr algn="r" rtl="1"/>
            <a:r>
              <a:rPr lang="he-IL" dirty="0"/>
              <a:t>ערכים מוחזרים- יכול להחזיר מערכים, אובייקטים </a:t>
            </a:r>
            <a:endParaRPr lang="en-US" dirty="0"/>
          </a:p>
          <a:p>
            <a:pPr algn="r" rtl="1"/>
            <a:r>
              <a:rPr lang="he-IL" dirty="0"/>
              <a:t>יש אפשרות לחפוף אופרטורים אבל למעשה הוא מתיחס אליהם כפונק’.</a:t>
            </a:r>
          </a:p>
          <a:p>
            <a:pPr algn="r" rtl="1"/>
            <a:r>
              <a:rPr lang="he-IL" dirty="0"/>
              <a:t>רקורסיה- ב</a:t>
            </a:r>
            <a:r>
              <a:rPr lang="en-US" dirty="0" err="1"/>
              <a:t>scala</a:t>
            </a:r>
            <a:r>
              <a:rPr lang="he-IL" dirty="0"/>
              <a:t> אין משתנים סטטיים בשל כך ניתן לערוך רקורסיות </a:t>
            </a:r>
          </a:p>
          <a:p>
            <a:pPr algn="r" rtl="1"/>
            <a:r>
              <a:rPr lang="he-IL" dirty="0"/>
              <a:t>גם אין פונקציות סטטיות</a:t>
            </a:r>
          </a:p>
        </p:txBody>
      </p:sp>
    </p:spTree>
    <p:extLst>
      <p:ext uri="{BB962C8B-B14F-4D97-AF65-F5344CB8AC3E}">
        <p14:creationId xmlns:p14="http://schemas.microsoft.com/office/powerpoint/2010/main" val="4099339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D69B2-587D-4F80-AD5F-510901925737}"/>
              </a:ext>
            </a:extLst>
          </p:cNvPr>
          <p:cNvSpPr>
            <a:spLocks noGrp="1"/>
          </p:cNvSpPr>
          <p:nvPr>
            <p:ph type="title"/>
          </p:nvPr>
        </p:nvSpPr>
        <p:spPr/>
        <p:txBody>
          <a:bodyPr/>
          <a:lstStyle/>
          <a:p>
            <a:pPr algn="r" rtl="1"/>
            <a:r>
              <a:rPr lang="he-IL" dirty="0">
                <a:cs typeface="+mn-cs"/>
              </a:rPr>
              <a:t>הפשטה והכמסה</a:t>
            </a:r>
            <a:endParaRPr lang="en-US" dirty="0">
              <a:cs typeface="+mn-cs"/>
            </a:endParaRPr>
          </a:p>
        </p:txBody>
      </p:sp>
      <p:sp>
        <p:nvSpPr>
          <p:cNvPr id="3" name="Content Placeholder 2">
            <a:extLst>
              <a:ext uri="{FF2B5EF4-FFF2-40B4-BE49-F238E27FC236}">
                <a16:creationId xmlns:a16="http://schemas.microsoft.com/office/drawing/2014/main" id="{C60353EB-E30F-4C5B-9FD3-9EB25AE7B277}"/>
              </a:ext>
            </a:extLst>
          </p:cNvPr>
          <p:cNvSpPr>
            <a:spLocks noGrp="1"/>
          </p:cNvSpPr>
          <p:nvPr>
            <p:ph idx="1"/>
          </p:nvPr>
        </p:nvSpPr>
        <p:spPr/>
        <p:txBody>
          <a:bodyPr/>
          <a:lstStyle/>
          <a:p>
            <a:pPr algn="r" rtl="1"/>
            <a:r>
              <a:rPr lang="en-US" dirty="0"/>
              <a:t>Scala</a:t>
            </a:r>
            <a:r>
              <a:rPr lang="he-IL" dirty="0"/>
              <a:t> מאפשרת להגדיר </a:t>
            </a:r>
            <a:r>
              <a:rPr lang="en-US" dirty="0"/>
              <a:t>class, object, trait, struct, type</a:t>
            </a:r>
          </a:p>
          <a:p>
            <a:pPr algn="r" rtl="1"/>
            <a:r>
              <a:rPr lang="he-IL" dirty="0"/>
              <a:t>סוגי הרשאות גישה לשדות ולפונקציות:</a:t>
            </a:r>
          </a:p>
          <a:p>
            <a:pPr lvl="1" algn="r" rtl="1"/>
            <a:r>
              <a:rPr lang="he-IL" dirty="0"/>
              <a:t>ניתן להגדיר הרשאות גם ברמת ה</a:t>
            </a:r>
            <a:r>
              <a:rPr lang="en-US" dirty="0"/>
              <a:t>scope</a:t>
            </a:r>
            <a:endParaRPr lang="he-IL" dirty="0"/>
          </a:p>
          <a:p>
            <a:pPr lvl="1" algn="r" rtl="1"/>
            <a:r>
              <a:rPr lang="en-US" dirty="0"/>
              <a:t>Protected</a:t>
            </a:r>
            <a:r>
              <a:rPr lang="he-IL" dirty="0"/>
              <a:t> מאפשר גישה רק ליורשים.</a:t>
            </a:r>
          </a:p>
          <a:p>
            <a:pPr lvl="1" algn="r" rtl="1"/>
            <a:r>
              <a:rPr lang="he-IL" dirty="0"/>
              <a:t>הרשאת ברירת המחדל היא </a:t>
            </a:r>
            <a:r>
              <a:rPr lang="en-US" dirty="0"/>
              <a:t>public</a:t>
            </a:r>
            <a:r>
              <a:rPr lang="he-IL" dirty="0"/>
              <a:t>.</a:t>
            </a:r>
          </a:p>
        </p:txBody>
      </p:sp>
      <p:pic>
        <p:nvPicPr>
          <p:cNvPr id="5" name="Picture 4">
            <a:extLst>
              <a:ext uri="{FF2B5EF4-FFF2-40B4-BE49-F238E27FC236}">
                <a16:creationId xmlns:a16="http://schemas.microsoft.com/office/drawing/2014/main" id="{0663BD15-4155-459D-9B8D-58237CA58B45}"/>
              </a:ext>
            </a:extLst>
          </p:cNvPr>
          <p:cNvPicPr>
            <a:picLocks noChangeAspect="1"/>
          </p:cNvPicPr>
          <p:nvPr/>
        </p:nvPicPr>
        <p:blipFill>
          <a:blip r:embed="rId3"/>
          <a:stretch>
            <a:fillRect/>
          </a:stretch>
        </p:blipFill>
        <p:spPr>
          <a:xfrm>
            <a:off x="1398322" y="4145673"/>
            <a:ext cx="9684114" cy="1723053"/>
          </a:xfrm>
          <a:prstGeom prst="rect">
            <a:avLst/>
          </a:prstGeom>
        </p:spPr>
      </p:pic>
    </p:spTree>
    <p:extLst>
      <p:ext uri="{BB962C8B-B14F-4D97-AF65-F5344CB8AC3E}">
        <p14:creationId xmlns:p14="http://schemas.microsoft.com/office/powerpoint/2010/main" val="27787091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6D419-5DB6-4EEC-A4C2-6119BBBB2C6B}"/>
              </a:ext>
            </a:extLst>
          </p:cNvPr>
          <p:cNvSpPr>
            <a:spLocks noGrp="1"/>
          </p:cNvSpPr>
          <p:nvPr>
            <p:ph type="title"/>
          </p:nvPr>
        </p:nvSpPr>
        <p:spPr/>
        <p:txBody>
          <a:bodyPr/>
          <a:lstStyle/>
          <a:p>
            <a:pPr algn="r" rtl="1"/>
            <a:endParaRPr lang="en-US" dirty="0"/>
          </a:p>
        </p:txBody>
      </p:sp>
      <p:sp>
        <p:nvSpPr>
          <p:cNvPr id="3" name="Content Placeholder 2">
            <a:extLst>
              <a:ext uri="{FF2B5EF4-FFF2-40B4-BE49-F238E27FC236}">
                <a16:creationId xmlns:a16="http://schemas.microsoft.com/office/drawing/2014/main" id="{77DBD4EA-2408-48DC-A71B-26151547CDA9}"/>
              </a:ext>
            </a:extLst>
          </p:cNvPr>
          <p:cNvSpPr>
            <a:spLocks noGrp="1"/>
          </p:cNvSpPr>
          <p:nvPr>
            <p:ph idx="1"/>
          </p:nvPr>
        </p:nvSpPr>
        <p:spPr/>
        <p:txBody>
          <a:bodyPr/>
          <a:lstStyle/>
          <a:p>
            <a:pPr algn="r" rtl="1"/>
            <a:r>
              <a:rPr lang="he-IL" altLang="en-US" dirty="0"/>
              <a:t>לאפשר גישה רגילה רק לסוגי בסיסים, כל השאר אובייקטים</a:t>
            </a:r>
            <a:endParaRPr lang="en-US" altLang="en-US" dirty="0"/>
          </a:p>
          <a:p>
            <a:pPr algn="r" rtl="1"/>
            <a:r>
              <a:rPr lang="he-IL" dirty="0"/>
              <a:t>פולימרפיזם</a:t>
            </a:r>
          </a:p>
          <a:p>
            <a:pPr algn="r" rtl="1"/>
            <a:r>
              <a:rPr lang="he-IL" dirty="0"/>
              <a:t>אין לו אפשרות של ירושה מרובה מ</a:t>
            </a:r>
            <a:r>
              <a:rPr lang="en-US" dirty="0"/>
              <a:t>class</a:t>
            </a:r>
            <a:r>
              <a:rPr lang="he-IL" dirty="0"/>
              <a:t> אבל יש אפשרות לרשת מהרבה </a:t>
            </a:r>
            <a:r>
              <a:rPr lang="en-US" dirty="0"/>
              <a:t>traits</a:t>
            </a:r>
          </a:p>
          <a:p>
            <a:pPr algn="r" rtl="1"/>
            <a:endParaRPr lang="en-US" dirty="0"/>
          </a:p>
        </p:txBody>
      </p:sp>
    </p:spTree>
    <p:extLst>
      <p:ext uri="{BB962C8B-B14F-4D97-AF65-F5344CB8AC3E}">
        <p14:creationId xmlns:p14="http://schemas.microsoft.com/office/powerpoint/2010/main" val="3600185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3574-4BDC-4DF2-92CB-41CB8695AC9F}"/>
              </a:ext>
            </a:extLst>
          </p:cNvPr>
          <p:cNvSpPr>
            <a:spLocks noGrp="1"/>
          </p:cNvSpPr>
          <p:nvPr>
            <p:ph type="title"/>
          </p:nvPr>
        </p:nvSpPr>
        <p:spPr>
          <a:xfrm>
            <a:off x="838200" y="365125"/>
            <a:ext cx="10515600" cy="1223043"/>
          </a:xfrm>
        </p:spPr>
        <p:txBody>
          <a:bodyPr/>
          <a:lstStyle/>
          <a:p>
            <a:pPr algn="r" rtl="1"/>
            <a:r>
              <a:rPr lang="he-IL" dirty="0">
                <a:cs typeface="+mn-cs"/>
              </a:rPr>
              <a:t>קריטריונים להערכת שפה- קריאות</a:t>
            </a:r>
            <a:endParaRPr lang="en-US" dirty="0">
              <a:cs typeface="+mn-cs"/>
            </a:endParaRPr>
          </a:p>
        </p:txBody>
      </p:sp>
      <p:sp>
        <p:nvSpPr>
          <p:cNvPr id="3" name="Content Placeholder 2">
            <a:extLst>
              <a:ext uri="{FF2B5EF4-FFF2-40B4-BE49-F238E27FC236}">
                <a16:creationId xmlns:a16="http://schemas.microsoft.com/office/drawing/2014/main" id="{4982BF56-3047-43F5-8847-FA80D054D510}"/>
              </a:ext>
            </a:extLst>
          </p:cNvPr>
          <p:cNvSpPr>
            <a:spLocks noGrp="1"/>
          </p:cNvSpPr>
          <p:nvPr>
            <p:ph idx="1"/>
          </p:nvPr>
        </p:nvSpPr>
        <p:spPr>
          <a:xfrm>
            <a:off x="838200" y="1395663"/>
            <a:ext cx="10515600" cy="4781300"/>
          </a:xfrm>
        </p:spPr>
        <p:txBody>
          <a:bodyPr>
            <a:normAutofit fontScale="92500" lnSpcReduction="10000"/>
          </a:bodyPr>
          <a:lstStyle/>
          <a:p>
            <a:pPr algn="r" rtl="1"/>
            <a:r>
              <a:rPr lang="he-IL" dirty="0"/>
              <a:t>שימוש במבנים מוכרים כמו </a:t>
            </a:r>
            <a:r>
              <a:rPr lang="en-US" dirty="0" err="1"/>
              <a:t>for,while,if</a:t>
            </a:r>
            <a:r>
              <a:rPr lang="he-IL" dirty="0"/>
              <a:t> וקונספים ידועים כמחלקות, פונק'...</a:t>
            </a:r>
            <a:endParaRPr lang="en-US" dirty="0"/>
          </a:p>
          <a:p>
            <a:pPr algn="r" rtl="1"/>
            <a:r>
              <a:rPr lang="he-IL" dirty="0"/>
              <a:t>קיים כפיליות- דרכים לעשות אותו דבר. </a:t>
            </a:r>
          </a:p>
          <a:p>
            <a:pPr marL="0" indent="0" algn="r" rtl="1">
              <a:buNone/>
            </a:pPr>
            <a:r>
              <a:rPr lang="en-US" dirty="0"/>
              <a:t>	</a:t>
            </a:r>
            <a:r>
              <a:rPr lang="he-IL" dirty="0"/>
              <a:t>לדוג' אפשר להגדיר פונק' שתחזיר ערך על ידי המילה </a:t>
            </a:r>
            <a:r>
              <a:rPr lang="en-US" dirty="0"/>
              <a:t>return</a:t>
            </a:r>
            <a:r>
              <a:rPr lang="he-IL" dirty="0"/>
              <a:t> ואפשר בלי.</a:t>
            </a:r>
          </a:p>
          <a:p>
            <a:pPr algn="r" rtl="1"/>
            <a:r>
              <a:rPr lang="he-IL" dirty="0"/>
              <a:t>העמסת אופרטורים- אין אופרטורים ב</a:t>
            </a:r>
            <a:r>
              <a:rPr lang="en-US" dirty="0" err="1"/>
              <a:t>scala</a:t>
            </a:r>
            <a:r>
              <a:rPr lang="he-IL" dirty="0"/>
              <a:t> אלא הוא מתיחס אליהם כמתודות (מתודה ששמה </a:t>
            </a:r>
            <a:r>
              <a:rPr lang="en-US" dirty="0"/>
              <a:t>,*</a:t>
            </a:r>
            <a:r>
              <a:rPr lang="he-IL" dirty="0"/>
              <a:t>+,-)</a:t>
            </a:r>
            <a:r>
              <a:rPr lang="en-US" dirty="0"/>
              <a:t> </a:t>
            </a:r>
            <a:r>
              <a:rPr lang="he-IL" dirty="0"/>
              <a:t>ולכן יש אפשרות לעשות העמסה כמו למתודה רגילה.</a:t>
            </a:r>
          </a:p>
          <a:p>
            <a:pPr algn="r" rtl="1"/>
            <a:r>
              <a:rPr lang="he-IL" dirty="0"/>
              <a:t> אורתוגונליות?( האם השפה עקבית כלומר מגדירים התנהגות </a:t>
            </a:r>
            <a:r>
              <a:rPr lang="en-US" dirty="0"/>
              <a:t>x</a:t>
            </a:r>
            <a:r>
              <a:rPr lang="he-IL" dirty="0"/>
              <a:t> האם תמיד זה מתנהג כך? והאם זה בכלל חוקי?)</a:t>
            </a:r>
          </a:p>
          <a:p>
            <a:pPr algn="r" rtl="1"/>
            <a:r>
              <a:rPr lang="en-US" dirty="0"/>
              <a:t>class, object, trait, int, short, long, string</a:t>
            </a:r>
            <a:r>
              <a:rPr lang="he-IL" dirty="0"/>
              <a:t> להגדרת טיפוסי נתונים. </a:t>
            </a:r>
          </a:p>
          <a:p>
            <a:pPr algn="r" rtl="1"/>
            <a:r>
              <a:rPr lang="he-IL" dirty="0"/>
              <a:t>מבני נתונים מגוונים כגון: </a:t>
            </a:r>
            <a:r>
              <a:rPr lang="en-US" dirty="0"/>
              <a:t>Array</a:t>
            </a:r>
            <a:r>
              <a:rPr lang="he-IL" dirty="0"/>
              <a:t>,</a:t>
            </a:r>
            <a:r>
              <a:rPr lang="en-US" dirty="0"/>
              <a:t>Map</a:t>
            </a:r>
            <a:r>
              <a:rPr lang="he-IL" dirty="0"/>
              <a:t>, </a:t>
            </a:r>
            <a:r>
              <a:rPr lang="en-US" dirty="0"/>
              <a:t>List</a:t>
            </a:r>
            <a:r>
              <a:rPr lang="he-IL" dirty="0"/>
              <a:t>, </a:t>
            </a:r>
            <a:r>
              <a:rPr lang="en-US" dirty="0"/>
              <a:t>Set</a:t>
            </a:r>
            <a:endParaRPr lang="he-IL" dirty="0"/>
          </a:p>
          <a:p>
            <a:pPr algn="r" rtl="1"/>
            <a:r>
              <a:rPr lang="he-IL" dirty="0"/>
              <a:t>שיקולי תחביר- הגדרת משתנים יחסית גמישה, מילים שמורות בעלי משמעות</a:t>
            </a:r>
            <a:r>
              <a:rPr lang="en-US" dirty="0"/>
              <a:t> var, </a:t>
            </a:r>
            <a:r>
              <a:rPr lang="en-US" dirty="0" err="1"/>
              <a:t>val</a:t>
            </a:r>
            <a:r>
              <a:rPr lang="en-US" dirty="0"/>
              <a:t>, def</a:t>
            </a:r>
            <a:r>
              <a:rPr lang="he-IL" dirty="0"/>
              <a:t>.</a:t>
            </a:r>
          </a:p>
          <a:p>
            <a:pPr algn="r" rtl="1"/>
            <a:endParaRPr lang="he-IL" dirty="0"/>
          </a:p>
          <a:p>
            <a:pPr algn="r" rtl="1"/>
            <a:endParaRPr lang="he-IL" dirty="0"/>
          </a:p>
        </p:txBody>
      </p:sp>
    </p:spTree>
    <p:extLst>
      <p:ext uri="{BB962C8B-B14F-4D97-AF65-F5344CB8AC3E}">
        <p14:creationId xmlns:p14="http://schemas.microsoft.com/office/powerpoint/2010/main" val="20998988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5477A-7112-4F63-8E6A-E0D0AA8C0A48}"/>
              </a:ext>
            </a:extLst>
          </p:cNvPr>
          <p:cNvSpPr>
            <a:spLocks noGrp="1"/>
          </p:cNvSpPr>
          <p:nvPr>
            <p:ph type="title"/>
          </p:nvPr>
        </p:nvSpPr>
        <p:spPr/>
        <p:txBody>
          <a:bodyPr/>
          <a:lstStyle/>
          <a:p>
            <a:pPr algn="r" rtl="1"/>
            <a:endParaRPr lang="en-US" dirty="0"/>
          </a:p>
        </p:txBody>
      </p:sp>
      <p:sp>
        <p:nvSpPr>
          <p:cNvPr id="3" name="Content Placeholder 2">
            <a:extLst>
              <a:ext uri="{FF2B5EF4-FFF2-40B4-BE49-F238E27FC236}">
                <a16:creationId xmlns:a16="http://schemas.microsoft.com/office/drawing/2014/main" id="{F250C7DA-AA87-43E0-86E6-AC50DC3182F6}"/>
              </a:ext>
            </a:extLst>
          </p:cNvPr>
          <p:cNvSpPr>
            <a:spLocks noGrp="1"/>
          </p:cNvSpPr>
          <p:nvPr>
            <p:ph idx="1"/>
          </p:nvPr>
        </p:nvSpPr>
        <p:spPr/>
        <p:txBody>
          <a:bodyPr>
            <a:normAutofit/>
          </a:bodyPr>
          <a:lstStyle/>
          <a:p>
            <a:pPr algn="r" rtl="1"/>
            <a:r>
              <a:rPr lang="he-IL" dirty="0"/>
              <a:t>סוגי ערכים מוחזרים מפונק'</a:t>
            </a:r>
          </a:p>
          <a:p>
            <a:pPr algn="r" rtl="1"/>
            <a:endParaRPr lang="he-IL" dirty="0"/>
          </a:p>
          <a:p>
            <a:pPr algn="r" rtl="1"/>
            <a:r>
              <a:rPr lang="he-IL" dirty="0"/>
              <a:t>פעולות בונות</a:t>
            </a:r>
          </a:p>
          <a:p>
            <a:pPr algn="r" rtl="1" eaLnBrk="1" hangingPunct="1"/>
            <a:r>
              <a:rPr lang="he-IL" altLang="en-US" dirty="0"/>
              <a:t>בלעדיות של אובייקטים</a:t>
            </a:r>
          </a:p>
          <a:p>
            <a:pPr algn="r" rtl="1" eaLnBrk="1" hangingPunct="1"/>
            <a:r>
              <a:rPr lang="he-IL" altLang="en-US" dirty="0"/>
              <a:t>האם תת-מחלקה מתפקדת גם כתת-סוג</a:t>
            </a:r>
          </a:p>
          <a:p>
            <a:pPr algn="r" rtl="1" eaLnBrk="1" hangingPunct="1"/>
            <a:r>
              <a:rPr lang="he-IL" altLang="en-US" dirty="0"/>
              <a:t>בדיקת התאמת סוגים בעת ריבוי צורות</a:t>
            </a:r>
          </a:p>
          <a:p>
            <a:pPr algn="r" rtl="1" eaLnBrk="1" hangingPunct="1"/>
            <a:r>
              <a:rPr lang="he-IL" altLang="en-US" dirty="0"/>
              <a:t>הקצאה ושחרור של אובייקטים</a:t>
            </a:r>
          </a:p>
          <a:p>
            <a:pPr algn="r" rtl="1" eaLnBrk="1" hangingPunct="1"/>
            <a:r>
              <a:rPr lang="he-IL" altLang="en-US" dirty="0"/>
              <a:t>קישור דינאמי או קישור סטטי</a:t>
            </a:r>
          </a:p>
          <a:p>
            <a:pPr algn="r" rtl="1"/>
            <a:endParaRPr lang="en-US" dirty="0"/>
          </a:p>
        </p:txBody>
      </p:sp>
    </p:spTree>
    <p:extLst>
      <p:ext uri="{BB962C8B-B14F-4D97-AF65-F5344CB8AC3E}">
        <p14:creationId xmlns:p14="http://schemas.microsoft.com/office/powerpoint/2010/main" val="2150002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B90A1-218D-4642-A4AC-4CFD12AF4563}"/>
              </a:ext>
            </a:extLst>
          </p:cNvPr>
          <p:cNvSpPr>
            <a:spLocks noGrp="1"/>
          </p:cNvSpPr>
          <p:nvPr>
            <p:ph type="title"/>
          </p:nvPr>
        </p:nvSpPr>
        <p:spPr/>
        <p:txBody>
          <a:bodyPr/>
          <a:lstStyle/>
          <a:p>
            <a:pPr algn="r" rtl="1"/>
            <a:r>
              <a:rPr lang="he-IL" dirty="0">
                <a:cs typeface="+mn-cs"/>
              </a:rPr>
              <a:t>קריטריונים להערכת שפה</a:t>
            </a:r>
            <a:br>
              <a:rPr lang="he-IL" dirty="0">
                <a:cs typeface="+mn-cs"/>
              </a:rPr>
            </a:br>
            <a:r>
              <a:rPr lang="he-IL" dirty="0">
                <a:cs typeface="+mn-cs"/>
              </a:rPr>
              <a:t>כתיבות </a:t>
            </a:r>
            <a:r>
              <a:rPr lang="en-US" dirty="0">
                <a:cs typeface="+mn-cs"/>
              </a:rPr>
              <a:t>Writability</a:t>
            </a:r>
            <a:endParaRPr lang="en-US" dirty="0"/>
          </a:p>
        </p:txBody>
      </p:sp>
      <p:sp>
        <p:nvSpPr>
          <p:cNvPr id="3" name="Content Placeholder 2">
            <a:extLst>
              <a:ext uri="{FF2B5EF4-FFF2-40B4-BE49-F238E27FC236}">
                <a16:creationId xmlns:a16="http://schemas.microsoft.com/office/drawing/2014/main" id="{602BC385-84CB-40D7-A6D2-43A0DC6E09D6}"/>
              </a:ext>
            </a:extLst>
          </p:cNvPr>
          <p:cNvSpPr>
            <a:spLocks noGrp="1"/>
          </p:cNvSpPr>
          <p:nvPr>
            <p:ph idx="1"/>
          </p:nvPr>
        </p:nvSpPr>
        <p:spPr/>
        <p:txBody>
          <a:bodyPr/>
          <a:lstStyle/>
          <a:p>
            <a:pPr algn="r" rtl="1"/>
            <a:r>
              <a:rPr lang="en-US" dirty="0"/>
              <a:t>Simplicity and orthogonality</a:t>
            </a:r>
          </a:p>
          <a:p>
            <a:pPr lvl="1" algn="r" rtl="1">
              <a:buFont typeface="Wingdings" panose="05000000000000000000" pitchFamily="2" charset="2"/>
              <a:buChar char="§"/>
            </a:pPr>
            <a:r>
              <a:rPr lang="he-IL" dirty="0"/>
              <a:t>חסר: יש מגוון טיפוסים, מבנים, ואופני ביצוע.</a:t>
            </a:r>
            <a:endParaRPr lang="en-US" dirty="0"/>
          </a:p>
          <a:p>
            <a:pPr algn="r" rtl="1"/>
            <a:r>
              <a:rPr lang="en-US" dirty="0"/>
              <a:t>Support for abstraction</a:t>
            </a:r>
            <a:endParaRPr lang="he-IL" dirty="0"/>
          </a:p>
          <a:p>
            <a:pPr lvl="1" algn="r" rtl="1">
              <a:buFont typeface="Wingdings" panose="05000000000000000000" pitchFamily="2" charset="2"/>
              <a:buChar char="§"/>
            </a:pPr>
            <a:r>
              <a:rPr lang="he-IL" dirty="0"/>
              <a:t>יש אפשרות להגדיר פונקציות, מחלקות וממשקים.</a:t>
            </a:r>
            <a:endParaRPr lang="en-US" dirty="0"/>
          </a:p>
          <a:p>
            <a:pPr algn="r" rtl="1"/>
            <a:r>
              <a:rPr lang="en-US" dirty="0"/>
              <a:t>Expressivity </a:t>
            </a:r>
          </a:p>
          <a:p>
            <a:pPr lvl="1" algn="r" rtl="1">
              <a:buFont typeface="Wingdings" panose="05000000000000000000" pitchFamily="2" charset="2"/>
              <a:buChar char="§"/>
            </a:pPr>
            <a:r>
              <a:rPr lang="he-IL" dirty="0"/>
              <a:t>יש דרכים מקלות לבצע פעולות כגון:</a:t>
            </a:r>
          </a:p>
          <a:p>
            <a:pPr marL="457200" lvl="1" indent="0" algn="r" rtl="1">
              <a:buNone/>
            </a:pPr>
            <a:r>
              <a:rPr lang="he-IL" dirty="0"/>
              <a:t>	- ב</a:t>
            </a:r>
            <a:r>
              <a:rPr lang="en-US" dirty="0"/>
              <a:t>string</a:t>
            </a:r>
            <a:r>
              <a:rPr lang="he-IL" dirty="0"/>
              <a:t> יש פונק' רבות כמו </a:t>
            </a:r>
            <a:r>
              <a:rPr lang="en-US" dirty="0" err="1"/>
              <a:t>startWith</a:t>
            </a:r>
            <a:r>
              <a:rPr lang="en-US" dirty="0"/>
              <a:t>, </a:t>
            </a:r>
            <a:r>
              <a:rPr lang="en-US" dirty="0" err="1"/>
              <a:t>endWith</a:t>
            </a:r>
            <a:endParaRPr lang="en-US" dirty="0"/>
          </a:p>
          <a:p>
            <a:pPr marL="457200" lvl="1" indent="0" algn="r" rtl="1">
              <a:buNone/>
            </a:pPr>
            <a:r>
              <a:rPr lang="en-US" dirty="0"/>
              <a:t>	</a:t>
            </a:r>
            <a:r>
              <a:rPr lang="he-IL" dirty="0"/>
              <a:t>- מגוון דרכים נוחות למיון כמו </a:t>
            </a:r>
            <a:r>
              <a:rPr lang="en-US" dirty="0"/>
              <a:t>filter</a:t>
            </a:r>
          </a:p>
          <a:p>
            <a:pPr marL="457200" lvl="1" indent="0" algn="r" rtl="1">
              <a:buNone/>
            </a:pPr>
            <a:r>
              <a:rPr lang="en-US" dirty="0"/>
              <a:t>	</a:t>
            </a:r>
            <a:r>
              <a:rPr lang="he-IL" dirty="0"/>
              <a:t>- שימוש ב</a:t>
            </a:r>
            <a:r>
              <a:rPr lang="en-US" dirty="0"/>
              <a:t>java</a:t>
            </a:r>
            <a:r>
              <a:rPr lang="he-IL" dirty="0"/>
              <a:t> שמאפשר בעצמו כלים נוחים.</a:t>
            </a:r>
            <a:endParaRPr lang="en-US" dirty="0"/>
          </a:p>
          <a:p>
            <a:pPr marL="457200" lvl="1" indent="0" algn="r" rtl="1">
              <a:buNone/>
            </a:pPr>
            <a:r>
              <a:rPr lang="en-US" dirty="0"/>
              <a:t>	</a:t>
            </a:r>
            <a:r>
              <a:rPr lang="he-IL" dirty="0"/>
              <a:t>- שימוש ב</a:t>
            </a:r>
            <a:r>
              <a:rPr lang="en-US" dirty="0"/>
              <a:t>object</a:t>
            </a:r>
            <a:r>
              <a:rPr lang="he-IL" dirty="0"/>
              <a:t> למחלקת </a:t>
            </a:r>
            <a:r>
              <a:rPr lang="en-US" dirty="0"/>
              <a:t>singleton</a:t>
            </a:r>
          </a:p>
        </p:txBody>
      </p:sp>
    </p:spTree>
    <p:extLst>
      <p:ext uri="{BB962C8B-B14F-4D97-AF65-F5344CB8AC3E}">
        <p14:creationId xmlns:p14="http://schemas.microsoft.com/office/powerpoint/2010/main" val="3194697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74C1-34B0-43C4-AB63-5C321FD7C9EB}"/>
              </a:ext>
            </a:extLst>
          </p:cNvPr>
          <p:cNvSpPr>
            <a:spLocks noGrp="1"/>
          </p:cNvSpPr>
          <p:nvPr>
            <p:ph type="title"/>
          </p:nvPr>
        </p:nvSpPr>
        <p:spPr/>
        <p:txBody>
          <a:bodyPr/>
          <a:lstStyle/>
          <a:p>
            <a:pPr algn="r" rtl="1"/>
            <a:r>
              <a:rPr lang="he-IL" dirty="0">
                <a:cs typeface="+mn-cs"/>
              </a:rPr>
              <a:t>קריטריונים להערכת שפה</a:t>
            </a:r>
            <a:br>
              <a:rPr lang="he-IL" dirty="0">
                <a:cs typeface="+mn-cs"/>
              </a:rPr>
            </a:br>
            <a:r>
              <a:rPr lang="he-IL" dirty="0">
                <a:cs typeface="+mn-cs"/>
              </a:rPr>
              <a:t>כתיבות </a:t>
            </a:r>
            <a:r>
              <a:rPr lang="en-US" dirty="0">
                <a:cs typeface="+mn-cs"/>
              </a:rPr>
              <a:t>Writability</a:t>
            </a:r>
            <a:endParaRPr lang="en-US" dirty="0"/>
          </a:p>
        </p:txBody>
      </p:sp>
      <p:sp>
        <p:nvSpPr>
          <p:cNvPr id="3" name="Content Placeholder 2">
            <a:extLst>
              <a:ext uri="{FF2B5EF4-FFF2-40B4-BE49-F238E27FC236}">
                <a16:creationId xmlns:a16="http://schemas.microsoft.com/office/drawing/2014/main" id="{BF6AD987-75F7-424E-86B1-54045E4BA120}"/>
              </a:ext>
            </a:extLst>
          </p:cNvPr>
          <p:cNvSpPr>
            <a:spLocks noGrp="1"/>
          </p:cNvSpPr>
          <p:nvPr>
            <p:ph idx="1"/>
          </p:nvPr>
        </p:nvSpPr>
        <p:spPr/>
        <p:txBody>
          <a:bodyPr>
            <a:normAutofit/>
          </a:bodyPr>
          <a:lstStyle/>
          <a:p>
            <a:pPr algn="r" rtl="1"/>
            <a:r>
              <a:rPr lang="he-IL" dirty="0"/>
              <a:t>פשטות ואורתוגונליות- כמו בקריאות, שפה קלה לכתיבה אם משתמשים במבנים מוכרים, מספר כללים קטן לבצע דברים</a:t>
            </a:r>
          </a:p>
          <a:p>
            <a:pPr algn="r" rtl="1"/>
            <a:r>
              <a:rPr lang="he-IL" dirty="0"/>
              <a:t>תומך בהפשטה פרוצדורית ומחלקתית.</a:t>
            </a:r>
          </a:p>
          <a:p>
            <a:pPr algn="r" rtl="1"/>
            <a:r>
              <a:rPr lang="he-IL" dirty="0"/>
              <a:t>יכולת הביטוי של השפה- יש דרכים נוחות לביטוי פעולות.</a:t>
            </a:r>
          </a:p>
          <a:p>
            <a:pPr algn="r" rtl="1"/>
            <a:endParaRPr lang="he-IL" dirty="0"/>
          </a:p>
          <a:p>
            <a:pPr algn="r" rtl="1"/>
            <a:endParaRPr lang="en-US" dirty="0"/>
          </a:p>
        </p:txBody>
      </p:sp>
    </p:spTree>
    <p:extLst>
      <p:ext uri="{BB962C8B-B14F-4D97-AF65-F5344CB8AC3E}">
        <p14:creationId xmlns:p14="http://schemas.microsoft.com/office/powerpoint/2010/main" val="2640792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76C8E-C43A-460D-BAC8-41F8F99E4554}"/>
              </a:ext>
            </a:extLst>
          </p:cNvPr>
          <p:cNvSpPr>
            <a:spLocks noGrp="1"/>
          </p:cNvSpPr>
          <p:nvPr>
            <p:ph type="title"/>
          </p:nvPr>
        </p:nvSpPr>
        <p:spPr/>
        <p:txBody>
          <a:bodyPr/>
          <a:lstStyle/>
          <a:p>
            <a:pPr algn="r" rtl="1"/>
            <a:r>
              <a:rPr lang="he-IL" dirty="0">
                <a:cs typeface="+mn-cs"/>
              </a:rPr>
              <a:t>קריטריונים להערכת שפה</a:t>
            </a:r>
            <a:br>
              <a:rPr lang="he-IL" dirty="0">
                <a:cs typeface="+mn-cs"/>
              </a:rPr>
            </a:br>
            <a:r>
              <a:rPr lang="he-IL" dirty="0">
                <a:cs typeface="+mn-cs"/>
              </a:rPr>
              <a:t>אמינות </a:t>
            </a:r>
            <a:r>
              <a:rPr lang="en-US" dirty="0">
                <a:cs typeface="+mn-cs"/>
              </a:rPr>
              <a:t>reliability</a:t>
            </a:r>
            <a:endParaRPr lang="en-US" dirty="0"/>
          </a:p>
        </p:txBody>
      </p:sp>
      <p:sp>
        <p:nvSpPr>
          <p:cNvPr id="3" name="Content Placeholder 2">
            <a:extLst>
              <a:ext uri="{FF2B5EF4-FFF2-40B4-BE49-F238E27FC236}">
                <a16:creationId xmlns:a16="http://schemas.microsoft.com/office/drawing/2014/main" id="{F9535CAC-62F7-40DA-9ED0-3623B6CBF0E3}"/>
              </a:ext>
            </a:extLst>
          </p:cNvPr>
          <p:cNvSpPr>
            <a:spLocks noGrp="1"/>
          </p:cNvSpPr>
          <p:nvPr>
            <p:ph idx="1"/>
          </p:nvPr>
        </p:nvSpPr>
        <p:spPr/>
        <p:txBody>
          <a:bodyPr/>
          <a:lstStyle/>
          <a:p>
            <a:pPr algn="r" rtl="1"/>
            <a:r>
              <a:rPr lang="en-US" dirty="0"/>
              <a:t>Type checking</a:t>
            </a:r>
          </a:p>
          <a:p>
            <a:pPr lvl="1" algn="r" rtl="1">
              <a:buFont typeface="Wingdings" panose="05000000000000000000" pitchFamily="2" charset="2"/>
              <a:buChar char="§"/>
            </a:pPr>
            <a:r>
              <a:rPr lang="he-IL" dirty="0"/>
              <a:t>הקומפיילר בודק שגיאות השמה.</a:t>
            </a:r>
            <a:endParaRPr lang="en-US" dirty="0"/>
          </a:p>
          <a:p>
            <a:pPr algn="r" rtl="1"/>
            <a:r>
              <a:rPr lang="en-US" dirty="0"/>
              <a:t>Exception </a:t>
            </a:r>
            <a:r>
              <a:rPr lang="en-US" dirty="0" err="1"/>
              <a:t>handeling</a:t>
            </a:r>
            <a:endParaRPr lang="en-US" dirty="0"/>
          </a:p>
          <a:p>
            <a:pPr lvl="1" algn="r" rtl="1">
              <a:buFont typeface="Wingdings" panose="05000000000000000000" pitchFamily="2" charset="2"/>
              <a:buChar char="§"/>
            </a:pPr>
            <a:r>
              <a:rPr lang="he-IL" dirty="0"/>
              <a:t>יש תמיכה במנגנון </a:t>
            </a:r>
            <a:r>
              <a:rPr lang="en-US" dirty="0"/>
              <a:t>try-catch</a:t>
            </a:r>
            <a:r>
              <a:rPr lang="he-IL" dirty="0"/>
              <a:t> </a:t>
            </a:r>
          </a:p>
          <a:p>
            <a:pPr algn="r" rtl="1"/>
            <a:r>
              <a:rPr lang="en-US" dirty="0"/>
              <a:t>Aliasing</a:t>
            </a:r>
          </a:p>
          <a:p>
            <a:pPr lvl="1" algn="r" rtl="1">
              <a:buFont typeface="Wingdings" panose="05000000000000000000" pitchFamily="2" charset="2"/>
              <a:buChar char="§"/>
            </a:pPr>
            <a:r>
              <a:rPr lang="he-IL" dirty="0"/>
              <a:t>יש אפשרות ליצור כמה מצביעים לאותו מקום בזכרון</a:t>
            </a:r>
            <a:endParaRPr lang="en-US" dirty="0"/>
          </a:p>
          <a:p>
            <a:pPr algn="r" rtl="1"/>
            <a:r>
              <a:rPr lang="en-US" dirty="0"/>
              <a:t>Readability and writability</a:t>
            </a:r>
          </a:p>
          <a:p>
            <a:pPr lvl="1" algn="r" rtl="1">
              <a:buFont typeface="Wingdings" panose="05000000000000000000" pitchFamily="2" charset="2"/>
              <a:buChar char="§"/>
            </a:pPr>
            <a:r>
              <a:rPr lang="he-IL" dirty="0"/>
              <a:t>הקריאות לוקה בחסר ובשל כך האמינות נפגמת.</a:t>
            </a:r>
          </a:p>
          <a:p>
            <a:pPr marL="457200" lvl="1" indent="0" algn="r" rtl="1">
              <a:buNone/>
            </a:pPr>
            <a:endParaRPr lang="he-IL" dirty="0"/>
          </a:p>
          <a:p>
            <a:pPr lvl="1" algn="r" rtl="1">
              <a:buFont typeface="Wingdings" panose="05000000000000000000" pitchFamily="2" charset="2"/>
              <a:buChar char="§"/>
            </a:pPr>
            <a:endParaRPr lang="he-IL" dirty="0"/>
          </a:p>
        </p:txBody>
      </p:sp>
    </p:spTree>
    <p:extLst>
      <p:ext uri="{BB962C8B-B14F-4D97-AF65-F5344CB8AC3E}">
        <p14:creationId xmlns:p14="http://schemas.microsoft.com/office/powerpoint/2010/main" val="2504257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EF0D8-FFD4-49E2-9969-F61AF18A2A5C}"/>
              </a:ext>
            </a:extLst>
          </p:cNvPr>
          <p:cNvSpPr>
            <a:spLocks noGrp="1"/>
          </p:cNvSpPr>
          <p:nvPr>
            <p:ph type="title"/>
          </p:nvPr>
        </p:nvSpPr>
        <p:spPr/>
        <p:txBody>
          <a:bodyPr/>
          <a:lstStyle/>
          <a:p>
            <a:pPr algn="r" rtl="1"/>
            <a:r>
              <a:rPr lang="he-IL" dirty="0">
                <a:cs typeface="+mn-cs"/>
              </a:rPr>
              <a:t>קריטריונים להערכת שפה- אמינות</a:t>
            </a:r>
            <a:endParaRPr lang="en-US" dirty="0"/>
          </a:p>
        </p:txBody>
      </p:sp>
      <p:sp>
        <p:nvSpPr>
          <p:cNvPr id="3" name="Content Placeholder 2">
            <a:extLst>
              <a:ext uri="{FF2B5EF4-FFF2-40B4-BE49-F238E27FC236}">
                <a16:creationId xmlns:a16="http://schemas.microsoft.com/office/drawing/2014/main" id="{2DB36E2F-BA2F-4946-AD5C-45B63E89E4DB}"/>
              </a:ext>
            </a:extLst>
          </p:cNvPr>
          <p:cNvSpPr>
            <a:spLocks noGrp="1"/>
          </p:cNvSpPr>
          <p:nvPr>
            <p:ph idx="1"/>
          </p:nvPr>
        </p:nvSpPr>
        <p:spPr/>
        <p:txBody>
          <a:bodyPr/>
          <a:lstStyle/>
          <a:p>
            <a:pPr algn="r" rtl="1"/>
            <a:r>
              <a:rPr lang="he-IL" dirty="0"/>
              <a:t>הקומפיילר בודק טיפוסים.</a:t>
            </a:r>
          </a:p>
          <a:p>
            <a:pPr algn="r" rtl="1"/>
            <a:r>
              <a:rPr lang="he-IL" dirty="0"/>
              <a:t>יש מנגנון לטיפול בחריגות.</a:t>
            </a:r>
          </a:p>
          <a:p>
            <a:pPr algn="r" rtl="1"/>
            <a:r>
              <a:rPr lang="en-US" dirty="0"/>
              <a:t>Aliasing</a:t>
            </a:r>
            <a:r>
              <a:rPr lang="he-IL" dirty="0"/>
              <a:t>- ניתן להגדיר </a:t>
            </a:r>
            <a:r>
              <a:rPr lang="en-US" dirty="0"/>
              <a:t>aliasing</a:t>
            </a:r>
            <a:r>
              <a:rPr lang="he-IL" dirty="0"/>
              <a:t> לטיפוסים</a:t>
            </a:r>
            <a:r>
              <a:rPr lang="en-US" dirty="0"/>
              <a:t>?</a:t>
            </a:r>
          </a:p>
          <a:p>
            <a:pPr algn="r" rtl="1"/>
            <a:r>
              <a:rPr lang="en-US" dirty="0"/>
              <a:t>Pointers?</a:t>
            </a:r>
            <a:r>
              <a:rPr lang="he-IL" dirty="0"/>
              <a:t> </a:t>
            </a:r>
            <a:r>
              <a:rPr lang="en-US" dirty="0"/>
              <a:t>Call by name call by value-</a:t>
            </a:r>
          </a:p>
          <a:p>
            <a:pPr algn="r" rtl="1"/>
            <a:r>
              <a:rPr lang="he-IL" dirty="0"/>
              <a:t>בגלל שהיא יחסית קריאה וכתיבה לכן היא יותר אמינה כי יש פחות סיכוי שיהיו שגיאות בקוד.</a:t>
            </a:r>
            <a:endParaRPr lang="en-US" dirty="0"/>
          </a:p>
        </p:txBody>
      </p:sp>
    </p:spTree>
    <p:extLst>
      <p:ext uri="{BB962C8B-B14F-4D97-AF65-F5344CB8AC3E}">
        <p14:creationId xmlns:p14="http://schemas.microsoft.com/office/powerpoint/2010/main" val="4006250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979BA-7A00-4735-9C0C-57AB49B3A6B5}"/>
              </a:ext>
            </a:extLst>
          </p:cNvPr>
          <p:cNvSpPr>
            <a:spLocks noGrp="1"/>
          </p:cNvSpPr>
          <p:nvPr>
            <p:ph type="title"/>
          </p:nvPr>
        </p:nvSpPr>
        <p:spPr/>
        <p:txBody>
          <a:bodyPr/>
          <a:lstStyle/>
          <a:p>
            <a:pPr algn="r" rtl="1"/>
            <a:r>
              <a:rPr lang="he-IL" dirty="0">
                <a:cs typeface="+mn-cs"/>
              </a:rPr>
              <a:t>קריטריונים להערכת שפה</a:t>
            </a:r>
            <a:br>
              <a:rPr lang="he-IL" dirty="0">
                <a:cs typeface="+mn-cs"/>
              </a:rPr>
            </a:br>
            <a:r>
              <a:rPr lang="he-IL" dirty="0">
                <a:cs typeface="+mn-cs"/>
              </a:rPr>
              <a:t>עלות </a:t>
            </a:r>
            <a:r>
              <a:rPr lang="en-US" dirty="0">
                <a:cs typeface="+mn-cs"/>
              </a:rPr>
              <a:t>cost</a:t>
            </a:r>
            <a:endParaRPr lang="en-US" dirty="0"/>
          </a:p>
        </p:txBody>
      </p:sp>
      <p:sp>
        <p:nvSpPr>
          <p:cNvPr id="3" name="Content Placeholder 2">
            <a:extLst>
              <a:ext uri="{FF2B5EF4-FFF2-40B4-BE49-F238E27FC236}">
                <a16:creationId xmlns:a16="http://schemas.microsoft.com/office/drawing/2014/main" id="{CB3A6423-7129-47F5-AA82-37CEBF05508E}"/>
              </a:ext>
            </a:extLst>
          </p:cNvPr>
          <p:cNvSpPr>
            <a:spLocks noGrp="1"/>
          </p:cNvSpPr>
          <p:nvPr>
            <p:ph idx="1"/>
          </p:nvPr>
        </p:nvSpPr>
        <p:spPr/>
        <p:txBody>
          <a:bodyPr/>
          <a:lstStyle/>
          <a:p>
            <a:pPr algn="r" rtl="1"/>
            <a:r>
              <a:rPr lang="he-IL" dirty="0"/>
              <a:t>מתכנתי </a:t>
            </a:r>
            <a:r>
              <a:rPr lang="en-US" dirty="0" err="1"/>
              <a:t>scala</a:t>
            </a:r>
            <a:r>
              <a:rPr lang="he-IL" dirty="0"/>
              <a:t> גובים שכר גבוה מאוד.</a:t>
            </a:r>
          </a:p>
          <a:p>
            <a:pPr algn="r" rtl="1"/>
            <a:r>
              <a:rPr lang="he-IL" dirty="0"/>
              <a:t>עלות קימפול נמוכה יחסית בשל הסתמכות על סביבות פיתוח קיימות.</a:t>
            </a:r>
          </a:p>
        </p:txBody>
      </p:sp>
    </p:spTree>
    <p:extLst>
      <p:ext uri="{BB962C8B-B14F-4D97-AF65-F5344CB8AC3E}">
        <p14:creationId xmlns:p14="http://schemas.microsoft.com/office/powerpoint/2010/main" val="4239250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75D97-AAA8-4EDE-A146-AB6EFA22E392}"/>
              </a:ext>
            </a:extLst>
          </p:cNvPr>
          <p:cNvSpPr>
            <a:spLocks noGrp="1"/>
          </p:cNvSpPr>
          <p:nvPr>
            <p:ph type="title"/>
          </p:nvPr>
        </p:nvSpPr>
        <p:spPr/>
        <p:txBody>
          <a:bodyPr/>
          <a:lstStyle/>
          <a:p>
            <a:pPr algn="r" rtl="1"/>
            <a:r>
              <a:rPr lang="he-IL" dirty="0">
                <a:cs typeface="+mn-cs"/>
              </a:rPr>
              <a:t>קריטריונים להערכת שפה</a:t>
            </a:r>
            <a:br>
              <a:rPr lang="he-IL" dirty="0">
                <a:cs typeface="+mn-cs"/>
              </a:rPr>
            </a:br>
            <a:r>
              <a:rPr lang="he-IL" dirty="0">
                <a:cs typeface="+mn-cs"/>
              </a:rPr>
              <a:t>שונות</a:t>
            </a:r>
            <a:endParaRPr lang="en-US" dirty="0"/>
          </a:p>
        </p:txBody>
      </p:sp>
      <p:sp>
        <p:nvSpPr>
          <p:cNvPr id="3" name="Content Placeholder 2">
            <a:extLst>
              <a:ext uri="{FF2B5EF4-FFF2-40B4-BE49-F238E27FC236}">
                <a16:creationId xmlns:a16="http://schemas.microsoft.com/office/drawing/2014/main" id="{B70DEE98-37CC-4BA6-8742-6C6BC6C6FADD}"/>
              </a:ext>
            </a:extLst>
          </p:cNvPr>
          <p:cNvSpPr>
            <a:spLocks noGrp="1"/>
          </p:cNvSpPr>
          <p:nvPr>
            <p:ph idx="1"/>
          </p:nvPr>
        </p:nvSpPr>
        <p:spPr/>
        <p:txBody>
          <a:bodyPr/>
          <a:lstStyle/>
          <a:p>
            <a:pPr algn="r" rtl="1"/>
            <a:r>
              <a:rPr lang="en-US" dirty="0"/>
              <a:t>Portability</a:t>
            </a:r>
          </a:p>
          <a:p>
            <a:pPr lvl="1" algn="r" rtl="1">
              <a:buFont typeface="Wingdings" panose="05000000000000000000" pitchFamily="2" charset="2"/>
              <a:buChar char="§"/>
            </a:pPr>
            <a:r>
              <a:rPr lang="he-IL" dirty="0"/>
              <a:t>מתקמפל לקוד הביניים </a:t>
            </a:r>
            <a:r>
              <a:rPr lang="en-US" dirty="0"/>
              <a:t>java bytecode</a:t>
            </a:r>
            <a:r>
              <a:rPr lang="he-IL" dirty="0"/>
              <a:t> ואז ניתן להריץ באמצעות </a:t>
            </a:r>
            <a:r>
              <a:rPr lang="en-US" dirty="0" err="1"/>
              <a:t>jvm</a:t>
            </a:r>
            <a:r>
              <a:rPr lang="he-IL" dirty="0"/>
              <a:t> על כול מחשב בעל סביבת עבודה של </a:t>
            </a:r>
            <a:r>
              <a:rPr lang="en-US" dirty="0"/>
              <a:t>java</a:t>
            </a:r>
            <a:r>
              <a:rPr lang="he-IL" dirty="0"/>
              <a:t>.</a:t>
            </a:r>
          </a:p>
          <a:p>
            <a:pPr algn="r" rtl="1"/>
            <a:r>
              <a:rPr lang="en-US" dirty="0"/>
              <a:t>Generality</a:t>
            </a:r>
          </a:p>
          <a:p>
            <a:pPr lvl="1" algn="r" rtl="1">
              <a:buFont typeface="Wingdings" panose="05000000000000000000" pitchFamily="2" charset="2"/>
              <a:buChar char="§"/>
            </a:pPr>
            <a:r>
              <a:rPr lang="he-IL" dirty="0"/>
              <a:t>שימוש במגוון רחב של יישומים.</a:t>
            </a:r>
            <a:endParaRPr lang="en-US" dirty="0"/>
          </a:p>
          <a:p>
            <a:pPr algn="r" rtl="1"/>
            <a:r>
              <a:rPr lang="en-US" dirty="0"/>
              <a:t>Well-</a:t>
            </a:r>
            <a:r>
              <a:rPr lang="en-US" dirty="0" err="1"/>
              <a:t>definedness</a:t>
            </a:r>
            <a:endParaRPr lang="en-US" dirty="0"/>
          </a:p>
          <a:p>
            <a:pPr lvl="1" algn="r" rtl="1">
              <a:buFont typeface="Wingdings" panose="05000000000000000000" pitchFamily="2" charset="2"/>
              <a:buChar char="§"/>
            </a:pPr>
            <a:r>
              <a:rPr lang="he-IL" dirty="0"/>
              <a:t>יש ספרים ומדריכים רבים וטובים.</a:t>
            </a:r>
            <a:endParaRPr lang="en-US" dirty="0"/>
          </a:p>
          <a:p>
            <a:pPr marL="457200" lvl="1" indent="0" algn="r" rtl="1">
              <a:buNone/>
            </a:pPr>
            <a:endParaRPr lang="en-US" dirty="0"/>
          </a:p>
        </p:txBody>
      </p:sp>
    </p:spTree>
    <p:extLst>
      <p:ext uri="{BB962C8B-B14F-4D97-AF65-F5344CB8AC3E}">
        <p14:creationId xmlns:p14="http://schemas.microsoft.com/office/powerpoint/2010/main" val="1147712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1149</TotalTime>
  <Words>2383</Words>
  <Application>Microsoft Office PowerPoint</Application>
  <PresentationFormat>מסך רחב</PresentationFormat>
  <Paragraphs>307</Paragraphs>
  <Slides>30</Slides>
  <Notes>17</Notes>
  <HiddenSlides>6</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30</vt:i4>
      </vt:variant>
    </vt:vector>
  </HeadingPairs>
  <TitlesOfParts>
    <vt:vector size="38" baseType="lpstr">
      <vt:lpstr>Arial</vt:lpstr>
      <vt:lpstr>Arial</vt:lpstr>
      <vt:lpstr>Calibri</vt:lpstr>
      <vt:lpstr>Calibri Light</vt:lpstr>
      <vt:lpstr>Lato</vt:lpstr>
      <vt:lpstr>Roboto</vt:lpstr>
      <vt:lpstr>Wingdings</vt:lpstr>
      <vt:lpstr>Office Theme</vt:lpstr>
      <vt:lpstr>scala</vt:lpstr>
      <vt:lpstr>קריטריונים להערכת שפה  קריאותReadability </vt:lpstr>
      <vt:lpstr>קריטריונים להערכת שפה- קריאות</vt:lpstr>
      <vt:lpstr>קריטריונים להערכת שפה כתיבות Writability</vt:lpstr>
      <vt:lpstr>קריטריונים להערכת שפה כתיבות Writability</vt:lpstr>
      <vt:lpstr>קריטריונים להערכת שפה אמינות reliability</vt:lpstr>
      <vt:lpstr>קריטריונים להערכת שפה- אמינות</vt:lpstr>
      <vt:lpstr>קריטריונים להערכת שפה עלות cost</vt:lpstr>
      <vt:lpstr>קריטריונים להערכת שפה שונות</vt:lpstr>
      <vt:lpstr>קריטריונים להערכת שפה שונות</vt:lpstr>
      <vt:lpstr>פרדיגמות של השפה</vt:lpstr>
      <vt:lpstr>גישות מימוש Implementation Methods</vt:lpstr>
      <vt:lpstr>גישות מימוש Implementation Methods</vt:lpstr>
      <vt:lpstr>פקודות Preprocessors</vt:lpstr>
      <vt:lpstr>Programming Environments</vt:lpstr>
      <vt:lpstr>Type system</vt:lpstr>
      <vt:lpstr>Type system</vt:lpstr>
      <vt:lpstr>טיפוסי נתונים ומימושם</vt:lpstr>
      <vt:lpstr>טיפוסי נתונים ומימושם</vt:lpstr>
      <vt:lpstr>מצביעים</vt:lpstr>
      <vt:lpstr>reference</vt:lpstr>
      <vt:lpstr>scope</vt:lpstr>
      <vt:lpstr>טיפול בזיכרון</vt:lpstr>
      <vt:lpstr>תתי תוכניות (פונקציות)</vt:lpstr>
      <vt:lpstr>תתי תוכניות (פונקציות)</vt:lpstr>
      <vt:lpstr>תתי תוכניות (פונקציות)</vt:lpstr>
      <vt:lpstr>נקודות התיחסות נוספות לתתי תוכניות</vt:lpstr>
      <vt:lpstr>הפשטה והכמסה</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dc:title>
  <dc:creator>Rivka Over</dc:creator>
  <cp:lastModifiedBy>שרה גולשבסקי</cp:lastModifiedBy>
  <cp:revision>95</cp:revision>
  <dcterms:created xsi:type="dcterms:W3CDTF">2020-07-22T12:56:09Z</dcterms:created>
  <dcterms:modified xsi:type="dcterms:W3CDTF">2023-02-25T18:39:13Z</dcterms:modified>
</cp:coreProperties>
</file>