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00" r:id="rId1"/>
    <p:sldMasterId id="2147484008" r:id="rId2"/>
  </p:sldMasterIdLst>
  <p:notesMasterIdLst>
    <p:notesMasterId r:id="rId81"/>
  </p:notesMasterIdLst>
  <p:sldIdLst>
    <p:sldId id="2218" r:id="rId3"/>
    <p:sldId id="3505" r:id="rId4"/>
    <p:sldId id="3483" r:id="rId5"/>
    <p:sldId id="3487" r:id="rId6"/>
    <p:sldId id="3496" r:id="rId7"/>
    <p:sldId id="3497" r:id="rId8"/>
    <p:sldId id="3504" r:id="rId9"/>
    <p:sldId id="3575" r:id="rId10"/>
    <p:sldId id="3506" r:id="rId11"/>
    <p:sldId id="3507" r:id="rId12"/>
    <p:sldId id="3510" r:id="rId13"/>
    <p:sldId id="3511" r:id="rId14"/>
    <p:sldId id="3516" r:id="rId15"/>
    <p:sldId id="3520" r:id="rId16"/>
    <p:sldId id="3517" r:id="rId17"/>
    <p:sldId id="3521" r:id="rId18"/>
    <p:sldId id="3523" r:id="rId19"/>
    <p:sldId id="3524" r:id="rId20"/>
    <p:sldId id="3508" r:id="rId21"/>
    <p:sldId id="3525" r:id="rId22"/>
    <p:sldId id="3526" r:id="rId23"/>
    <p:sldId id="3527" r:id="rId24"/>
    <p:sldId id="3509" r:id="rId25"/>
    <p:sldId id="3529" r:id="rId26"/>
    <p:sldId id="3589" r:id="rId27"/>
    <p:sldId id="3531" r:id="rId28"/>
    <p:sldId id="3533" r:id="rId29"/>
    <p:sldId id="3534" r:id="rId30"/>
    <p:sldId id="3539" r:id="rId31"/>
    <p:sldId id="3535" r:id="rId32"/>
    <p:sldId id="3536" r:id="rId33"/>
    <p:sldId id="3540" r:id="rId34"/>
    <p:sldId id="3590" r:id="rId35"/>
    <p:sldId id="3541" r:id="rId36"/>
    <p:sldId id="3542" r:id="rId37"/>
    <p:sldId id="3543" r:id="rId38"/>
    <p:sldId id="3544" r:id="rId39"/>
    <p:sldId id="3545" r:id="rId40"/>
    <p:sldId id="3538" r:id="rId41"/>
    <p:sldId id="3546" r:id="rId42"/>
    <p:sldId id="3547" r:id="rId43"/>
    <p:sldId id="3548" r:id="rId44"/>
    <p:sldId id="3552" r:id="rId45"/>
    <p:sldId id="3551" r:id="rId46"/>
    <p:sldId id="3553" r:id="rId47"/>
    <p:sldId id="3554" r:id="rId48"/>
    <p:sldId id="3555" r:id="rId49"/>
    <p:sldId id="3550" r:id="rId50"/>
    <p:sldId id="3556" r:id="rId51"/>
    <p:sldId id="3591" r:id="rId52"/>
    <p:sldId id="3559" r:id="rId53"/>
    <p:sldId id="3561" r:id="rId54"/>
    <p:sldId id="3562" r:id="rId55"/>
    <p:sldId id="3563" r:id="rId56"/>
    <p:sldId id="3564" r:id="rId57"/>
    <p:sldId id="3566" r:id="rId58"/>
    <p:sldId id="3567" r:id="rId59"/>
    <p:sldId id="3568" r:id="rId60"/>
    <p:sldId id="3569" r:id="rId61"/>
    <p:sldId id="3570" r:id="rId62"/>
    <p:sldId id="3571" r:id="rId63"/>
    <p:sldId id="3572" r:id="rId64"/>
    <p:sldId id="3573" r:id="rId65"/>
    <p:sldId id="3574" r:id="rId66"/>
    <p:sldId id="3576" r:id="rId67"/>
    <p:sldId id="3577" r:id="rId68"/>
    <p:sldId id="3560" r:id="rId69"/>
    <p:sldId id="3578" r:id="rId70"/>
    <p:sldId id="3579" r:id="rId71"/>
    <p:sldId id="3580" r:id="rId72"/>
    <p:sldId id="3584" r:id="rId73"/>
    <p:sldId id="3585" r:id="rId74"/>
    <p:sldId id="3587" r:id="rId75"/>
    <p:sldId id="3588" r:id="rId76"/>
    <p:sldId id="3410" r:id="rId77"/>
    <p:sldId id="3512" r:id="rId78"/>
    <p:sldId id="3530" r:id="rId79"/>
    <p:sldId id="3586" r:id="rId80"/>
  </p:sldIdLst>
  <p:sldSz cx="12479338" cy="6859588"/>
  <p:notesSz cx="6858000" cy="9144000"/>
  <p:defaultTextStyle>
    <a:defPPr>
      <a:defRPr lang="ja-JP"/>
    </a:defPPr>
    <a:lvl1pPr marL="0" algn="l" defTabSz="1207625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1pPr>
    <a:lvl2pPr marL="603817" algn="l" defTabSz="1207625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2pPr>
    <a:lvl3pPr marL="1207625" algn="l" defTabSz="1207625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3pPr>
    <a:lvl4pPr marL="1811433" algn="l" defTabSz="1207625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4pPr>
    <a:lvl5pPr marL="2415235" algn="l" defTabSz="1207625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5pPr>
    <a:lvl6pPr marL="3019057" algn="l" defTabSz="1207625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6pPr>
    <a:lvl7pPr marL="3622871" algn="l" defTabSz="1207625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7pPr>
    <a:lvl8pPr marL="4226679" algn="l" defTabSz="1207625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8pPr>
    <a:lvl9pPr marL="4830502" algn="l" defTabSz="1207625" rtl="0" eaLnBrk="1" latinLnBrk="0" hangingPunct="1">
      <a:defRPr kumimoji="1" sz="2400" kern="1200">
        <a:solidFill>
          <a:schemeClr val="tx1"/>
        </a:solidFill>
        <a:latin typeface="+mn-lt"/>
        <a:ea typeface="+mn-ea"/>
        <a:cs typeface="+mn-cs"/>
      </a:defRPr>
    </a:lvl9pPr>
  </p:defaultTextStyle>
  <p:modifyVerifier cryptProviderType="rsaFull" cryptAlgorithmClass="hash" cryptAlgorithmType="typeAny" cryptAlgorithmSid="4" spinCount="100000" saltData="6csZXjr7Nv1QqCPIw+RBNg==" hashData="IbiEByChw0RBzXr5JWugyrgb3Xo="/>
  <p:extLst>
    <p:ext uri="{521415D9-36F7-43E2-AB2F-B90AF26B5E84}">
      <p14:sectionLst xmlns:p14="http://schemas.microsoft.com/office/powerpoint/2010/main">
        <p14:section name="既定のセクション" id="{C492B2D3-5117-45D7-A315-918E1C4EBC64}">
          <p14:sldIdLst>
            <p14:sldId id="2218"/>
            <p14:sldId id="3505"/>
            <p14:sldId id="3483"/>
            <p14:sldId id="3487"/>
            <p14:sldId id="3496"/>
            <p14:sldId id="3497"/>
            <p14:sldId id="3504"/>
            <p14:sldId id="3575"/>
            <p14:sldId id="3506"/>
            <p14:sldId id="3507"/>
            <p14:sldId id="3510"/>
            <p14:sldId id="3511"/>
            <p14:sldId id="3516"/>
            <p14:sldId id="3520"/>
            <p14:sldId id="3517"/>
            <p14:sldId id="3521"/>
            <p14:sldId id="3523"/>
            <p14:sldId id="3524"/>
            <p14:sldId id="3508"/>
            <p14:sldId id="3525"/>
            <p14:sldId id="3526"/>
            <p14:sldId id="3527"/>
            <p14:sldId id="3509"/>
            <p14:sldId id="3529"/>
            <p14:sldId id="3589"/>
            <p14:sldId id="3531"/>
            <p14:sldId id="3533"/>
            <p14:sldId id="3534"/>
            <p14:sldId id="3539"/>
            <p14:sldId id="3535"/>
            <p14:sldId id="3536"/>
            <p14:sldId id="3540"/>
            <p14:sldId id="3590"/>
            <p14:sldId id="3541"/>
            <p14:sldId id="3542"/>
            <p14:sldId id="3543"/>
            <p14:sldId id="3544"/>
            <p14:sldId id="3545"/>
            <p14:sldId id="3538"/>
            <p14:sldId id="3546"/>
            <p14:sldId id="3547"/>
            <p14:sldId id="3548"/>
            <p14:sldId id="3552"/>
            <p14:sldId id="3551"/>
            <p14:sldId id="3553"/>
            <p14:sldId id="3554"/>
            <p14:sldId id="3555"/>
            <p14:sldId id="3550"/>
            <p14:sldId id="3556"/>
            <p14:sldId id="3591"/>
            <p14:sldId id="3559"/>
            <p14:sldId id="3561"/>
            <p14:sldId id="3562"/>
            <p14:sldId id="3563"/>
            <p14:sldId id="3564"/>
            <p14:sldId id="3566"/>
            <p14:sldId id="3567"/>
            <p14:sldId id="3568"/>
            <p14:sldId id="3569"/>
            <p14:sldId id="3570"/>
            <p14:sldId id="3571"/>
            <p14:sldId id="3572"/>
            <p14:sldId id="3573"/>
            <p14:sldId id="3574"/>
            <p14:sldId id="3576"/>
            <p14:sldId id="3577"/>
            <p14:sldId id="3560"/>
            <p14:sldId id="3578"/>
            <p14:sldId id="3579"/>
            <p14:sldId id="3580"/>
            <p14:sldId id="3584"/>
            <p14:sldId id="3585"/>
            <p14:sldId id="3587"/>
            <p14:sldId id="3588"/>
            <p14:sldId id="3410"/>
            <p14:sldId id="3512"/>
            <p14:sldId id="3530"/>
            <p14:sldId id="358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161">
          <p15:clr>
            <a:srgbClr val="A4A3A4"/>
          </p15:clr>
        </p15:guide>
        <p15:guide id="4" pos="393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00"/>
    <a:srgbClr val="00FFFF"/>
    <a:srgbClr val="FF00FF"/>
    <a:srgbClr val="FF0000"/>
    <a:srgbClr val="FFFFFF"/>
    <a:srgbClr val="005E5C"/>
    <a:srgbClr val="CC6600"/>
    <a:srgbClr val="1AFF1A"/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間スタイル 2 - アクセント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793D81CF-94F2-401A-BA57-92F5A7B2D0C5}" styleName="スタイル (中間)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淡色スタイル 2 - アクセント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27" autoAdjust="0"/>
    <p:restoredTop sz="97017" autoAdjust="0"/>
  </p:normalViewPr>
  <p:slideViewPr>
    <p:cSldViewPr>
      <p:cViewPr varScale="1">
        <p:scale>
          <a:sx n="108" d="100"/>
          <a:sy n="108" d="100"/>
        </p:scale>
        <p:origin x="588" y="102"/>
      </p:cViewPr>
      <p:guideLst>
        <p:guide orient="horz" pos="2160"/>
        <p:guide pos="2880"/>
        <p:guide orient="horz" pos="2161"/>
        <p:guide pos="39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theme" Target="theme/theme1.xml"/><Relationship Id="rId16" Type="http://schemas.openxmlformats.org/officeDocument/2006/relationships/slide" Target="slides/slide14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5" Type="http://schemas.openxmlformats.org/officeDocument/2006/relationships/slide" Target="slides/slide3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61" Type="http://schemas.openxmlformats.org/officeDocument/2006/relationships/slide" Target="slides/slide59.xml"/><Relationship Id="rId8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C82C21-7B2D-4146-9ABC-1824B330514D}" type="datetimeFigureOut">
              <a:rPr kumimoji="1" lang="ja-JP" altLang="en-US" smtClean="0"/>
              <a:pPr/>
              <a:t>2022/10/24</a:t>
            </a:fld>
            <a:endParaRPr kumimoji="1" lang="ja-JP" altLang="en-US" dirty="0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311150" y="685800"/>
            <a:ext cx="62357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 dirty="0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 dirty="0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849612-DD2F-4D31-9AA2-2C59AB6C19EB}" type="slidenum">
              <a:rPr kumimoji="1" lang="ja-JP" altLang="en-US" smtClean="0"/>
              <a:pPr/>
              <a:t>‹#›</a:t>
            </a:fld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4399515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07625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1pPr>
    <a:lvl2pPr marL="603817" algn="l" defTabSz="1207625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2pPr>
    <a:lvl3pPr marL="1207625" algn="l" defTabSz="1207625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3pPr>
    <a:lvl4pPr marL="1811433" algn="l" defTabSz="1207625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4pPr>
    <a:lvl5pPr marL="2415235" algn="l" defTabSz="1207625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5pPr>
    <a:lvl6pPr marL="3019057" algn="l" defTabSz="1207625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6pPr>
    <a:lvl7pPr marL="3622871" algn="l" defTabSz="1207625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7pPr>
    <a:lvl8pPr marL="4226679" algn="l" defTabSz="1207625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8pPr>
    <a:lvl9pPr marL="4830502" algn="l" defTabSz="1207625" rtl="0" eaLnBrk="1" latinLnBrk="0" hangingPunct="1">
      <a:defRPr kumimoji="1"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 1"/>
          <p:cNvSpPr>
            <a:spLocks noGrp="1" noRot="1" noChangeAspect="1"/>
          </p:cNvSpPr>
          <p:nvPr>
            <p:ph type="sldImg"/>
          </p:nvPr>
        </p:nvSpPr>
        <p:spPr>
          <a:xfrm>
            <a:off x="311150" y="685800"/>
            <a:ext cx="6235700" cy="3429000"/>
          </a:xfrm>
        </p:spPr>
      </p:sp>
      <p:sp>
        <p:nvSpPr>
          <p:cNvPr id="3" name="ノート プレースホルダ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kumimoji="1" lang="ja-JP" altLang="en-US" dirty="0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B90E79-454F-4A56-B59E-190FBFABE181}" type="slidenum">
              <a:rPr lang="ja-JP" altLang="en-US" smtClean="0">
                <a:solidFill>
                  <a:prstClr val="black"/>
                </a:solidFill>
              </a:rPr>
              <a:pPr/>
              <a:t>1</a:t>
            </a:fld>
            <a:endParaRPr lang="ja-JP" altLang="en-US" dirty="0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589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36137" y="2130927"/>
            <a:ext cx="10607439" cy="1470366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72054" y="3887100"/>
            <a:ext cx="8735537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56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136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1705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272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2842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341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3979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454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54A7-439B-4B93-BCFA-7C1A3A9241CE}" type="datetime1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2022/10/24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>
                    <a:tint val="75000"/>
                  </a:srgbClr>
                </a:solidFill>
              </a:rPr>
              <a:t>統計学　酒井辰也</a:t>
            </a:r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2D8-00D6-4D85-B070-A7AEB6F3829C}" type="slidenum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28570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A17B-58AE-46CA-8526-8B53091DC1C1}" type="datetime1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2022/10/24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>
                    <a:tint val="75000"/>
                  </a:srgbClr>
                </a:solidFill>
              </a:rPr>
              <a:t>統計学　酒井辰也</a:t>
            </a:r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2D8-00D6-4D85-B070-A7AEB6F3829C}" type="slidenum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4810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047678" y="274748"/>
            <a:ext cx="2807851" cy="5852882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23967" y="274748"/>
            <a:ext cx="8215564" cy="5852882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4C1C-8FD0-488B-9959-E5265F082FEC}" type="datetime1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2022/10/24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>
                    <a:tint val="75000"/>
                  </a:srgbClr>
                </a:solidFill>
              </a:rPr>
              <a:t>統計学　酒井辰也</a:t>
            </a:r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2D8-00D6-4D85-B070-A7AEB6F3829C}" type="slidenum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79152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936147" y="2130927"/>
            <a:ext cx="10607439" cy="1470366"/>
          </a:xfrm>
        </p:spPr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872067" y="3887100"/>
            <a:ext cx="8735537" cy="1753006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6050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002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150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2004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25072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3008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3510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401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 サブタイトルの書式設定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EC54A7-439B-4B93-BCFA-7C1A3A9241CE}" type="datetime1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2022/10/24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>
                    <a:tint val="75000"/>
                  </a:srgbClr>
                </a:solidFill>
              </a:rPr>
              <a:t>統計学　酒井辰也</a:t>
            </a:r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2D8-00D6-4D85-B070-A7AEB6F3829C}" type="slidenum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52897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93BD-DC69-4364-8F7C-095BAC15945D}" type="datetime1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2022/10/24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>
                    <a:tint val="75000"/>
                  </a:srgbClr>
                </a:solidFill>
              </a:rPr>
              <a:t>統計学　酒井辰也</a:t>
            </a:r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2D8-00D6-4D85-B070-A7AEB6F3829C}" type="slidenum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044360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85978" y="4408114"/>
            <a:ext cx="10607439" cy="1362391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85978" y="2907386"/>
            <a:ext cx="10607439" cy="15005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05018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0029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1503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2004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2507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30081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3510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4012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4357-BF1A-4479-A62B-C4181A0ED019}" type="datetime1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2022/10/24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>
                    <a:tint val="75000"/>
                  </a:srgbClr>
                </a:solidFill>
              </a:rPr>
              <a:t>統計学　酒井辰也</a:t>
            </a:r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2D8-00D6-4D85-B070-A7AEB6F3829C}" type="slidenum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74245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23971" y="1600612"/>
            <a:ext cx="5511708" cy="4527011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343665" y="1600612"/>
            <a:ext cx="5511708" cy="4527011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88E9-50F0-4F9E-9B00-367735A85486}" type="datetime1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2022/10/24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>
                    <a:tint val="75000"/>
                  </a:srgbClr>
                </a:solidFill>
              </a:rPr>
              <a:t>統計学　酒井辰也</a:t>
            </a:r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2D8-00D6-4D85-B070-A7AEB6F3829C}" type="slidenum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688646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24002" y="1535663"/>
            <a:ext cx="5513873" cy="63991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5018" indent="0">
              <a:buNone/>
              <a:defRPr sz="2800" b="1"/>
            </a:lvl2pPr>
            <a:lvl3pPr marL="1210029" indent="0">
              <a:buNone/>
              <a:defRPr sz="2400" b="1"/>
            </a:lvl3pPr>
            <a:lvl4pPr marL="1815039" indent="0">
              <a:buNone/>
              <a:defRPr sz="2100" b="1"/>
            </a:lvl4pPr>
            <a:lvl5pPr marL="2420049" indent="0">
              <a:buNone/>
              <a:defRPr sz="2100" b="1"/>
            </a:lvl5pPr>
            <a:lvl6pPr marL="3025072" indent="0">
              <a:buNone/>
              <a:defRPr sz="2100" b="1"/>
            </a:lvl6pPr>
            <a:lvl7pPr marL="3630081" indent="0">
              <a:buNone/>
              <a:defRPr sz="2100" b="1"/>
            </a:lvl7pPr>
            <a:lvl8pPr marL="4235103" indent="0">
              <a:buNone/>
              <a:defRPr sz="2100" b="1"/>
            </a:lvl8pPr>
            <a:lvl9pPr marL="4840125" indent="0">
              <a:buNone/>
              <a:defRPr sz="21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24002" y="2175567"/>
            <a:ext cx="5513873" cy="395220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339550" y="1535663"/>
            <a:ext cx="5516041" cy="63991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5018" indent="0">
              <a:buNone/>
              <a:defRPr sz="2800" b="1"/>
            </a:lvl2pPr>
            <a:lvl3pPr marL="1210029" indent="0">
              <a:buNone/>
              <a:defRPr sz="2400" b="1"/>
            </a:lvl3pPr>
            <a:lvl4pPr marL="1815039" indent="0">
              <a:buNone/>
              <a:defRPr sz="2100" b="1"/>
            </a:lvl4pPr>
            <a:lvl5pPr marL="2420049" indent="0">
              <a:buNone/>
              <a:defRPr sz="2100" b="1"/>
            </a:lvl5pPr>
            <a:lvl6pPr marL="3025072" indent="0">
              <a:buNone/>
              <a:defRPr sz="2100" b="1"/>
            </a:lvl6pPr>
            <a:lvl7pPr marL="3630081" indent="0">
              <a:buNone/>
              <a:defRPr sz="2100" b="1"/>
            </a:lvl7pPr>
            <a:lvl8pPr marL="4235103" indent="0">
              <a:buNone/>
              <a:defRPr sz="2100" b="1"/>
            </a:lvl8pPr>
            <a:lvl9pPr marL="4840125" indent="0">
              <a:buNone/>
              <a:defRPr sz="21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339550" y="2175567"/>
            <a:ext cx="5516041" cy="395220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D234-A314-48C7-B7D6-C26C11724136}" type="datetime1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2022/10/24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>
                    <a:tint val="75000"/>
                  </a:srgbClr>
                </a:solidFill>
              </a:rPr>
              <a:t>統計学　酒井辰也</a:t>
            </a:r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2D8-00D6-4D85-B070-A7AEB6F3829C}" type="slidenum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95570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4A62-B520-42A8-BD47-99E8E14D9BEE}" type="datetime1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2022/10/24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>
                    <a:tint val="75000"/>
                  </a:srgbClr>
                </a:solidFill>
              </a:rPr>
              <a:t>統計学　酒井辰也</a:t>
            </a:r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2D8-00D6-4D85-B070-A7AEB6F3829C}" type="slidenum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5534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4F-580A-4EB8-9AF1-9BC6A2EF9839}" type="datetime1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2022/10/24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>
                    <a:tint val="75000"/>
                  </a:srgbClr>
                </a:solidFill>
              </a:rPr>
              <a:t>統計学　酒井辰也</a:t>
            </a:r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2D8-00D6-4D85-B070-A7AEB6F3829C}" type="slidenum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9743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999" y="273113"/>
            <a:ext cx="4105616" cy="116231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879074" y="273158"/>
            <a:ext cx="6976297" cy="5854470"/>
          </a:xfrm>
        </p:spPr>
        <p:txBody>
          <a:bodyPr/>
          <a:lstStyle>
            <a:lvl1pPr>
              <a:defRPr sz="44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23999" y="1435474"/>
            <a:ext cx="4105616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5018" indent="0">
              <a:buNone/>
              <a:defRPr sz="1600"/>
            </a:lvl2pPr>
            <a:lvl3pPr marL="1210029" indent="0">
              <a:buNone/>
              <a:defRPr sz="1500"/>
            </a:lvl3pPr>
            <a:lvl4pPr marL="1815039" indent="0">
              <a:buNone/>
              <a:defRPr sz="1200"/>
            </a:lvl4pPr>
            <a:lvl5pPr marL="2420049" indent="0">
              <a:buNone/>
              <a:defRPr sz="1200"/>
            </a:lvl5pPr>
            <a:lvl6pPr marL="3025072" indent="0">
              <a:buNone/>
              <a:defRPr sz="1200"/>
            </a:lvl6pPr>
            <a:lvl7pPr marL="3630081" indent="0">
              <a:buNone/>
              <a:defRPr sz="1200"/>
            </a:lvl7pPr>
            <a:lvl8pPr marL="4235103" indent="0">
              <a:buNone/>
              <a:defRPr sz="1200"/>
            </a:lvl8pPr>
            <a:lvl9pPr marL="4840125" indent="0">
              <a:buNone/>
              <a:defRPr sz="12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FF9B-98FE-4AAF-8896-3898459E5DEA}" type="datetime1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2022/10/24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>
                    <a:tint val="75000"/>
                  </a:srgbClr>
                </a:solidFill>
              </a:rPr>
              <a:t>統計学　酒井辰也</a:t>
            </a:r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2D8-00D6-4D85-B070-A7AEB6F3829C}" type="slidenum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86557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E93BD-DC69-4364-8F7C-095BAC15945D}" type="datetime1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2022/10/24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>
                    <a:tint val="75000"/>
                  </a:srgbClr>
                </a:solidFill>
              </a:rPr>
              <a:t>統計学　酒井辰也</a:t>
            </a:r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2D8-00D6-4D85-B070-A7AEB6F3829C}" type="slidenum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592916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46208" y="4801899"/>
            <a:ext cx="7487603" cy="56686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446208" y="613104"/>
            <a:ext cx="7487603" cy="4115753"/>
          </a:xfrm>
        </p:spPr>
        <p:txBody>
          <a:bodyPr/>
          <a:lstStyle>
            <a:lvl1pPr marL="0" indent="0">
              <a:buNone/>
              <a:defRPr sz="4400"/>
            </a:lvl1pPr>
            <a:lvl2pPr marL="605018" indent="0">
              <a:buNone/>
              <a:defRPr sz="3700"/>
            </a:lvl2pPr>
            <a:lvl3pPr marL="1210029" indent="0">
              <a:buNone/>
              <a:defRPr sz="3100"/>
            </a:lvl3pPr>
            <a:lvl4pPr marL="1815039" indent="0">
              <a:buNone/>
              <a:defRPr sz="2800"/>
            </a:lvl4pPr>
            <a:lvl5pPr marL="2420049" indent="0">
              <a:buNone/>
              <a:defRPr sz="2800"/>
            </a:lvl5pPr>
            <a:lvl6pPr marL="3025072" indent="0">
              <a:buNone/>
              <a:defRPr sz="2800"/>
            </a:lvl6pPr>
            <a:lvl7pPr marL="3630081" indent="0">
              <a:buNone/>
              <a:defRPr sz="2800"/>
            </a:lvl7pPr>
            <a:lvl8pPr marL="4235103" indent="0">
              <a:buNone/>
              <a:defRPr sz="2800"/>
            </a:lvl8pPr>
            <a:lvl9pPr marL="4840125" indent="0">
              <a:buNone/>
              <a:defRPr sz="28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446208" y="5368783"/>
            <a:ext cx="7487603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5018" indent="0">
              <a:buNone/>
              <a:defRPr sz="1600"/>
            </a:lvl2pPr>
            <a:lvl3pPr marL="1210029" indent="0">
              <a:buNone/>
              <a:defRPr sz="1500"/>
            </a:lvl3pPr>
            <a:lvl4pPr marL="1815039" indent="0">
              <a:buNone/>
              <a:defRPr sz="1200"/>
            </a:lvl4pPr>
            <a:lvl5pPr marL="2420049" indent="0">
              <a:buNone/>
              <a:defRPr sz="1200"/>
            </a:lvl5pPr>
            <a:lvl6pPr marL="3025072" indent="0">
              <a:buNone/>
              <a:defRPr sz="1200"/>
            </a:lvl6pPr>
            <a:lvl7pPr marL="3630081" indent="0">
              <a:buNone/>
              <a:defRPr sz="1200"/>
            </a:lvl7pPr>
            <a:lvl8pPr marL="4235103" indent="0">
              <a:buNone/>
              <a:defRPr sz="1200"/>
            </a:lvl8pPr>
            <a:lvl9pPr marL="4840125" indent="0">
              <a:buNone/>
              <a:defRPr sz="12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3562-78EC-4409-8F16-F9A8112496DC}" type="datetime1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2022/10/24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>
                    <a:tint val="75000"/>
                  </a:srgbClr>
                </a:solidFill>
              </a:rPr>
              <a:t>統計学　酒井辰也</a:t>
            </a:r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2D8-00D6-4D85-B070-A7AEB6F3829C}" type="slidenum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681135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4A17B-58AE-46CA-8526-8B53091DC1C1}" type="datetime1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2022/10/24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>
                    <a:tint val="75000"/>
                  </a:srgbClr>
                </a:solidFill>
              </a:rPr>
              <a:t>統計学　酒井辰也</a:t>
            </a:r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2D8-00D6-4D85-B070-A7AEB6F3829C}" type="slidenum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59524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9047691" y="274739"/>
            <a:ext cx="2807851" cy="5852881"/>
          </a:xfrm>
        </p:spPr>
        <p:txBody>
          <a:bodyPr vert="eaVert"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623967" y="274739"/>
            <a:ext cx="8215564" cy="5852881"/>
          </a:xfrm>
        </p:spPr>
        <p:txBody>
          <a:bodyPr vert="eaVert"/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1A4C1C-8FD0-488B-9959-E5265F082FEC}" type="datetime1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2022/10/24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>
                    <a:tint val="75000"/>
                  </a:srgbClr>
                </a:solidFill>
              </a:rPr>
              <a:t>統計学　酒井辰也</a:t>
            </a:r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2D8-00D6-4D85-B070-A7AEB6F3829C}" type="slidenum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17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985967" y="4408104"/>
            <a:ext cx="10607439" cy="1362391"/>
          </a:xfrm>
        </p:spPr>
        <p:txBody>
          <a:bodyPr anchor="t"/>
          <a:lstStyle>
            <a:lvl1pPr algn="l">
              <a:defRPr sz="5400" b="1" cap="all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985967" y="2907390"/>
            <a:ext cx="10607439" cy="1500535"/>
          </a:xfrm>
        </p:spPr>
        <p:txBody>
          <a:bodyPr anchor="b"/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605686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1367" indent="0">
              <a:buNone/>
              <a:defRPr sz="2100">
                <a:solidFill>
                  <a:schemeClr val="tx1">
                    <a:tint val="75000"/>
                  </a:schemeClr>
                </a:solidFill>
              </a:defRPr>
            </a:lvl3pPr>
            <a:lvl4pPr marL="1817053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4pPr>
            <a:lvl5pPr marL="242272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5pPr>
            <a:lvl6pPr marL="3028422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6pPr>
            <a:lvl7pPr marL="3634109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7pPr>
            <a:lvl8pPr marL="4239798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8pPr>
            <a:lvl9pPr marL="4845485" indent="0">
              <a:buNone/>
              <a:defRPr sz="1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074357-BF1A-4479-A62B-C4181A0ED019}" type="datetime1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2022/10/24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>
                    <a:tint val="75000"/>
                  </a:srgbClr>
                </a:solidFill>
              </a:rPr>
              <a:t>統計学　酒井辰也</a:t>
            </a:r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2D8-00D6-4D85-B070-A7AEB6F3829C}" type="slidenum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3616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623971" y="1600613"/>
            <a:ext cx="5511708" cy="4527011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343665" y="1600613"/>
            <a:ext cx="5511708" cy="4527011"/>
          </a:xfrm>
        </p:spPr>
        <p:txBody>
          <a:bodyPr/>
          <a:lstStyle>
            <a:lvl1pPr>
              <a:defRPr sz="3700"/>
            </a:lvl1pPr>
            <a:lvl2pPr>
              <a:defRPr sz="31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F888E9-50F0-4F9E-9B00-367735A85486}" type="datetime1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2022/10/24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>
                    <a:tint val="75000"/>
                  </a:srgbClr>
                </a:solidFill>
              </a:rPr>
              <a:t>統計学　酒井辰也</a:t>
            </a:r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2D8-00D6-4D85-B070-A7AEB6F3829C}" type="slidenum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7281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24006" y="1535651"/>
            <a:ext cx="5513873" cy="63991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5686" indent="0">
              <a:buNone/>
              <a:defRPr sz="2800" b="1"/>
            </a:lvl2pPr>
            <a:lvl3pPr marL="1211367" indent="0">
              <a:buNone/>
              <a:defRPr sz="2400" b="1"/>
            </a:lvl3pPr>
            <a:lvl4pPr marL="1817053" indent="0">
              <a:buNone/>
              <a:defRPr sz="2100" b="1"/>
            </a:lvl4pPr>
            <a:lvl5pPr marL="2422728" indent="0">
              <a:buNone/>
              <a:defRPr sz="2100" b="1"/>
            </a:lvl5pPr>
            <a:lvl6pPr marL="3028422" indent="0">
              <a:buNone/>
              <a:defRPr sz="2100" b="1"/>
            </a:lvl6pPr>
            <a:lvl7pPr marL="3634109" indent="0">
              <a:buNone/>
              <a:defRPr sz="2100" b="1"/>
            </a:lvl7pPr>
            <a:lvl8pPr marL="4239798" indent="0">
              <a:buNone/>
              <a:defRPr sz="2100" b="1"/>
            </a:lvl8pPr>
            <a:lvl9pPr marL="4845485" indent="0">
              <a:buNone/>
              <a:defRPr sz="21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624006" y="2175554"/>
            <a:ext cx="5513873" cy="395220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339541" y="1535651"/>
            <a:ext cx="5516041" cy="639911"/>
          </a:xfrm>
        </p:spPr>
        <p:txBody>
          <a:bodyPr anchor="b"/>
          <a:lstStyle>
            <a:lvl1pPr marL="0" indent="0">
              <a:buNone/>
              <a:defRPr sz="3100" b="1"/>
            </a:lvl1pPr>
            <a:lvl2pPr marL="605686" indent="0">
              <a:buNone/>
              <a:defRPr sz="2800" b="1"/>
            </a:lvl2pPr>
            <a:lvl3pPr marL="1211367" indent="0">
              <a:buNone/>
              <a:defRPr sz="2400" b="1"/>
            </a:lvl3pPr>
            <a:lvl4pPr marL="1817053" indent="0">
              <a:buNone/>
              <a:defRPr sz="2100" b="1"/>
            </a:lvl4pPr>
            <a:lvl5pPr marL="2422728" indent="0">
              <a:buNone/>
              <a:defRPr sz="2100" b="1"/>
            </a:lvl5pPr>
            <a:lvl6pPr marL="3028422" indent="0">
              <a:buNone/>
              <a:defRPr sz="2100" b="1"/>
            </a:lvl6pPr>
            <a:lvl7pPr marL="3634109" indent="0">
              <a:buNone/>
              <a:defRPr sz="2100" b="1"/>
            </a:lvl7pPr>
            <a:lvl8pPr marL="4239798" indent="0">
              <a:buNone/>
              <a:defRPr sz="2100" b="1"/>
            </a:lvl8pPr>
            <a:lvl9pPr marL="4845485" indent="0">
              <a:buNone/>
              <a:defRPr sz="2100" b="1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6339541" y="2175554"/>
            <a:ext cx="5516041" cy="3952203"/>
          </a:xfrm>
        </p:spPr>
        <p:txBody>
          <a:bodyPr/>
          <a:lstStyle>
            <a:lvl1pPr>
              <a:defRPr sz="3100"/>
            </a:lvl1pPr>
            <a:lvl2pPr>
              <a:defRPr sz="2800"/>
            </a:lvl2pPr>
            <a:lvl3pPr>
              <a:defRPr sz="240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3D234-A314-48C7-B7D6-C26C11724136}" type="datetime1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2022/10/24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>
                    <a:tint val="75000"/>
                  </a:srgbClr>
                </a:solidFill>
              </a:rPr>
              <a:t>統計学　酒井辰也</a:t>
            </a:r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2D8-00D6-4D85-B070-A7AEB6F3829C}" type="slidenum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982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E4A62-B520-42A8-BD47-99E8E14D9BEE}" type="datetime1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2022/10/24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>
                    <a:tint val="75000"/>
                  </a:srgbClr>
                </a:solidFill>
              </a:rPr>
              <a:t>統計学　酒井辰也</a:t>
            </a:r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2D8-00D6-4D85-B070-A7AEB6F3829C}" type="slidenum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0770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2D434F-580A-4EB8-9AF1-9BC6A2EF9839}" type="datetime1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2022/10/24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>
                    <a:tint val="75000"/>
                  </a:srgbClr>
                </a:solidFill>
              </a:rPr>
              <a:t>統計学　酒井辰也</a:t>
            </a:r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2D8-00D6-4D85-B070-A7AEB6F3829C}" type="slidenum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03687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623999" y="273116"/>
            <a:ext cx="4105616" cy="1162318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4879074" y="273158"/>
            <a:ext cx="6976297" cy="5854470"/>
          </a:xfrm>
        </p:spPr>
        <p:txBody>
          <a:bodyPr/>
          <a:lstStyle>
            <a:lvl1pPr>
              <a:defRPr sz="4500"/>
            </a:lvl1pPr>
            <a:lvl2pPr>
              <a:defRPr sz="3700"/>
            </a:lvl2pPr>
            <a:lvl3pPr>
              <a:defRPr sz="3100"/>
            </a:lvl3pPr>
            <a:lvl4pPr>
              <a:defRPr sz="2800"/>
            </a:lvl4pPr>
            <a:lvl5pPr>
              <a:defRPr sz="2800"/>
            </a:lvl5pPr>
            <a:lvl6pPr>
              <a:defRPr sz="2800"/>
            </a:lvl6pPr>
            <a:lvl7pPr>
              <a:defRPr sz="2800"/>
            </a:lvl7pPr>
            <a:lvl8pPr>
              <a:defRPr sz="2800"/>
            </a:lvl8pPr>
            <a:lvl9pPr>
              <a:defRPr sz="28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623999" y="1435478"/>
            <a:ext cx="4105616" cy="4692149"/>
          </a:xfrm>
        </p:spPr>
        <p:txBody>
          <a:bodyPr/>
          <a:lstStyle>
            <a:lvl1pPr marL="0" indent="0">
              <a:buNone/>
              <a:defRPr sz="1900"/>
            </a:lvl1pPr>
            <a:lvl2pPr marL="605686" indent="0">
              <a:buNone/>
              <a:defRPr sz="1600"/>
            </a:lvl2pPr>
            <a:lvl3pPr marL="1211367" indent="0">
              <a:buNone/>
              <a:defRPr sz="1500"/>
            </a:lvl3pPr>
            <a:lvl4pPr marL="1817053" indent="0">
              <a:buNone/>
              <a:defRPr sz="1200"/>
            </a:lvl4pPr>
            <a:lvl5pPr marL="2422728" indent="0">
              <a:buNone/>
              <a:defRPr sz="1200"/>
            </a:lvl5pPr>
            <a:lvl6pPr marL="3028422" indent="0">
              <a:buNone/>
              <a:defRPr sz="1200"/>
            </a:lvl6pPr>
            <a:lvl7pPr marL="3634109" indent="0">
              <a:buNone/>
              <a:defRPr sz="1200"/>
            </a:lvl7pPr>
            <a:lvl8pPr marL="4239798" indent="0">
              <a:buNone/>
              <a:defRPr sz="1200"/>
            </a:lvl8pPr>
            <a:lvl9pPr marL="4845485" indent="0">
              <a:buNone/>
              <a:defRPr sz="12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E7FF9B-98FE-4AAF-8896-3898459E5DEA}" type="datetime1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2022/10/24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>
                    <a:tint val="75000"/>
                  </a:srgbClr>
                </a:solidFill>
              </a:rPr>
              <a:t>統計学　酒井辰也</a:t>
            </a:r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2D8-00D6-4D85-B070-A7AEB6F3829C}" type="slidenum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945051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2446195" y="4801891"/>
            <a:ext cx="7487603" cy="566869"/>
          </a:xfrm>
        </p:spPr>
        <p:txBody>
          <a:bodyPr anchor="b"/>
          <a:lstStyle>
            <a:lvl1pPr algn="l">
              <a:defRPr sz="2800" b="1"/>
            </a:lvl1pPr>
          </a:lstStyle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2446195" y="613091"/>
            <a:ext cx="7487603" cy="4115753"/>
          </a:xfrm>
        </p:spPr>
        <p:txBody>
          <a:bodyPr/>
          <a:lstStyle>
            <a:lvl1pPr marL="0" indent="0">
              <a:buNone/>
              <a:defRPr sz="4500"/>
            </a:lvl1pPr>
            <a:lvl2pPr marL="605686" indent="0">
              <a:buNone/>
              <a:defRPr sz="3700"/>
            </a:lvl2pPr>
            <a:lvl3pPr marL="1211367" indent="0">
              <a:buNone/>
              <a:defRPr sz="3100"/>
            </a:lvl3pPr>
            <a:lvl4pPr marL="1817053" indent="0">
              <a:buNone/>
              <a:defRPr sz="2800"/>
            </a:lvl4pPr>
            <a:lvl5pPr marL="2422728" indent="0">
              <a:buNone/>
              <a:defRPr sz="2800"/>
            </a:lvl5pPr>
            <a:lvl6pPr marL="3028422" indent="0">
              <a:buNone/>
              <a:defRPr sz="2800"/>
            </a:lvl6pPr>
            <a:lvl7pPr marL="3634109" indent="0">
              <a:buNone/>
              <a:defRPr sz="2800"/>
            </a:lvl7pPr>
            <a:lvl8pPr marL="4239798" indent="0">
              <a:buNone/>
              <a:defRPr sz="2800"/>
            </a:lvl8pPr>
            <a:lvl9pPr marL="4845485" indent="0">
              <a:buNone/>
              <a:defRPr sz="2800"/>
            </a:lvl9pPr>
          </a:lstStyle>
          <a:p>
            <a:endParaRPr kumimoji="1" lang="ja-JP" altLang="en-US" dirty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2446195" y="5368774"/>
            <a:ext cx="7487603" cy="805049"/>
          </a:xfrm>
        </p:spPr>
        <p:txBody>
          <a:bodyPr/>
          <a:lstStyle>
            <a:lvl1pPr marL="0" indent="0">
              <a:buNone/>
              <a:defRPr sz="1900"/>
            </a:lvl1pPr>
            <a:lvl2pPr marL="605686" indent="0">
              <a:buNone/>
              <a:defRPr sz="1600"/>
            </a:lvl2pPr>
            <a:lvl3pPr marL="1211367" indent="0">
              <a:buNone/>
              <a:defRPr sz="1500"/>
            </a:lvl3pPr>
            <a:lvl4pPr marL="1817053" indent="0">
              <a:buNone/>
              <a:defRPr sz="1200"/>
            </a:lvl4pPr>
            <a:lvl5pPr marL="2422728" indent="0">
              <a:buNone/>
              <a:defRPr sz="1200"/>
            </a:lvl5pPr>
            <a:lvl6pPr marL="3028422" indent="0">
              <a:buNone/>
              <a:defRPr sz="1200"/>
            </a:lvl6pPr>
            <a:lvl7pPr marL="3634109" indent="0">
              <a:buNone/>
              <a:defRPr sz="1200"/>
            </a:lvl7pPr>
            <a:lvl8pPr marL="4239798" indent="0">
              <a:buNone/>
              <a:defRPr sz="1200"/>
            </a:lvl8pPr>
            <a:lvl9pPr marL="4845485" indent="0">
              <a:buNone/>
              <a:defRPr sz="1200"/>
            </a:lvl9pPr>
          </a:lstStyle>
          <a:p>
            <a:pPr lvl="0"/>
            <a:r>
              <a:rPr kumimoji="1" lang="ja-JP" altLang="en-US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333562-78EC-4409-8F16-F9A8112496DC}" type="datetime1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2022/10/24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zh-TW" altLang="en-US" dirty="0">
                <a:solidFill>
                  <a:srgbClr val="000000">
                    <a:tint val="75000"/>
                  </a:srgbClr>
                </a:solidFill>
              </a:rPr>
              <a:t>統計学　酒井辰也</a:t>
            </a:r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F272D8-00D6-4D85-B070-A7AEB6F3829C}" type="slidenum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/>
              <a:t>‹#›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19534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23974" y="274743"/>
            <a:ext cx="11231406" cy="1143264"/>
          </a:xfrm>
          <a:prstGeom prst="rect">
            <a:avLst/>
          </a:prstGeom>
        </p:spPr>
        <p:txBody>
          <a:bodyPr vert="horz" lIns="121129" tIns="60554" rIns="121129" bIns="60554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23974" y="1600613"/>
            <a:ext cx="11231406" cy="4527011"/>
          </a:xfrm>
          <a:prstGeom prst="rect">
            <a:avLst/>
          </a:prstGeom>
        </p:spPr>
        <p:txBody>
          <a:bodyPr vert="horz" lIns="121129" tIns="60554" rIns="121129" bIns="60554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23969" y="6358008"/>
            <a:ext cx="2911846" cy="365209"/>
          </a:xfrm>
          <a:prstGeom prst="rect">
            <a:avLst/>
          </a:prstGeom>
        </p:spPr>
        <p:txBody>
          <a:bodyPr vert="horz" lIns="121129" tIns="60554" rIns="121129" bIns="6055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1367"/>
            <a:fld id="{636E959E-6E8B-4B20-BA67-63036BDC00A4}" type="datetime1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 defTabSz="1211367"/>
              <a:t>2022/10/24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263781" y="6358008"/>
            <a:ext cx="3951790" cy="365209"/>
          </a:xfrm>
          <a:prstGeom prst="rect">
            <a:avLst/>
          </a:prstGeom>
        </p:spPr>
        <p:txBody>
          <a:bodyPr vert="horz" lIns="121129" tIns="60554" rIns="121129" bIns="6055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1367"/>
            <a:r>
              <a:rPr lang="zh-TW" altLang="en-US" dirty="0">
                <a:solidFill>
                  <a:srgbClr val="000000">
                    <a:tint val="75000"/>
                  </a:srgbClr>
                </a:solidFill>
              </a:rPr>
              <a:t>統計学　酒井辰也</a:t>
            </a:r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943525" y="6358008"/>
            <a:ext cx="2911846" cy="365209"/>
          </a:xfrm>
          <a:prstGeom prst="rect">
            <a:avLst/>
          </a:prstGeom>
        </p:spPr>
        <p:txBody>
          <a:bodyPr vert="horz" lIns="121129" tIns="60554" rIns="121129" bIns="6055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1367"/>
            <a:fld id="{54F272D8-00D6-4D85-B070-A7AEB6F3829C}" type="slidenum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 defTabSz="1211367"/>
              <a:t>‹#›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95820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1" r:id="rId1"/>
    <p:sldLayoutId id="2147483902" r:id="rId2"/>
    <p:sldLayoutId id="2147483903" r:id="rId3"/>
    <p:sldLayoutId id="2147483904" r:id="rId4"/>
    <p:sldLayoutId id="2147483905" r:id="rId5"/>
    <p:sldLayoutId id="2147483906" r:id="rId6"/>
    <p:sldLayoutId id="2147483907" r:id="rId7"/>
    <p:sldLayoutId id="2147483908" r:id="rId8"/>
    <p:sldLayoutId id="2147483909" r:id="rId9"/>
    <p:sldLayoutId id="2147483910" r:id="rId10"/>
    <p:sldLayoutId id="2147483911" r:id="rId11"/>
  </p:sldLayoutIdLst>
  <p:hf hdr="0" dt="0"/>
  <p:txStyles>
    <p:titleStyle>
      <a:lvl1pPr algn="ctr" defTabSz="1211367" rtl="0" eaLnBrk="1" latinLnBrk="0" hangingPunct="1">
        <a:spcBef>
          <a:spcPct val="0"/>
        </a:spcBef>
        <a:buNone/>
        <a:defRPr kumimoji="1" sz="6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4256" indent="-454256" algn="l" defTabSz="1211367" rtl="0" eaLnBrk="1" latinLnBrk="0" hangingPunct="1">
        <a:spcBef>
          <a:spcPct val="20000"/>
        </a:spcBef>
        <a:buFont typeface="Arial" pitchFamily="34" charset="0"/>
        <a:buChar char="•"/>
        <a:defRPr kumimoji="1" sz="4500" kern="1200">
          <a:solidFill>
            <a:schemeClr val="tx1"/>
          </a:solidFill>
          <a:latin typeface="+mn-lt"/>
          <a:ea typeface="+mn-ea"/>
          <a:cs typeface="+mn-cs"/>
        </a:defRPr>
      </a:lvl1pPr>
      <a:lvl2pPr marL="984251" indent="-378555" algn="l" defTabSz="1211367" rtl="0" eaLnBrk="1" latinLnBrk="0" hangingPunct="1">
        <a:spcBef>
          <a:spcPct val="20000"/>
        </a:spcBef>
        <a:buFont typeface="Arial" pitchFamily="34" charset="0"/>
        <a:buChar char="–"/>
        <a:defRPr kumimoji="1"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14216" indent="-302835" algn="l" defTabSz="1211367" rtl="0" eaLnBrk="1" latinLnBrk="0" hangingPunct="1">
        <a:spcBef>
          <a:spcPct val="20000"/>
        </a:spcBef>
        <a:buFont typeface="Arial" pitchFamily="34" charset="0"/>
        <a:buChar char="•"/>
        <a:defRPr kumimoji="1"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19896" indent="-302835" algn="l" defTabSz="1211367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725569" indent="-302835" algn="l" defTabSz="1211367" rtl="0" eaLnBrk="1" latinLnBrk="0" hangingPunct="1">
        <a:spcBef>
          <a:spcPct val="20000"/>
        </a:spcBef>
        <a:buFont typeface="Arial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331264" indent="-302835" algn="l" defTabSz="1211367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3936952" indent="-302835" algn="l" defTabSz="1211367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542631" indent="-302835" algn="l" defTabSz="1211367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148317" indent="-302835" algn="l" defTabSz="1211367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136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5686" algn="l" defTabSz="121136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1367" algn="l" defTabSz="121136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17053" algn="l" defTabSz="121136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2728" algn="l" defTabSz="121136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28422" algn="l" defTabSz="121136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34109" algn="l" defTabSz="121136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39798" algn="l" defTabSz="121136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45485" algn="l" defTabSz="1211367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623974" y="274741"/>
            <a:ext cx="11231406" cy="1143264"/>
          </a:xfrm>
          <a:prstGeom prst="rect">
            <a:avLst/>
          </a:prstGeom>
        </p:spPr>
        <p:txBody>
          <a:bodyPr vert="horz" lIns="120999" tIns="60484" rIns="120999" bIns="60484" rtlCol="0" anchor="ctr">
            <a:normAutofit/>
          </a:bodyPr>
          <a:lstStyle/>
          <a:p>
            <a:r>
              <a:rPr kumimoji="1" lang="ja-JP" altLang="en-US"/>
              <a:t>マスタ タイトルの書式設定</a:t>
            </a:r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623974" y="1600612"/>
            <a:ext cx="11231406" cy="4527011"/>
          </a:xfrm>
          <a:prstGeom prst="rect">
            <a:avLst/>
          </a:prstGeom>
        </p:spPr>
        <p:txBody>
          <a:bodyPr vert="horz" lIns="120999" tIns="60484" rIns="120999" bIns="60484" rtlCol="0">
            <a:normAutofit/>
          </a:bodyPr>
          <a:lstStyle/>
          <a:p>
            <a:pPr lvl="0"/>
            <a:r>
              <a:rPr kumimoji="1" lang="ja-JP" altLang="en-US"/>
              <a:t>マスタ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623969" y="6358017"/>
            <a:ext cx="2911846" cy="365209"/>
          </a:xfrm>
          <a:prstGeom prst="rect">
            <a:avLst/>
          </a:prstGeom>
        </p:spPr>
        <p:txBody>
          <a:bodyPr vert="horz" lIns="120999" tIns="60484" rIns="120999" bIns="60484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0029"/>
            <a:fld id="{636E959E-6E8B-4B20-BA67-63036BDC00A4}" type="datetime1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 defTabSz="1210029"/>
              <a:t>2022/10/24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4263781" y="6358017"/>
            <a:ext cx="3951790" cy="365209"/>
          </a:xfrm>
          <a:prstGeom prst="rect">
            <a:avLst/>
          </a:prstGeom>
        </p:spPr>
        <p:txBody>
          <a:bodyPr vert="horz" lIns="120999" tIns="60484" rIns="120999" bIns="60484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0029"/>
            <a:r>
              <a:rPr lang="zh-TW" altLang="en-US" dirty="0">
                <a:solidFill>
                  <a:srgbClr val="000000">
                    <a:tint val="75000"/>
                  </a:srgbClr>
                </a:solidFill>
              </a:rPr>
              <a:t>統計学　酒井辰也</a:t>
            </a:r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8943525" y="6358017"/>
            <a:ext cx="2911846" cy="365209"/>
          </a:xfrm>
          <a:prstGeom prst="rect">
            <a:avLst/>
          </a:prstGeom>
        </p:spPr>
        <p:txBody>
          <a:bodyPr vert="horz" lIns="120999" tIns="60484" rIns="120999" bIns="60484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1210029"/>
            <a:fld id="{54F272D8-00D6-4D85-B070-A7AEB6F3829C}" type="slidenum">
              <a:rPr lang="ja-JP" altLang="en-US" smtClean="0">
                <a:solidFill>
                  <a:srgbClr val="000000">
                    <a:tint val="75000"/>
                  </a:srgbClr>
                </a:solidFill>
              </a:rPr>
              <a:pPr defTabSz="1210029"/>
              <a:t>‹#›</a:t>
            </a:fld>
            <a:endParaRPr lang="ja-JP" altLang="en-US" dirty="0">
              <a:solidFill>
                <a:srgbClr val="000000">
                  <a:tint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7088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9" r:id="rId1"/>
    <p:sldLayoutId id="2147484010" r:id="rId2"/>
    <p:sldLayoutId id="2147484011" r:id="rId3"/>
    <p:sldLayoutId id="2147484012" r:id="rId4"/>
    <p:sldLayoutId id="2147484013" r:id="rId5"/>
    <p:sldLayoutId id="2147484014" r:id="rId6"/>
    <p:sldLayoutId id="2147484015" r:id="rId7"/>
    <p:sldLayoutId id="2147484016" r:id="rId8"/>
    <p:sldLayoutId id="2147484017" r:id="rId9"/>
    <p:sldLayoutId id="2147484018" r:id="rId10"/>
    <p:sldLayoutId id="2147484019" r:id="rId11"/>
  </p:sldLayoutIdLst>
  <p:hf hdr="0" dt="0"/>
  <p:txStyles>
    <p:titleStyle>
      <a:lvl1pPr algn="ctr" defTabSz="1210029" rtl="0" eaLnBrk="1" latinLnBrk="0" hangingPunct="1">
        <a:spcBef>
          <a:spcPct val="0"/>
        </a:spcBef>
        <a:buNone/>
        <a:defRPr kumimoji="1" sz="59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3752" indent="-453752" algn="l" defTabSz="1210029" rtl="0" eaLnBrk="1" latinLnBrk="0" hangingPunct="1">
        <a:spcBef>
          <a:spcPct val="20000"/>
        </a:spcBef>
        <a:buFont typeface="Arial" pitchFamily="34" charset="0"/>
        <a:buChar char="•"/>
        <a:defRPr kumimoji="1" sz="4400" kern="1200">
          <a:solidFill>
            <a:schemeClr val="tx1"/>
          </a:solidFill>
          <a:latin typeface="+mn-lt"/>
          <a:ea typeface="+mn-ea"/>
          <a:cs typeface="+mn-cs"/>
        </a:defRPr>
      </a:lvl1pPr>
      <a:lvl2pPr marL="983162" indent="-378136" algn="l" defTabSz="1210029" rtl="0" eaLnBrk="1" latinLnBrk="0" hangingPunct="1">
        <a:spcBef>
          <a:spcPct val="20000"/>
        </a:spcBef>
        <a:buFont typeface="Arial" pitchFamily="34" charset="0"/>
        <a:buChar char="–"/>
        <a:defRPr kumimoji="1" sz="3700" kern="1200">
          <a:solidFill>
            <a:schemeClr val="tx1"/>
          </a:solidFill>
          <a:latin typeface="+mn-lt"/>
          <a:ea typeface="+mn-ea"/>
          <a:cs typeface="+mn-cs"/>
        </a:defRPr>
      </a:lvl2pPr>
      <a:lvl3pPr marL="1512544" indent="-302498" algn="l" defTabSz="1210029" rtl="0" eaLnBrk="1" latinLnBrk="0" hangingPunct="1">
        <a:spcBef>
          <a:spcPct val="20000"/>
        </a:spcBef>
        <a:buFont typeface="Arial" pitchFamily="34" charset="0"/>
        <a:buChar char="•"/>
        <a:defRPr kumimoji="1" sz="3100" kern="1200">
          <a:solidFill>
            <a:schemeClr val="tx1"/>
          </a:solidFill>
          <a:latin typeface="+mn-lt"/>
          <a:ea typeface="+mn-ea"/>
          <a:cs typeface="+mn-cs"/>
        </a:defRPr>
      </a:lvl3pPr>
      <a:lvl4pPr marL="2117544" indent="-302498" algn="l" defTabSz="1210029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2722557" indent="-302498" algn="l" defTabSz="1210029" rtl="0" eaLnBrk="1" latinLnBrk="0" hangingPunct="1">
        <a:spcBef>
          <a:spcPct val="20000"/>
        </a:spcBef>
        <a:buFont typeface="Arial" pitchFamily="34" charset="0"/>
        <a:buChar char="»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3327579" indent="-302498" algn="l" defTabSz="1210029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3932589" indent="-302498" algn="l" defTabSz="1210029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4537604" indent="-302498" algn="l" defTabSz="1210029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5142627" indent="-302498" algn="l" defTabSz="1210029" rtl="0" eaLnBrk="1" latinLnBrk="0" hangingPunct="1">
        <a:spcBef>
          <a:spcPct val="20000"/>
        </a:spcBef>
        <a:buFont typeface="Arial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1210029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5018" algn="l" defTabSz="1210029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0029" algn="l" defTabSz="1210029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15039" algn="l" defTabSz="1210029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20049" algn="l" defTabSz="1210029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25072" algn="l" defTabSz="1210029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30081" algn="l" defTabSz="1210029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35103" algn="l" defTabSz="1210029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40125" algn="l" defTabSz="1210029" rtl="0" eaLnBrk="1" latinLnBrk="0" hangingPunct="1"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1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wmf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8"/>
          <p:cNvSpPr txBox="1">
            <a:spLocks noChangeArrowheads="1"/>
          </p:cNvSpPr>
          <p:nvPr/>
        </p:nvSpPr>
        <p:spPr bwMode="auto">
          <a:xfrm>
            <a:off x="146873" y="188978"/>
            <a:ext cx="12087631" cy="493764"/>
          </a:xfrm>
          <a:prstGeom prst="rect">
            <a:avLst/>
          </a:prstGeom>
          <a:noFill/>
          <a:ln w="9525">
            <a:solidFill>
              <a:srgbClr val="FFFFFF"/>
            </a:solidFill>
            <a:miter lim="800000"/>
            <a:headEnd/>
            <a:tailEnd/>
          </a:ln>
          <a:effectLst/>
        </p:spPr>
        <p:txBody>
          <a:bodyPr wrap="square" lIns="121129" tIns="60554" rIns="121129" bIns="60554">
            <a:spAutoFit/>
          </a:bodyPr>
          <a:lstStyle/>
          <a:p>
            <a:pPr defTabSz="1211367"/>
            <a:r>
              <a:rPr lang="ja-JP" altLang="en-US" dirty="0">
                <a:solidFill>
                  <a:srgbClr val="FFFFFF"/>
                </a:solidFill>
              </a:rPr>
              <a:t>ファイル名： </a:t>
            </a:r>
            <a:r>
              <a:rPr lang="en-US" altLang="ja-JP" dirty="0">
                <a:solidFill>
                  <a:schemeClr val="tx2"/>
                </a:solidFill>
              </a:rPr>
              <a:t>stat_05_comparison</a:t>
            </a:r>
            <a:r>
              <a:rPr lang="en-US" altLang="en-US" dirty="0">
                <a:solidFill>
                  <a:srgbClr val="FFFFFF"/>
                </a:solidFill>
              </a:rPr>
              <a:t>.pptx</a:t>
            </a:r>
            <a:endParaRPr lang="ja-JP" altLang="en-US" b="1" dirty="0">
              <a:solidFill>
                <a:schemeClr val="accent1"/>
              </a:solidFill>
            </a:endParaRPr>
          </a:p>
        </p:txBody>
      </p:sp>
      <p:sp>
        <p:nvSpPr>
          <p:cNvPr id="7" name="WordArt 4"/>
          <p:cNvSpPr>
            <a:spLocks noChangeArrowheads="1" noChangeShapeType="1" noTextEdit="1"/>
          </p:cNvSpPr>
          <p:nvPr/>
        </p:nvSpPr>
        <p:spPr bwMode="auto">
          <a:xfrm>
            <a:off x="4667399" y="1052513"/>
            <a:ext cx="3206750" cy="1068387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ja-JP" altLang="en-US" sz="3600" kern="10" dirty="0">
                <a:ln w="12700">
                  <a:solidFill>
                    <a:srgbClr val="FF6600"/>
                  </a:solidFill>
                  <a:round/>
                  <a:headEnd/>
                  <a:tailEnd/>
                </a:ln>
                <a:solidFill>
                  <a:srgbClr val="FFFF00"/>
                </a:solidFill>
                <a:effectLst>
                  <a:outerShdw dist="45791" dir="2021404" algn="ctr" rotWithShape="0">
                    <a:srgbClr val="B2B2B2">
                      <a:alpha val="80000"/>
                    </a:srgbClr>
                  </a:outerShdw>
                </a:effectLst>
                <a:latin typeface="ＭＳ Ｐゴシック"/>
                <a:ea typeface="ＭＳ Ｐゴシック"/>
              </a:rPr>
              <a:t>統計学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2351237" y="5479529"/>
            <a:ext cx="7839075" cy="1190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ja-JP" altLang="en-US" sz="3600">
                <a:solidFill>
                  <a:srgbClr val="FFFFFF"/>
                </a:solidFill>
              </a:rPr>
              <a:t>京都駅前校　木曜４限</a:t>
            </a:r>
            <a:br>
              <a:rPr lang="ja-JP" altLang="en-US" sz="3600" dirty="0">
                <a:solidFill>
                  <a:srgbClr val="FFFFFF"/>
                </a:solidFill>
              </a:rPr>
            </a:br>
            <a:r>
              <a:rPr lang="ja-JP" altLang="en-US" sz="3600" dirty="0">
                <a:solidFill>
                  <a:srgbClr val="FFFFFF"/>
                </a:solidFill>
              </a:rPr>
              <a:t>担当：酒井辰也</a:t>
            </a:r>
          </a:p>
        </p:txBody>
      </p:sp>
      <p:sp>
        <p:nvSpPr>
          <p:cNvPr id="9" name="Text Box 9"/>
          <p:cNvSpPr txBox="1">
            <a:spLocks noChangeArrowheads="1"/>
          </p:cNvSpPr>
          <p:nvPr/>
        </p:nvSpPr>
        <p:spPr bwMode="auto">
          <a:xfrm>
            <a:off x="2125415" y="2515394"/>
            <a:ext cx="8290718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ja-JP" altLang="en-US" sz="5400" dirty="0">
                <a:solidFill>
                  <a:srgbClr val="00FFFF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データの比較</a:t>
            </a:r>
            <a:endParaRPr lang="en-US" altLang="ja-JP" sz="5400" dirty="0">
              <a:solidFill>
                <a:srgbClr val="00FFFF"/>
              </a:solidFill>
              <a:effectLst>
                <a:outerShdw blurRad="38100" dist="38100" dir="2700000" algn="tl">
                  <a:srgbClr val="000000"/>
                </a:outerShdw>
              </a:effectLst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215333" y="4149874"/>
            <a:ext cx="6120680" cy="523220"/>
          </a:xfrm>
          <a:prstGeom prst="rect">
            <a:avLst/>
          </a:prstGeom>
          <a:noFill/>
          <a:ln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tx2"/>
                </a:solidFill>
              </a:rPr>
              <a:t>「</a:t>
            </a:r>
            <a:r>
              <a:rPr kumimoji="1" lang="ja-JP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教科書 第３章 Ｐ６０～８１</a:t>
            </a:r>
            <a:r>
              <a:rPr kumimoji="1" lang="ja-JP" altLang="en-US" sz="2800" dirty="0">
                <a:solidFill>
                  <a:schemeClr val="tx2"/>
                </a:solidFill>
              </a:rPr>
              <a:t>」の内容</a:t>
            </a:r>
          </a:p>
        </p:txBody>
      </p:sp>
    </p:spTree>
    <p:extLst>
      <p:ext uri="{BB962C8B-B14F-4D97-AF65-F5344CB8AC3E}">
        <p14:creationId xmlns:p14="http://schemas.microsoft.com/office/powerpoint/2010/main" val="1254448708"/>
      </p:ext>
    </p:extLst>
  </p:cSld>
  <p:clrMapOvr>
    <a:masterClrMapping/>
  </p:clrMapOvr>
  <p:transition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10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90997" y="189434"/>
            <a:ext cx="32403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確認演習②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0997" y="933321"/>
            <a:ext cx="12169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2"/>
                </a:solidFill>
              </a:rPr>
              <a:t>次のデータの</a:t>
            </a:r>
            <a:r>
              <a:rPr lang="ja-JP" altLang="en-US" sz="2800" dirty="0">
                <a:solidFill>
                  <a:schemeClr val="tx2"/>
                </a:solidFill>
              </a:rPr>
              <a:t>　●</a:t>
            </a:r>
            <a:r>
              <a:rPr lang="ja-JP" altLang="en-US" sz="2800" dirty="0">
                <a:solidFill>
                  <a:schemeClr val="accent2"/>
                </a:solidFill>
              </a:rPr>
              <a:t>平均　</a:t>
            </a:r>
            <a:r>
              <a:rPr lang="ja-JP" altLang="en-US" sz="2800" dirty="0">
                <a:solidFill>
                  <a:schemeClr val="tx2"/>
                </a:solidFill>
              </a:rPr>
              <a:t>●</a:t>
            </a:r>
            <a:r>
              <a:rPr lang="ja-JP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母分散</a:t>
            </a:r>
            <a:r>
              <a:rPr lang="ja-JP" altLang="en-US" sz="2800" dirty="0">
                <a:solidFill>
                  <a:schemeClr val="accent2"/>
                </a:solidFill>
              </a:rPr>
              <a:t>　</a:t>
            </a:r>
            <a:r>
              <a:rPr lang="ja-JP" altLang="en-US" sz="2800" dirty="0">
                <a:solidFill>
                  <a:schemeClr val="tx2"/>
                </a:solidFill>
              </a:rPr>
              <a:t>●</a:t>
            </a:r>
            <a:r>
              <a:rPr lang="ja-JP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不偏分散</a:t>
            </a:r>
            <a:r>
              <a:rPr lang="ja-JP" altLang="en-US" sz="2800" dirty="0">
                <a:solidFill>
                  <a:schemeClr val="accent2"/>
                </a:solidFill>
              </a:rPr>
              <a:t>　</a:t>
            </a:r>
            <a:r>
              <a:rPr lang="ja-JP" altLang="en-US" sz="2800" dirty="0">
                <a:solidFill>
                  <a:schemeClr val="tx2"/>
                </a:solidFill>
              </a:rPr>
              <a:t>●</a:t>
            </a:r>
            <a:r>
              <a:rPr lang="ja-JP" altLang="en-US" sz="2800" dirty="0">
                <a:solidFill>
                  <a:schemeClr val="accent4"/>
                </a:solidFill>
              </a:rPr>
              <a:t>母標準偏差　</a:t>
            </a:r>
            <a:r>
              <a:rPr lang="ja-JP" altLang="en-US" sz="2800" dirty="0">
                <a:solidFill>
                  <a:schemeClr val="tx2"/>
                </a:solidFill>
              </a:rPr>
              <a:t>●</a:t>
            </a:r>
            <a:r>
              <a:rPr lang="ja-JP" altLang="en-US" sz="2800" dirty="0">
                <a:solidFill>
                  <a:schemeClr val="accent4"/>
                </a:solidFill>
              </a:rPr>
              <a:t>標準偏差</a:t>
            </a:r>
            <a:endParaRPr lang="en-US" altLang="ja-JP" sz="2800" dirty="0">
              <a:solidFill>
                <a:schemeClr val="accent4"/>
              </a:solidFill>
            </a:endParaRPr>
          </a:p>
          <a:p>
            <a:pPr algn="r"/>
            <a:r>
              <a:rPr lang="ja-JP" altLang="en-US" sz="2800" dirty="0">
                <a:solidFill>
                  <a:schemeClr val="tx2"/>
                </a:solidFill>
              </a:rPr>
              <a:t>を求めよ。</a:t>
            </a:r>
            <a:endParaRPr lang="en-US" altLang="ja-JP" sz="2800" dirty="0">
              <a:solidFill>
                <a:schemeClr val="tx2"/>
              </a:solidFill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134067"/>
              </p:ext>
            </p:extLst>
          </p:nvPr>
        </p:nvGraphicFramePr>
        <p:xfrm>
          <a:off x="1559149" y="1711628"/>
          <a:ext cx="1368152" cy="2964180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データ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017610"/>
              </p:ext>
            </p:extLst>
          </p:nvPr>
        </p:nvGraphicFramePr>
        <p:xfrm>
          <a:off x="190997" y="4879980"/>
          <a:ext cx="2736304" cy="494030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合計</a:t>
                      </a:r>
                      <a:endParaRPr lang="en-US" altLang="ja-JP" sz="3200" b="0" i="0" u="none" strike="noStrike" dirty="0">
                        <a:solidFill>
                          <a:schemeClr val="accent2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350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807830"/>
              </p:ext>
            </p:extLst>
          </p:nvPr>
        </p:nvGraphicFramePr>
        <p:xfrm>
          <a:off x="190997" y="5528052"/>
          <a:ext cx="2736304" cy="494030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200" b="0" i="0" u="none" strike="noStrike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平均</a:t>
                      </a:r>
                      <a:endParaRPr lang="en-US" altLang="ja-JP" sz="3200" b="0" i="0" u="none" strike="noStrike" dirty="0">
                        <a:solidFill>
                          <a:schemeClr val="accent1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sng" strike="noStrike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70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3178054"/>
              </p:ext>
            </p:extLst>
          </p:nvPr>
        </p:nvGraphicFramePr>
        <p:xfrm>
          <a:off x="3173469" y="1709956"/>
          <a:ext cx="2490136" cy="2964180"/>
        </p:xfrm>
        <a:graphic>
          <a:graphicData uri="http://schemas.openxmlformats.org/drawingml/2006/table">
            <a:tbl>
              <a:tblPr/>
              <a:tblGrid>
                <a:gridCol w="2490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偏差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 70 - </a:t>
                      </a:r>
                      <a:r>
                        <a:rPr lang="en-US" altLang="ja-JP" sz="3200" b="0" i="0" u="none" strike="noStrike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70</a:t>
                      </a:r>
                      <a:r>
                        <a:rPr lang="en-US" altLang="ja-JP" sz="3200" b="0" i="0" u="none" strike="noStrike" baseline="0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 </a:t>
                      </a:r>
                      <a:r>
                        <a:rPr lang="ja-JP" altLang="en-US" sz="3200" b="0" i="0" u="none" strike="noStrike" baseline="0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＝</a:t>
                      </a:r>
                      <a:r>
                        <a:rPr lang="en-US" altLang="ja-JP" sz="3200" b="0" i="0" u="none" strike="noStrike" baseline="0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 0</a:t>
                      </a:r>
                      <a:endParaRPr lang="en-US" altLang="ja-JP" sz="3200" b="0" i="0" u="none" strike="noStrike" dirty="0">
                        <a:solidFill>
                          <a:schemeClr val="accent2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200" b="0" i="0" u="none" strike="noStrike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 70 - </a:t>
                      </a:r>
                      <a:r>
                        <a:rPr lang="en-US" altLang="ja-JP" sz="3200" b="0" i="0" u="none" strike="noStrike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70</a:t>
                      </a:r>
                      <a:r>
                        <a:rPr lang="en-US" altLang="ja-JP" sz="3200" b="0" i="0" u="none" strike="noStrike" baseline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 </a:t>
                      </a:r>
                      <a:r>
                        <a:rPr lang="ja-JP" altLang="en-US" sz="3200" b="0" i="0" u="none" strike="noStrike" baseline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＝</a:t>
                      </a:r>
                      <a:r>
                        <a:rPr lang="en-US" altLang="ja-JP" sz="3200" b="0" i="0" u="none" strike="noStrike" baseline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 0</a:t>
                      </a:r>
                      <a:endParaRPr lang="en-US" altLang="ja-JP" sz="3200" b="0" i="0" u="none" strike="noStrike" dirty="0">
                        <a:solidFill>
                          <a:schemeClr val="accent2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200" b="0" i="0" u="none" strike="noStrike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 70 - </a:t>
                      </a:r>
                      <a:r>
                        <a:rPr lang="en-US" altLang="ja-JP" sz="3200" b="0" i="0" u="none" strike="noStrike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70</a:t>
                      </a:r>
                      <a:r>
                        <a:rPr lang="en-US" altLang="ja-JP" sz="3200" b="0" i="0" u="none" strike="noStrike" baseline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 </a:t>
                      </a:r>
                      <a:r>
                        <a:rPr lang="ja-JP" altLang="en-US" sz="3200" b="0" i="0" u="none" strike="noStrike" baseline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＝</a:t>
                      </a:r>
                      <a:r>
                        <a:rPr lang="en-US" altLang="ja-JP" sz="3200" b="0" i="0" u="none" strike="noStrike" baseline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 0</a:t>
                      </a:r>
                      <a:endParaRPr lang="en-US" altLang="ja-JP" sz="3200" b="0" i="0" u="none" strike="noStrike" dirty="0">
                        <a:solidFill>
                          <a:schemeClr val="accent2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 70 - </a:t>
                      </a:r>
                      <a:r>
                        <a:rPr lang="en-US" altLang="ja-JP" sz="3200" b="0" i="0" u="none" strike="noStrike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70</a:t>
                      </a:r>
                      <a:r>
                        <a:rPr lang="en-US" altLang="ja-JP" sz="3200" b="0" i="0" u="none" strike="noStrike" baseline="0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 </a:t>
                      </a:r>
                      <a:r>
                        <a:rPr lang="ja-JP" altLang="en-US" sz="3200" b="0" i="0" u="none" strike="noStrike" baseline="0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＝</a:t>
                      </a:r>
                      <a:r>
                        <a:rPr lang="en-US" altLang="ja-JP" sz="3200" b="0" i="0" u="none" strike="noStrike" baseline="0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 0</a:t>
                      </a:r>
                      <a:endParaRPr lang="en-US" altLang="ja-JP" sz="3200" b="0" i="0" u="none" strike="noStrike" dirty="0">
                        <a:solidFill>
                          <a:schemeClr val="accent2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 70 - </a:t>
                      </a:r>
                      <a:r>
                        <a:rPr lang="en-US" altLang="ja-JP" sz="3200" b="0" i="0" u="none" strike="noStrike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70</a:t>
                      </a:r>
                      <a:r>
                        <a:rPr lang="en-US" altLang="ja-JP" sz="3200" b="0" i="0" u="none" strike="noStrike" baseline="0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 </a:t>
                      </a:r>
                      <a:r>
                        <a:rPr lang="ja-JP" altLang="en-US" sz="3200" b="0" i="0" u="none" strike="noStrike" baseline="0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＝</a:t>
                      </a:r>
                      <a:r>
                        <a:rPr lang="en-US" altLang="ja-JP" sz="3200" b="0" i="0" u="none" strike="noStrike" baseline="0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 0</a:t>
                      </a:r>
                      <a:endParaRPr lang="en-US" altLang="ja-JP" sz="3200" b="0" i="0" u="none" strike="noStrike" dirty="0">
                        <a:solidFill>
                          <a:schemeClr val="accent2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7521503"/>
              </p:ext>
            </p:extLst>
          </p:nvPr>
        </p:nvGraphicFramePr>
        <p:xfrm>
          <a:off x="5951638" y="1709956"/>
          <a:ext cx="1656184" cy="2964180"/>
        </p:xfrm>
        <a:graphic>
          <a:graphicData uri="http://schemas.openxmlformats.org/drawingml/2006/table">
            <a:tbl>
              <a:tblPr/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（偏差）</a:t>
                      </a:r>
                      <a:r>
                        <a:rPr lang="ja-JP" altLang="en-US" sz="3200" b="0" i="0" u="none" strike="noStrike" baseline="30000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２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16574063"/>
              </p:ext>
            </p:extLst>
          </p:nvPr>
        </p:nvGraphicFramePr>
        <p:xfrm>
          <a:off x="3503365" y="4879980"/>
          <a:ext cx="4104456" cy="494030"/>
        </p:xfrm>
        <a:graphic>
          <a:graphicData uri="http://schemas.openxmlformats.org/drawingml/2006/table">
            <a:tbl>
              <a:tblPr/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偏差平方和</a:t>
                      </a:r>
                      <a:endParaRPr lang="en-US" altLang="ja-JP" sz="3200" b="0" i="0" u="none" strike="noStrike" dirty="0">
                        <a:solidFill>
                          <a:schemeClr val="accent2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432597"/>
              </p:ext>
            </p:extLst>
          </p:nvPr>
        </p:nvGraphicFramePr>
        <p:xfrm>
          <a:off x="8327901" y="2029738"/>
          <a:ext cx="2952328" cy="988060"/>
        </p:xfrm>
        <a:graphic>
          <a:graphicData uri="http://schemas.openxmlformats.org/drawingml/2006/table">
            <a:tbl>
              <a:tblPr/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200" b="0" i="0" u="none" strike="noStrike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母分散</a:t>
                      </a:r>
                      <a:endParaRPr lang="en-US" altLang="ja-JP" sz="3200" b="0" i="0" u="none" strike="noStrike" dirty="0">
                        <a:solidFill>
                          <a:schemeClr val="accent1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indent="0" algn="ctr" defTabSz="121002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0</a:t>
                      </a:r>
                      <a:r>
                        <a:rPr lang="ja-JP" altLang="en-US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 </a:t>
                      </a:r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/</a:t>
                      </a:r>
                      <a:r>
                        <a:rPr lang="en-US" altLang="ja-JP" sz="32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 5 </a:t>
                      </a:r>
                      <a:r>
                        <a:rPr lang="ja-JP" altLang="en-US" sz="32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＝ </a:t>
                      </a:r>
                      <a:r>
                        <a:rPr lang="en-US" altLang="ja-JP" sz="3200" b="0" i="0" u="sng" strike="noStrike" baseline="0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0</a:t>
                      </a:r>
                      <a:endParaRPr lang="en-US" altLang="ja-JP" sz="3200" b="0" i="0" u="sng" strike="noStrike" dirty="0">
                        <a:solidFill>
                          <a:schemeClr val="accent1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8164320"/>
              </p:ext>
            </p:extLst>
          </p:nvPr>
        </p:nvGraphicFramePr>
        <p:xfrm>
          <a:off x="8327901" y="3161814"/>
          <a:ext cx="2952328" cy="988060"/>
        </p:xfrm>
        <a:graphic>
          <a:graphicData uri="http://schemas.openxmlformats.org/drawingml/2006/table">
            <a:tbl>
              <a:tblPr/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200" b="0" i="0" u="none" strike="noStrike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不偏分散</a:t>
                      </a:r>
                      <a:endParaRPr lang="en-US" altLang="ja-JP" sz="3200" b="0" i="0" u="none" strike="noStrike" dirty="0">
                        <a:solidFill>
                          <a:schemeClr val="accent1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indent="0" algn="ctr" defTabSz="121002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0</a:t>
                      </a:r>
                      <a:r>
                        <a:rPr lang="ja-JP" altLang="en-US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 </a:t>
                      </a:r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/</a:t>
                      </a:r>
                      <a:r>
                        <a:rPr lang="en-US" altLang="ja-JP" sz="32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 (5-1) </a:t>
                      </a:r>
                      <a:r>
                        <a:rPr lang="ja-JP" altLang="en-US" sz="32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＝ </a:t>
                      </a:r>
                      <a:r>
                        <a:rPr lang="en-US" altLang="ja-JP" sz="3200" b="0" i="0" u="sng" strike="noStrike" baseline="0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0</a:t>
                      </a:r>
                      <a:endParaRPr lang="en-US" altLang="ja-JP" sz="3200" b="0" i="0" u="sng" strike="noStrike" dirty="0">
                        <a:solidFill>
                          <a:schemeClr val="accent1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1230466"/>
              </p:ext>
            </p:extLst>
          </p:nvPr>
        </p:nvGraphicFramePr>
        <p:xfrm>
          <a:off x="8327901" y="4622026"/>
          <a:ext cx="2952328" cy="988060"/>
        </p:xfrm>
        <a:graphic>
          <a:graphicData uri="http://schemas.openxmlformats.org/drawingml/2006/table">
            <a:tbl>
              <a:tblPr/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200" b="0" i="0" u="none" strike="noStrike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母標準偏差</a:t>
                      </a:r>
                      <a:endParaRPr lang="en-US" altLang="ja-JP" sz="3200" b="0" i="0" u="none" strike="noStrike" dirty="0">
                        <a:solidFill>
                          <a:schemeClr val="accent1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indent="0" algn="ctr" defTabSz="121002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√</a:t>
                      </a:r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0</a:t>
                      </a:r>
                      <a:r>
                        <a:rPr lang="ja-JP" altLang="en-US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 ≒</a:t>
                      </a:r>
                      <a:r>
                        <a:rPr lang="ja-JP" altLang="en-US" sz="32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 </a:t>
                      </a:r>
                      <a:r>
                        <a:rPr kumimoji="1" lang="en-US" altLang="ja-JP" sz="3200" b="0" i="0" u="sng" strike="noStrike" kern="1200" baseline="0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  <a:ea typeface="+mn-ea"/>
                          <a:cs typeface="+mn-cs"/>
                        </a:rPr>
                        <a:t>0</a:t>
                      </a:r>
                      <a:endParaRPr lang="en-US" altLang="ja-JP" sz="3200" b="0" i="0" u="sng" strike="noStrike" dirty="0">
                        <a:solidFill>
                          <a:schemeClr val="accent1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6035959"/>
              </p:ext>
            </p:extLst>
          </p:nvPr>
        </p:nvGraphicFramePr>
        <p:xfrm>
          <a:off x="8327901" y="5754102"/>
          <a:ext cx="2952328" cy="988060"/>
        </p:xfrm>
        <a:graphic>
          <a:graphicData uri="http://schemas.openxmlformats.org/drawingml/2006/table">
            <a:tbl>
              <a:tblPr/>
              <a:tblGrid>
                <a:gridCol w="295232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200" b="0" i="0" u="none" strike="noStrike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母標準偏差</a:t>
                      </a:r>
                      <a:endParaRPr lang="en-US" altLang="ja-JP" sz="3200" b="0" i="0" u="none" strike="noStrike" dirty="0">
                        <a:solidFill>
                          <a:schemeClr val="accent1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indent="0" algn="ctr" defTabSz="121002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√</a:t>
                      </a:r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0</a:t>
                      </a:r>
                      <a:r>
                        <a:rPr lang="ja-JP" altLang="en-US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 ≒</a:t>
                      </a:r>
                      <a:r>
                        <a:rPr lang="ja-JP" altLang="en-US" sz="32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 </a:t>
                      </a:r>
                      <a:r>
                        <a:rPr kumimoji="1" lang="en-US" altLang="ja-JP" sz="3200" b="0" i="0" u="sng" strike="noStrike" kern="1200" baseline="0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  <a:ea typeface="+mn-ea"/>
                          <a:cs typeface="+mn-cs"/>
                        </a:rPr>
                        <a:t>0</a:t>
                      </a:r>
                      <a:endParaRPr lang="en-US" altLang="ja-JP" sz="3200" b="0" i="0" u="sng" strike="noStrike" dirty="0">
                        <a:solidFill>
                          <a:schemeClr val="accent1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0" name="円/楕円 19"/>
          <p:cNvSpPr/>
          <p:nvPr/>
        </p:nvSpPr>
        <p:spPr>
          <a:xfrm>
            <a:off x="3431357" y="117426"/>
            <a:ext cx="1584176" cy="77989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chemeClr val="accent1"/>
                </a:solidFill>
              </a:rPr>
              <a:t>作業</a:t>
            </a:r>
          </a:p>
        </p:txBody>
      </p:sp>
    </p:spTree>
    <p:extLst>
      <p:ext uri="{BB962C8B-B14F-4D97-AF65-F5344CB8AC3E}">
        <p14:creationId xmlns:p14="http://schemas.microsoft.com/office/powerpoint/2010/main" val="276473305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11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68313" y="2060880"/>
            <a:ext cx="7140575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5400">
                <a:solidFill>
                  <a:srgbClr val="00FFFF"/>
                </a:solidFill>
                <a:latin typeface="Arial" charset="0"/>
              </a:rPr>
              <a:t>散布図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68313" y="4695582"/>
            <a:ext cx="714057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5400" dirty="0">
                <a:solidFill>
                  <a:srgbClr val="00FFFF"/>
                </a:solidFill>
                <a:latin typeface="Arial" charset="0"/>
              </a:rPr>
              <a:t>回帰分析</a:t>
            </a:r>
            <a:r>
              <a:rPr lang="ja-JP" altLang="en-US" sz="3200" dirty="0">
                <a:solidFill>
                  <a:schemeClr val="accent1"/>
                </a:solidFill>
                <a:latin typeface="Arial" charset="0"/>
              </a:rPr>
              <a:t>　（教科書未掲載）</a:t>
            </a:r>
            <a:endParaRPr lang="ja-JP" altLang="en-US" sz="5400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68313" y="257175"/>
            <a:ext cx="7140575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5400">
                <a:solidFill>
                  <a:srgbClr val="00FFFF"/>
                </a:solidFill>
                <a:latin typeface="Arial" charset="0"/>
              </a:rPr>
              <a:t>データの標準化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127101" y="1293062"/>
            <a:ext cx="1101722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● 標準化変量（Ｚ値）　● 偏差値（Ｔ値）　●変動係数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127101" y="3096767"/>
            <a:ext cx="10945216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● 散布図　● 共分散　● 相関係数</a:t>
            </a:r>
            <a:endParaRPr lang="en-US" altLang="ja-JP" sz="3600" dirty="0">
              <a:solidFill>
                <a:srgbClr val="FFFFFF"/>
              </a:solidFill>
              <a:latin typeface="Arial" charset="0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● 正の相関・負の相関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127101" y="5740400"/>
            <a:ext cx="763670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● 回帰直線　● 最小二乗法</a:t>
            </a:r>
          </a:p>
        </p:txBody>
      </p:sp>
    </p:spTree>
    <p:extLst>
      <p:ext uri="{BB962C8B-B14F-4D97-AF65-F5344CB8AC3E}">
        <p14:creationId xmlns:p14="http://schemas.microsoft.com/office/powerpoint/2010/main" val="3390734551"/>
      </p:ext>
    </p:extLst>
  </p:cSld>
  <p:clrMapOvr>
    <a:masterClrMapping/>
  </p:clrMapOvr>
  <p:transition>
    <p:dissolv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12</a:t>
            </a:fld>
            <a:endParaRPr lang="ja-JP" alt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9" name="Text Box 3414"/>
          <p:cNvSpPr txBox="1">
            <a:spLocks noChangeArrowheads="1"/>
          </p:cNvSpPr>
          <p:nvPr/>
        </p:nvSpPr>
        <p:spPr bwMode="auto">
          <a:xfrm>
            <a:off x="179388" y="260350"/>
            <a:ext cx="8713787" cy="10668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200" dirty="0">
                <a:solidFill>
                  <a:srgbClr val="000000"/>
                </a:solidFill>
                <a:latin typeface="Arial" charset="0"/>
              </a:rPr>
              <a:t>質問：</a:t>
            </a:r>
            <a:br>
              <a:rPr lang="ja-JP" altLang="en-US" sz="3200" dirty="0">
                <a:solidFill>
                  <a:srgbClr val="000000"/>
                </a:solidFill>
                <a:latin typeface="Arial" charset="0"/>
              </a:rPr>
            </a:br>
            <a:r>
              <a:rPr lang="ja-JP" altLang="en-US" sz="3200" dirty="0">
                <a:solidFill>
                  <a:srgbClr val="000000"/>
                </a:solidFill>
                <a:latin typeface="Arial" charset="0"/>
              </a:rPr>
              <a:t>ある人物の期末試験点数は以下の通りだった。</a:t>
            </a:r>
          </a:p>
        </p:txBody>
      </p:sp>
      <p:graphicFrame>
        <p:nvGraphicFramePr>
          <p:cNvPr id="10" name="Group 34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2629155"/>
              </p:ext>
            </p:extLst>
          </p:nvPr>
        </p:nvGraphicFramePr>
        <p:xfrm>
          <a:off x="2484438" y="1412875"/>
          <a:ext cx="3454400" cy="1554480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科目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数学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７０点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英語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７０点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Rectangle 3432"/>
          <p:cNvSpPr>
            <a:spLocks noChangeArrowheads="1"/>
          </p:cNvSpPr>
          <p:nvPr/>
        </p:nvSpPr>
        <p:spPr bwMode="auto">
          <a:xfrm>
            <a:off x="767061" y="3141663"/>
            <a:ext cx="10884942" cy="1077218"/>
          </a:xfrm>
          <a:prstGeom prst="rect">
            <a:avLst/>
          </a:prstGeom>
          <a:solidFill>
            <a:srgbClr val="FFFF00"/>
          </a:solidFill>
          <a:ln w="1905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この人は</a:t>
            </a:r>
            <a:br>
              <a:rPr kumimoji="0" lang="en-US" altLang="ja-JP" sz="3200" kern="0" dirty="0">
                <a:solidFill>
                  <a:srgbClr val="000000"/>
                </a:solidFill>
                <a:latin typeface="Arial" charset="0"/>
              </a:rPr>
            </a:br>
            <a:r>
              <a:rPr kumimoji="0" lang="ja-JP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「数学」「英語」のどちらも「</a:t>
            </a:r>
            <a:r>
              <a:rPr kumimoji="0" lang="ja-JP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同程度の学力</a:t>
            </a:r>
            <a:r>
              <a:rPr kumimoji="0" lang="ja-JP" altLang="en-US" sz="32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</a:rPr>
              <a:t>である</a:t>
            </a:r>
            <a:r>
              <a:rPr kumimoji="0" lang="ja-JP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」と言えるか？</a:t>
            </a:r>
            <a:endParaRPr kumimoji="0" lang="ja-JP" alt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</a:endParaRPr>
          </a:p>
        </p:txBody>
      </p:sp>
      <p:graphicFrame>
        <p:nvGraphicFramePr>
          <p:cNvPr id="12" name="Group 347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677899"/>
              </p:ext>
            </p:extLst>
          </p:nvPr>
        </p:nvGraphicFramePr>
        <p:xfrm>
          <a:off x="2496790" y="4797425"/>
          <a:ext cx="5181600" cy="1554480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科目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平均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数学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７０点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？点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英語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７０点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？点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3" name="AutoShape 3471"/>
          <p:cNvSpPr>
            <a:spLocks noChangeArrowheads="1"/>
          </p:cNvSpPr>
          <p:nvPr/>
        </p:nvSpPr>
        <p:spPr bwMode="auto">
          <a:xfrm>
            <a:off x="8113365" y="4796656"/>
            <a:ext cx="4174976" cy="1441450"/>
          </a:xfrm>
          <a:prstGeom prst="wedgeRoundRectCallout">
            <a:avLst>
              <a:gd name="adj1" fmla="val -65745"/>
              <a:gd name="adj2" fmla="val 18611"/>
              <a:gd name="adj3" fmla="val 16667"/>
            </a:avLst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平均点が分からないので</a:t>
            </a:r>
            <a:endParaRPr lang="en-US" altLang="ja-JP" sz="2800" dirty="0">
              <a:solidFill>
                <a:srgbClr val="FFFFFF"/>
              </a:solidFill>
              <a:latin typeface="Arial" charset="0"/>
            </a:endParaRPr>
          </a:p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判断できない。</a:t>
            </a:r>
          </a:p>
        </p:txBody>
      </p:sp>
    </p:spTree>
    <p:extLst>
      <p:ext uri="{BB962C8B-B14F-4D97-AF65-F5344CB8AC3E}">
        <p14:creationId xmlns:p14="http://schemas.microsoft.com/office/powerpoint/2010/main" val="75578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13</a:t>
            </a:fld>
            <a:endParaRPr lang="ja-JP" alt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79388" y="260350"/>
            <a:ext cx="8713787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200" dirty="0">
                <a:solidFill>
                  <a:srgbClr val="000000"/>
                </a:solidFill>
                <a:latin typeface="Arial" charset="0"/>
              </a:rPr>
              <a:t>ならば</a:t>
            </a:r>
            <a:r>
              <a:rPr lang="en-US" altLang="ja-JP" sz="3200" dirty="0">
                <a:solidFill>
                  <a:srgbClr val="000000"/>
                </a:solidFill>
                <a:latin typeface="Arial" charset="0"/>
              </a:rPr>
              <a:t>‥‥</a:t>
            </a:r>
          </a:p>
        </p:txBody>
      </p:sp>
      <p:sp>
        <p:nvSpPr>
          <p:cNvPr id="14" name="Rectangle 18"/>
          <p:cNvSpPr>
            <a:spLocks noChangeArrowheads="1"/>
          </p:cNvSpPr>
          <p:nvPr/>
        </p:nvSpPr>
        <p:spPr bwMode="auto">
          <a:xfrm>
            <a:off x="1991197" y="2781722"/>
            <a:ext cx="7993062" cy="598488"/>
          </a:xfrm>
          <a:prstGeom prst="rect">
            <a:avLst/>
          </a:prstGeom>
          <a:solidFill>
            <a:srgbClr val="FFFF00"/>
          </a:solidFill>
          <a:ln w="1905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この人の「数学」「英語」の実力は？</a:t>
            </a:r>
            <a:endParaRPr kumimoji="0" lang="ja-JP" alt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</a:endParaRPr>
          </a:p>
        </p:txBody>
      </p:sp>
      <p:graphicFrame>
        <p:nvGraphicFramePr>
          <p:cNvPr id="15" name="Group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1138289"/>
              </p:ext>
            </p:extLst>
          </p:nvPr>
        </p:nvGraphicFramePr>
        <p:xfrm>
          <a:off x="1692275" y="908050"/>
          <a:ext cx="5181600" cy="1554480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科目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平均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数学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７０点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６５点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英語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７０点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  <a:cs typeface="+mn-cs"/>
                        </a:rPr>
                        <a:t>７５点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6" name="AutoShape 75"/>
          <p:cNvSpPr>
            <a:spLocks noChangeArrowheads="1"/>
          </p:cNvSpPr>
          <p:nvPr/>
        </p:nvSpPr>
        <p:spPr bwMode="auto">
          <a:xfrm>
            <a:off x="2580581" y="5750297"/>
            <a:ext cx="7029450" cy="6318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200" dirty="0">
                <a:solidFill>
                  <a:srgbClr val="FFFFFF"/>
                </a:solidFill>
                <a:latin typeface="Arial" charset="0"/>
              </a:rPr>
              <a:t>この人は「数学」の方が得意と言える。</a:t>
            </a:r>
          </a:p>
        </p:txBody>
      </p:sp>
      <p:sp>
        <p:nvSpPr>
          <p:cNvPr id="18" name="Rectangle 77"/>
          <p:cNvSpPr>
            <a:spLocks noChangeArrowheads="1"/>
          </p:cNvSpPr>
          <p:nvPr/>
        </p:nvSpPr>
        <p:spPr bwMode="auto">
          <a:xfrm>
            <a:off x="3647381" y="4385047"/>
            <a:ext cx="4895850" cy="1077218"/>
          </a:xfrm>
          <a:prstGeom prst="rect">
            <a:avLst/>
          </a:prstGeom>
          <a:noFill/>
          <a:ln w="19050" algn="ctr">
            <a:solidFill>
              <a:srgbClr val="000000"/>
            </a:solidFill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数学：　</a:t>
            </a:r>
            <a:r>
              <a:rPr kumimoji="0" lang="ja-JP" alt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rPr>
              <a:t>７０</a:t>
            </a:r>
            <a:r>
              <a:rPr kumimoji="0" lang="ja-JP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－</a:t>
            </a: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６５</a:t>
            </a:r>
            <a:r>
              <a:rPr kumimoji="0" lang="ja-JP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＝ </a:t>
            </a:r>
            <a:r>
              <a:rPr kumimoji="0" lang="ja-JP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  <a:t>＋５点</a:t>
            </a:r>
            <a:br>
              <a:rPr kumimoji="0" lang="ja-JP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Arial" charset="0"/>
              </a:rPr>
            </a:br>
            <a:r>
              <a:rPr kumimoji="0" lang="ja-JP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英語：　</a:t>
            </a:r>
            <a:r>
              <a:rPr kumimoji="0" lang="ja-JP" altLang="en-US" sz="32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rPr>
              <a:t>７０</a:t>
            </a:r>
            <a:r>
              <a:rPr kumimoji="0" lang="ja-JP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－</a:t>
            </a:r>
            <a:r>
              <a:rPr kumimoji="0" lang="ja-JP" altLang="en-US" sz="3200" b="1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７５</a:t>
            </a:r>
            <a:r>
              <a:rPr kumimoji="0" lang="ja-JP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 ＝ －５点</a:t>
            </a:r>
          </a:p>
        </p:txBody>
      </p:sp>
      <p:sp>
        <p:nvSpPr>
          <p:cNvPr id="22" name="Text Box 3"/>
          <p:cNvSpPr txBox="1">
            <a:spLocks noChangeArrowheads="1"/>
          </p:cNvSpPr>
          <p:nvPr/>
        </p:nvSpPr>
        <p:spPr bwMode="auto">
          <a:xfrm>
            <a:off x="179388" y="3662065"/>
            <a:ext cx="8713787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200" dirty="0">
                <a:solidFill>
                  <a:srgbClr val="000000"/>
                </a:solidFill>
                <a:latin typeface="Arial" charset="0"/>
              </a:rPr>
              <a:t>点数の「偏差」を計算してみると</a:t>
            </a:r>
            <a:r>
              <a:rPr lang="en-US" altLang="ja-JP" sz="3200" dirty="0">
                <a:solidFill>
                  <a:srgbClr val="000000"/>
                </a:solidFill>
                <a:latin typeface="Arial" charset="0"/>
              </a:rPr>
              <a:t>‥‥</a:t>
            </a:r>
          </a:p>
        </p:txBody>
      </p:sp>
      <p:sp>
        <p:nvSpPr>
          <p:cNvPr id="2" name="フリーフォーム 1"/>
          <p:cNvSpPr/>
          <p:nvPr/>
        </p:nvSpPr>
        <p:spPr>
          <a:xfrm>
            <a:off x="8400422" y="4653930"/>
            <a:ext cx="2100105" cy="1395178"/>
          </a:xfrm>
          <a:custGeom>
            <a:avLst/>
            <a:gdLst>
              <a:gd name="connsiteX0" fmla="*/ 1175657 w 2100105"/>
              <a:gd name="connsiteY0" fmla="*/ 1436915 h 1436915"/>
              <a:gd name="connsiteX1" fmla="*/ 2100105 w 2100105"/>
              <a:gd name="connsiteY1" fmla="*/ 1436915 h 1436915"/>
              <a:gd name="connsiteX2" fmla="*/ 2100105 w 2100105"/>
              <a:gd name="connsiteY2" fmla="*/ 0 h 1436915"/>
              <a:gd name="connsiteX3" fmla="*/ 0 w 2100105"/>
              <a:gd name="connsiteY3" fmla="*/ 0 h 14369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00105" h="1436915">
                <a:moveTo>
                  <a:pt x="1175657" y="1436915"/>
                </a:moveTo>
                <a:lnTo>
                  <a:pt x="2100105" y="1436915"/>
                </a:lnTo>
                <a:lnTo>
                  <a:pt x="2100105" y="0"/>
                </a:lnTo>
                <a:lnTo>
                  <a:pt x="0" y="0"/>
                </a:lnTo>
              </a:path>
            </a:pathLst>
          </a:custGeom>
          <a:noFill/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055158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  <p:bldP spid="18" grpId="0" animBg="1"/>
      <p:bldP spid="22" grpId="0"/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14</a:t>
            </a:fld>
            <a:endParaRPr lang="ja-JP" alt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16" name="Text Box 3"/>
          <p:cNvSpPr txBox="1">
            <a:spLocks noChangeArrowheads="1"/>
          </p:cNvSpPr>
          <p:nvPr/>
        </p:nvSpPr>
        <p:spPr bwMode="auto">
          <a:xfrm>
            <a:off x="179388" y="260350"/>
            <a:ext cx="8713787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200">
                <a:solidFill>
                  <a:srgbClr val="000000"/>
                </a:solidFill>
                <a:latin typeface="Arial" charset="0"/>
              </a:rPr>
              <a:t>では</a:t>
            </a:r>
            <a:r>
              <a:rPr lang="en-US" altLang="ja-JP" sz="3200">
                <a:solidFill>
                  <a:srgbClr val="000000"/>
                </a:solidFill>
                <a:latin typeface="Arial" charset="0"/>
              </a:rPr>
              <a:t>‥‥</a:t>
            </a:r>
          </a:p>
        </p:txBody>
      </p:sp>
      <p:sp>
        <p:nvSpPr>
          <p:cNvPr id="17" name="Rectangle 4"/>
          <p:cNvSpPr>
            <a:spLocks noChangeArrowheads="1"/>
          </p:cNvSpPr>
          <p:nvPr/>
        </p:nvSpPr>
        <p:spPr bwMode="auto">
          <a:xfrm>
            <a:off x="886098" y="2635250"/>
            <a:ext cx="8329804" cy="598488"/>
          </a:xfrm>
          <a:prstGeom prst="rect">
            <a:avLst/>
          </a:prstGeom>
          <a:solidFill>
            <a:srgbClr val="FFFF00"/>
          </a:solidFill>
          <a:ln w="1905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この人の「数学」「英語」の実力は？</a:t>
            </a:r>
            <a:endParaRPr kumimoji="0" lang="ja-JP" alt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</a:endParaRPr>
          </a:p>
        </p:txBody>
      </p:sp>
      <p:graphicFrame>
        <p:nvGraphicFramePr>
          <p:cNvPr id="18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342024"/>
              </p:ext>
            </p:extLst>
          </p:nvPr>
        </p:nvGraphicFramePr>
        <p:xfrm>
          <a:off x="952779" y="908050"/>
          <a:ext cx="5181600" cy="1554480"/>
        </p:xfrm>
        <a:graphic>
          <a:graphicData uri="http://schemas.openxmlformats.org/drawingml/2006/table">
            <a:tbl>
              <a:tblPr/>
              <a:tblGrid>
                <a:gridCol w="172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7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科目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平均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数学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７０点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６５点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英語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７０点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６５点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19" name="Group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067261"/>
              </p:ext>
            </p:extLst>
          </p:nvPr>
        </p:nvGraphicFramePr>
        <p:xfrm>
          <a:off x="969838" y="3518851"/>
          <a:ext cx="7128792" cy="1554480"/>
        </p:xfrm>
        <a:graphic>
          <a:graphicData uri="http://schemas.openxmlformats.org/drawingml/2006/table">
            <a:tbl>
              <a:tblPr/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4421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科目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平均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FF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標準偏差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数学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７０点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６５点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？点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英語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７０点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６５点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？点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0" name="AutoShape 69"/>
          <p:cNvSpPr>
            <a:spLocks noChangeArrowheads="1"/>
          </p:cNvSpPr>
          <p:nvPr/>
        </p:nvSpPr>
        <p:spPr bwMode="auto">
          <a:xfrm>
            <a:off x="2038965" y="5589836"/>
            <a:ext cx="9025240" cy="1080318"/>
          </a:xfrm>
          <a:prstGeom prst="wedgeRoundRectCallout">
            <a:avLst>
              <a:gd name="adj1" fmla="val 10703"/>
              <a:gd name="adj2" fmla="val -102062"/>
              <a:gd name="adj3" fmla="val 16667"/>
            </a:avLst>
          </a:prstGeom>
          <a:solidFill>
            <a:srgbClr val="0000FF"/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全生徒の点数の、平均からの散らばり具合（標準偏差）が</a:t>
            </a:r>
            <a:br>
              <a:rPr lang="en-US" altLang="ja-JP" sz="2800" dirty="0">
                <a:solidFill>
                  <a:srgbClr val="FFFFFF"/>
                </a:solidFill>
                <a:latin typeface="Arial" charset="0"/>
              </a:rPr>
            </a:b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分からないので、判断できない。</a:t>
            </a:r>
          </a:p>
        </p:txBody>
      </p:sp>
      <p:grpSp>
        <p:nvGrpSpPr>
          <p:cNvPr id="21" name="Group 75"/>
          <p:cNvGrpSpPr>
            <a:grpSpLocks/>
          </p:cNvGrpSpPr>
          <p:nvPr/>
        </p:nvGrpSpPr>
        <p:grpSpPr bwMode="auto">
          <a:xfrm>
            <a:off x="8327899" y="3104357"/>
            <a:ext cx="3960801" cy="2082800"/>
            <a:chOff x="3651" y="1710"/>
            <a:chExt cx="2025" cy="1312"/>
          </a:xfrm>
        </p:grpSpPr>
        <p:sp>
          <p:nvSpPr>
            <p:cNvPr id="22" name="Line 70"/>
            <p:cNvSpPr>
              <a:spLocks noChangeShapeType="1"/>
            </p:cNvSpPr>
            <p:nvPr/>
          </p:nvSpPr>
          <p:spPr bwMode="auto">
            <a:xfrm>
              <a:off x="3651" y="3022"/>
              <a:ext cx="1905" cy="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3" name="Freeform 71"/>
            <p:cNvSpPr>
              <a:spLocks/>
            </p:cNvSpPr>
            <p:nvPr/>
          </p:nvSpPr>
          <p:spPr bwMode="auto">
            <a:xfrm>
              <a:off x="3787" y="2310"/>
              <a:ext cx="1633" cy="674"/>
            </a:xfrm>
            <a:custGeom>
              <a:avLst/>
              <a:gdLst/>
              <a:ahLst/>
              <a:cxnLst>
                <a:cxn ang="0">
                  <a:pos x="0" y="666"/>
                </a:cxn>
                <a:cxn ang="0">
                  <a:pos x="227" y="621"/>
                </a:cxn>
                <a:cxn ang="0">
                  <a:pos x="499" y="440"/>
                </a:cxn>
                <a:cxn ang="0">
                  <a:pos x="635" y="213"/>
                </a:cxn>
                <a:cxn ang="0">
                  <a:pos x="726" y="31"/>
                </a:cxn>
                <a:cxn ang="0">
                  <a:pos x="871" y="27"/>
                </a:cxn>
                <a:cxn ang="0">
                  <a:pos x="946" y="194"/>
                </a:cxn>
                <a:cxn ang="0">
                  <a:pos x="1043" y="440"/>
                </a:cxn>
                <a:cxn ang="0">
                  <a:pos x="1270" y="621"/>
                </a:cxn>
                <a:cxn ang="0">
                  <a:pos x="1542" y="666"/>
                </a:cxn>
                <a:cxn ang="0">
                  <a:pos x="1633" y="666"/>
                </a:cxn>
              </a:cxnLst>
              <a:rect l="0" t="0" r="r" b="b"/>
              <a:pathLst>
                <a:path w="1633" h="674">
                  <a:moveTo>
                    <a:pt x="0" y="666"/>
                  </a:moveTo>
                  <a:cubicBezTo>
                    <a:pt x="72" y="662"/>
                    <a:pt x="144" y="659"/>
                    <a:pt x="227" y="621"/>
                  </a:cubicBezTo>
                  <a:cubicBezTo>
                    <a:pt x="310" y="583"/>
                    <a:pt x="431" y="508"/>
                    <a:pt x="499" y="440"/>
                  </a:cubicBezTo>
                  <a:cubicBezTo>
                    <a:pt x="567" y="372"/>
                    <a:pt x="597" y="281"/>
                    <a:pt x="635" y="213"/>
                  </a:cubicBezTo>
                  <a:cubicBezTo>
                    <a:pt x="673" y="145"/>
                    <a:pt x="687" y="62"/>
                    <a:pt x="726" y="31"/>
                  </a:cubicBezTo>
                  <a:cubicBezTo>
                    <a:pt x="765" y="0"/>
                    <a:pt x="834" y="0"/>
                    <a:pt x="871" y="27"/>
                  </a:cubicBezTo>
                  <a:cubicBezTo>
                    <a:pt x="908" y="54"/>
                    <a:pt x="917" y="125"/>
                    <a:pt x="946" y="194"/>
                  </a:cubicBezTo>
                  <a:cubicBezTo>
                    <a:pt x="975" y="263"/>
                    <a:pt x="989" y="369"/>
                    <a:pt x="1043" y="440"/>
                  </a:cubicBezTo>
                  <a:cubicBezTo>
                    <a:pt x="1097" y="511"/>
                    <a:pt x="1187" y="583"/>
                    <a:pt x="1270" y="621"/>
                  </a:cubicBezTo>
                  <a:cubicBezTo>
                    <a:pt x="1353" y="659"/>
                    <a:pt x="1481" y="658"/>
                    <a:pt x="1542" y="666"/>
                  </a:cubicBezTo>
                  <a:cubicBezTo>
                    <a:pt x="1603" y="674"/>
                    <a:pt x="1618" y="670"/>
                    <a:pt x="1633" y="666"/>
                  </a:cubicBezTo>
                </a:path>
              </a:pathLst>
            </a:custGeom>
            <a:noFill/>
            <a:ln w="38100" cap="flat" cmpd="sng">
              <a:solidFill>
                <a:srgbClr val="000000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4" name="Freeform 72"/>
            <p:cNvSpPr>
              <a:spLocks/>
            </p:cNvSpPr>
            <p:nvPr/>
          </p:nvSpPr>
          <p:spPr bwMode="auto">
            <a:xfrm>
              <a:off x="4105" y="2115"/>
              <a:ext cx="996" cy="861"/>
            </a:xfrm>
            <a:custGeom>
              <a:avLst/>
              <a:gdLst/>
              <a:ahLst/>
              <a:cxnLst>
                <a:cxn ang="0">
                  <a:pos x="0" y="666"/>
                </a:cxn>
                <a:cxn ang="0">
                  <a:pos x="227" y="621"/>
                </a:cxn>
                <a:cxn ang="0">
                  <a:pos x="499" y="440"/>
                </a:cxn>
                <a:cxn ang="0">
                  <a:pos x="635" y="213"/>
                </a:cxn>
                <a:cxn ang="0">
                  <a:pos x="726" y="31"/>
                </a:cxn>
                <a:cxn ang="0">
                  <a:pos x="871" y="27"/>
                </a:cxn>
                <a:cxn ang="0">
                  <a:pos x="946" y="194"/>
                </a:cxn>
                <a:cxn ang="0">
                  <a:pos x="1043" y="440"/>
                </a:cxn>
                <a:cxn ang="0">
                  <a:pos x="1270" y="621"/>
                </a:cxn>
                <a:cxn ang="0">
                  <a:pos x="1542" y="666"/>
                </a:cxn>
                <a:cxn ang="0">
                  <a:pos x="1633" y="666"/>
                </a:cxn>
              </a:cxnLst>
              <a:rect l="0" t="0" r="r" b="b"/>
              <a:pathLst>
                <a:path w="1633" h="674">
                  <a:moveTo>
                    <a:pt x="0" y="666"/>
                  </a:moveTo>
                  <a:cubicBezTo>
                    <a:pt x="72" y="662"/>
                    <a:pt x="144" y="659"/>
                    <a:pt x="227" y="621"/>
                  </a:cubicBezTo>
                  <a:cubicBezTo>
                    <a:pt x="310" y="583"/>
                    <a:pt x="431" y="508"/>
                    <a:pt x="499" y="440"/>
                  </a:cubicBezTo>
                  <a:cubicBezTo>
                    <a:pt x="567" y="372"/>
                    <a:pt x="597" y="281"/>
                    <a:pt x="635" y="213"/>
                  </a:cubicBezTo>
                  <a:cubicBezTo>
                    <a:pt x="673" y="145"/>
                    <a:pt x="687" y="62"/>
                    <a:pt x="726" y="31"/>
                  </a:cubicBezTo>
                  <a:cubicBezTo>
                    <a:pt x="765" y="0"/>
                    <a:pt x="834" y="0"/>
                    <a:pt x="871" y="27"/>
                  </a:cubicBezTo>
                  <a:cubicBezTo>
                    <a:pt x="908" y="54"/>
                    <a:pt x="917" y="125"/>
                    <a:pt x="946" y="194"/>
                  </a:cubicBezTo>
                  <a:cubicBezTo>
                    <a:pt x="975" y="263"/>
                    <a:pt x="989" y="369"/>
                    <a:pt x="1043" y="440"/>
                  </a:cubicBezTo>
                  <a:cubicBezTo>
                    <a:pt x="1097" y="511"/>
                    <a:pt x="1187" y="583"/>
                    <a:pt x="1270" y="621"/>
                  </a:cubicBezTo>
                  <a:cubicBezTo>
                    <a:pt x="1353" y="659"/>
                    <a:pt x="1481" y="658"/>
                    <a:pt x="1542" y="666"/>
                  </a:cubicBezTo>
                  <a:cubicBezTo>
                    <a:pt x="1603" y="674"/>
                    <a:pt x="1618" y="670"/>
                    <a:pt x="1633" y="666"/>
                  </a:cubicBezTo>
                </a:path>
              </a:pathLst>
            </a:custGeom>
            <a:noFill/>
            <a:ln w="38100" cap="flat" cmpd="sng">
              <a:solidFill>
                <a:srgbClr val="0000FF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5" name="Freeform 73"/>
            <p:cNvSpPr>
              <a:spLocks/>
            </p:cNvSpPr>
            <p:nvPr/>
          </p:nvSpPr>
          <p:spPr bwMode="auto">
            <a:xfrm>
              <a:off x="4332" y="1819"/>
              <a:ext cx="542" cy="1173"/>
            </a:xfrm>
            <a:custGeom>
              <a:avLst/>
              <a:gdLst/>
              <a:ahLst/>
              <a:cxnLst>
                <a:cxn ang="0">
                  <a:pos x="0" y="666"/>
                </a:cxn>
                <a:cxn ang="0">
                  <a:pos x="227" y="621"/>
                </a:cxn>
                <a:cxn ang="0">
                  <a:pos x="499" y="440"/>
                </a:cxn>
                <a:cxn ang="0">
                  <a:pos x="635" y="213"/>
                </a:cxn>
                <a:cxn ang="0">
                  <a:pos x="726" y="31"/>
                </a:cxn>
                <a:cxn ang="0">
                  <a:pos x="871" y="27"/>
                </a:cxn>
                <a:cxn ang="0">
                  <a:pos x="946" y="194"/>
                </a:cxn>
                <a:cxn ang="0">
                  <a:pos x="1043" y="440"/>
                </a:cxn>
                <a:cxn ang="0">
                  <a:pos x="1270" y="621"/>
                </a:cxn>
                <a:cxn ang="0">
                  <a:pos x="1542" y="666"/>
                </a:cxn>
                <a:cxn ang="0">
                  <a:pos x="1633" y="666"/>
                </a:cxn>
              </a:cxnLst>
              <a:rect l="0" t="0" r="r" b="b"/>
              <a:pathLst>
                <a:path w="1633" h="674">
                  <a:moveTo>
                    <a:pt x="0" y="666"/>
                  </a:moveTo>
                  <a:cubicBezTo>
                    <a:pt x="72" y="662"/>
                    <a:pt x="144" y="659"/>
                    <a:pt x="227" y="621"/>
                  </a:cubicBezTo>
                  <a:cubicBezTo>
                    <a:pt x="310" y="583"/>
                    <a:pt x="431" y="508"/>
                    <a:pt x="499" y="440"/>
                  </a:cubicBezTo>
                  <a:cubicBezTo>
                    <a:pt x="567" y="372"/>
                    <a:pt x="597" y="281"/>
                    <a:pt x="635" y="213"/>
                  </a:cubicBezTo>
                  <a:cubicBezTo>
                    <a:pt x="673" y="145"/>
                    <a:pt x="687" y="62"/>
                    <a:pt x="726" y="31"/>
                  </a:cubicBezTo>
                  <a:cubicBezTo>
                    <a:pt x="765" y="0"/>
                    <a:pt x="834" y="0"/>
                    <a:pt x="871" y="27"/>
                  </a:cubicBezTo>
                  <a:cubicBezTo>
                    <a:pt x="908" y="54"/>
                    <a:pt x="917" y="125"/>
                    <a:pt x="946" y="194"/>
                  </a:cubicBezTo>
                  <a:cubicBezTo>
                    <a:pt x="975" y="263"/>
                    <a:pt x="989" y="369"/>
                    <a:pt x="1043" y="440"/>
                  </a:cubicBezTo>
                  <a:cubicBezTo>
                    <a:pt x="1097" y="511"/>
                    <a:pt x="1187" y="583"/>
                    <a:pt x="1270" y="621"/>
                  </a:cubicBezTo>
                  <a:cubicBezTo>
                    <a:pt x="1353" y="659"/>
                    <a:pt x="1481" y="658"/>
                    <a:pt x="1542" y="666"/>
                  </a:cubicBezTo>
                  <a:cubicBezTo>
                    <a:pt x="1603" y="674"/>
                    <a:pt x="1618" y="670"/>
                    <a:pt x="1633" y="666"/>
                  </a:cubicBezTo>
                </a:path>
              </a:pathLst>
            </a:custGeom>
            <a:noFill/>
            <a:ln w="38100" cap="flat" cmpd="sng">
              <a:solidFill>
                <a:srgbClr val="FF0000"/>
              </a:solidFill>
              <a:prstDash val="solid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27" name="Text Box 74"/>
            <p:cNvSpPr txBox="1">
              <a:spLocks noChangeArrowheads="1"/>
            </p:cNvSpPr>
            <p:nvPr/>
          </p:nvSpPr>
          <p:spPr bwMode="auto">
            <a:xfrm>
              <a:off x="4697" y="1710"/>
              <a:ext cx="979" cy="52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どの分布も</a:t>
              </a:r>
              <a:br>
                <a:rPr kumimoji="0" lang="en-US" altLang="ja-JP" kern="0" dirty="0">
                  <a:solidFill>
                    <a:srgbClr val="000000"/>
                  </a:solidFill>
                  <a:latin typeface="Arial" charset="0"/>
                </a:rPr>
              </a:br>
              <a:r>
                <a:rPr kumimoji="0" lang="ja-JP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 charset="0"/>
                </a:rPr>
                <a:t>同じ平均点</a:t>
              </a:r>
            </a:p>
          </p:txBody>
        </p:sp>
      </p:grpSp>
      <p:sp>
        <p:nvSpPr>
          <p:cNvPr id="28" name="角丸四角形吹き出し 27"/>
          <p:cNvSpPr/>
          <p:nvPr/>
        </p:nvSpPr>
        <p:spPr bwMode="auto">
          <a:xfrm>
            <a:off x="6348693" y="714356"/>
            <a:ext cx="3000396" cy="1143008"/>
          </a:xfrm>
          <a:prstGeom prst="wedgeRoundRectCallout">
            <a:avLst>
              <a:gd name="adj1" fmla="val -60714"/>
              <a:gd name="adj2" fmla="val 47272"/>
              <a:gd name="adj3" fmla="val 16667"/>
            </a:avLst>
          </a:prstGeom>
          <a:solidFill>
            <a:srgbClr val="FFFF00"/>
          </a:solidFill>
          <a:ln w="19050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どちらも平均から</a:t>
            </a: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＋５点</a:t>
            </a:r>
            <a:endParaRPr kumimoji="0" lang="en-US" altLang="ja-JP" sz="28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914169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15</a:t>
            </a:fld>
            <a:endParaRPr lang="ja-JP" alt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35" name="Text Box 3"/>
          <p:cNvSpPr txBox="1">
            <a:spLocks noChangeArrowheads="1"/>
          </p:cNvSpPr>
          <p:nvPr/>
        </p:nvSpPr>
        <p:spPr bwMode="auto">
          <a:xfrm>
            <a:off x="179388" y="260350"/>
            <a:ext cx="8713787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200">
                <a:solidFill>
                  <a:srgbClr val="000000"/>
                </a:solidFill>
                <a:latin typeface="Arial" charset="0"/>
              </a:rPr>
              <a:t>ならば</a:t>
            </a:r>
            <a:r>
              <a:rPr lang="en-US" altLang="ja-JP" sz="3200">
                <a:solidFill>
                  <a:srgbClr val="000000"/>
                </a:solidFill>
                <a:latin typeface="Arial" charset="0"/>
              </a:rPr>
              <a:t>‥‥</a:t>
            </a:r>
          </a:p>
        </p:txBody>
      </p:sp>
      <p:sp>
        <p:nvSpPr>
          <p:cNvPr id="36" name="Rectangle 4"/>
          <p:cNvSpPr>
            <a:spLocks noChangeArrowheads="1"/>
          </p:cNvSpPr>
          <p:nvPr/>
        </p:nvSpPr>
        <p:spPr bwMode="auto">
          <a:xfrm>
            <a:off x="5724649" y="1332851"/>
            <a:ext cx="6419676" cy="584775"/>
          </a:xfrm>
          <a:prstGeom prst="rect">
            <a:avLst/>
          </a:prstGeom>
          <a:solidFill>
            <a:srgbClr val="FFFF00"/>
          </a:solidFill>
          <a:ln w="19050" algn="ctr">
            <a:solidFill>
              <a:srgbClr val="000000"/>
            </a:solidFill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charset="0"/>
              </a:rPr>
              <a:t>この人の「数学」「英語」の実力は？</a:t>
            </a:r>
            <a:endParaRPr kumimoji="0" lang="ja-JP" altLang="en-US" sz="3200" b="0" i="0" u="none" strike="noStrike" kern="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Arial" charset="0"/>
            </a:endParaRPr>
          </a:p>
        </p:txBody>
      </p:sp>
      <p:graphicFrame>
        <p:nvGraphicFramePr>
          <p:cNvPr id="37" name="Group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3151642"/>
              </p:ext>
            </p:extLst>
          </p:nvPr>
        </p:nvGraphicFramePr>
        <p:xfrm>
          <a:off x="325438" y="908050"/>
          <a:ext cx="4967287" cy="1554480"/>
        </p:xfrm>
        <a:graphic>
          <a:graphicData uri="http://schemas.openxmlformats.org/drawingml/2006/table">
            <a:tbl>
              <a:tblPr/>
              <a:tblGrid>
                <a:gridCol w="976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19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191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52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03213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科目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点数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平均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標準偏差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3213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数学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７０点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６５点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２点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9075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英語</a:t>
                      </a:r>
                    </a:p>
                  </a:txBody>
                  <a:tcPr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７０点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６５点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tx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ja-JP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1"/>
                          </a:solidFill>
                          <a:effectLst/>
                          <a:latin typeface="Arial" charset="0"/>
                          <a:ea typeface="ＭＳ Ｐゴシック" charset="-128"/>
                        </a:rPr>
                        <a:t>１０点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8" name="Line 53"/>
          <p:cNvSpPr>
            <a:spLocks noChangeShapeType="1"/>
          </p:cNvSpPr>
          <p:nvPr/>
        </p:nvSpPr>
        <p:spPr bwMode="auto">
          <a:xfrm>
            <a:off x="2029297" y="5075238"/>
            <a:ext cx="360045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9" name="Freeform 55"/>
          <p:cNvSpPr>
            <a:spLocks/>
          </p:cNvSpPr>
          <p:nvPr/>
        </p:nvSpPr>
        <p:spPr bwMode="auto">
          <a:xfrm>
            <a:off x="2100734" y="2733675"/>
            <a:ext cx="3259138" cy="2270125"/>
          </a:xfrm>
          <a:custGeom>
            <a:avLst/>
            <a:gdLst/>
            <a:ahLst/>
            <a:cxnLst>
              <a:cxn ang="0">
                <a:pos x="0" y="1430"/>
              </a:cxn>
              <a:cxn ang="0">
                <a:pos x="454" y="1385"/>
              </a:cxn>
              <a:cxn ang="0">
                <a:pos x="784" y="1237"/>
              </a:cxn>
              <a:cxn ang="0">
                <a:pos x="953" y="568"/>
              </a:cxn>
              <a:cxn ang="0">
                <a:pos x="1068" y="1"/>
              </a:cxn>
              <a:cxn ang="0">
                <a:pos x="1176" y="577"/>
              </a:cxn>
              <a:cxn ang="0">
                <a:pos x="1310" y="1245"/>
              </a:cxn>
              <a:cxn ang="0">
                <a:pos x="1744" y="1370"/>
              </a:cxn>
              <a:cxn ang="0">
                <a:pos x="2053" y="1395"/>
              </a:cxn>
            </a:cxnLst>
            <a:rect l="0" t="0" r="r" b="b"/>
            <a:pathLst>
              <a:path w="2053" h="1430">
                <a:moveTo>
                  <a:pt x="0" y="1430"/>
                </a:moveTo>
                <a:cubicBezTo>
                  <a:pt x="159" y="1415"/>
                  <a:pt x="323" y="1417"/>
                  <a:pt x="454" y="1385"/>
                </a:cubicBezTo>
                <a:cubicBezTo>
                  <a:pt x="585" y="1353"/>
                  <a:pt x="701" y="1373"/>
                  <a:pt x="784" y="1237"/>
                </a:cubicBezTo>
                <a:cubicBezTo>
                  <a:pt x="867" y="1101"/>
                  <a:pt x="906" y="774"/>
                  <a:pt x="953" y="568"/>
                </a:cubicBezTo>
                <a:cubicBezTo>
                  <a:pt x="1000" y="362"/>
                  <a:pt x="1031" y="0"/>
                  <a:pt x="1068" y="1"/>
                </a:cubicBezTo>
                <a:cubicBezTo>
                  <a:pt x="1105" y="2"/>
                  <a:pt x="1136" y="370"/>
                  <a:pt x="1176" y="577"/>
                </a:cubicBezTo>
                <a:cubicBezTo>
                  <a:pt x="1216" y="784"/>
                  <a:pt x="1215" y="1113"/>
                  <a:pt x="1310" y="1245"/>
                </a:cubicBezTo>
                <a:cubicBezTo>
                  <a:pt x="1405" y="1377"/>
                  <a:pt x="1620" y="1345"/>
                  <a:pt x="1744" y="1370"/>
                </a:cubicBezTo>
                <a:cubicBezTo>
                  <a:pt x="1868" y="1395"/>
                  <a:pt x="1989" y="1390"/>
                  <a:pt x="2053" y="1395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0" name="Line 56"/>
          <p:cNvSpPr>
            <a:spLocks noChangeShapeType="1"/>
          </p:cNvSpPr>
          <p:nvPr/>
        </p:nvSpPr>
        <p:spPr bwMode="auto">
          <a:xfrm>
            <a:off x="3796184" y="2698750"/>
            <a:ext cx="0" cy="2376488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1" name="Line 57"/>
          <p:cNvSpPr>
            <a:spLocks noChangeShapeType="1"/>
          </p:cNvSpPr>
          <p:nvPr/>
        </p:nvSpPr>
        <p:spPr bwMode="auto">
          <a:xfrm>
            <a:off x="6166322" y="5075238"/>
            <a:ext cx="3600450" cy="0"/>
          </a:xfrm>
          <a:prstGeom prst="line">
            <a:avLst/>
          </a:prstGeom>
          <a:noFill/>
          <a:ln w="57150">
            <a:solidFill>
              <a:srgbClr val="000000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2" name="Freeform 58"/>
          <p:cNvSpPr>
            <a:spLocks/>
          </p:cNvSpPr>
          <p:nvPr/>
        </p:nvSpPr>
        <p:spPr bwMode="auto">
          <a:xfrm>
            <a:off x="6037734" y="4037013"/>
            <a:ext cx="3843338" cy="812800"/>
          </a:xfrm>
          <a:custGeom>
            <a:avLst/>
            <a:gdLst/>
            <a:ahLst/>
            <a:cxnLst>
              <a:cxn ang="0">
                <a:pos x="0" y="512"/>
              </a:cxn>
              <a:cxn ang="0">
                <a:pos x="1173" y="3"/>
              </a:cxn>
              <a:cxn ang="0">
                <a:pos x="2421" y="496"/>
              </a:cxn>
            </a:cxnLst>
            <a:rect l="0" t="0" r="r" b="b"/>
            <a:pathLst>
              <a:path w="2421" h="512">
                <a:moveTo>
                  <a:pt x="0" y="512"/>
                </a:moveTo>
                <a:cubicBezTo>
                  <a:pt x="194" y="427"/>
                  <a:pt x="770" y="6"/>
                  <a:pt x="1173" y="3"/>
                </a:cubicBezTo>
                <a:cubicBezTo>
                  <a:pt x="1576" y="0"/>
                  <a:pt x="2161" y="393"/>
                  <a:pt x="2421" y="496"/>
                </a:cubicBezTo>
              </a:path>
            </a:pathLst>
          </a:custGeom>
          <a:noFill/>
          <a:ln w="38100" cap="flat" cmpd="sng">
            <a:solidFill>
              <a:srgbClr val="000000"/>
            </a:solidFill>
            <a:prstDash val="solid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3" name="Line 59"/>
          <p:cNvSpPr>
            <a:spLocks noChangeShapeType="1"/>
          </p:cNvSpPr>
          <p:nvPr/>
        </p:nvSpPr>
        <p:spPr bwMode="auto">
          <a:xfrm>
            <a:off x="7933209" y="3203575"/>
            <a:ext cx="0" cy="1871663"/>
          </a:xfrm>
          <a:prstGeom prst="line">
            <a:avLst/>
          </a:prstGeom>
          <a:noFill/>
          <a:ln w="19050">
            <a:solidFill>
              <a:srgbClr val="000000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4" name="Text Box 60"/>
          <p:cNvSpPr txBox="1">
            <a:spLocks noChangeArrowheads="1"/>
          </p:cNvSpPr>
          <p:nvPr/>
        </p:nvSpPr>
        <p:spPr bwMode="auto">
          <a:xfrm>
            <a:off x="3397722" y="5075238"/>
            <a:ext cx="792162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2800">
                <a:solidFill>
                  <a:srgbClr val="000000"/>
                </a:solidFill>
                <a:latin typeface="Arial" charset="0"/>
              </a:rPr>
              <a:t>６５</a:t>
            </a:r>
            <a:br>
              <a:rPr lang="ja-JP" altLang="en-US" sz="2800">
                <a:solidFill>
                  <a:srgbClr val="000000"/>
                </a:solidFill>
                <a:latin typeface="Arial" charset="0"/>
              </a:rPr>
            </a:br>
            <a:r>
              <a:rPr lang="ja-JP" altLang="en-US" sz="2800">
                <a:solidFill>
                  <a:srgbClr val="000000"/>
                </a:solidFill>
                <a:latin typeface="Arial" charset="0"/>
              </a:rPr>
              <a:t>点</a:t>
            </a:r>
          </a:p>
        </p:txBody>
      </p:sp>
      <p:grpSp>
        <p:nvGrpSpPr>
          <p:cNvPr id="45" name="Group 79"/>
          <p:cNvGrpSpPr>
            <a:grpSpLocks/>
          </p:cNvGrpSpPr>
          <p:nvPr/>
        </p:nvGrpSpPr>
        <p:grpSpPr bwMode="auto">
          <a:xfrm>
            <a:off x="4189884" y="4718050"/>
            <a:ext cx="792163" cy="1303338"/>
            <a:chOff x="1816" y="2972"/>
            <a:chExt cx="499" cy="821"/>
          </a:xfrm>
        </p:grpSpPr>
        <p:sp>
          <p:nvSpPr>
            <p:cNvPr id="46" name="Text Box 61"/>
            <p:cNvSpPr txBox="1">
              <a:spLocks noChangeArrowheads="1"/>
            </p:cNvSpPr>
            <p:nvPr/>
          </p:nvSpPr>
          <p:spPr bwMode="auto">
            <a:xfrm>
              <a:off x="1816" y="3197"/>
              <a:ext cx="499" cy="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rial" charset="0"/>
                </a:rPr>
                <a:t>７０</a:t>
              </a:r>
              <a:b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rial" charset="0"/>
                </a:rPr>
              </a:b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rial" charset="0"/>
                </a:rPr>
                <a:t>点</a:t>
              </a:r>
            </a:p>
          </p:txBody>
        </p:sp>
        <p:sp>
          <p:nvSpPr>
            <p:cNvPr id="47" name="Line 62"/>
            <p:cNvSpPr>
              <a:spLocks noChangeShapeType="1"/>
            </p:cNvSpPr>
            <p:nvPr/>
          </p:nvSpPr>
          <p:spPr bwMode="auto">
            <a:xfrm>
              <a:off x="2072" y="3061"/>
              <a:ext cx="0" cy="136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48" name="AutoShape 63"/>
            <p:cNvSpPr>
              <a:spLocks noChangeArrowheads="1"/>
            </p:cNvSpPr>
            <p:nvPr/>
          </p:nvSpPr>
          <p:spPr bwMode="auto">
            <a:xfrm>
              <a:off x="1976" y="2972"/>
              <a:ext cx="181" cy="172"/>
            </a:xfrm>
            <a:prstGeom prst="star5">
              <a:avLst/>
            </a:prstGeom>
            <a:solidFill>
              <a:schemeClr val="bg2">
                <a:lumMod val="60000"/>
                <a:lumOff val="40000"/>
              </a:schemeClr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49" name="Text Box 64"/>
          <p:cNvSpPr txBox="1">
            <a:spLocks noChangeArrowheads="1"/>
          </p:cNvSpPr>
          <p:nvPr/>
        </p:nvSpPr>
        <p:spPr bwMode="auto">
          <a:xfrm>
            <a:off x="7574434" y="5075238"/>
            <a:ext cx="792163" cy="9461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2800">
                <a:solidFill>
                  <a:srgbClr val="000000"/>
                </a:solidFill>
                <a:latin typeface="Arial" charset="0"/>
              </a:rPr>
              <a:t>６５</a:t>
            </a:r>
            <a:br>
              <a:rPr lang="ja-JP" altLang="en-US" sz="2800">
                <a:solidFill>
                  <a:srgbClr val="000000"/>
                </a:solidFill>
                <a:latin typeface="Arial" charset="0"/>
              </a:rPr>
            </a:br>
            <a:r>
              <a:rPr lang="ja-JP" altLang="en-US" sz="2800">
                <a:solidFill>
                  <a:srgbClr val="000000"/>
                </a:solidFill>
                <a:latin typeface="Arial" charset="0"/>
              </a:rPr>
              <a:t>点</a:t>
            </a:r>
          </a:p>
        </p:txBody>
      </p:sp>
      <p:grpSp>
        <p:nvGrpSpPr>
          <p:cNvPr id="50" name="Group 80"/>
          <p:cNvGrpSpPr>
            <a:grpSpLocks/>
          </p:cNvGrpSpPr>
          <p:nvPr/>
        </p:nvGrpSpPr>
        <p:grpSpPr bwMode="auto">
          <a:xfrm>
            <a:off x="8366597" y="4140200"/>
            <a:ext cx="792162" cy="1881188"/>
            <a:chOff x="4447" y="2608"/>
            <a:chExt cx="499" cy="1185"/>
          </a:xfrm>
        </p:grpSpPr>
        <p:sp>
          <p:nvSpPr>
            <p:cNvPr id="51" name="Text Box 65"/>
            <p:cNvSpPr txBox="1">
              <a:spLocks noChangeArrowheads="1"/>
            </p:cNvSpPr>
            <p:nvPr/>
          </p:nvSpPr>
          <p:spPr bwMode="auto">
            <a:xfrm>
              <a:off x="4447" y="3197"/>
              <a:ext cx="499" cy="596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rial" charset="0"/>
                </a:rPr>
                <a:t>７０</a:t>
              </a:r>
              <a:b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rial" charset="0"/>
                </a:rPr>
              </a:b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bg2">
                      <a:lumMod val="60000"/>
                      <a:lumOff val="40000"/>
                    </a:schemeClr>
                  </a:solidFill>
                  <a:effectLst/>
                  <a:uLnTx/>
                  <a:uFillTx/>
                  <a:latin typeface="Arial" charset="0"/>
                </a:rPr>
                <a:t>点</a:t>
              </a:r>
            </a:p>
          </p:txBody>
        </p:sp>
        <p:sp>
          <p:nvSpPr>
            <p:cNvPr id="52" name="Line 66"/>
            <p:cNvSpPr>
              <a:spLocks noChangeShapeType="1"/>
            </p:cNvSpPr>
            <p:nvPr/>
          </p:nvSpPr>
          <p:spPr bwMode="auto">
            <a:xfrm>
              <a:off x="4703" y="2698"/>
              <a:ext cx="0" cy="499"/>
            </a:xfrm>
            <a:prstGeom prst="line">
              <a:avLst/>
            </a:prstGeom>
            <a:noFill/>
            <a:ln w="19050">
              <a:solidFill>
                <a:srgbClr val="000000"/>
              </a:solidFill>
              <a:prstDash val="dash"/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53" name="AutoShape 67"/>
            <p:cNvSpPr>
              <a:spLocks noChangeArrowheads="1"/>
            </p:cNvSpPr>
            <p:nvPr/>
          </p:nvSpPr>
          <p:spPr bwMode="auto">
            <a:xfrm>
              <a:off x="4607" y="2608"/>
              <a:ext cx="181" cy="172"/>
            </a:xfrm>
            <a:prstGeom prst="star5">
              <a:avLst/>
            </a:prstGeom>
            <a:solidFill>
              <a:schemeClr val="bg2">
                <a:lumMod val="60000"/>
                <a:lumOff val="40000"/>
              </a:schemeClr>
            </a:solidFill>
            <a:ln w="19050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54" name="Group 77"/>
          <p:cNvGrpSpPr>
            <a:grpSpLocks/>
          </p:cNvGrpSpPr>
          <p:nvPr/>
        </p:nvGrpSpPr>
        <p:grpSpPr bwMode="auto">
          <a:xfrm>
            <a:off x="3791422" y="2843213"/>
            <a:ext cx="1665287" cy="1238250"/>
            <a:chOff x="1565" y="1791"/>
            <a:chExt cx="1049" cy="780"/>
          </a:xfrm>
        </p:grpSpPr>
        <p:sp>
          <p:nvSpPr>
            <p:cNvPr id="55" name="Line 68"/>
            <p:cNvSpPr>
              <a:spLocks noChangeShapeType="1"/>
            </p:cNvSpPr>
            <p:nvPr/>
          </p:nvSpPr>
          <p:spPr bwMode="auto">
            <a:xfrm>
              <a:off x="1565" y="2562"/>
              <a:ext cx="136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lang="ja-JP" altLang="en-US" sz="360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56" name="Rectangle 70"/>
            <p:cNvSpPr>
              <a:spLocks noChangeArrowheads="1"/>
            </p:cNvSpPr>
            <p:nvPr/>
          </p:nvSpPr>
          <p:spPr bwMode="auto">
            <a:xfrm>
              <a:off x="2109" y="1791"/>
              <a:ext cx="505" cy="339"/>
            </a:xfrm>
            <a:prstGeom prst="rect">
              <a:avLst/>
            </a:prstGeom>
            <a:noFill/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ja-JP" altLang="en-US" sz="2800" dirty="0">
                  <a:solidFill>
                    <a:schemeClr val="accent1"/>
                  </a:solidFill>
                  <a:latin typeface="Arial" charset="0"/>
                </a:rPr>
                <a:t>２点</a:t>
              </a:r>
            </a:p>
          </p:txBody>
        </p:sp>
        <p:cxnSp>
          <p:nvCxnSpPr>
            <p:cNvPr id="57" name="AutoShape 72"/>
            <p:cNvCxnSpPr>
              <a:cxnSpLocks noChangeShapeType="1"/>
              <a:stCxn id="55" idx="1"/>
              <a:endCxn id="56" idx="1"/>
            </p:cNvCxnSpPr>
            <p:nvPr/>
          </p:nvCxnSpPr>
          <p:spPr bwMode="auto">
            <a:xfrm flipV="1">
              <a:off x="1701" y="1961"/>
              <a:ext cx="402" cy="61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</p:grpSp>
      <p:grpSp>
        <p:nvGrpSpPr>
          <p:cNvPr id="58" name="Group 78"/>
          <p:cNvGrpSpPr>
            <a:grpSpLocks/>
          </p:cNvGrpSpPr>
          <p:nvPr/>
        </p:nvGrpSpPr>
        <p:grpSpPr bwMode="auto">
          <a:xfrm>
            <a:off x="7928447" y="2698750"/>
            <a:ext cx="1766887" cy="2103438"/>
            <a:chOff x="4171" y="1700"/>
            <a:chExt cx="1113" cy="1325"/>
          </a:xfrm>
        </p:grpSpPr>
        <p:sp>
          <p:nvSpPr>
            <p:cNvPr id="60" name="Line 69"/>
            <p:cNvSpPr>
              <a:spLocks noChangeShapeType="1"/>
            </p:cNvSpPr>
            <p:nvPr/>
          </p:nvSpPr>
          <p:spPr bwMode="auto">
            <a:xfrm>
              <a:off x="4171" y="3016"/>
              <a:ext cx="1113" cy="0"/>
            </a:xfrm>
            <a:prstGeom prst="line">
              <a:avLst/>
            </a:prstGeom>
            <a:noFill/>
            <a:ln w="28575">
              <a:solidFill>
                <a:schemeClr val="accent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endParaRPr lang="ja-JP" altLang="en-US" sz="3600">
                <a:solidFill>
                  <a:srgbClr val="FFFFFF"/>
                </a:solidFill>
                <a:latin typeface="Arial" charset="0"/>
              </a:endParaRPr>
            </a:p>
          </p:txBody>
        </p:sp>
        <p:sp>
          <p:nvSpPr>
            <p:cNvPr id="61" name="Rectangle 71"/>
            <p:cNvSpPr>
              <a:spLocks noChangeArrowheads="1"/>
            </p:cNvSpPr>
            <p:nvPr/>
          </p:nvSpPr>
          <p:spPr bwMode="auto">
            <a:xfrm>
              <a:off x="4422" y="1700"/>
              <a:ext cx="658" cy="339"/>
            </a:xfrm>
            <a:prstGeom prst="rect">
              <a:avLst/>
            </a:prstGeom>
            <a:noFill/>
            <a:ln w="19050" algn="ctr">
              <a:solidFill>
                <a:schemeClr val="accent1"/>
              </a:solidFill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ja-JP" altLang="en-US" sz="2800" dirty="0">
                  <a:solidFill>
                    <a:schemeClr val="accent1"/>
                  </a:solidFill>
                  <a:latin typeface="Arial" charset="0"/>
                </a:rPr>
                <a:t>１０点</a:t>
              </a:r>
            </a:p>
          </p:txBody>
        </p:sp>
        <p:cxnSp>
          <p:nvCxnSpPr>
            <p:cNvPr id="62" name="AutoShape 73"/>
            <p:cNvCxnSpPr>
              <a:cxnSpLocks noChangeShapeType="1"/>
              <a:stCxn id="60" idx="1"/>
              <a:endCxn id="61" idx="2"/>
            </p:cNvCxnSpPr>
            <p:nvPr/>
          </p:nvCxnSpPr>
          <p:spPr bwMode="auto">
            <a:xfrm flipH="1" flipV="1">
              <a:off x="4751" y="2045"/>
              <a:ext cx="533" cy="980"/>
            </a:xfrm>
            <a:prstGeom prst="straightConnector1">
              <a:avLst/>
            </a:prstGeom>
            <a:noFill/>
            <a:ln w="9525">
              <a:solidFill>
                <a:schemeClr val="accent1"/>
              </a:solidFill>
              <a:round/>
              <a:headEnd/>
              <a:tailEnd/>
            </a:ln>
            <a:effectLst/>
          </p:spPr>
        </p:cxnSp>
      </p:grpSp>
      <p:sp>
        <p:nvSpPr>
          <p:cNvPr id="63" name="Rectangle 74"/>
          <p:cNvSpPr>
            <a:spLocks noChangeArrowheads="1"/>
          </p:cNvSpPr>
          <p:nvPr/>
        </p:nvSpPr>
        <p:spPr bwMode="auto">
          <a:xfrm>
            <a:off x="1991197" y="3059113"/>
            <a:ext cx="895350" cy="5191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2800">
                <a:solidFill>
                  <a:srgbClr val="000000"/>
                </a:solidFill>
                <a:latin typeface="Arial" charset="0"/>
              </a:rPr>
              <a:t>数学</a:t>
            </a:r>
          </a:p>
        </p:txBody>
      </p:sp>
      <p:sp>
        <p:nvSpPr>
          <p:cNvPr id="64" name="Rectangle 75"/>
          <p:cNvSpPr>
            <a:spLocks noChangeArrowheads="1"/>
          </p:cNvSpPr>
          <p:nvPr/>
        </p:nvSpPr>
        <p:spPr bwMode="auto">
          <a:xfrm>
            <a:off x="5950422" y="2987675"/>
            <a:ext cx="895350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2800">
                <a:solidFill>
                  <a:srgbClr val="000000"/>
                </a:solidFill>
                <a:latin typeface="Arial" charset="0"/>
              </a:rPr>
              <a:t>英語</a:t>
            </a:r>
          </a:p>
        </p:txBody>
      </p:sp>
      <p:sp>
        <p:nvSpPr>
          <p:cNvPr id="65" name="AutoShape 76"/>
          <p:cNvSpPr>
            <a:spLocks noChangeArrowheads="1"/>
          </p:cNvSpPr>
          <p:nvPr/>
        </p:nvSpPr>
        <p:spPr bwMode="auto">
          <a:xfrm>
            <a:off x="1415133" y="6110288"/>
            <a:ext cx="4752975" cy="631825"/>
          </a:xfrm>
          <a:prstGeom prst="roundRect">
            <a:avLst>
              <a:gd name="adj" fmla="val 16667"/>
            </a:avLst>
          </a:prstGeom>
          <a:solidFill>
            <a:srgbClr val="FF0000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200">
                <a:solidFill>
                  <a:srgbClr val="FFFFFF"/>
                </a:solidFill>
                <a:latin typeface="Arial" charset="0"/>
              </a:rPr>
              <a:t>「数学」の方が順位が高い</a:t>
            </a:r>
          </a:p>
        </p:txBody>
      </p:sp>
    </p:spTree>
    <p:extLst>
      <p:ext uri="{BB962C8B-B14F-4D97-AF65-F5344CB8AC3E}">
        <p14:creationId xmlns:p14="http://schemas.microsoft.com/office/powerpoint/2010/main" val="32284915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3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63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3" grpId="0" animBg="1"/>
      <p:bldP spid="44" grpId="0"/>
      <p:bldP spid="49" grpId="0"/>
      <p:bldP spid="63" grpId="0"/>
      <p:bldP spid="64" grpId="0"/>
      <p:bldP spid="6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335013" y="189434"/>
            <a:ext cx="11449272" cy="1871446"/>
          </a:xfrm>
          <a:prstGeom prst="roundRect">
            <a:avLst/>
          </a:prstGeom>
          <a:solidFill>
            <a:schemeClr val="accent3">
              <a:lumMod val="60000"/>
              <a:lumOff val="40000"/>
              <a:alpha val="20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16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68313" y="2060880"/>
            <a:ext cx="7140575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5400" dirty="0">
                <a:solidFill>
                  <a:srgbClr val="00FFFF"/>
                </a:solidFill>
                <a:latin typeface="Arial" charset="0"/>
              </a:rPr>
              <a:t>散布図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68313" y="4695582"/>
            <a:ext cx="714057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5400" dirty="0">
                <a:solidFill>
                  <a:srgbClr val="00FFFF"/>
                </a:solidFill>
                <a:latin typeface="Arial" charset="0"/>
              </a:rPr>
              <a:t>回帰分析</a:t>
            </a:r>
            <a:r>
              <a:rPr lang="ja-JP" altLang="en-US" sz="3200" dirty="0">
                <a:solidFill>
                  <a:schemeClr val="accent1"/>
                </a:solidFill>
                <a:latin typeface="Arial" charset="0"/>
              </a:rPr>
              <a:t>　（教科書未掲載）</a:t>
            </a:r>
            <a:endParaRPr lang="ja-JP" altLang="en-US" sz="5400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68313" y="257175"/>
            <a:ext cx="7140575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5400">
                <a:solidFill>
                  <a:srgbClr val="00FFFF"/>
                </a:solidFill>
                <a:latin typeface="Arial" charset="0"/>
              </a:rPr>
              <a:t>データの標準化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127101" y="1293062"/>
            <a:ext cx="10657184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● 標準化変量（Ｚ値）　● 偏差値（Ｔ値）　●変動係数　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127101" y="3096767"/>
            <a:ext cx="10945216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● 散布図　● 共分散　● 相関係数</a:t>
            </a:r>
            <a:endParaRPr lang="en-US" altLang="ja-JP" sz="3600" dirty="0">
              <a:solidFill>
                <a:srgbClr val="FFFFFF"/>
              </a:solidFill>
              <a:latin typeface="Arial" charset="0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● 正の相関・負の相関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127101" y="5740400"/>
            <a:ext cx="763670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● 回帰直線　● 最小二乗法</a:t>
            </a:r>
          </a:p>
        </p:txBody>
      </p:sp>
    </p:spTree>
    <p:extLst>
      <p:ext uri="{BB962C8B-B14F-4D97-AF65-F5344CB8AC3E}">
        <p14:creationId xmlns:p14="http://schemas.microsoft.com/office/powerpoint/2010/main" val="112427269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4" grpId="0"/>
      <p:bldP spid="15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17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227137" y="188913"/>
            <a:ext cx="403225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4400" dirty="0">
                <a:solidFill>
                  <a:srgbClr val="00FFFF"/>
                </a:solidFill>
                <a:latin typeface="Arial" charset="0"/>
              </a:rPr>
              <a:t>データの標準化</a:t>
            </a:r>
          </a:p>
        </p:txBody>
      </p:sp>
      <p:sp>
        <p:nvSpPr>
          <p:cNvPr id="8" name="Text Box 79"/>
          <p:cNvSpPr txBox="1">
            <a:spLocks noChangeArrowheads="1"/>
          </p:cNvSpPr>
          <p:nvPr/>
        </p:nvSpPr>
        <p:spPr bwMode="auto">
          <a:xfrm>
            <a:off x="587499" y="1268413"/>
            <a:ext cx="11628834" cy="1754326"/>
          </a:xfrm>
          <a:prstGeom prst="rect">
            <a:avLst/>
          </a:prstGeom>
          <a:noFill/>
          <a:ln w="19050" algn="ctr">
            <a:solidFill>
              <a:srgbClr val="FFFFFF"/>
            </a:solidFill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</a:rPr>
              <a:t>元のデータ値</a:t>
            </a:r>
            <a:r>
              <a:rPr kumimoji="0" lang="ja-JP" altLang="en-US" sz="3600" b="0" i="0" u="none" strike="noStrike" kern="0" cap="none" spc="0" normalizeH="0" noProof="0" dirty="0">
                <a:ln>
                  <a:noFill/>
                </a:ln>
                <a:solidFill>
                  <a:srgbClr val="00FF00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を</a:t>
            </a:r>
            <a:r>
              <a:rPr kumimoji="0" lang="ja-JP" altLang="en-US" sz="3600" b="0" i="0" u="none" strike="noStrike" kern="0" cap="none" spc="0" normalizeH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Arial" charset="0"/>
              </a:rPr>
              <a:t>代表値や散布度を用いて変換</a:t>
            </a: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し、</a:t>
            </a:r>
            <a:b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</a:b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</a:rPr>
              <a:t>データ全体における相対的な位置づけ</a:t>
            </a: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を</a:t>
            </a:r>
            <a:br>
              <a:rPr kumimoji="0" lang="en-US" altLang="ja-JP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</a:b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比べられるようにする事。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559149" y="4005858"/>
            <a:ext cx="94137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Aft>
                <a:spcPct val="0"/>
              </a:spcAft>
            </a:pP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例えば、さきほどの</a:t>
            </a:r>
            <a:br>
              <a:rPr lang="en-US" altLang="ja-JP" sz="3600" dirty="0">
                <a:solidFill>
                  <a:srgbClr val="FFFFFF"/>
                </a:solidFill>
                <a:latin typeface="Arial" charset="0"/>
              </a:rPr>
            </a:br>
            <a:r>
              <a:rPr lang="ja-JP" altLang="en-US" sz="3600" dirty="0">
                <a:solidFill>
                  <a:srgbClr val="00FFFF"/>
                </a:solidFill>
                <a:latin typeface="Arial" charset="0"/>
              </a:rPr>
              <a:t>「英語」と「数学」の実力がどちらが高いか？ </a:t>
            </a: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を</a:t>
            </a:r>
            <a:endParaRPr lang="en-US" altLang="ja-JP" sz="3600" dirty="0">
              <a:solidFill>
                <a:srgbClr val="FFFFFF"/>
              </a:solidFill>
              <a:latin typeface="Arial" charset="0"/>
            </a:endParaRPr>
          </a:p>
          <a:p>
            <a:pPr defTabSz="914400" fontAlgn="base">
              <a:spcAft>
                <a:spcPct val="0"/>
              </a:spcAft>
            </a:pPr>
            <a:r>
              <a:rPr lang="ja-JP" altLang="en-US" sz="3600" dirty="0">
                <a:solidFill>
                  <a:srgbClr val="FFFF00"/>
                </a:solidFill>
                <a:latin typeface="Arial" charset="0"/>
              </a:rPr>
              <a:t>わかりやすく表現するため</a:t>
            </a: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の数値変換です。</a:t>
            </a:r>
          </a:p>
        </p:txBody>
      </p:sp>
    </p:spTree>
    <p:extLst>
      <p:ext uri="{BB962C8B-B14F-4D97-AF65-F5344CB8AC3E}">
        <p14:creationId xmlns:p14="http://schemas.microsoft.com/office/powerpoint/2010/main" val="320097178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18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0400475"/>
              </p:ext>
            </p:extLst>
          </p:nvPr>
        </p:nvGraphicFramePr>
        <p:xfrm>
          <a:off x="2279229" y="1629594"/>
          <a:ext cx="784887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545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6968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6968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5490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sz="36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dirty="0">
                          <a:solidFill>
                            <a:schemeClr val="accent1"/>
                          </a:solidFill>
                        </a:rPr>
                        <a:t>得点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dirty="0">
                          <a:solidFill>
                            <a:schemeClr val="tx1"/>
                          </a:solidFill>
                        </a:rPr>
                        <a:t>平均点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dirty="0">
                          <a:solidFill>
                            <a:schemeClr val="tx1"/>
                          </a:solidFill>
                        </a:rPr>
                        <a:t>標準偏差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dirty="0">
                          <a:solidFill>
                            <a:schemeClr val="tx1"/>
                          </a:solidFill>
                        </a:rPr>
                        <a:t>英語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dirty="0">
                          <a:solidFill>
                            <a:schemeClr val="accent1"/>
                          </a:solidFill>
                        </a:rPr>
                        <a:t>４０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dirty="0">
                          <a:solidFill>
                            <a:schemeClr val="tx1"/>
                          </a:solidFill>
                        </a:rPr>
                        <a:t>３０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dirty="0">
                          <a:solidFill>
                            <a:schemeClr val="tx1"/>
                          </a:solidFill>
                        </a:rPr>
                        <a:t>１０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dirty="0">
                          <a:solidFill>
                            <a:schemeClr val="tx1"/>
                          </a:solidFill>
                        </a:rPr>
                        <a:t>数学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dirty="0">
                          <a:solidFill>
                            <a:schemeClr val="accent1"/>
                          </a:solidFill>
                        </a:rPr>
                        <a:t>６５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dirty="0">
                          <a:solidFill>
                            <a:schemeClr val="tx1"/>
                          </a:solidFill>
                        </a:rPr>
                        <a:t>５０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sz="3600" b="0" dirty="0">
                          <a:solidFill>
                            <a:schemeClr val="tx1"/>
                          </a:solidFill>
                        </a:rPr>
                        <a:t>１５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2" name="テキスト ボックス 1"/>
          <p:cNvSpPr txBox="1"/>
          <p:nvPr/>
        </p:nvSpPr>
        <p:spPr>
          <a:xfrm>
            <a:off x="407021" y="261442"/>
            <a:ext cx="113052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2"/>
                </a:solidFill>
              </a:rPr>
              <a:t>Ａ君の英語と数学の試験点数は以下であった。</a:t>
            </a:r>
            <a:endParaRPr kumimoji="1" lang="en-US" altLang="ja-JP" sz="3200" dirty="0">
              <a:solidFill>
                <a:schemeClr val="tx2"/>
              </a:solidFill>
            </a:endParaRPr>
          </a:p>
          <a:p>
            <a:pPr algn="r"/>
            <a:r>
              <a:rPr lang="ja-JP" altLang="en-US" sz="3200" dirty="0">
                <a:solidFill>
                  <a:schemeClr val="tx2"/>
                </a:solidFill>
              </a:rPr>
              <a:t>Ａ君は</a:t>
            </a:r>
            <a:r>
              <a:rPr lang="ja-JP" altLang="en-US" sz="3200" dirty="0">
                <a:solidFill>
                  <a:schemeClr val="accent2"/>
                </a:solidFill>
              </a:rPr>
              <a:t>英語</a:t>
            </a:r>
            <a:r>
              <a:rPr lang="ja-JP" altLang="en-US" sz="3200" dirty="0">
                <a:solidFill>
                  <a:schemeClr val="tx2"/>
                </a:solidFill>
              </a:rPr>
              <a:t>と</a:t>
            </a:r>
            <a:r>
              <a:rPr lang="ja-JP" alt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数学</a:t>
            </a:r>
            <a:r>
              <a:rPr lang="ja-JP" altLang="en-US" sz="3200" dirty="0">
                <a:solidFill>
                  <a:schemeClr val="tx2"/>
                </a:solidFill>
              </a:rPr>
              <a:t>の</a:t>
            </a:r>
            <a:r>
              <a:rPr lang="ja-JP" altLang="en-US" sz="3200" u="dash" dirty="0">
                <a:solidFill>
                  <a:schemeClr val="accent1"/>
                </a:solidFill>
              </a:rPr>
              <a:t>どちらが優秀</a:t>
            </a:r>
            <a:r>
              <a:rPr lang="ja-JP" altLang="en-US" sz="3200" dirty="0">
                <a:solidFill>
                  <a:schemeClr val="tx2"/>
                </a:solidFill>
              </a:rPr>
              <a:t>であるか？</a:t>
            </a:r>
            <a:endParaRPr kumimoji="1" lang="ja-JP" altLang="en-US" sz="3200" dirty="0">
              <a:solidFill>
                <a:schemeClr val="tx2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279229" y="4365898"/>
            <a:ext cx="75608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chemeClr val="tx2"/>
                </a:solidFill>
              </a:rPr>
              <a:t>グラフ化してみると</a:t>
            </a:r>
            <a:r>
              <a:rPr kumimoji="1" lang="en-US" altLang="ja-JP" sz="4000" dirty="0">
                <a:solidFill>
                  <a:schemeClr val="tx2"/>
                </a:solidFill>
              </a:rPr>
              <a:t>‥‥‥</a:t>
            </a:r>
            <a:endParaRPr kumimoji="1" lang="ja-JP" altLang="en-US" sz="4000" dirty="0">
              <a:solidFill>
                <a:schemeClr val="tx2"/>
              </a:solidFill>
            </a:endParaRPr>
          </a:p>
        </p:txBody>
      </p:sp>
      <p:sp>
        <p:nvSpPr>
          <p:cNvPr id="3" name="下矢印 2"/>
          <p:cNvSpPr/>
          <p:nvPr/>
        </p:nvSpPr>
        <p:spPr>
          <a:xfrm>
            <a:off x="10128101" y="4221882"/>
            <a:ext cx="576064" cy="1152128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3788619"/>
      </p:ext>
    </p:extLst>
  </p:cSld>
  <p:clrMapOvr>
    <a:masterClrMapping/>
  </p:clrMapOvr>
  <p:transition>
    <p:dissolv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19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cxnSp>
        <p:nvCxnSpPr>
          <p:cNvPr id="3" name="直線矢印コネクタ 2"/>
          <p:cNvCxnSpPr/>
          <p:nvPr/>
        </p:nvCxnSpPr>
        <p:spPr>
          <a:xfrm>
            <a:off x="263005" y="4365898"/>
            <a:ext cx="9361040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263005" y="261442"/>
            <a:ext cx="0" cy="4104456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フリーフォーム 7"/>
          <p:cNvSpPr/>
          <p:nvPr/>
        </p:nvSpPr>
        <p:spPr>
          <a:xfrm>
            <a:off x="1014620" y="1364904"/>
            <a:ext cx="3928905" cy="2994411"/>
          </a:xfrm>
          <a:custGeom>
            <a:avLst/>
            <a:gdLst>
              <a:gd name="connsiteX0" fmla="*/ 0 w 4561951"/>
              <a:gd name="connsiteY0" fmla="*/ 2994486 h 2994486"/>
              <a:gd name="connsiteX1" fmla="*/ 793820 w 4561951"/>
              <a:gd name="connsiteY1" fmla="*/ 2291101 h 2994486"/>
              <a:gd name="connsiteX2" fmla="*/ 1698171 w 4561951"/>
              <a:gd name="connsiteY2" fmla="*/ 77 h 2994486"/>
              <a:gd name="connsiteX3" fmla="*/ 2471894 w 4561951"/>
              <a:gd name="connsiteY3" fmla="*/ 2210715 h 2994486"/>
              <a:gd name="connsiteX4" fmla="*/ 4561951 w 4561951"/>
              <a:gd name="connsiteY4" fmla="*/ 2974389 h 2994486"/>
              <a:gd name="connsiteX0" fmla="*/ 0 w 4561951"/>
              <a:gd name="connsiteY0" fmla="*/ 2994634 h 2994634"/>
              <a:gd name="connsiteX1" fmla="*/ 793820 w 4561951"/>
              <a:gd name="connsiteY1" fmla="*/ 2291249 h 2994634"/>
              <a:gd name="connsiteX2" fmla="*/ 1698171 w 4561951"/>
              <a:gd name="connsiteY2" fmla="*/ 225 h 2994634"/>
              <a:gd name="connsiteX3" fmla="*/ 2682910 w 4561951"/>
              <a:gd name="connsiteY3" fmla="*/ 2431926 h 2994634"/>
              <a:gd name="connsiteX4" fmla="*/ 4561951 w 4561951"/>
              <a:gd name="connsiteY4" fmla="*/ 2974537 h 2994634"/>
              <a:gd name="connsiteX0" fmla="*/ 0 w 4561951"/>
              <a:gd name="connsiteY0" fmla="*/ 2994484 h 2994484"/>
              <a:gd name="connsiteX1" fmla="*/ 793820 w 4561951"/>
              <a:gd name="connsiteY1" fmla="*/ 2291099 h 2994484"/>
              <a:gd name="connsiteX2" fmla="*/ 1698171 w 4561951"/>
              <a:gd name="connsiteY2" fmla="*/ 75 h 2994484"/>
              <a:gd name="connsiteX3" fmla="*/ 2672862 w 4561951"/>
              <a:gd name="connsiteY3" fmla="*/ 2371486 h 2994484"/>
              <a:gd name="connsiteX4" fmla="*/ 4561951 w 4561951"/>
              <a:gd name="connsiteY4" fmla="*/ 2974387 h 2994484"/>
              <a:gd name="connsiteX0" fmla="*/ 0 w 4561951"/>
              <a:gd name="connsiteY0" fmla="*/ 2994411 h 2994411"/>
              <a:gd name="connsiteX1" fmla="*/ 793820 w 4561951"/>
              <a:gd name="connsiteY1" fmla="*/ 2291026 h 2994411"/>
              <a:gd name="connsiteX2" fmla="*/ 1698171 w 4561951"/>
              <a:gd name="connsiteY2" fmla="*/ 2 h 2994411"/>
              <a:gd name="connsiteX3" fmla="*/ 2612572 w 4561951"/>
              <a:gd name="connsiteY3" fmla="*/ 2280978 h 2994411"/>
              <a:gd name="connsiteX4" fmla="*/ 4561951 w 4561951"/>
              <a:gd name="connsiteY4" fmla="*/ 2974314 h 2994411"/>
              <a:gd name="connsiteX0" fmla="*/ 0 w 3928905"/>
              <a:gd name="connsiteY0" fmla="*/ 2994411 h 2994411"/>
              <a:gd name="connsiteX1" fmla="*/ 793820 w 3928905"/>
              <a:gd name="connsiteY1" fmla="*/ 2291026 h 2994411"/>
              <a:gd name="connsiteX2" fmla="*/ 1698171 w 3928905"/>
              <a:gd name="connsiteY2" fmla="*/ 2 h 2994411"/>
              <a:gd name="connsiteX3" fmla="*/ 2612572 w 3928905"/>
              <a:gd name="connsiteY3" fmla="*/ 2280978 h 2994411"/>
              <a:gd name="connsiteX4" fmla="*/ 3928905 w 3928905"/>
              <a:gd name="connsiteY4" fmla="*/ 2974314 h 2994411"/>
              <a:gd name="connsiteX0" fmla="*/ 0 w 3928905"/>
              <a:gd name="connsiteY0" fmla="*/ 2994411 h 3014507"/>
              <a:gd name="connsiteX1" fmla="*/ 793820 w 3928905"/>
              <a:gd name="connsiteY1" fmla="*/ 2291026 h 3014507"/>
              <a:gd name="connsiteX2" fmla="*/ 1698171 w 3928905"/>
              <a:gd name="connsiteY2" fmla="*/ 2 h 3014507"/>
              <a:gd name="connsiteX3" fmla="*/ 2612572 w 3928905"/>
              <a:gd name="connsiteY3" fmla="*/ 2280978 h 3014507"/>
              <a:gd name="connsiteX4" fmla="*/ 3928905 w 3928905"/>
              <a:gd name="connsiteY4" fmla="*/ 3014507 h 3014507"/>
              <a:gd name="connsiteX0" fmla="*/ 0 w 3928905"/>
              <a:gd name="connsiteY0" fmla="*/ 2994411 h 2994411"/>
              <a:gd name="connsiteX1" fmla="*/ 793820 w 3928905"/>
              <a:gd name="connsiteY1" fmla="*/ 2291026 h 2994411"/>
              <a:gd name="connsiteX2" fmla="*/ 1698171 w 3928905"/>
              <a:gd name="connsiteY2" fmla="*/ 2 h 2994411"/>
              <a:gd name="connsiteX3" fmla="*/ 2612572 w 3928905"/>
              <a:gd name="connsiteY3" fmla="*/ 2280978 h 2994411"/>
              <a:gd name="connsiteX4" fmla="*/ 3928905 w 3928905"/>
              <a:gd name="connsiteY4" fmla="*/ 2974314 h 299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8905" h="2994411">
                <a:moveTo>
                  <a:pt x="0" y="2994411"/>
                </a:moveTo>
                <a:cubicBezTo>
                  <a:pt x="255396" y="2892252"/>
                  <a:pt x="510792" y="2790094"/>
                  <a:pt x="793820" y="2291026"/>
                </a:cubicBezTo>
                <a:cubicBezTo>
                  <a:pt x="1076848" y="1791958"/>
                  <a:pt x="1395046" y="1677"/>
                  <a:pt x="1698171" y="2"/>
                </a:cubicBezTo>
                <a:cubicBezTo>
                  <a:pt x="2001296" y="-1673"/>
                  <a:pt x="2240783" y="1785259"/>
                  <a:pt x="2612572" y="2280978"/>
                </a:cubicBezTo>
                <a:cubicBezTo>
                  <a:pt x="2984361" y="2776697"/>
                  <a:pt x="3122525" y="2840336"/>
                  <a:pt x="3928905" y="2974314"/>
                </a:cubicBezTo>
              </a:path>
            </a:pathLst>
          </a:custGeom>
          <a:solidFill>
            <a:srgbClr val="FFFF00">
              <a:alpha val="25098"/>
            </a:srgbClr>
          </a:solidFill>
          <a:ln w="5715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/>
          <p:cNvCxnSpPr>
            <a:stCxn id="8" idx="2"/>
          </p:cNvCxnSpPr>
          <p:nvPr/>
        </p:nvCxnSpPr>
        <p:spPr>
          <a:xfrm flipH="1">
            <a:off x="2699202" y="1364906"/>
            <a:ext cx="13589" cy="2994409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2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" name="テキスト ボックス 10"/>
          <p:cNvSpPr txBox="1"/>
          <p:nvPr/>
        </p:nvSpPr>
        <p:spPr>
          <a:xfrm>
            <a:off x="1983203" y="4869954"/>
            <a:ext cx="1431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2"/>
                </a:solidFill>
              </a:rPr>
              <a:t>英語</a:t>
            </a:r>
            <a:endParaRPr kumimoji="1" lang="en-US" altLang="ja-JP" sz="2800" dirty="0">
              <a:solidFill>
                <a:schemeClr val="accent2"/>
              </a:solidFill>
            </a:endParaRPr>
          </a:p>
          <a:p>
            <a:pPr algn="ctr"/>
            <a:r>
              <a:rPr lang="ja-JP" altLang="en-US" sz="2800" dirty="0">
                <a:solidFill>
                  <a:schemeClr val="accent2"/>
                </a:solidFill>
              </a:rPr>
              <a:t>平均点</a:t>
            </a:r>
            <a:endParaRPr kumimoji="1" lang="ja-JP" altLang="en-US" sz="2800" dirty="0">
              <a:solidFill>
                <a:schemeClr val="accent2"/>
              </a:solidFill>
            </a:endParaRPr>
          </a:p>
        </p:txBody>
      </p:sp>
      <p:cxnSp>
        <p:nvCxnSpPr>
          <p:cNvPr id="13" name="直線矢印コネクタ 12"/>
          <p:cNvCxnSpPr/>
          <p:nvPr/>
        </p:nvCxnSpPr>
        <p:spPr>
          <a:xfrm>
            <a:off x="2705996" y="2862109"/>
            <a:ext cx="569270" cy="0"/>
          </a:xfrm>
          <a:prstGeom prst="straightConnector1">
            <a:avLst/>
          </a:prstGeom>
          <a:solidFill>
            <a:schemeClr val="bg1"/>
          </a:solidFill>
          <a:ln w="5715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5" name="フリーフォーム 24"/>
          <p:cNvSpPr/>
          <p:nvPr/>
        </p:nvSpPr>
        <p:spPr>
          <a:xfrm>
            <a:off x="3503365" y="549474"/>
            <a:ext cx="5112568" cy="3809841"/>
          </a:xfrm>
          <a:custGeom>
            <a:avLst/>
            <a:gdLst>
              <a:gd name="connsiteX0" fmla="*/ 0 w 4561951"/>
              <a:gd name="connsiteY0" fmla="*/ 2994486 h 2994486"/>
              <a:gd name="connsiteX1" fmla="*/ 793820 w 4561951"/>
              <a:gd name="connsiteY1" fmla="*/ 2291101 h 2994486"/>
              <a:gd name="connsiteX2" fmla="*/ 1698171 w 4561951"/>
              <a:gd name="connsiteY2" fmla="*/ 77 h 2994486"/>
              <a:gd name="connsiteX3" fmla="*/ 2471894 w 4561951"/>
              <a:gd name="connsiteY3" fmla="*/ 2210715 h 2994486"/>
              <a:gd name="connsiteX4" fmla="*/ 4561951 w 4561951"/>
              <a:gd name="connsiteY4" fmla="*/ 2974389 h 2994486"/>
              <a:gd name="connsiteX0" fmla="*/ 0 w 4561951"/>
              <a:gd name="connsiteY0" fmla="*/ 2994634 h 2994634"/>
              <a:gd name="connsiteX1" fmla="*/ 793820 w 4561951"/>
              <a:gd name="connsiteY1" fmla="*/ 2291249 h 2994634"/>
              <a:gd name="connsiteX2" fmla="*/ 1698171 w 4561951"/>
              <a:gd name="connsiteY2" fmla="*/ 225 h 2994634"/>
              <a:gd name="connsiteX3" fmla="*/ 2682910 w 4561951"/>
              <a:gd name="connsiteY3" fmla="*/ 2431926 h 2994634"/>
              <a:gd name="connsiteX4" fmla="*/ 4561951 w 4561951"/>
              <a:gd name="connsiteY4" fmla="*/ 2974537 h 2994634"/>
              <a:gd name="connsiteX0" fmla="*/ 0 w 4561951"/>
              <a:gd name="connsiteY0" fmla="*/ 2994484 h 2994484"/>
              <a:gd name="connsiteX1" fmla="*/ 793820 w 4561951"/>
              <a:gd name="connsiteY1" fmla="*/ 2291099 h 2994484"/>
              <a:gd name="connsiteX2" fmla="*/ 1698171 w 4561951"/>
              <a:gd name="connsiteY2" fmla="*/ 75 h 2994484"/>
              <a:gd name="connsiteX3" fmla="*/ 2672862 w 4561951"/>
              <a:gd name="connsiteY3" fmla="*/ 2371486 h 2994484"/>
              <a:gd name="connsiteX4" fmla="*/ 4561951 w 4561951"/>
              <a:gd name="connsiteY4" fmla="*/ 2974387 h 2994484"/>
              <a:gd name="connsiteX0" fmla="*/ 0 w 4561951"/>
              <a:gd name="connsiteY0" fmla="*/ 2994411 h 2994411"/>
              <a:gd name="connsiteX1" fmla="*/ 793820 w 4561951"/>
              <a:gd name="connsiteY1" fmla="*/ 2291026 h 2994411"/>
              <a:gd name="connsiteX2" fmla="*/ 1698171 w 4561951"/>
              <a:gd name="connsiteY2" fmla="*/ 2 h 2994411"/>
              <a:gd name="connsiteX3" fmla="*/ 2612572 w 4561951"/>
              <a:gd name="connsiteY3" fmla="*/ 2280978 h 2994411"/>
              <a:gd name="connsiteX4" fmla="*/ 4561951 w 4561951"/>
              <a:gd name="connsiteY4" fmla="*/ 2974314 h 2994411"/>
              <a:gd name="connsiteX0" fmla="*/ 0 w 3928905"/>
              <a:gd name="connsiteY0" fmla="*/ 2994411 h 2994411"/>
              <a:gd name="connsiteX1" fmla="*/ 793820 w 3928905"/>
              <a:gd name="connsiteY1" fmla="*/ 2291026 h 2994411"/>
              <a:gd name="connsiteX2" fmla="*/ 1698171 w 3928905"/>
              <a:gd name="connsiteY2" fmla="*/ 2 h 2994411"/>
              <a:gd name="connsiteX3" fmla="*/ 2612572 w 3928905"/>
              <a:gd name="connsiteY3" fmla="*/ 2280978 h 2994411"/>
              <a:gd name="connsiteX4" fmla="*/ 3928905 w 3928905"/>
              <a:gd name="connsiteY4" fmla="*/ 2974314 h 2994411"/>
              <a:gd name="connsiteX0" fmla="*/ 0 w 3928905"/>
              <a:gd name="connsiteY0" fmla="*/ 2994411 h 3014507"/>
              <a:gd name="connsiteX1" fmla="*/ 793820 w 3928905"/>
              <a:gd name="connsiteY1" fmla="*/ 2291026 h 3014507"/>
              <a:gd name="connsiteX2" fmla="*/ 1698171 w 3928905"/>
              <a:gd name="connsiteY2" fmla="*/ 2 h 3014507"/>
              <a:gd name="connsiteX3" fmla="*/ 2612572 w 3928905"/>
              <a:gd name="connsiteY3" fmla="*/ 2280978 h 3014507"/>
              <a:gd name="connsiteX4" fmla="*/ 3928905 w 3928905"/>
              <a:gd name="connsiteY4" fmla="*/ 3014507 h 3014507"/>
              <a:gd name="connsiteX0" fmla="*/ 0 w 3928905"/>
              <a:gd name="connsiteY0" fmla="*/ 2994411 h 2994411"/>
              <a:gd name="connsiteX1" fmla="*/ 793820 w 3928905"/>
              <a:gd name="connsiteY1" fmla="*/ 2291026 h 2994411"/>
              <a:gd name="connsiteX2" fmla="*/ 1698171 w 3928905"/>
              <a:gd name="connsiteY2" fmla="*/ 2 h 2994411"/>
              <a:gd name="connsiteX3" fmla="*/ 2612572 w 3928905"/>
              <a:gd name="connsiteY3" fmla="*/ 2280978 h 2994411"/>
              <a:gd name="connsiteX4" fmla="*/ 3928905 w 3928905"/>
              <a:gd name="connsiteY4" fmla="*/ 2974314 h 29944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28905" h="2994411">
                <a:moveTo>
                  <a:pt x="0" y="2994411"/>
                </a:moveTo>
                <a:cubicBezTo>
                  <a:pt x="255396" y="2892252"/>
                  <a:pt x="510792" y="2790094"/>
                  <a:pt x="793820" y="2291026"/>
                </a:cubicBezTo>
                <a:cubicBezTo>
                  <a:pt x="1076848" y="1791958"/>
                  <a:pt x="1395046" y="1677"/>
                  <a:pt x="1698171" y="2"/>
                </a:cubicBezTo>
                <a:cubicBezTo>
                  <a:pt x="2001296" y="-1673"/>
                  <a:pt x="2240783" y="1785259"/>
                  <a:pt x="2612572" y="2280978"/>
                </a:cubicBezTo>
                <a:cubicBezTo>
                  <a:pt x="2984361" y="2776697"/>
                  <a:pt x="3122525" y="2840336"/>
                  <a:pt x="3928905" y="2974314"/>
                </a:cubicBezTo>
              </a:path>
            </a:pathLst>
          </a:custGeom>
          <a:solidFill>
            <a:schemeClr val="accent3">
              <a:lumMod val="60000"/>
              <a:lumOff val="40000"/>
              <a:alpha val="25098"/>
            </a:schemeClr>
          </a:solidFill>
          <a:ln w="5715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7" name="直線コネクタ 26"/>
          <p:cNvCxnSpPr>
            <a:stCxn id="25" idx="2"/>
          </p:cNvCxnSpPr>
          <p:nvPr/>
        </p:nvCxnSpPr>
        <p:spPr>
          <a:xfrm>
            <a:off x="5713145" y="549477"/>
            <a:ext cx="0" cy="3809838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8" name="テキスト ボックス 27"/>
          <p:cNvSpPr txBox="1"/>
          <p:nvPr/>
        </p:nvSpPr>
        <p:spPr>
          <a:xfrm>
            <a:off x="5023695" y="4869954"/>
            <a:ext cx="14319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数学</a:t>
            </a:r>
            <a:endParaRPr lang="en-US" altLang="ja-JP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ja-JP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平均点</a:t>
            </a:r>
            <a:endParaRPr kumimoji="1" lang="ja-JP" alt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29" name="直線矢印コネクタ 28"/>
          <p:cNvCxnSpPr/>
          <p:nvPr/>
        </p:nvCxnSpPr>
        <p:spPr>
          <a:xfrm>
            <a:off x="5713145" y="2421682"/>
            <a:ext cx="720000" cy="0"/>
          </a:xfrm>
          <a:prstGeom prst="straightConnector1">
            <a:avLst/>
          </a:prstGeom>
          <a:solidFill>
            <a:schemeClr val="bg1"/>
          </a:solidFill>
          <a:ln w="57150">
            <a:solidFill>
              <a:schemeClr val="accent4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四角形吹き出し 35"/>
          <p:cNvSpPr/>
          <p:nvPr/>
        </p:nvSpPr>
        <p:spPr>
          <a:xfrm>
            <a:off x="1055093" y="3285778"/>
            <a:ext cx="1511307" cy="864096"/>
          </a:xfrm>
          <a:prstGeom prst="wedgeRectCallout">
            <a:avLst>
              <a:gd name="adj1" fmla="val 58952"/>
              <a:gd name="adj2" fmla="val -94488"/>
            </a:avLst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2"/>
                </a:solidFill>
              </a:rPr>
              <a:t>英語</a:t>
            </a:r>
            <a:endParaRPr kumimoji="1" lang="en-US" altLang="ja-JP" dirty="0">
              <a:solidFill>
                <a:schemeClr val="accent2"/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2"/>
                </a:solidFill>
              </a:rPr>
              <a:t>標準偏差</a:t>
            </a:r>
            <a:endParaRPr kumimoji="1" lang="en-US" altLang="ja-JP" dirty="0">
              <a:solidFill>
                <a:schemeClr val="accent2"/>
              </a:solidFill>
            </a:endParaRPr>
          </a:p>
        </p:txBody>
      </p:sp>
      <p:sp>
        <p:nvSpPr>
          <p:cNvPr id="38" name="四角形吹き出し 37"/>
          <p:cNvSpPr/>
          <p:nvPr/>
        </p:nvSpPr>
        <p:spPr>
          <a:xfrm>
            <a:off x="4007421" y="2862110"/>
            <a:ext cx="1511307" cy="864096"/>
          </a:xfrm>
          <a:prstGeom prst="wedgeRectCallout">
            <a:avLst>
              <a:gd name="adj1" fmla="val 62942"/>
              <a:gd name="adj2" fmla="val -100303"/>
            </a:avLst>
          </a:prstGeom>
          <a:solidFill>
            <a:schemeClr val="tx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数学</a:t>
            </a:r>
            <a:endParaRPr kumimoji="1" lang="en-US" altLang="ja-JP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r>
              <a:rPr kumimoji="1" lang="ja-JP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標準偏差</a:t>
            </a:r>
            <a:endParaRPr kumimoji="1" lang="en-US" altLang="ja-JP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40" name="直線コネクタ 39"/>
          <p:cNvCxnSpPr/>
          <p:nvPr/>
        </p:nvCxnSpPr>
        <p:spPr>
          <a:xfrm>
            <a:off x="3323365" y="2709898"/>
            <a:ext cx="0" cy="165600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2" name="円/楕円 41"/>
          <p:cNvSpPr/>
          <p:nvPr/>
        </p:nvSpPr>
        <p:spPr>
          <a:xfrm>
            <a:off x="3179349" y="2711347"/>
            <a:ext cx="288032" cy="28803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44" name="直線コネクタ 43"/>
          <p:cNvCxnSpPr/>
          <p:nvPr/>
        </p:nvCxnSpPr>
        <p:spPr>
          <a:xfrm>
            <a:off x="6477461" y="2473594"/>
            <a:ext cx="0" cy="187200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5" name="円/楕円 44"/>
          <p:cNvSpPr/>
          <p:nvPr/>
        </p:nvSpPr>
        <p:spPr>
          <a:xfrm>
            <a:off x="6333445" y="2287714"/>
            <a:ext cx="288032" cy="28803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6" name="四角形吹き出し 45"/>
          <p:cNvSpPr/>
          <p:nvPr/>
        </p:nvSpPr>
        <p:spPr>
          <a:xfrm>
            <a:off x="2234977" y="333450"/>
            <a:ext cx="1511307" cy="864096"/>
          </a:xfrm>
          <a:prstGeom prst="wedgeRectCallout">
            <a:avLst>
              <a:gd name="adj1" fmla="val 23049"/>
              <a:gd name="adj2" fmla="val 214837"/>
            </a:avLst>
          </a:prstGeom>
          <a:solidFill>
            <a:schemeClr val="accent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Ａ君の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</a:rPr>
              <a:t>英語得点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sp>
        <p:nvSpPr>
          <p:cNvPr id="47" name="四角形吹き出し 46"/>
          <p:cNvSpPr/>
          <p:nvPr/>
        </p:nvSpPr>
        <p:spPr>
          <a:xfrm>
            <a:off x="6342399" y="333450"/>
            <a:ext cx="1511307" cy="864096"/>
          </a:xfrm>
          <a:prstGeom prst="wedgeRectCallout">
            <a:avLst>
              <a:gd name="adj1" fmla="val -38120"/>
              <a:gd name="adj2" fmla="val 169485"/>
            </a:avLst>
          </a:prstGeom>
          <a:solidFill>
            <a:schemeClr val="accent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Ａ君の</a:t>
            </a:r>
            <a:endParaRPr kumimoji="1" lang="en-US" altLang="ja-JP" dirty="0">
              <a:solidFill>
                <a:schemeClr val="bg1"/>
              </a:solidFill>
            </a:endParaRPr>
          </a:p>
          <a:p>
            <a:pPr algn="ctr"/>
            <a:r>
              <a:rPr lang="ja-JP" altLang="en-US" dirty="0">
                <a:solidFill>
                  <a:schemeClr val="bg1"/>
                </a:solidFill>
              </a:rPr>
              <a:t>数学得点</a:t>
            </a:r>
            <a:endParaRPr kumimoji="1" lang="en-US" altLang="ja-JP" dirty="0">
              <a:solidFill>
                <a:schemeClr val="bg1"/>
              </a:solidFill>
            </a:endParaRPr>
          </a:p>
        </p:txBody>
      </p:sp>
      <p:graphicFrame>
        <p:nvGraphicFramePr>
          <p:cNvPr id="43" name="表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8329157"/>
              </p:ext>
            </p:extLst>
          </p:nvPr>
        </p:nvGraphicFramePr>
        <p:xfrm>
          <a:off x="7679829" y="1650995"/>
          <a:ext cx="4644496" cy="137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07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55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526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accent1"/>
                          </a:solidFill>
                        </a:rPr>
                        <a:t>得点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平均点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標準偏差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英語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accent1"/>
                          </a:solidFill>
                        </a:rPr>
                        <a:t>４０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３０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１０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数学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accent1"/>
                          </a:solidFill>
                        </a:rPr>
                        <a:t>６５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５０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１５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9" name="テキスト ボックス 48"/>
          <p:cNvSpPr txBox="1"/>
          <p:nvPr/>
        </p:nvSpPr>
        <p:spPr>
          <a:xfrm>
            <a:off x="2327087" y="4418742"/>
            <a:ext cx="744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2"/>
                </a:solidFill>
              </a:rPr>
              <a:t>３０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5343757" y="4418742"/>
            <a:ext cx="744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５０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2599077" y="2937985"/>
            <a:ext cx="74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accent4"/>
                </a:solidFill>
              </a:rPr>
              <a:t>１</a:t>
            </a:r>
            <a:r>
              <a:rPr kumimoji="1" lang="ja-JP" altLang="en-US" dirty="0">
                <a:solidFill>
                  <a:schemeClr val="accent4"/>
                </a:solidFill>
              </a:rPr>
              <a:t>０</a:t>
            </a: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5695436" y="2493690"/>
            <a:ext cx="7442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4"/>
                </a:solidFill>
              </a:rPr>
              <a:t>１５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2951250" y="4418742"/>
            <a:ext cx="744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1"/>
                </a:solidFill>
              </a:rPr>
              <a:t>４０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6105346" y="4418742"/>
            <a:ext cx="74423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1"/>
                </a:solidFill>
              </a:rPr>
              <a:t>６５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959749" y="4581922"/>
            <a:ext cx="5450840" cy="1569660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2"/>
                </a:solidFill>
              </a:rPr>
              <a:t>この場合、</a:t>
            </a:r>
            <a:r>
              <a:rPr lang="ja-JP" altLang="en-US" dirty="0">
                <a:solidFill>
                  <a:schemeClr val="tx2"/>
                </a:solidFill>
              </a:rPr>
              <a:t>Ａ君の点数はどちらも</a:t>
            </a:r>
            <a:endParaRPr lang="en-US" altLang="ja-JP" dirty="0">
              <a:solidFill>
                <a:schemeClr val="tx2"/>
              </a:solidFill>
            </a:endParaRPr>
          </a:p>
          <a:p>
            <a:pPr algn="ctr"/>
            <a:r>
              <a:rPr lang="ja-JP" altLang="en-US" u="heavy" dirty="0">
                <a:solidFill>
                  <a:schemeClr val="bg1"/>
                </a:solidFill>
                <a:uFill>
                  <a:solidFill>
                    <a:schemeClr val="accent1"/>
                  </a:solidFill>
                </a:uFill>
              </a:rPr>
              <a:t>平均点</a:t>
            </a:r>
            <a:r>
              <a:rPr lang="ja-JP" altLang="en-US" u="heavy" dirty="0">
                <a:solidFill>
                  <a:schemeClr val="tx2"/>
                </a:solidFill>
                <a:uFill>
                  <a:solidFill>
                    <a:schemeClr val="accent1"/>
                  </a:solidFill>
                </a:uFill>
              </a:rPr>
              <a:t> ＋ </a:t>
            </a:r>
            <a:r>
              <a:rPr lang="ja-JP" altLang="en-US" u="heavy" dirty="0">
                <a:solidFill>
                  <a:schemeClr val="accent4"/>
                </a:solidFill>
                <a:uFill>
                  <a:solidFill>
                    <a:schemeClr val="accent1"/>
                  </a:solidFill>
                </a:uFill>
              </a:rPr>
              <a:t>標準偏差</a:t>
            </a:r>
            <a:r>
              <a:rPr lang="ja-JP" altLang="en-US" dirty="0">
                <a:solidFill>
                  <a:schemeClr val="tx2"/>
                </a:solidFill>
              </a:rPr>
              <a:t>　なので、</a:t>
            </a:r>
            <a:endParaRPr lang="en-US" altLang="ja-JP" dirty="0">
              <a:solidFill>
                <a:schemeClr val="tx2"/>
              </a:solidFill>
            </a:endParaRPr>
          </a:p>
          <a:p>
            <a:r>
              <a:rPr lang="ja-JP" altLang="en-US" dirty="0">
                <a:solidFill>
                  <a:schemeClr val="tx2"/>
                </a:solidFill>
              </a:rPr>
              <a:t>「</a:t>
            </a:r>
            <a:r>
              <a:rPr lang="ja-JP" altLang="en-US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得点順位はどちらも同じ</a:t>
            </a:r>
            <a:r>
              <a:rPr lang="ja-JP" altLang="en-US" dirty="0">
                <a:solidFill>
                  <a:schemeClr val="tx2"/>
                </a:solidFill>
              </a:rPr>
              <a:t>」で、</a:t>
            </a:r>
            <a:endParaRPr lang="en-US" altLang="ja-JP" dirty="0">
              <a:solidFill>
                <a:schemeClr val="tx2"/>
              </a:solidFill>
            </a:endParaRPr>
          </a:p>
          <a:p>
            <a:r>
              <a:rPr lang="ja-JP" altLang="en-US" dirty="0">
                <a:solidFill>
                  <a:schemeClr val="tx2"/>
                </a:solidFill>
              </a:rPr>
              <a:t>「</a:t>
            </a:r>
            <a:r>
              <a:rPr lang="ja-JP" altLang="en-US" u="heavy" dirty="0">
                <a:solidFill>
                  <a:schemeClr val="bg1"/>
                </a:solidFill>
                <a:uFill>
                  <a:solidFill>
                    <a:schemeClr val="accent1"/>
                  </a:solidFill>
                </a:uFill>
              </a:rPr>
              <a:t>英語も数学も同じ実力である</a:t>
            </a:r>
            <a:r>
              <a:rPr lang="ja-JP" altLang="en-US" dirty="0">
                <a:solidFill>
                  <a:schemeClr val="tx2"/>
                </a:solidFill>
              </a:rPr>
              <a:t>」と言える。</a:t>
            </a:r>
            <a:endParaRPr lang="en-US" altLang="ja-JP" dirty="0">
              <a:solidFill>
                <a:schemeClr val="tx2"/>
              </a:solidFill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4655493" y="6238106"/>
            <a:ext cx="67929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>
                <a:solidFill>
                  <a:schemeClr val="accent5"/>
                </a:solidFill>
              </a:rPr>
              <a:t>‥‥</a:t>
            </a:r>
            <a:r>
              <a:rPr kumimoji="1" lang="ja-JP" altLang="en-US" sz="2800" dirty="0">
                <a:solidFill>
                  <a:schemeClr val="accent5"/>
                </a:solidFill>
              </a:rPr>
              <a:t>ということで、次のような値を導入する。</a:t>
            </a:r>
          </a:p>
        </p:txBody>
      </p:sp>
      <p:sp>
        <p:nvSpPr>
          <p:cNvPr id="57" name="下矢印 56"/>
          <p:cNvSpPr/>
          <p:nvPr/>
        </p:nvSpPr>
        <p:spPr>
          <a:xfrm>
            <a:off x="11424245" y="6238106"/>
            <a:ext cx="360040" cy="523220"/>
          </a:xfrm>
          <a:prstGeom prst="downArrow">
            <a:avLst/>
          </a:prstGeom>
          <a:solidFill>
            <a:schemeClr val="accent5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012190" y="3770670"/>
            <a:ext cx="97189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2"/>
                </a:solidFill>
              </a:rPr>
              <a:t>点数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53122" y="189434"/>
            <a:ext cx="485947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2"/>
                </a:solidFill>
              </a:rPr>
              <a:t>度数</a:t>
            </a:r>
          </a:p>
        </p:txBody>
      </p:sp>
    </p:spTree>
    <p:extLst>
      <p:ext uri="{BB962C8B-B14F-4D97-AF65-F5344CB8AC3E}">
        <p14:creationId xmlns:p14="http://schemas.microsoft.com/office/powerpoint/2010/main" val="57570652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64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25" grpId="0" animBg="1"/>
      <p:bldP spid="28" grpId="0"/>
      <p:bldP spid="36" grpId="0" animBg="1"/>
      <p:bldP spid="38" grpId="0" animBg="1"/>
      <p:bldP spid="42" grpId="0" animBg="1"/>
      <p:bldP spid="45" grpId="0" animBg="1"/>
      <p:bldP spid="46" grpId="0" animBg="1"/>
      <p:bldP spid="47" grpId="0" animBg="1"/>
      <p:bldP spid="49" grpId="0"/>
      <p:bldP spid="50" grpId="0"/>
      <p:bldP spid="51" grpId="0"/>
      <p:bldP spid="52" grpId="0"/>
      <p:bldP spid="53" grpId="0"/>
      <p:bldP spid="54" grpId="0"/>
      <p:bldP spid="55" grpId="0" animBg="1"/>
      <p:bldP spid="56" grpId="0"/>
      <p:bldP spid="5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2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3647381" y="2205658"/>
            <a:ext cx="5256584" cy="172819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600" dirty="0">
                <a:solidFill>
                  <a:schemeClr val="tx1"/>
                </a:solidFill>
              </a:rPr>
              <a:t>復 習</a:t>
            </a:r>
            <a:endParaRPr kumimoji="1" lang="ja-JP" altLang="en-US" sz="9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194647"/>
      </p:ext>
    </p:extLst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20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983085" y="301232"/>
            <a:ext cx="7310696" cy="2488565"/>
          </a:xfrm>
          <a:prstGeom prst="rect">
            <a:avLst/>
          </a:prstGeom>
          <a:solidFill>
            <a:srgbClr val="0000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92981" y="413533"/>
            <a:ext cx="3884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accent2"/>
                </a:solidFill>
              </a:rPr>
              <a:t>標準化変量 （Ｚ値）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4246789" y="1209921"/>
            <a:ext cx="1584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ja-JP" sz="6000" i="1" baseline="-10000" dirty="0" err="1">
                <a:solidFill>
                  <a:schemeClr val="accent1"/>
                </a:solidFill>
                <a:latin typeface="Times New Roman" panose="02020603050405020304" pitchFamily="18" charset="0"/>
                <a:ea typeface="Adobe Ming Std L" pitchFamily="18" charset="-128"/>
                <a:cs typeface="Times New Roman" panose="02020603050405020304" pitchFamily="18" charset="0"/>
              </a:rPr>
              <a:t>i</a:t>
            </a:r>
            <a:r>
              <a:rPr kumimoji="1" lang="ja-JP" altLang="en-US" sz="4400" dirty="0">
                <a:solidFill>
                  <a:schemeClr val="bg1"/>
                </a:solidFill>
              </a:rPr>
              <a:t> ＝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5744413" y="733922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6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6000" i="1" baseline="-1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6000" baseline="-1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 </a:t>
            </a:r>
            <a:r>
              <a:rPr lang="en-US" altLang="ja-JP" sz="60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3200" baseline="-100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7112565" y="1021954"/>
            <a:ext cx="432048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5744413" y="1791524"/>
            <a:ext cx="1944216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テキスト ボックス 18"/>
          <p:cNvSpPr txBox="1"/>
          <p:nvPr/>
        </p:nvSpPr>
        <p:spPr>
          <a:xfrm>
            <a:off x="6288661" y="1577922"/>
            <a:ext cx="100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000" i="1" dirty="0" err="1">
                <a:solidFill>
                  <a:schemeClr val="accent4"/>
                </a:solidFill>
              </a:rPr>
              <a:t>σ</a:t>
            </a:r>
            <a:r>
              <a:rPr lang="en-US" altLang="ja-JP" sz="6000" i="1" baseline="-100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sz="6000" i="1" baseline="-10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8665699" y="1032659"/>
            <a:ext cx="228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： </a:t>
            </a:r>
            <a:r>
              <a:rPr lang="en-US" altLang="ja-JP" sz="3600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の平均</a:t>
            </a:r>
            <a:endParaRPr kumimoji="1" lang="ja-JP" altLang="en-US" sz="1600" baseline="-10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8697989" y="1151736"/>
            <a:ext cx="293162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" name="テキスト ボックス 22"/>
          <p:cNvSpPr txBox="1"/>
          <p:nvPr/>
        </p:nvSpPr>
        <p:spPr>
          <a:xfrm>
            <a:off x="8615933" y="1717752"/>
            <a:ext cx="3026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i="1" dirty="0" err="1">
                <a:solidFill>
                  <a:schemeClr val="bg1"/>
                </a:solidFill>
              </a:rPr>
              <a:t>σ</a:t>
            </a:r>
            <a:r>
              <a:rPr lang="en-US" altLang="ja-JP" sz="3600" i="1" baseline="-10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： </a:t>
            </a:r>
            <a:r>
              <a:rPr lang="en-US" altLang="ja-JP" sz="3600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の標準偏差</a:t>
            </a:r>
            <a:endParaRPr kumimoji="1" lang="ja-JP" altLang="en-US" sz="1600" baseline="-10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90997" y="2781722"/>
            <a:ext cx="1215434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2"/>
                </a:solidFill>
              </a:rPr>
              <a:t>・ 各データ値 </a:t>
            </a:r>
            <a:r>
              <a:rPr lang="en-US" altLang="ja-JP" sz="44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44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2800" dirty="0">
                <a:solidFill>
                  <a:schemeClr val="tx2"/>
                </a:solidFill>
              </a:rPr>
              <a:t> </a:t>
            </a:r>
            <a:r>
              <a:rPr lang="ja-JP" altLang="en-US" sz="2800" dirty="0">
                <a:solidFill>
                  <a:schemeClr val="tx2"/>
                </a:solidFill>
              </a:rPr>
              <a:t>の</a:t>
            </a:r>
            <a:r>
              <a:rPr lang="ja-JP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偏差</a:t>
            </a:r>
            <a:r>
              <a:rPr lang="ja-JP" altLang="en-US" sz="2800" dirty="0">
                <a:solidFill>
                  <a:schemeClr val="tx2"/>
                </a:solidFill>
              </a:rPr>
              <a:t>を、</a:t>
            </a:r>
            <a:r>
              <a:rPr lang="ja-JP" altLang="en-US" sz="2800" dirty="0">
                <a:solidFill>
                  <a:schemeClr val="accent4"/>
                </a:solidFill>
              </a:rPr>
              <a:t>標準偏差で割った</a:t>
            </a:r>
            <a:r>
              <a:rPr lang="ja-JP" altLang="en-US" sz="2800" dirty="0">
                <a:solidFill>
                  <a:schemeClr val="tx2"/>
                </a:solidFill>
              </a:rPr>
              <a:t>ものを「</a:t>
            </a:r>
            <a:r>
              <a:rPr lang="ja-JP" altLang="en-US" sz="2800" u="sng" dirty="0">
                <a:solidFill>
                  <a:schemeClr val="accent1"/>
                </a:solidFill>
              </a:rPr>
              <a:t>標準化変量（Ｚ値）</a:t>
            </a:r>
            <a:r>
              <a:rPr lang="ja-JP" altLang="en-US" sz="2800" dirty="0">
                <a:solidFill>
                  <a:schemeClr val="tx2"/>
                </a:solidFill>
              </a:rPr>
              <a:t>」と呼ぶ。</a:t>
            </a:r>
            <a:endParaRPr kumimoji="1" lang="ja-JP" altLang="en-US" sz="2800" dirty="0">
              <a:solidFill>
                <a:schemeClr val="tx2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90997" y="3597617"/>
            <a:ext cx="121543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2"/>
                </a:solidFill>
              </a:rPr>
              <a:t>・ </a:t>
            </a:r>
            <a:r>
              <a:rPr lang="ja-JP" altLang="en-US" sz="2800" dirty="0">
                <a:solidFill>
                  <a:schemeClr val="bg1"/>
                </a:solidFill>
              </a:rPr>
              <a:t>標準化変量（Ｚ値）</a:t>
            </a:r>
            <a:r>
              <a:rPr lang="ja-JP" altLang="en-US" sz="2800" dirty="0">
                <a:solidFill>
                  <a:schemeClr val="tx2"/>
                </a:solidFill>
              </a:rPr>
              <a:t>は、「各データ値 </a:t>
            </a:r>
            <a:r>
              <a:rPr lang="en-US" altLang="ja-JP" sz="44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4400" i="1" baseline="-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800" dirty="0">
                <a:solidFill>
                  <a:schemeClr val="bg1"/>
                </a:solidFill>
              </a:rPr>
              <a:t> </a:t>
            </a:r>
            <a:r>
              <a:rPr lang="ja-JP" altLang="en-US" sz="2800" dirty="0">
                <a:solidFill>
                  <a:schemeClr val="tx2"/>
                </a:solidFill>
              </a:rPr>
              <a:t>の</a:t>
            </a:r>
            <a:r>
              <a:rPr lang="ja-JP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偏差</a:t>
            </a:r>
            <a:r>
              <a:rPr lang="ja-JP" altLang="en-US" sz="2800" dirty="0">
                <a:solidFill>
                  <a:schemeClr val="tx2"/>
                </a:solidFill>
              </a:rPr>
              <a:t>」が</a:t>
            </a:r>
            <a:endParaRPr lang="en-US" altLang="ja-JP" sz="2800" dirty="0">
              <a:solidFill>
                <a:schemeClr val="tx2"/>
              </a:solidFill>
            </a:endParaRPr>
          </a:p>
          <a:p>
            <a:pPr algn="r"/>
            <a:r>
              <a:rPr lang="ja-JP" altLang="en-US" sz="2800" u="sng" dirty="0">
                <a:solidFill>
                  <a:schemeClr val="accent1"/>
                </a:solidFill>
              </a:rPr>
              <a:t>標準偏差の何倍か</a:t>
            </a:r>
            <a:r>
              <a:rPr lang="ja-JP" altLang="en-US" sz="2800" dirty="0">
                <a:solidFill>
                  <a:schemeClr val="tx2"/>
                </a:solidFill>
              </a:rPr>
              <a:t>を示す値となる。</a:t>
            </a:r>
            <a:endParaRPr kumimoji="1" lang="ja-JP" altLang="en-US" sz="2800" dirty="0">
              <a:solidFill>
                <a:schemeClr val="tx2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190997" y="5013970"/>
            <a:ext cx="1215434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2"/>
                </a:solidFill>
              </a:rPr>
              <a:t>・ </a:t>
            </a:r>
            <a:r>
              <a:rPr lang="ja-JP" altLang="en-US" sz="2800" dirty="0">
                <a:solidFill>
                  <a:schemeClr val="bg1"/>
                </a:solidFill>
              </a:rPr>
              <a:t>標準化変量（Ｚ値）</a:t>
            </a:r>
            <a:r>
              <a:rPr lang="ja-JP" altLang="en-US" sz="2800" dirty="0">
                <a:solidFill>
                  <a:schemeClr val="tx2"/>
                </a:solidFill>
              </a:rPr>
              <a:t>は、必ず 「</a:t>
            </a:r>
            <a:r>
              <a:rPr lang="ja-JP" altLang="en-US" sz="2800" u="sng" dirty="0">
                <a:solidFill>
                  <a:schemeClr val="accent1"/>
                </a:solidFill>
              </a:rPr>
              <a:t>平均が“０”</a:t>
            </a:r>
            <a:r>
              <a:rPr lang="ja-JP" altLang="en-US" sz="2800" dirty="0">
                <a:solidFill>
                  <a:schemeClr val="tx2"/>
                </a:solidFill>
              </a:rPr>
              <a:t>」 「</a:t>
            </a:r>
            <a:r>
              <a:rPr lang="ja-JP" altLang="en-US" sz="2800" u="sng" dirty="0">
                <a:solidFill>
                  <a:schemeClr val="accent1"/>
                </a:solidFill>
              </a:rPr>
              <a:t>標準偏差が“１”</a:t>
            </a:r>
            <a:r>
              <a:rPr lang="ja-JP" altLang="en-US" sz="2800" dirty="0">
                <a:solidFill>
                  <a:schemeClr val="tx2"/>
                </a:solidFill>
              </a:rPr>
              <a:t>」 となる。</a:t>
            </a:r>
            <a:endParaRPr kumimoji="1" lang="ja-JP" altLang="en-US" sz="2800" dirty="0">
              <a:solidFill>
                <a:schemeClr val="tx2"/>
              </a:solidFill>
            </a:endParaRP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2063205" y="5788055"/>
            <a:ext cx="10297144" cy="954107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marL="803275" indent="-803275"/>
            <a:r>
              <a:rPr kumimoji="1" lang="ja-JP" altLang="en-US" dirty="0">
                <a:solidFill>
                  <a:schemeClr val="tx2"/>
                </a:solidFill>
              </a:rPr>
              <a:t>（注意） 教科書では（Ｐ６２）、標準化変量を“</a:t>
            </a:r>
            <a:r>
              <a:rPr kumimoji="1" lang="en-US" altLang="ja-JP" sz="32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</a:t>
            </a:r>
            <a:r>
              <a:rPr kumimoji="1" lang="ja-JP" altLang="en-US" dirty="0">
                <a:solidFill>
                  <a:schemeClr val="tx2"/>
                </a:solidFill>
              </a:rPr>
              <a:t>”や“</a:t>
            </a:r>
            <a:r>
              <a:rPr lang="en-US" altLang="ja-JP" sz="32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</a:t>
            </a:r>
            <a:r>
              <a:rPr kumimoji="1" lang="ja-JP" altLang="en-US" dirty="0">
                <a:solidFill>
                  <a:schemeClr val="tx2"/>
                </a:solidFill>
              </a:rPr>
              <a:t>”と</a:t>
            </a:r>
            <a:r>
              <a:rPr lang="ja-JP" altLang="en-US" dirty="0">
                <a:solidFill>
                  <a:schemeClr val="tx2"/>
                </a:solidFill>
              </a:rPr>
              <a:t>書いているが、</a:t>
            </a:r>
            <a:br>
              <a:rPr lang="en-US" altLang="ja-JP" dirty="0">
                <a:solidFill>
                  <a:schemeClr val="tx2"/>
                </a:solidFill>
              </a:rPr>
            </a:br>
            <a:r>
              <a:rPr lang="ja-JP" altLang="en-US" dirty="0">
                <a:solidFill>
                  <a:schemeClr val="tx2"/>
                </a:solidFill>
              </a:rPr>
              <a:t>呼び名が「Ｚ値」である事から、</a:t>
            </a:r>
            <a:r>
              <a:rPr kumimoji="1" lang="ja-JP" altLang="en-US" dirty="0">
                <a:solidFill>
                  <a:schemeClr val="tx2"/>
                </a:solidFill>
              </a:rPr>
              <a:t>当スライドでは“</a:t>
            </a:r>
            <a:r>
              <a:rPr lang="en-US" altLang="ja-JP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kumimoji="1" lang="ja-JP" altLang="en-US" dirty="0">
                <a:solidFill>
                  <a:schemeClr val="tx2"/>
                </a:solidFill>
              </a:rPr>
              <a:t>”と表示する事にします。</a:t>
            </a:r>
            <a:endParaRPr kumimoji="1" lang="en-US" altLang="ja-JP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064557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2" grpId="0"/>
      <p:bldP spid="19" grpId="0"/>
      <p:bldP spid="20" grpId="0"/>
      <p:bldP spid="23" grpId="0"/>
      <p:bldP spid="18" grpId="0"/>
      <p:bldP spid="25" grpId="0"/>
      <p:bldP spid="27" grpId="0"/>
      <p:bldP spid="22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21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410569"/>
              </p:ext>
            </p:extLst>
          </p:nvPr>
        </p:nvGraphicFramePr>
        <p:xfrm>
          <a:off x="190997" y="255730"/>
          <a:ext cx="2088840" cy="4815360"/>
        </p:xfrm>
        <a:graphic>
          <a:graphicData uri="http://schemas.openxmlformats.org/drawingml/2006/table">
            <a:tbl>
              <a:tblPr/>
              <a:tblGrid>
                <a:gridCol w="6747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141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No.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データ値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44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55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3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53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4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29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5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37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6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42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7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25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8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38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9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58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10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39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6" name="表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30573273"/>
              </p:ext>
            </p:extLst>
          </p:nvPr>
        </p:nvGraphicFramePr>
        <p:xfrm>
          <a:off x="190997" y="5224282"/>
          <a:ext cx="2808312" cy="43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2819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平均</a:t>
                      </a:r>
                      <a:endParaRPr lang="ja-JP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72000" marR="72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u="none" strike="noStrike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42.0</a:t>
                      </a:r>
                      <a:endParaRPr lang="en-US" altLang="ja-JP" sz="2400" b="0" i="0" u="none" strike="noStrike" dirty="0">
                        <a:solidFill>
                          <a:schemeClr val="accent3">
                            <a:lumMod val="60000"/>
                            <a:lumOff val="40000"/>
                          </a:schemeClr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72000" marR="72000" marT="36000" marB="36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7197692"/>
              </p:ext>
            </p:extLst>
          </p:nvPr>
        </p:nvGraphicFramePr>
        <p:xfrm>
          <a:off x="190997" y="5800346"/>
          <a:ext cx="2808312" cy="43776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315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6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u="none" strike="noStrike" dirty="0">
                          <a:solidFill>
                            <a:schemeClr val="bg1"/>
                          </a:solidFill>
                          <a:effectLst/>
                        </a:rPr>
                        <a:t>標準偏差</a:t>
                      </a:r>
                      <a:endParaRPr lang="ja-JP" altLang="en-US" sz="2400" b="0" i="0" u="none" strike="noStrike" dirty="0">
                        <a:solidFill>
                          <a:schemeClr val="bg1"/>
                        </a:solidFill>
                        <a:effectLst/>
                        <a:latin typeface="ＭＳ Ｐゴシック"/>
                      </a:endParaRPr>
                    </a:p>
                  </a:txBody>
                  <a:tcPr marL="72000" marR="72000" marT="36000" marB="36000" anchor="ctr"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u="none" strike="noStrike" dirty="0">
                          <a:solidFill>
                            <a:schemeClr val="accent6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10.8</a:t>
                      </a:r>
                      <a:endParaRPr lang="en-US" altLang="ja-JP" sz="2400" b="0" i="0" u="none" strike="noStrike" dirty="0">
                        <a:solidFill>
                          <a:schemeClr val="accent6"/>
                        </a:solidFill>
                        <a:effectLst/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 marL="72000" marR="72000" marT="36000" marB="36000" anchor="ctr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0" name="正方形/長方形 9"/>
          <p:cNvSpPr/>
          <p:nvPr/>
        </p:nvSpPr>
        <p:spPr>
          <a:xfrm>
            <a:off x="8399909" y="445248"/>
            <a:ext cx="3926320" cy="2336474"/>
          </a:xfrm>
          <a:prstGeom prst="rect">
            <a:avLst/>
          </a:prstGeom>
          <a:solidFill>
            <a:srgbClr val="0000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9264005" y="1486332"/>
            <a:ext cx="1296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8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ja-JP" sz="4800" i="1" baseline="-10000" dirty="0" err="1">
                <a:solidFill>
                  <a:schemeClr val="accent1"/>
                </a:solidFill>
                <a:latin typeface="Times New Roman" panose="02020603050405020304" pitchFamily="18" charset="0"/>
                <a:ea typeface="Adobe Ming Std L" pitchFamily="18" charset="-128"/>
                <a:cs typeface="Times New Roman" panose="02020603050405020304" pitchFamily="18" charset="0"/>
              </a:rPr>
              <a:t>i</a:t>
            </a:r>
            <a:r>
              <a:rPr kumimoji="1" lang="ja-JP" altLang="en-US" sz="3600" dirty="0">
                <a:solidFill>
                  <a:schemeClr val="bg1"/>
                </a:solidFill>
              </a:rPr>
              <a:t> ＝</a:t>
            </a:r>
          </a:p>
        </p:txBody>
      </p:sp>
      <p:sp>
        <p:nvSpPr>
          <p:cNvPr id="12" name="テキスト ボックス 11"/>
          <p:cNvSpPr txBox="1"/>
          <p:nvPr/>
        </p:nvSpPr>
        <p:spPr>
          <a:xfrm>
            <a:off x="10280917" y="1125538"/>
            <a:ext cx="1944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8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8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4800" i="1" baseline="-1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4800" baseline="-1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 </a:t>
            </a:r>
            <a:r>
              <a:rPr lang="en-US" altLang="ja-JP" sz="48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baseline="-100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3" name="直線コネクタ 12"/>
          <p:cNvCxnSpPr/>
          <p:nvPr/>
        </p:nvCxnSpPr>
        <p:spPr>
          <a:xfrm>
            <a:off x="11599083" y="1382748"/>
            <a:ext cx="360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4" name="直線コネクタ 13"/>
          <p:cNvCxnSpPr/>
          <p:nvPr/>
        </p:nvCxnSpPr>
        <p:spPr>
          <a:xfrm>
            <a:off x="10488141" y="1949202"/>
            <a:ext cx="1592976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テキスト ボックス 14"/>
          <p:cNvSpPr txBox="1"/>
          <p:nvPr/>
        </p:nvSpPr>
        <p:spPr>
          <a:xfrm>
            <a:off x="10825165" y="1784638"/>
            <a:ext cx="10081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i="1" dirty="0" err="1">
                <a:solidFill>
                  <a:schemeClr val="accent4"/>
                </a:solidFill>
              </a:rPr>
              <a:t>σ</a:t>
            </a:r>
            <a:r>
              <a:rPr lang="en-US" altLang="ja-JP" sz="4800" i="1" baseline="-100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sz="4800" i="1" baseline="-10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454857" y="477465"/>
            <a:ext cx="318541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</a:rPr>
              <a:t>標準化変量 （Ｚ値）</a:t>
            </a:r>
          </a:p>
        </p:txBody>
      </p:sp>
      <p:graphicFrame>
        <p:nvGraphicFramePr>
          <p:cNvPr id="18" name="表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2262207"/>
              </p:ext>
            </p:extLst>
          </p:nvPr>
        </p:nvGraphicFramePr>
        <p:xfrm>
          <a:off x="2284119" y="255730"/>
          <a:ext cx="2520785" cy="4815360"/>
        </p:xfrm>
        <a:graphic>
          <a:graphicData uri="http://schemas.openxmlformats.org/drawingml/2006/table">
            <a:tbl>
              <a:tblPr/>
              <a:tblGrid>
                <a:gridCol w="252078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Ｐゴシック"/>
                        </a:rPr>
                        <a:t>偏差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44 - </a:t>
                      </a:r>
                      <a:r>
                        <a:rPr kumimoji="1" lang="en-US" altLang="ja-JP" sz="2400" b="0" u="none" strike="noStrike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42</a:t>
                      </a:r>
                      <a:r>
                        <a:rPr lang="en-US" altLang="ja-JP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ja-JP" alt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＝   </a:t>
                      </a:r>
                      <a:r>
                        <a:rPr lang="en-US" altLang="ja-JP" sz="2400" b="0" i="0" u="none" strike="noStrike" dirty="0">
                          <a:solidFill>
                            <a:schemeClr val="accent4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2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2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55</a:t>
                      </a:r>
                      <a:r>
                        <a:rPr lang="en-US" altLang="ja-JP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- </a:t>
                      </a:r>
                      <a:r>
                        <a:rPr kumimoji="1" lang="en-US" altLang="ja-JP" sz="2400" b="0" u="none" strike="noStrike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42</a:t>
                      </a:r>
                      <a:r>
                        <a:rPr lang="en-US" altLang="ja-JP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ja-JP" alt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＝  </a:t>
                      </a:r>
                      <a:r>
                        <a:rPr kumimoji="1" lang="en-US" altLang="ja-JP" sz="24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13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2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53</a:t>
                      </a:r>
                      <a:r>
                        <a:rPr lang="en-US" altLang="ja-JP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- </a:t>
                      </a:r>
                      <a:r>
                        <a:rPr kumimoji="1" lang="en-US" altLang="ja-JP" sz="2400" b="0" u="none" strike="noStrike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42</a:t>
                      </a:r>
                      <a:r>
                        <a:rPr lang="en-US" altLang="ja-JP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ja-JP" alt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＝  </a:t>
                      </a:r>
                      <a:r>
                        <a:rPr kumimoji="1" lang="en-US" altLang="ja-JP" sz="24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11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2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29</a:t>
                      </a:r>
                      <a:r>
                        <a:rPr lang="en-US" altLang="ja-JP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- </a:t>
                      </a:r>
                      <a:r>
                        <a:rPr kumimoji="1" lang="en-US" altLang="ja-JP" sz="2400" b="0" u="none" strike="noStrike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42</a:t>
                      </a:r>
                      <a:r>
                        <a:rPr lang="en-US" altLang="ja-JP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ja-JP" alt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＝ </a:t>
                      </a:r>
                      <a:r>
                        <a:rPr kumimoji="1" lang="en-US" altLang="ja-JP" sz="2400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-</a:t>
                      </a:r>
                      <a:r>
                        <a:rPr lang="en-US" altLang="ja-JP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13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2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37</a:t>
                      </a:r>
                      <a:r>
                        <a:rPr lang="en-US" altLang="ja-JP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- </a:t>
                      </a:r>
                      <a:r>
                        <a:rPr kumimoji="1" lang="en-US" altLang="ja-JP" sz="2400" b="0" u="none" strike="noStrike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42</a:t>
                      </a:r>
                      <a:r>
                        <a:rPr lang="en-US" altLang="ja-JP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ja-JP" alt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＝  </a:t>
                      </a:r>
                      <a:r>
                        <a:rPr kumimoji="1" lang="en-US" altLang="ja-JP" sz="2400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-5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2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42</a:t>
                      </a:r>
                      <a:r>
                        <a:rPr lang="en-US" altLang="ja-JP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- </a:t>
                      </a:r>
                      <a:r>
                        <a:rPr kumimoji="1" lang="en-US" altLang="ja-JP" sz="2400" b="0" u="none" strike="noStrike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42</a:t>
                      </a:r>
                      <a:r>
                        <a:rPr lang="en-US" altLang="ja-JP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ja-JP" alt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＝   </a:t>
                      </a:r>
                      <a:r>
                        <a:rPr lang="en-US" altLang="ja-JP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2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25</a:t>
                      </a:r>
                      <a:r>
                        <a:rPr lang="en-US" altLang="ja-JP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- </a:t>
                      </a:r>
                      <a:r>
                        <a:rPr kumimoji="1" lang="en-US" altLang="ja-JP" sz="2400" b="0" u="none" strike="noStrike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42</a:t>
                      </a:r>
                      <a:r>
                        <a:rPr lang="en-US" altLang="ja-JP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ja-JP" alt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＝ </a:t>
                      </a:r>
                      <a:r>
                        <a:rPr kumimoji="1" lang="en-US" altLang="ja-JP" sz="2400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-17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2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38</a:t>
                      </a:r>
                      <a:r>
                        <a:rPr lang="en-US" altLang="ja-JP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- </a:t>
                      </a:r>
                      <a:r>
                        <a:rPr kumimoji="1" lang="en-US" altLang="ja-JP" sz="2400" b="0" u="none" strike="noStrike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42</a:t>
                      </a:r>
                      <a:r>
                        <a:rPr lang="en-US" altLang="ja-JP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ja-JP" alt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＝  </a:t>
                      </a:r>
                      <a:r>
                        <a:rPr kumimoji="1" lang="en-US" altLang="ja-JP" sz="2400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-4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2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58</a:t>
                      </a:r>
                      <a:r>
                        <a:rPr lang="en-US" altLang="ja-JP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- </a:t>
                      </a:r>
                      <a:r>
                        <a:rPr kumimoji="1" lang="en-US" altLang="ja-JP" sz="2400" b="0" u="none" strike="noStrike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42</a:t>
                      </a:r>
                      <a:r>
                        <a:rPr lang="en-US" altLang="ja-JP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ja-JP" alt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＝  </a:t>
                      </a:r>
                      <a:r>
                        <a:rPr kumimoji="1" lang="en-US" altLang="ja-JP" sz="2400" b="0" i="0" u="none" strike="noStrike" kern="1200" dirty="0">
                          <a:solidFill>
                            <a:schemeClr val="accent4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16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2400" b="0" i="0" u="none" strike="noStrike" kern="1200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39</a:t>
                      </a:r>
                      <a:r>
                        <a:rPr lang="en-US" altLang="ja-JP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- </a:t>
                      </a:r>
                      <a:r>
                        <a:rPr kumimoji="1" lang="en-US" altLang="ja-JP" sz="2400" b="0" u="none" strike="noStrike" kern="120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42</a:t>
                      </a:r>
                      <a:r>
                        <a:rPr lang="en-US" altLang="ja-JP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ja-JP" altLang="en-US" sz="2400" b="0" i="0" u="none" strike="noStrike" dirty="0">
                          <a:solidFill>
                            <a:schemeClr val="bg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＝  </a:t>
                      </a:r>
                      <a:r>
                        <a:rPr kumimoji="1" lang="en-US" altLang="ja-JP" sz="2400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-3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9041760"/>
              </p:ext>
            </p:extLst>
          </p:nvPr>
        </p:nvGraphicFramePr>
        <p:xfrm>
          <a:off x="4803057" y="255730"/>
          <a:ext cx="3311254" cy="4815360"/>
        </p:xfrm>
        <a:graphic>
          <a:graphicData uri="http://schemas.openxmlformats.org/drawingml/2006/table">
            <a:tbl>
              <a:tblPr/>
              <a:tblGrid>
                <a:gridCol w="33112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標準化変量 （Ｚ値）</a:t>
                      </a:r>
                      <a:endParaRPr lang="en-US" altLang="ja-JP" sz="2400" b="0" i="0" u="none" strike="noStrike" dirty="0">
                        <a:solidFill>
                          <a:schemeClr val="tx1"/>
                        </a:solidFill>
                        <a:effectLst/>
                        <a:latin typeface="ＭＳ Ｐゴシック"/>
                      </a:endParaRP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</a:t>
                      </a:r>
                      <a:r>
                        <a:rPr lang="en-US" altLang="ja-JP" sz="2400" b="0" i="0" u="none" strike="noStrike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2</a:t>
                      </a:r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/ </a:t>
                      </a:r>
                      <a:r>
                        <a:rPr kumimoji="1" lang="en-US" altLang="ja-JP" sz="24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10.8</a:t>
                      </a:r>
                      <a:r>
                        <a:rPr lang="en-US" altLang="ja-JP" sz="2400" b="0" i="0" u="none" strike="noStrike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ja-JP" alt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＝  </a:t>
                      </a:r>
                      <a:r>
                        <a:rPr kumimoji="1" lang="en-US" altLang="ja-JP" sz="2400" b="1" i="0" u="sng" strike="noStrike" kern="12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0.19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400" b="0" i="0" u="none" strike="noStrike" kern="12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13</a:t>
                      </a:r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/ </a:t>
                      </a:r>
                      <a:r>
                        <a:rPr kumimoji="1" lang="en-US" altLang="ja-JP" sz="24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10.8</a:t>
                      </a:r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ja-JP" alt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＝  </a:t>
                      </a:r>
                      <a:r>
                        <a:rPr kumimoji="1" lang="en-US" altLang="ja-JP" sz="2400" b="1" i="0" u="sng" strike="noStrike" kern="12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1.20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400" b="0" i="0" u="none" strike="noStrike" kern="12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11</a:t>
                      </a:r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/ </a:t>
                      </a:r>
                      <a:r>
                        <a:rPr kumimoji="1" lang="en-US" altLang="ja-JP" sz="24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10.8</a:t>
                      </a:r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ja-JP" alt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＝  </a:t>
                      </a:r>
                      <a:r>
                        <a:rPr kumimoji="1" lang="en-US" altLang="ja-JP" sz="2400" b="1" i="0" u="sng" strike="noStrike" kern="12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1.02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chemeClr val="accent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-13 </a:t>
                      </a:r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/ </a:t>
                      </a:r>
                      <a:r>
                        <a:rPr kumimoji="1" lang="en-US" altLang="ja-JP" sz="24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10.8</a:t>
                      </a:r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ja-JP" alt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＝ </a:t>
                      </a:r>
                      <a:r>
                        <a:rPr kumimoji="1" lang="en-US" altLang="ja-JP" sz="2400" b="1" i="0" u="sng" strike="noStrike" kern="1200" dirty="0">
                          <a:solidFill>
                            <a:schemeClr val="accent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-</a:t>
                      </a:r>
                      <a:r>
                        <a:rPr lang="en-US" altLang="ja-JP" sz="2400" b="1" i="0" u="sng" strike="noStrike" dirty="0">
                          <a:solidFill>
                            <a:schemeClr val="accent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1.20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400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-5</a:t>
                      </a:r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/ </a:t>
                      </a:r>
                      <a:r>
                        <a:rPr kumimoji="1" lang="en-US" altLang="ja-JP" sz="24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10.8</a:t>
                      </a:r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ja-JP" alt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＝ </a:t>
                      </a:r>
                      <a:r>
                        <a:rPr kumimoji="1" lang="en-US" altLang="ja-JP" sz="2400" b="1" i="0" u="sng" strike="noStrike" kern="1200" dirty="0">
                          <a:solidFill>
                            <a:schemeClr val="accent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-0.46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 0 / </a:t>
                      </a:r>
                      <a:r>
                        <a:rPr kumimoji="1" lang="en-US" altLang="ja-JP" sz="24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10.8</a:t>
                      </a:r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ja-JP" alt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＝  </a:t>
                      </a:r>
                      <a:r>
                        <a:rPr lang="en-US" altLang="ja-JP" sz="2400" b="1" i="0" u="sng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0.00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2400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-17</a:t>
                      </a:r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/ </a:t>
                      </a:r>
                      <a:r>
                        <a:rPr kumimoji="1" lang="en-US" altLang="ja-JP" sz="24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10.8</a:t>
                      </a:r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ja-JP" alt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＝ </a:t>
                      </a:r>
                      <a:r>
                        <a:rPr kumimoji="1" lang="en-US" altLang="ja-JP" sz="2400" b="1" i="0" u="sng" strike="noStrike" kern="1200" dirty="0">
                          <a:solidFill>
                            <a:schemeClr val="accent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-1.57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400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-4</a:t>
                      </a:r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/ </a:t>
                      </a:r>
                      <a:r>
                        <a:rPr kumimoji="1" lang="en-US" altLang="ja-JP" sz="24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10.8</a:t>
                      </a:r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ja-JP" alt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＝ </a:t>
                      </a:r>
                      <a:r>
                        <a:rPr kumimoji="1" lang="en-US" altLang="ja-JP" sz="2400" b="1" i="0" u="sng" strike="noStrike" kern="1200" dirty="0">
                          <a:solidFill>
                            <a:schemeClr val="accent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-0.37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kumimoji="1" lang="en-US" altLang="ja-JP" sz="2400" b="0" i="0" u="none" strike="noStrike" kern="12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16</a:t>
                      </a:r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/ </a:t>
                      </a:r>
                      <a:r>
                        <a:rPr kumimoji="1" lang="en-US" altLang="ja-JP" sz="24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10.8</a:t>
                      </a:r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ja-JP" alt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＝  </a:t>
                      </a:r>
                      <a:r>
                        <a:rPr kumimoji="1" lang="en-US" altLang="ja-JP" sz="2400" b="1" i="0" u="sng" strike="noStrike" kern="120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1.48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kumimoji="1" lang="en-US" altLang="ja-JP" sz="2400" b="0" i="0" u="none" strike="noStrike" kern="1200" dirty="0">
                          <a:solidFill>
                            <a:schemeClr val="accent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-3</a:t>
                      </a:r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/ </a:t>
                      </a:r>
                      <a:r>
                        <a:rPr kumimoji="1" lang="en-US" altLang="ja-JP" sz="2400" b="0" u="none" strike="noStrike" kern="12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10.8</a:t>
                      </a:r>
                      <a:r>
                        <a:rPr lang="en-US" altLang="ja-JP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 </a:t>
                      </a:r>
                      <a:r>
                        <a:rPr lang="ja-JP" altLang="en-US" sz="24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</a:rPr>
                        <a:t>＝ </a:t>
                      </a:r>
                      <a:r>
                        <a:rPr kumimoji="1" lang="en-US" altLang="ja-JP" sz="2400" b="1" i="0" u="sng" strike="noStrike" kern="1200" dirty="0">
                          <a:solidFill>
                            <a:schemeClr val="accent1"/>
                          </a:solidFill>
                          <a:effectLst/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-0.28</a:t>
                      </a:r>
                    </a:p>
                  </a:txBody>
                  <a:tcPr marL="72000" marR="72000" marT="36000" marB="36000"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20" name="テキスト ボックス 19"/>
          <p:cNvSpPr txBox="1"/>
          <p:nvPr/>
        </p:nvSpPr>
        <p:spPr>
          <a:xfrm>
            <a:off x="8255893" y="3056394"/>
            <a:ext cx="408944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1"/>
                </a:solidFill>
              </a:rPr>
              <a:t>標準化変量（Ｚ値）</a:t>
            </a:r>
            <a:r>
              <a:rPr lang="ja-JP" altLang="en-US" sz="2800" dirty="0">
                <a:solidFill>
                  <a:schemeClr val="tx2"/>
                </a:solidFill>
              </a:rPr>
              <a:t>は、</a:t>
            </a:r>
            <a:endParaRPr lang="en-US" altLang="ja-JP" sz="2800" dirty="0">
              <a:solidFill>
                <a:schemeClr val="tx2"/>
              </a:solidFill>
            </a:endParaRPr>
          </a:p>
          <a:p>
            <a:r>
              <a:rPr lang="ja-JP" altLang="en-US" sz="2800" dirty="0">
                <a:solidFill>
                  <a:schemeClr val="tx2"/>
                </a:solidFill>
              </a:rPr>
              <a:t>元のデータ値が、</a:t>
            </a:r>
            <a:endParaRPr lang="en-US" altLang="ja-JP" sz="2800" dirty="0">
              <a:solidFill>
                <a:schemeClr val="tx2"/>
              </a:solidFill>
            </a:endParaRPr>
          </a:p>
          <a:p>
            <a:r>
              <a:rPr lang="ja-JP" altLang="en-US" sz="2800" dirty="0">
                <a:solidFill>
                  <a:schemeClr val="tx2"/>
                </a:solidFill>
              </a:rPr>
              <a:t>● </a:t>
            </a:r>
            <a:r>
              <a:rPr lang="ja-JP" altLang="en-US" sz="2800" dirty="0">
                <a:solidFill>
                  <a:schemeClr val="accent4"/>
                </a:solidFill>
              </a:rPr>
              <a:t>平均より大きいと “正”</a:t>
            </a:r>
            <a:endParaRPr lang="en-US" altLang="ja-JP" sz="2800" dirty="0">
              <a:solidFill>
                <a:schemeClr val="accent4"/>
              </a:solidFill>
            </a:endParaRPr>
          </a:p>
          <a:p>
            <a:r>
              <a:rPr lang="ja-JP" altLang="en-US" sz="2800" dirty="0">
                <a:solidFill>
                  <a:schemeClr val="tx2"/>
                </a:solidFill>
              </a:rPr>
              <a:t>● 平均と等しければ “０”</a:t>
            </a:r>
            <a:endParaRPr lang="en-US" altLang="ja-JP" sz="2800" dirty="0">
              <a:solidFill>
                <a:schemeClr val="tx2"/>
              </a:solidFill>
            </a:endParaRPr>
          </a:p>
          <a:p>
            <a:r>
              <a:rPr lang="ja-JP" altLang="en-US" sz="2800" dirty="0">
                <a:solidFill>
                  <a:schemeClr val="tx2"/>
                </a:solidFill>
              </a:rPr>
              <a:t>● </a:t>
            </a:r>
            <a:r>
              <a:rPr lang="ja-JP" altLang="en-US" sz="2800" dirty="0">
                <a:solidFill>
                  <a:schemeClr val="accent1"/>
                </a:solidFill>
              </a:rPr>
              <a:t>平均より小さいと “負”</a:t>
            </a:r>
            <a:endParaRPr lang="en-US" altLang="ja-JP" sz="2800" dirty="0">
              <a:solidFill>
                <a:schemeClr val="accent1"/>
              </a:solidFill>
            </a:endParaRPr>
          </a:p>
          <a:p>
            <a:pPr algn="r"/>
            <a:r>
              <a:rPr lang="ja-JP" altLang="en-US" sz="2800" dirty="0">
                <a:solidFill>
                  <a:schemeClr val="tx2"/>
                </a:solidFill>
              </a:rPr>
              <a:t>となる。</a:t>
            </a:r>
            <a:endParaRPr kumimoji="1" lang="ja-JP" altLang="en-US" sz="2800" dirty="0">
              <a:solidFill>
                <a:schemeClr val="tx2"/>
              </a:solidFill>
            </a:endParaRP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3647381" y="5518026"/>
            <a:ext cx="34563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000" dirty="0">
                <a:solidFill>
                  <a:schemeClr val="tx2"/>
                </a:solidFill>
              </a:rPr>
              <a:t>（数値は四捨五入しています）</a:t>
            </a:r>
            <a:endParaRPr kumimoji="1" lang="en-US" altLang="ja-JP" sz="20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262503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22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18989" y="117426"/>
            <a:ext cx="66247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2"/>
                </a:solidFill>
              </a:rPr>
              <a:t>標準化変量（Ｚ値）を用いる事で</a:t>
            </a:r>
            <a:r>
              <a:rPr kumimoji="1" lang="en-US" altLang="ja-JP" sz="2800" dirty="0">
                <a:solidFill>
                  <a:schemeClr val="tx2"/>
                </a:solidFill>
              </a:rPr>
              <a:t>‥‥</a:t>
            </a:r>
            <a:endParaRPr kumimoji="1" lang="ja-JP" altLang="en-US" sz="2800" dirty="0">
              <a:solidFill>
                <a:schemeClr val="tx2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90997" y="659170"/>
            <a:ext cx="12025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2"/>
                </a:solidFill>
              </a:rPr>
              <a:t>① </a:t>
            </a:r>
            <a:r>
              <a:rPr kumimoji="1" lang="ja-JP" altLang="en-US" sz="2800" dirty="0">
                <a:solidFill>
                  <a:schemeClr val="accent2"/>
                </a:solidFill>
              </a:rPr>
              <a:t>同じ集団内</a:t>
            </a:r>
            <a:r>
              <a:rPr kumimoji="1" lang="ja-JP" altLang="en-US" sz="2800" dirty="0">
                <a:solidFill>
                  <a:schemeClr val="tx2"/>
                </a:solidFill>
              </a:rPr>
              <a:t>での</a:t>
            </a:r>
            <a:r>
              <a:rPr kumimoji="1" lang="ja-JP" altLang="en-US" sz="2800" u="sng" dirty="0">
                <a:solidFill>
                  <a:schemeClr val="accent2"/>
                </a:solidFill>
              </a:rPr>
              <a:t>平均値に対する値の大小</a:t>
            </a:r>
            <a:r>
              <a:rPr kumimoji="1" lang="ja-JP" altLang="en-US" sz="2800" dirty="0">
                <a:solidFill>
                  <a:schemeClr val="tx2"/>
                </a:solidFill>
              </a:rPr>
              <a:t>が判る。</a:t>
            </a:r>
            <a:r>
              <a:rPr kumimoji="1" lang="ja-JP" altLang="en-US" sz="2000" dirty="0">
                <a:solidFill>
                  <a:schemeClr val="tx2"/>
                </a:solidFill>
              </a:rPr>
              <a:t>　（偏差だけでも判るが）</a:t>
            </a:r>
            <a:endParaRPr kumimoji="1" lang="ja-JP" altLang="en-US" sz="2800" dirty="0">
              <a:solidFill>
                <a:schemeClr val="tx2"/>
              </a:solidFill>
            </a:endParaRPr>
          </a:p>
        </p:txBody>
      </p:sp>
      <p:graphicFrame>
        <p:nvGraphicFramePr>
          <p:cNvPr id="3" name="表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543912"/>
              </p:ext>
            </p:extLst>
          </p:nvPr>
        </p:nvGraphicFramePr>
        <p:xfrm>
          <a:off x="263005" y="1269554"/>
          <a:ext cx="512095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0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試験の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点数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受験者の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平均点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受験者の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標準偏差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Ａ君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８０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accent3"/>
                          </a:solidFill>
                        </a:rPr>
                        <a:t>６５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１０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Ｂ君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７０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Ｃ君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６０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5941656"/>
              </p:ext>
            </p:extLst>
          </p:nvPr>
        </p:nvGraphicFramePr>
        <p:xfrm>
          <a:off x="5380401" y="1269554"/>
          <a:ext cx="6259868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3905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081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　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Ｚ値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0" dirty="0">
                          <a:solidFill>
                            <a:schemeClr val="bg1"/>
                          </a:solidFill>
                        </a:rPr>
                        <a:t>（８０－</a:t>
                      </a:r>
                      <a:r>
                        <a:rPr kumimoji="1" lang="ja-JP" altLang="en-US" b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６５</a:t>
                      </a:r>
                      <a:r>
                        <a:rPr kumimoji="1" lang="ja-JP" altLang="en-US" b="0" dirty="0">
                          <a:solidFill>
                            <a:schemeClr val="bg1"/>
                          </a:solidFill>
                        </a:rPr>
                        <a:t>） </a:t>
                      </a:r>
                      <a:r>
                        <a:rPr kumimoji="1" lang="en-US" altLang="ja-JP" b="0" dirty="0">
                          <a:solidFill>
                            <a:schemeClr val="bg1"/>
                          </a:solidFill>
                        </a:rPr>
                        <a:t>÷</a:t>
                      </a:r>
                      <a:r>
                        <a:rPr kumimoji="1" lang="ja-JP" alt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kumimoji="1" lang="ja-JP" altLang="en-US" b="0" dirty="0">
                          <a:solidFill>
                            <a:schemeClr val="accent6"/>
                          </a:solidFill>
                        </a:rPr>
                        <a:t>１０</a:t>
                      </a:r>
                      <a:r>
                        <a:rPr kumimoji="1" lang="ja-JP" altLang="en-US" b="0" dirty="0">
                          <a:solidFill>
                            <a:schemeClr val="bg1"/>
                          </a:solidFill>
                        </a:rPr>
                        <a:t>　＝　１５ </a:t>
                      </a:r>
                      <a:r>
                        <a:rPr kumimoji="1" lang="en-US" altLang="ja-JP" b="0" dirty="0">
                          <a:solidFill>
                            <a:schemeClr val="bg1"/>
                          </a:solidFill>
                        </a:rPr>
                        <a:t>÷</a:t>
                      </a:r>
                      <a:r>
                        <a:rPr kumimoji="1" lang="ja-JP" altLang="en-US" b="0" dirty="0">
                          <a:solidFill>
                            <a:schemeClr val="bg1"/>
                          </a:solidFill>
                        </a:rPr>
                        <a:t> １０　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　１</a:t>
                      </a:r>
                      <a:r>
                        <a:rPr kumimoji="1" lang="en-US" altLang="ja-JP" b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.</a:t>
                      </a:r>
                      <a:r>
                        <a:rPr kumimoji="1" lang="ja-JP" altLang="en-US" b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00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chemeClr val="bg1"/>
                          </a:solidFill>
                        </a:rPr>
                        <a:t>（７０－</a:t>
                      </a:r>
                      <a:r>
                        <a:rPr kumimoji="1" lang="ja-JP" altLang="en-US" b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６５</a:t>
                      </a:r>
                      <a:r>
                        <a:rPr kumimoji="1" lang="ja-JP" altLang="en-US" b="0" dirty="0">
                          <a:solidFill>
                            <a:schemeClr val="bg1"/>
                          </a:solidFill>
                        </a:rPr>
                        <a:t>） </a:t>
                      </a:r>
                      <a:r>
                        <a:rPr kumimoji="1" lang="en-US" altLang="ja-JP" b="0" dirty="0">
                          <a:solidFill>
                            <a:schemeClr val="bg1"/>
                          </a:solidFill>
                        </a:rPr>
                        <a:t>÷</a:t>
                      </a:r>
                      <a:r>
                        <a:rPr kumimoji="1" lang="ja-JP" alt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kumimoji="1" lang="ja-JP" altLang="en-US" b="0" dirty="0">
                          <a:solidFill>
                            <a:schemeClr val="accent6"/>
                          </a:solidFill>
                        </a:rPr>
                        <a:t>１０</a:t>
                      </a:r>
                      <a:r>
                        <a:rPr kumimoji="1" lang="ja-JP" altLang="en-US" b="0" dirty="0">
                          <a:solidFill>
                            <a:schemeClr val="bg1"/>
                          </a:solidFill>
                        </a:rPr>
                        <a:t>　＝　　５ </a:t>
                      </a:r>
                      <a:r>
                        <a:rPr kumimoji="1" lang="en-US" altLang="ja-JP" b="0" dirty="0">
                          <a:solidFill>
                            <a:schemeClr val="bg1"/>
                          </a:solidFill>
                        </a:rPr>
                        <a:t>÷</a:t>
                      </a:r>
                      <a:r>
                        <a:rPr kumimoji="1" lang="ja-JP" altLang="en-US" b="0" dirty="0">
                          <a:solidFill>
                            <a:schemeClr val="bg1"/>
                          </a:solidFill>
                        </a:rPr>
                        <a:t> １０　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　０</a:t>
                      </a:r>
                      <a:r>
                        <a:rPr kumimoji="1" lang="en-US" altLang="ja-JP" b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.</a:t>
                      </a:r>
                      <a:r>
                        <a:rPr kumimoji="1" lang="ja-JP" altLang="en-US" b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00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chemeClr val="bg1"/>
                          </a:solidFill>
                        </a:rPr>
                        <a:t>（６０－</a:t>
                      </a:r>
                      <a:r>
                        <a:rPr kumimoji="1" lang="ja-JP" altLang="en-US" b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６５</a:t>
                      </a:r>
                      <a:r>
                        <a:rPr kumimoji="1" lang="ja-JP" altLang="en-US" b="0" dirty="0">
                          <a:solidFill>
                            <a:schemeClr val="bg1"/>
                          </a:solidFill>
                        </a:rPr>
                        <a:t>） </a:t>
                      </a:r>
                      <a:r>
                        <a:rPr kumimoji="1" lang="en-US" altLang="ja-JP" b="0" dirty="0">
                          <a:solidFill>
                            <a:schemeClr val="bg1"/>
                          </a:solidFill>
                        </a:rPr>
                        <a:t>÷</a:t>
                      </a:r>
                      <a:r>
                        <a:rPr kumimoji="1" lang="ja-JP" alt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kumimoji="1" lang="ja-JP" altLang="en-US" b="0" dirty="0">
                          <a:solidFill>
                            <a:schemeClr val="accent6"/>
                          </a:solidFill>
                        </a:rPr>
                        <a:t>１０</a:t>
                      </a:r>
                      <a:r>
                        <a:rPr kumimoji="1" lang="ja-JP" altLang="en-US" b="0" dirty="0">
                          <a:solidFill>
                            <a:schemeClr val="bg1"/>
                          </a:solidFill>
                        </a:rPr>
                        <a:t>　＝　－５ </a:t>
                      </a:r>
                      <a:r>
                        <a:rPr kumimoji="1" lang="en-US" altLang="ja-JP" b="0" dirty="0">
                          <a:solidFill>
                            <a:schemeClr val="bg1"/>
                          </a:solidFill>
                        </a:rPr>
                        <a:t>÷</a:t>
                      </a:r>
                      <a:r>
                        <a:rPr kumimoji="1" lang="ja-JP" altLang="en-US" b="0" dirty="0">
                          <a:solidFill>
                            <a:schemeClr val="bg1"/>
                          </a:solidFill>
                        </a:rPr>
                        <a:t> １０　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accent1"/>
                          </a:solidFill>
                        </a:rPr>
                        <a:t>－０</a:t>
                      </a:r>
                      <a:r>
                        <a:rPr kumimoji="1" lang="en-US" altLang="ja-JP" b="0" dirty="0">
                          <a:solidFill>
                            <a:schemeClr val="accent1"/>
                          </a:solidFill>
                        </a:rPr>
                        <a:t>.</a:t>
                      </a:r>
                      <a:r>
                        <a:rPr kumimoji="1" lang="ja-JP" altLang="en-US" b="0" dirty="0">
                          <a:solidFill>
                            <a:schemeClr val="accent1"/>
                          </a:solidFill>
                        </a:rPr>
                        <a:t>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8" name="テキスト ボックス 7"/>
          <p:cNvSpPr txBox="1"/>
          <p:nvPr/>
        </p:nvSpPr>
        <p:spPr>
          <a:xfrm>
            <a:off x="190997" y="3645818"/>
            <a:ext cx="120253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tx2"/>
                </a:solidFill>
              </a:rPr>
              <a:t>②</a:t>
            </a:r>
            <a:r>
              <a:rPr kumimoji="1" lang="ja-JP" altLang="en-US" sz="2800" dirty="0">
                <a:solidFill>
                  <a:schemeClr val="tx2"/>
                </a:solidFill>
              </a:rPr>
              <a:t> </a:t>
            </a:r>
            <a:r>
              <a:rPr kumimoji="1" lang="ja-JP" altLang="en-US" sz="2800" dirty="0">
                <a:solidFill>
                  <a:schemeClr val="accent4"/>
                </a:solidFill>
              </a:rPr>
              <a:t>異なる集団</a:t>
            </a:r>
            <a:r>
              <a:rPr kumimoji="1" lang="ja-JP" altLang="en-US" sz="2800" dirty="0">
                <a:solidFill>
                  <a:schemeClr val="tx2"/>
                </a:solidFill>
              </a:rPr>
              <a:t>でも、</a:t>
            </a:r>
            <a:r>
              <a:rPr kumimoji="1" lang="ja-JP" altLang="en-US" sz="2800" u="sng" dirty="0">
                <a:solidFill>
                  <a:schemeClr val="accent1"/>
                </a:solidFill>
              </a:rPr>
              <a:t>値の相対的な高さの比較</a:t>
            </a:r>
            <a:r>
              <a:rPr kumimoji="1" lang="ja-JP" altLang="en-US" sz="2800" dirty="0">
                <a:solidFill>
                  <a:schemeClr val="tx2"/>
                </a:solidFill>
              </a:rPr>
              <a:t>が可能になる。</a:t>
            </a:r>
          </a:p>
        </p:txBody>
      </p:sp>
      <p:graphicFrame>
        <p:nvGraphicFramePr>
          <p:cNvPr id="9" name="表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6236043"/>
              </p:ext>
            </p:extLst>
          </p:nvPr>
        </p:nvGraphicFramePr>
        <p:xfrm>
          <a:off x="263005" y="4259570"/>
          <a:ext cx="5120959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4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655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703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7034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endParaRPr kumimoji="1" lang="ja-JP" altLang="en-US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Ａ君の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点数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各科目の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平均点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各科目の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標準偏差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国語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８０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accent3"/>
                          </a:solidFill>
                        </a:rPr>
                        <a:t>６５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１５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英語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５０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accent3"/>
                          </a:solidFill>
                        </a:rPr>
                        <a:t>６０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２０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数学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４５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accent3"/>
                          </a:solidFill>
                        </a:rPr>
                        <a:t>２５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１０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9093305"/>
              </p:ext>
            </p:extLst>
          </p:nvPr>
        </p:nvGraphicFramePr>
        <p:xfrm>
          <a:off x="5380401" y="4259570"/>
          <a:ext cx="6331876" cy="2194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4541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　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Ｚ値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ja-JP" altLang="en-US" b="0" dirty="0">
                          <a:solidFill>
                            <a:schemeClr val="bg1"/>
                          </a:solidFill>
                        </a:rPr>
                        <a:t>（８０－</a:t>
                      </a:r>
                      <a:r>
                        <a:rPr kumimoji="1" lang="ja-JP" altLang="en-US" b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６５</a:t>
                      </a:r>
                      <a:r>
                        <a:rPr kumimoji="1" lang="ja-JP" altLang="en-US" b="0" dirty="0">
                          <a:solidFill>
                            <a:schemeClr val="bg1"/>
                          </a:solidFill>
                        </a:rPr>
                        <a:t>） </a:t>
                      </a:r>
                      <a:r>
                        <a:rPr kumimoji="1" lang="en-US" altLang="ja-JP" b="0" dirty="0">
                          <a:solidFill>
                            <a:schemeClr val="bg1"/>
                          </a:solidFill>
                        </a:rPr>
                        <a:t>÷</a:t>
                      </a:r>
                      <a:r>
                        <a:rPr kumimoji="1" lang="ja-JP" alt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kumimoji="1" lang="ja-JP" altLang="en-US" b="0" dirty="0">
                          <a:solidFill>
                            <a:schemeClr val="accent6"/>
                          </a:solidFill>
                        </a:rPr>
                        <a:t>１５</a:t>
                      </a:r>
                      <a:r>
                        <a:rPr kumimoji="1" lang="ja-JP" altLang="en-US" b="0" dirty="0">
                          <a:solidFill>
                            <a:schemeClr val="bg1"/>
                          </a:solidFill>
                        </a:rPr>
                        <a:t>　＝　　１５ </a:t>
                      </a:r>
                      <a:r>
                        <a:rPr kumimoji="1" lang="en-US" altLang="ja-JP" b="0" dirty="0">
                          <a:solidFill>
                            <a:schemeClr val="bg1"/>
                          </a:solidFill>
                        </a:rPr>
                        <a:t>÷</a:t>
                      </a:r>
                      <a:r>
                        <a:rPr kumimoji="1" lang="ja-JP" altLang="en-US" b="0" dirty="0">
                          <a:solidFill>
                            <a:schemeClr val="bg1"/>
                          </a:solidFill>
                        </a:rPr>
                        <a:t> １５　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　１</a:t>
                      </a:r>
                      <a:r>
                        <a:rPr kumimoji="1" lang="en-US" altLang="ja-JP" b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.</a:t>
                      </a:r>
                      <a:r>
                        <a:rPr kumimoji="1" lang="ja-JP" altLang="en-US" b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00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chemeClr val="bg1"/>
                          </a:solidFill>
                        </a:rPr>
                        <a:t>（５０－</a:t>
                      </a:r>
                      <a:r>
                        <a:rPr kumimoji="1" lang="ja-JP" altLang="en-US" b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６０</a:t>
                      </a:r>
                      <a:r>
                        <a:rPr kumimoji="1" lang="ja-JP" altLang="en-US" b="0" dirty="0">
                          <a:solidFill>
                            <a:schemeClr val="bg1"/>
                          </a:solidFill>
                        </a:rPr>
                        <a:t>） </a:t>
                      </a:r>
                      <a:r>
                        <a:rPr kumimoji="1" lang="en-US" altLang="ja-JP" b="0" dirty="0">
                          <a:solidFill>
                            <a:schemeClr val="bg1"/>
                          </a:solidFill>
                        </a:rPr>
                        <a:t>÷</a:t>
                      </a:r>
                      <a:r>
                        <a:rPr kumimoji="1" lang="ja-JP" alt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kumimoji="1" lang="ja-JP" altLang="en-US" b="0" dirty="0">
                          <a:solidFill>
                            <a:schemeClr val="accent6"/>
                          </a:solidFill>
                        </a:rPr>
                        <a:t>２０</a:t>
                      </a:r>
                      <a:r>
                        <a:rPr kumimoji="1" lang="ja-JP" altLang="en-US" b="0" dirty="0">
                          <a:solidFill>
                            <a:schemeClr val="bg1"/>
                          </a:solidFill>
                        </a:rPr>
                        <a:t>　＝　－１０ </a:t>
                      </a:r>
                      <a:r>
                        <a:rPr kumimoji="1" lang="en-US" altLang="ja-JP" b="0" dirty="0">
                          <a:solidFill>
                            <a:schemeClr val="bg1"/>
                          </a:solidFill>
                        </a:rPr>
                        <a:t>÷</a:t>
                      </a:r>
                      <a:r>
                        <a:rPr kumimoji="1" lang="ja-JP" altLang="en-US" b="0" dirty="0">
                          <a:solidFill>
                            <a:schemeClr val="bg1"/>
                          </a:solidFill>
                        </a:rPr>
                        <a:t> ２０</a:t>
                      </a:r>
                      <a:r>
                        <a:rPr kumimoji="1" lang="ja-JP" altLang="en-US" b="0" baseline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kumimoji="1" lang="ja-JP" altLang="en-US" b="0" dirty="0">
                          <a:solidFill>
                            <a:schemeClr val="bg1"/>
                          </a:solidFill>
                        </a:rPr>
                        <a:t>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accent1"/>
                          </a:solidFill>
                        </a:rPr>
                        <a:t>－０</a:t>
                      </a:r>
                      <a:r>
                        <a:rPr kumimoji="1" lang="en-US" altLang="ja-JP" b="0" dirty="0">
                          <a:solidFill>
                            <a:schemeClr val="accent1"/>
                          </a:solidFill>
                        </a:rPr>
                        <a:t>.</a:t>
                      </a:r>
                      <a:r>
                        <a:rPr kumimoji="1" lang="ja-JP" altLang="en-US" b="0" dirty="0">
                          <a:solidFill>
                            <a:schemeClr val="accent1"/>
                          </a:solidFill>
                        </a:rPr>
                        <a:t>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1210029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ja-JP" altLang="en-US" b="0" dirty="0">
                          <a:solidFill>
                            <a:schemeClr val="bg1"/>
                          </a:solidFill>
                        </a:rPr>
                        <a:t>（４５－</a:t>
                      </a:r>
                      <a:r>
                        <a:rPr kumimoji="1" lang="ja-JP" altLang="en-US" b="0" dirty="0">
                          <a:solidFill>
                            <a:schemeClr val="accent3">
                              <a:lumMod val="60000"/>
                              <a:lumOff val="40000"/>
                            </a:schemeClr>
                          </a:solidFill>
                        </a:rPr>
                        <a:t>２５</a:t>
                      </a:r>
                      <a:r>
                        <a:rPr kumimoji="1" lang="ja-JP" altLang="en-US" b="0" dirty="0">
                          <a:solidFill>
                            <a:schemeClr val="bg1"/>
                          </a:solidFill>
                        </a:rPr>
                        <a:t>） </a:t>
                      </a:r>
                      <a:r>
                        <a:rPr kumimoji="1" lang="en-US" altLang="ja-JP" b="0" dirty="0">
                          <a:solidFill>
                            <a:schemeClr val="bg1"/>
                          </a:solidFill>
                        </a:rPr>
                        <a:t>÷</a:t>
                      </a:r>
                      <a:r>
                        <a:rPr kumimoji="1" lang="ja-JP" altLang="en-US" b="0" dirty="0">
                          <a:solidFill>
                            <a:schemeClr val="bg1"/>
                          </a:solidFill>
                        </a:rPr>
                        <a:t> </a:t>
                      </a:r>
                      <a:r>
                        <a:rPr kumimoji="1" lang="ja-JP" altLang="en-US" b="0" dirty="0">
                          <a:solidFill>
                            <a:schemeClr val="accent6"/>
                          </a:solidFill>
                        </a:rPr>
                        <a:t>１０</a:t>
                      </a:r>
                      <a:r>
                        <a:rPr kumimoji="1" lang="ja-JP" altLang="en-US" b="0" dirty="0">
                          <a:solidFill>
                            <a:schemeClr val="bg1"/>
                          </a:solidFill>
                        </a:rPr>
                        <a:t>　＝　　２０ </a:t>
                      </a:r>
                      <a:r>
                        <a:rPr kumimoji="1" lang="en-US" altLang="ja-JP" b="0" dirty="0">
                          <a:solidFill>
                            <a:schemeClr val="bg1"/>
                          </a:solidFill>
                        </a:rPr>
                        <a:t>÷</a:t>
                      </a:r>
                      <a:r>
                        <a:rPr kumimoji="1" lang="ja-JP" altLang="en-US" b="0" dirty="0">
                          <a:solidFill>
                            <a:schemeClr val="bg1"/>
                          </a:solidFill>
                        </a:rPr>
                        <a:t> １０</a:t>
                      </a:r>
                      <a:r>
                        <a:rPr kumimoji="1" lang="ja-JP" altLang="en-US" b="0" baseline="0" dirty="0">
                          <a:solidFill>
                            <a:schemeClr val="bg1"/>
                          </a:solidFill>
                        </a:rPr>
                        <a:t>　</a:t>
                      </a:r>
                      <a:r>
                        <a:rPr kumimoji="1" lang="ja-JP" altLang="en-US" b="0" dirty="0">
                          <a:solidFill>
                            <a:schemeClr val="bg1"/>
                          </a:solidFill>
                        </a:rPr>
                        <a:t>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　２</a:t>
                      </a:r>
                      <a:r>
                        <a:rPr kumimoji="1" lang="en-US" altLang="ja-JP" b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.</a:t>
                      </a:r>
                      <a:r>
                        <a:rPr kumimoji="1" lang="ja-JP" altLang="en-US" b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</a:rPr>
                        <a:t>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4" name="円/楕円 3"/>
          <p:cNvSpPr/>
          <p:nvPr/>
        </p:nvSpPr>
        <p:spPr>
          <a:xfrm>
            <a:off x="11599423" y="2113602"/>
            <a:ext cx="864000" cy="4320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bg1"/>
                </a:solidFill>
              </a:rPr>
              <a:t>優秀</a:t>
            </a:r>
          </a:p>
        </p:txBody>
      </p:sp>
      <p:sp>
        <p:nvSpPr>
          <p:cNvPr id="13" name="円/楕円 12"/>
          <p:cNvSpPr/>
          <p:nvPr/>
        </p:nvSpPr>
        <p:spPr>
          <a:xfrm>
            <a:off x="11599423" y="6022130"/>
            <a:ext cx="864000" cy="432000"/>
          </a:xfrm>
          <a:prstGeom prst="ellipse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>
                <a:solidFill>
                  <a:schemeClr val="bg1"/>
                </a:solidFill>
              </a:rPr>
              <a:t>得意</a:t>
            </a:r>
          </a:p>
        </p:txBody>
      </p:sp>
      <p:sp>
        <p:nvSpPr>
          <p:cNvPr id="14" name="円/楕円 13"/>
          <p:cNvSpPr/>
          <p:nvPr/>
        </p:nvSpPr>
        <p:spPr>
          <a:xfrm>
            <a:off x="1425181" y="6022130"/>
            <a:ext cx="864000" cy="432000"/>
          </a:xfrm>
          <a:prstGeom prst="ellipse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bg1"/>
              </a:solidFill>
            </a:endParaRPr>
          </a:p>
        </p:txBody>
      </p:sp>
      <p:sp>
        <p:nvSpPr>
          <p:cNvPr id="15" name="円/楕円 14"/>
          <p:cNvSpPr/>
          <p:nvPr/>
        </p:nvSpPr>
        <p:spPr>
          <a:xfrm>
            <a:off x="1425181" y="2113602"/>
            <a:ext cx="864000" cy="432000"/>
          </a:xfrm>
          <a:prstGeom prst="ellipse">
            <a:avLst/>
          </a:prstGeom>
          <a:noFill/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696090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3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8" grpId="0"/>
      <p:bldP spid="4" grpId="0" animBg="1"/>
      <p:bldP spid="13" grpId="0" animBg="1"/>
      <p:bldP spid="14" grpId="0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23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cxnSp>
        <p:nvCxnSpPr>
          <p:cNvPr id="3" name="直線矢印コネクタ 2"/>
          <p:cNvCxnSpPr/>
          <p:nvPr/>
        </p:nvCxnSpPr>
        <p:spPr>
          <a:xfrm>
            <a:off x="118989" y="2205658"/>
            <a:ext cx="5760640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" name="直線矢印コネクタ 6"/>
          <p:cNvCxnSpPr/>
          <p:nvPr/>
        </p:nvCxnSpPr>
        <p:spPr>
          <a:xfrm flipV="1">
            <a:off x="2855293" y="117426"/>
            <a:ext cx="0" cy="2088232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" name="フリーフォーム 19"/>
          <p:cNvSpPr/>
          <p:nvPr/>
        </p:nvSpPr>
        <p:spPr>
          <a:xfrm>
            <a:off x="1911649" y="721095"/>
            <a:ext cx="1879748" cy="1464467"/>
          </a:xfrm>
          <a:custGeom>
            <a:avLst/>
            <a:gdLst>
              <a:gd name="connsiteX0" fmla="*/ 0 w 3941180"/>
              <a:gd name="connsiteY0" fmla="*/ 2760563 h 2760563"/>
              <a:gd name="connsiteX1" fmla="*/ 989636 w 3941180"/>
              <a:gd name="connsiteY1" fmla="*/ 2286001 h 2760563"/>
              <a:gd name="connsiteX2" fmla="*/ 1967696 w 3941180"/>
              <a:gd name="connsiteY2" fmla="*/ 1 h 2760563"/>
              <a:gd name="connsiteX3" fmla="*/ 2957332 w 3941180"/>
              <a:gd name="connsiteY3" fmla="*/ 2297575 h 2760563"/>
              <a:gd name="connsiteX4" fmla="*/ 3941180 w 3941180"/>
              <a:gd name="connsiteY4" fmla="*/ 2748988 h 2760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1180" h="2760563">
                <a:moveTo>
                  <a:pt x="0" y="2760563"/>
                </a:moveTo>
                <a:cubicBezTo>
                  <a:pt x="330843" y="2753329"/>
                  <a:pt x="661687" y="2746095"/>
                  <a:pt x="989636" y="2286001"/>
                </a:cubicBezTo>
                <a:cubicBezTo>
                  <a:pt x="1317585" y="1825907"/>
                  <a:pt x="1639747" y="-1928"/>
                  <a:pt x="1967696" y="1"/>
                </a:cubicBezTo>
                <a:cubicBezTo>
                  <a:pt x="2295645" y="1930"/>
                  <a:pt x="2628418" y="1839411"/>
                  <a:pt x="2957332" y="2297575"/>
                </a:cubicBezTo>
                <a:cubicBezTo>
                  <a:pt x="3286246" y="2755739"/>
                  <a:pt x="3613713" y="2752363"/>
                  <a:pt x="3941180" y="2748988"/>
                </a:cubicBezTo>
              </a:path>
            </a:pathLst>
          </a:custGeom>
          <a:solidFill>
            <a:schemeClr val="accent1">
              <a:alpha val="20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4" name="フリーフォーム 23"/>
          <p:cNvSpPr/>
          <p:nvPr/>
        </p:nvSpPr>
        <p:spPr>
          <a:xfrm>
            <a:off x="2851523" y="721095"/>
            <a:ext cx="2884090" cy="1464467"/>
          </a:xfrm>
          <a:custGeom>
            <a:avLst/>
            <a:gdLst>
              <a:gd name="connsiteX0" fmla="*/ 0 w 3941180"/>
              <a:gd name="connsiteY0" fmla="*/ 2760563 h 2760563"/>
              <a:gd name="connsiteX1" fmla="*/ 989636 w 3941180"/>
              <a:gd name="connsiteY1" fmla="*/ 2286001 h 2760563"/>
              <a:gd name="connsiteX2" fmla="*/ 1967696 w 3941180"/>
              <a:gd name="connsiteY2" fmla="*/ 1 h 2760563"/>
              <a:gd name="connsiteX3" fmla="*/ 2957332 w 3941180"/>
              <a:gd name="connsiteY3" fmla="*/ 2297575 h 2760563"/>
              <a:gd name="connsiteX4" fmla="*/ 3941180 w 3941180"/>
              <a:gd name="connsiteY4" fmla="*/ 2748988 h 2760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1180" h="2760563">
                <a:moveTo>
                  <a:pt x="0" y="2760563"/>
                </a:moveTo>
                <a:cubicBezTo>
                  <a:pt x="330843" y="2753329"/>
                  <a:pt x="661687" y="2746095"/>
                  <a:pt x="989636" y="2286001"/>
                </a:cubicBezTo>
                <a:cubicBezTo>
                  <a:pt x="1317585" y="1825907"/>
                  <a:pt x="1639747" y="-1928"/>
                  <a:pt x="1967696" y="1"/>
                </a:cubicBezTo>
                <a:cubicBezTo>
                  <a:pt x="2295645" y="1930"/>
                  <a:pt x="2628418" y="1839411"/>
                  <a:pt x="2957332" y="2297575"/>
                </a:cubicBezTo>
                <a:cubicBezTo>
                  <a:pt x="3286246" y="2755739"/>
                  <a:pt x="3613713" y="2752363"/>
                  <a:pt x="3941180" y="2748988"/>
                </a:cubicBezTo>
              </a:path>
            </a:pathLst>
          </a:custGeom>
          <a:solidFill>
            <a:srgbClr val="FFFF00">
              <a:alpha val="20000"/>
            </a:srgb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27" name="直線コネクタ 26"/>
          <p:cNvCxnSpPr/>
          <p:nvPr/>
        </p:nvCxnSpPr>
        <p:spPr>
          <a:xfrm flipH="1">
            <a:off x="4258478" y="765596"/>
            <a:ext cx="26927" cy="1440062"/>
          </a:xfrm>
          <a:prstGeom prst="line">
            <a:avLst/>
          </a:prstGeom>
          <a:solidFill>
            <a:srgbClr val="FFFF00">
              <a:alpha val="20000"/>
            </a:srgb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8" name="直線コネクタ 27"/>
          <p:cNvCxnSpPr/>
          <p:nvPr/>
        </p:nvCxnSpPr>
        <p:spPr>
          <a:xfrm flipH="1">
            <a:off x="2851523" y="765596"/>
            <a:ext cx="0" cy="1440062"/>
          </a:xfrm>
          <a:prstGeom prst="line">
            <a:avLst/>
          </a:prstGeom>
          <a:solidFill>
            <a:schemeClr val="accent1">
              <a:alpha val="20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9" name="直線矢印コネクタ 28"/>
          <p:cNvCxnSpPr/>
          <p:nvPr/>
        </p:nvCxnSpPr>
        <p:spPr>
          <a:xfrm>
            <a:off x="118989" y="6092929"/>
            <a:ext cx="5760640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直線矢印コネクタ 29"/>
          <p:cNvCxnSpPr/>
          <p:nvPr/>
        </p:nvCxnSpPr>
        <p:spPr>
          <a:xfrm flipV="1">
            <a:off x="2855293" y="4004697"/>
            <a:ext cx="0" cy="2088232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1" name="フリーフォーム 30"/>
          <p:cNvSpPr/>
          <p:nvPr/>
        </p:nvSpPr>
        <p:spPr>
          <a:xfrm>
            <a:off x="1911649" y="4608366"/>
            <a:ext cx="1879748" cy="1464467"/>
          </a:xfrm>
          <a:custGeom>
            <a:avLst/>
            <a:gdLst>
              <a:gd name="connsiteX0" fmla="*/ 0 w 3941180"/>
              <a:gd name="connsiteY0" fmla="*/ 2760563 h 2760563"/>
              <a:gd name="connsiteX1" fmla="*/ 989636 w 3941180"/>
              <a:gd name="connsiteY1" fmla="*/ 2286001 h 2760563"/>
              <a:gd name="connsiteX2" fmla="*/ 1967696 w 3941180"/>
              <a:gd name="connsiteY2" fmla="*/ 1 h 2760563"/>
              <a:gd name="connsiteX3" fmla="*/ 2957332 w 3941180"/>
              <a:gd name="connsiteY3" fmla="*/ 2297575 h 2760563"/>
              <a:gd name="connsiteX4" fmla="*/ 3941180 w 3941180"/>
              <a:gd name="connsiteY4" fmla="*/ 2748988 h 2760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1180" h="2760563">
                <a:moveTo>
                  <a:pt x="0" y="2760563"/>
                </a:moveTo>
                <a:cubicBezTo>
                  <a:pt x="330843" y="2753329"/>
                  <a:pt x="661687" y="2746095"/>
                  <a:pt x="989636" y="2286001"/>
                </a:cubicBezTo>
                <a:cubicBezTo>
                  <a:pt x="1317585" y="1825907"/>
                  <a:pt x="1639747" y="-1928"/>
                  <a:pt x="1967696" y="1"/>
                </a:cubicBezTo>
                <a:cubicBezTo>
                  <a:pt x="2295645" y="1930"/>
                  <a:pt x="2628418" y="1839411"/>
                  <a:pt x="2957332" y="2297575"/>
                </a:cubicBezTo>
                <a:cubicBezTo>
                  <a:pt x="3286246" y="2755739"/>
                  <a:pt x="3613713" y="2752363"/>
                  <a:pt x="3941180" y="2748988"/>
                </a:cubicBezTo>
              </a:path>
            </a:pathLst>
          </a:custGeom>
          <a:solidFill>
            <a:schemeClr val="accent2">
              <a:alpha val="20000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32" name="フリーフォーム 31"/>
          <p:cNvSpPr/>
          <p:nvPr/>
        </p:nvSpPr>
        <p:spPr>
          <a:xfrm>
            <a:off x="839069" y="4608366"/>
            <a:ext cx="4896544" cy="1464467"/>
          </a:xfrm>
          <a:custGeom>
            <a:avLst/>
            <a:gdLst>
              <a:gd name="connsiteX0" fmla="*/ 0 w 3941180"/>
              <a:gd name="connsiteY0" fmla="*/ 2760563 h 2760563"/>
              <a:gd name="connsiteX1" fmla="*/ 989636 w 3941180"/>
              <a:gd name="connsiteY1" fmla="*/ 2286001 h 2760563"/>
              <a:gd name="connsiteX2" fmla="*/ 1967696 w 3941180"/>
              <a:gd name="connsiteY2" fmla="*/ 1 h 2760563"/>
              <a:gd name="connsiteX3" fmla="*/ 2957332 w 3941180"/>
              <a:gd name="connsiteY3" fmla="*/ 2297575 h 2760563"/>
              <a:gd name="connsiteX4" fmla="*/ 3941180 w 3941180"/>
              <a:gd name="connsiteY4" fmla="*/ 2748988 h 2760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1180" h="2760563">
                <a:moveTo>
                  <a:pt x="0" y="2760563"/>
                </a:moveTo>
                <a:cubicBezTo>
                  <a:pt x="330843" y="2753329"/>
                  <a:pt x="661687" y="2746095"/>
                  <a:pt x="989636" y="2286001"/>
                </a:cubicBezTo>
                <a:cubicBezTo>
                  <a:pt x="1317585" y="1825907"/>
                  <a:pt x="1639747" y="-1928"/>
                  <a:pt x="1967696" y="1"/>
                </a:cubicBezTo>
                <a:cubicBezTo>
                  <a:pt x="2295645" y="1930"/>
                  <a:pt x="2628418" y="1839411"/>
                  <a:pt x="2957332" y="2297575"/>
                </a:cubicBezTo>
                <a:cubicBezTo>
                  <a:pt x="3286246" y="2755739"/>
                  <a:pt x="3613713" y="2752363"/>
                  <a:pt x="3941180" y="2748988"/>
                </a:cubicBezTo>
              </a:path>
            </a:pathLst>
          </a:custGeom>
          <a:solidFill>
            <a:srgbClr val="FFFF00">
              <a:alpha val="20000"/>
            </a:srgb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33" name="直線コネクタ 32"/>
          <p:cNvCxnSpPr/>
          <p:nvPr/>
        </p:nvCxnSpPr>
        <p:spPr>
          <a:xfrm flipH="1">
            <a:off x="3297389" y="4652867"/>
            <a:ext cx="0" cy="1440062"/>
          </a:xfrm>
          <a:prstGeom prst="line">
            <a:avLst/>
          </a:prstGeom>
          <a:solidFill>
            <a:srgbClr val="FFFF00">
              <a:alpha val="20000"/>
            </a:srgbClr>
          </a:solidFill>
          <a:ln w="19050">
            <a:solidFill>
              <a:schemeClr val="bg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直線コネクタ 33"/>
          <p:cNvCxnSpPr/>
          <p:nvPr/>
        </p:nvCxnSpPr>
        <p:spPr>
          <a:xfrm flipH="1">
            <a:off x="2851523" y="4652867"/>
            <a:ext cx="0" cy="1440062"/>
          </a:xfrm>
          <a:prstGeom prst="line">
            <a:avLst/>
          </a:prstGeom>
          <a:solidFill>
            <a:schemeClr val="accent1">
              <a:alpha val="20000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直線矢印コネクタ 22"/>
          <p:cNvCxnSpPr/>
          <p:nvPr/>
        </p:nvCxnSpPr>
        <p:spPr>
          <a:xfrm>
            <a:off x="3905309" y="1331514"/>
            <a:ext cx="36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6" name="直線矢印コネクタ 35"/>
          <p:cNvCxnSpPr/>
          <p:nvPr/>
        </p:nvCxnSpPr>
        <p:spPr>
          <a:xfrm>
            <a:off x="4305501" y="1331514"/>
            <a:ext cx="360000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7" name="直線矢印コネクタ 36"/>
          <p:cNvCxnSpPr/>
          <p:nvPr/>
        </p:nvCxnSpPr>
        <p:spPr>
          <a:xfrm>
            <a:off x="2589061" y="1331514"/>
            <a:ext cx="252000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8" name="直線矢印コネクタ 37"/>
          <p:cNvCxnSpPr/>
          <p:nvPr/>
        </p:nvCxnSpPr>
        <p:spPr>
          <a:xfrm>
            <a:off x="2855219" y="1331514"/>
            <a:ext cx="252000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9" name="直線矢印コネクタ 38"/>
          <p:cNvCxnSpPr/>
          <p:nvPr/>
        </p:nvCxnSpPr>
        <p:spPr>
          <a:xfrm>
            <a:off x="2589061" y="5238881"/>
            <a:ext cx="252000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線矢印コネクタ 39"/>
          <p:cNvCxnSpPr/>
          <p:nvPr/>
        </p:nvCxnSpPr>
        <p:spPr>
          <a:xfrm>
            <a:off x="2855219" y="5238881"/>
            <a:ext cx="252000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線矢印コネクタ 41"/>
          <p:cNvCxnSpPr/>
          <p:nvPr/>
        </p:nvCxnSpPr>
        <p:spPr>
          <a:xfrm>
            <a:off x="2721325" y="5084817"/>
            <a:ext cx="566016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5" name="直線矢印コネクタ 44"/>
          <p:cNvCxnSpPr/>
          <p:nvPr/>
        </p:nvCxnSpPr>
        <p:spPr>
          <a:xfrm>
            <a:off x="3297389" y="5084817"/>
            <a:ext cx="566016" cy="0"/>
          </a:xfrm>
          <a:prstGeom prst="straightConnector1">
            <a:avLst/>
          </a:prstGeom>
          <a:solidFill>
            <a:schemeClr val="bg1"/>
          </a:solidFill>
          <a:ln w="12700">
            <a:solidFill>
              <a:schemeClr val="bg1"/>
            </a:solidFill>
            <a:prstDash val="dash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4" name="テキスト ボックス 43"/>
          <p:cNvSpPr txBox="1"/>
          <p:nvPr/>
        </p:nvSpPr>
        <p:spPr>
          <a:xfrm>
            <a:off x="2121821" y="2259663"/>
            <a:ext cx="145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1"/>
                </a:solidFill>
              </a:rPr>
              <a:t>平均</a:t>
            </a:r>
            <a:r>
              <a:rPr lang="ja-JP" altLang="en-US" sz="2800" dirty="0">
                <a:solidFill>
                  <a:schemeClr val="accent1"/>
                </a:solidFill>
              </a:rPr>
              <a:t>０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39069" y="459463"/>
            <a:ext cx="1719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>
                <a:solidFill>
                  <a:schemeClr val="accent1"/>
                </a:solidFill>
              </a:rPr>
              <a:t>標準偏差</a:t>
            </a:r>
            <a:endParaRPr kumimoji="1" lang="en-US" altLang="ja-JP" sz="2800" dirty="0">
              <a:solidFill>
                <a:schemeClr val="accent1"/>
              </a:solidFill>
            </a:endParaRPr>
          </a:p>
          <a:p>
            <a:pPr algn="r"/>
            <a:r>
              <a:rPr lang="ja-JP" altLang="en-US" sz="2800" dirty="0">
                <a:solidFill>
                  <a:schemeClr val="accent1"/>
                </a:solidFill>
              </a:rPr>
              <a:t>１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2409013" y="1557586"/>
            <a:ext cx="864096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Ｚ値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4511477" y="1557586"/>
            <a:ext cx="135415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元データ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2121821" y="6146934"/>
            <a:ext cx="1458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2"/>
                </a:solidFill>
              </a:rPr>
              <a:t>平均</a:t>
            </a:r>
            <a:r>
              <a:rPr lang="ja-JP" altLang="en-US" sz="2800" dirty="0">
                <a:solidFill>
                  <a:schemeClr val="accent2"/>
                </a:solidFill>
              </a:rPr>
              <a:t>０</a:t>
            </a:r>
            <a:endParaRPr kumimoji="1" lang="ja-JP" altLang="en-US" sz="2800" dirty="0">
              <a:solidFill>
                <a:schemeClr val="accent2"/>
              </a:solidFill>
            </a:endParaRP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839069" y="4346734"/>
            <a:ext cx="1719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>
                <a:solidFill>
                  <a:schemeClr val="accent2"/>
                </a:solidFill>
              </a:rPr>
              <a:t>標準偏差</a:t>
            </a:r>
            <a:endParaRPr kumimoji="1" lang="en-US" altLang="ja-JP" sz="2800" dirty="0">
              <a:solidFill>
                <a:schemeClr val="accent2"/>
              </a:solidFill>
            </a:endParaRPr>
          </a:p>
          <a:p>
            <a:pPr algn="r"/>
            <a:r>
              <a:rPr lang="ja-JP" altLang="en-US" sz="2800" dirty="0">
                <a:solidFill>
                  <a:schemeClr val="accent2"/>
                </a:solidFill>
              </a:rPr>
              <a:t>１</a:t>
            </a:r>
            <a:endParaRPr kumimoji="1" lang="ja-JP" altLang="en-US" sz="2800" dirty="0">
              <a:solidFill>
                <a:schemeClr val="accent2"/>
              </a:solidFill>
            </a:endParaRPr>
          </a:p>
        </p:txBody>
      </p:sp>
      <p:sp>
        <p:nvSpPr>
          <p:cNvPr id="52" name="テキスト ボックス 51"/>
          <p:cNvSpPr txBox="1"/>
          <p:nvPr/>
        </p:nvSpPr>
        <p:spPr>
          <a:xfrm>
            <a:off x="2409013" y="5444857"/>
            <a:ext cx="864096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Ｚ値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871458" y="5314320"/>
            <a:ext cx="1354156" cy="46166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/>
              <a:t>元データ</a:t>
            </a:r>
          </a:p>
        </p:txBody>
      </p:sp>
      <p:cxnSp>
        <p:nvCxnSpPr>
          <p:cNvPr id="54" name="直線矢印コネクタ 53"/>
          <p:cNvCxnSpPr/>
          <p:nvPr/>
        </p:nvCxnSpPr>
        <p:spPr>
          <a:xfrm>
            <a:off x="6527701" y="2205658"/>
            <a:ext cx="5760640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5" name="直線矢印コネクタ 54"/>
          <p:cNvCxnSpPr/>
          <p:nvPr/>
        </p:nvCxnSpPr>
        <p:spPr>
          <a:xfrm flipV="1">
            <a:off x="9264005" y="117426"/>
            <a:ext cx="0" cy="2088232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フリーフォーム 55"/>
          <p:cNvSpPr/>
          <p:nvPr/>
        </p:nvSpPr>
        <p:spPr>
          <a:xfrm>
            <a:off x="8320361" y="721095"/>
            <a:ext cx="1879748" cy="1464467"/>
          </a:xfrm>
          <a:custGeom>
            <a:avLst/>
            <a:gdLst>
              <a:gd name="connsiteX0" fmla="*/ 0 w 3941180"/>
              <a:gd name="connsiteY0" fmla="*/ 2760563 h 2760563"/>
              <a:gd name="connsiteX1" fmla="*/ 989636 w 3941180"/>
              <a:gd name="connsiteY1" fmla="*/ 2286001 h 2760563"/>
              <a:gd name="connsiteX2" fmla="*/ 1967696 w 3941180"/>
              <a:gd name="connsiteY2" fmla="*/ 1 h 2760563"/>
              <a:gd name="connsiteX3" fmla="*/ 2957332 w 3941180"/>
              <a:gd name="connsiteY3" fmla="*/ 2297575 h 2760563"/>
              <a:gd name="connsiteX4" fmla="*/ 3941180 w 3941180"/>
              <a:gd name="connsiteY4" fmla="*/ 2748988 h 2760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1180" h="2760563">
                <a:moveTo>
                  <a:pt x="0" y="2760563"/>
                </a:moveTo>
                <a:cubicBezTo>
                  <a:pt x="330843" y="2753329"/>
                  <a:pt x="661687" y="2746095"/>
                  <a:pt x="989636" y="2286001"/>
                </a:cubicBezTo>
                <a:cubicBezTo>
                  <a:pt x="1317585" y="1825907"/>
                  <a:pt x="1639747" y="-1928"/>
                  <a:pt x="1967696" y="1"/>
                </a:cubicBezTo>
                <a:cubicBezTo>
                  <a:pt x="2295645" y="1930"/>
                  <a:pt x="2628418" y="1839411"/>
                  <a:pt x="2957332" y="2297575"/>
                </a:cubicBezTo>
                <a:cubicBezTo>
                  <a:pt x="3286246" y="2755739"/>
                  <a:pt x="3613713" y="2752363"/>
                  <a:pt x="3941180" y="2748988"/>
                </a:cubicBezTo>
              </a:path>
            </a:pathLst>
          </a:custGeom>
          <a:solidFill>
            <a:schemeClr val="accent1">
              <a:alpha val="20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60" name="直線コネクタ 59"/>
          <p:cNvCxnSpPr/>
          <p:nvPr/>
        </p:nvCxnSpPr>
        <p:spPr>
          <a:xfrm flipH="1">
            <a:off x="9260235" y="765596"/>
            <a:ext cx="0" cy="1440062"/>
          </a:xfrm>
          <a:prstGeom prst="line">
            <a:avLst/>
          </a:prstGeom>
          <a:solidFill>
            <a:schemeClr val="accent1">
              <a:alpha val="20000"/>
            </a:schemeClr>
          </a:solidFill>
          <a:ln w="381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1" name="直線矢印コネクタ 60"/>
          <p:cNvCxnSpPr/>
          <p:nvPr/>
        </p:nvCxnSpPr>
        <p:spPr>
          <a:xfrm>
            <a:off x="6527701" y="6092929"/>
            <a:ext cx="5760640" cy="0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直線矢印コネクタ 61"/>
          <p:cNvCxnSpPr/>
          <p:nvPr/>
        </p:nvCxnSpPr>
        <p:spPr>
          <a:xfrm flipV="1">
            <a:off x="9264005" y="4004697"/>
            <a:ext cx="0" cy="2088232"/>
          </a:xfrm>
          <a:prstGeom prst="straightConnector1">
            <a:avLst/>
          </a:prstGeom>
          <a:solidFill>
            <a:schemeClr val="bg1"/>
          </a:solidFill>
          <a:ln w="38100">
            <a:solidFill>
              <a:schemeClr val="bg1"/>
            </a:solidFill>
            <a:tailEnd type="arrow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フリーフォーム 62"/>
          <p:cNvSpPr/>
          <p:nvPr/>
        </p:nvSpPr>
        <p:spPr>
          <a:xfrm>
            <a:off x="8320361" y="4608366"/>
            <a:ext cx="1879748" cy="1464467"/>
          </a:xfrm>
          <a:custGeom>
            <a:avLst/>
            <a:gdLst>
              <a:gd name="connsiteX0" fmla="*/ 0 w 3941180"/>
              <a:gd name="connsiteY0" fmla="*/ 2760563 h 2760563"/>
              <a:gd name="connsiteX1" fmla="*/ 989636 w 3941180"/>
              <a:gd name="connsiteY1" fmla="*/ 2286001 h 2760563"/>
              <a:gd name="connsiteX2" fmla="*/ 1967696 w 3941180"/>
              <a:gd name="connsiteY2" fmla="*/ 1 h 2760563"/>
              <a:gd name="connsiteX3" fmla="*/ 2957332 w 3941180"/>
              <a:gd name="connsiteY3" fmla="*/ 2297575 h 2760563"/>
              <a:gd name="connsiteX4" fmla="*/ 3941180 w 3941180"/>
              <a:gd name="connsiteY4" fmla="*/ 2748988 h 27605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41180" h="2760563">
                <a:moveTo>
                  <a:pt x="0" y="2760563"/>
                </a:moveTo>
                <a:cubicBezTo>
                  <a:pt x="330843" y="2753329"/>
                  <a:pt x="661687" y="2746095"/>
                  <a:pt x="989636" y="2286001"/>
                </a:cubicBezTo>
                <a:cubicBezTo>
                  <a:pt x="1317585" y="1825907"/>
                  <a:pt x="1639747" y="-1928"/>
                  <a:pt x="1967696" y="1"/>
                </a:cubicBezTo>
                <a:cubicBezTo>
                  <a:pt x="2295645" y="1930"/>
                  <a:pt x="2628418" y="1839411"/>
                  <a:pt x="2957332" y="2297575"/>
                </a:cubicBezTo>
                <a:cubicBezTo>
                  <a:pt x="3286246" y="2755739"/>
                  <a:pt x="3613713" y="2752363"/>
                  <a:pt x="3941180" y="2748988"/>
                </a:cubicBezTo>
              </a:path>
            </a:pathLst>
          </a:custGeom>
          <a:solidFill>
            <a:schemeClr val="accent2">
              <a:alpha val="20000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cxnSp>
        <p:nvCxnSpPr>
          <p:cNvPr id="66" name="直線コネクタ 65"/>
          <p:cNvCxnSpPr/>
          <p:nvPr/>
        </p:nvCxnSpPr>
        <p:spPr>
          <a:xfrm flipH="1">
            <a:off x="9260235" y="4652867"/>
            <a:ext cx="0" cy="1440062"/>
          </a:xfrm>
          <a:prstGeom prst="line">
            <a:avLst/>
          </a:prstGeom>
          <a:solidFill>
            <a:schemeClr val="accent1">
              <a:alpha val="20000"/>
            </a:schemeClr>
          </a:solidFill>
          <a:ln w="38100">
            <a:solidFill>
              <a:schemeClr val="accent2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9" name="直線矢印コネクタ 68"/>
          <p:cNvCxnSpPr/>
          <p:nvPr/>
        </p:nvCxnSpPr>
        <p:spPr>
          <a:xfrm>
            <a:off x="8997773" y="1331514"/>
            <a:ext cx="252000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直線矢印コネクタ 69"/>
          <p:cNvCxnSpPr/>
          <p:nvPr/>
        </p:nvCxnSpPr>
        <p:spPr>
          <a:xfrm>
            <a:off x="9263931" y="1331514"/>
            <a:ext cx="252000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accent1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矢印コネクタ 70"/>
          <p:cNvCxnSpPr/>
          <p:nvPr/>
        </p:nvCxnSpPr>
        <p:spPr>
          <a:xfrm>
            <a:off x="8997773" y="5238881"/>
            <a:ext cx="252000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2" name="直線矢印コネクタ 71"/>
          <p:cNvCxnSpPr/>
          <p:nvPr/>
        </p:nvCxnSpPr>
        <p:spPr>
          <a:xfrm>
            <a:off x="9263931" y="5238881"/>
            <a:ext cx="252000" cy="0"/>
          </a:xfrm>
          <a:prstGeom prst="straightConnector1">
            <a:avLst/>
          </a:prstGeom>
          <a:solidFill>
            <a:schemeClr val="bg1"/>
          </a:solidFill>
          <a:ln w="28575">
            <a:solidFill>
              <a:schemeClr val="accent2"/>
            </a:solidFill>
            <a:prstDash val="solid"/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8463549" y="2259663"/>
            <a:ext cx="159254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1"/>
                </a:solidFill>
              </a:rPr>
              <a:t>平均</a:t>
            </a:r>
            <a:r>
              <a:rPr lang="ja-JP" altLang="en-US" sz="2800" dirty="0">
                <a:solidFill>
                  <a:schemeClr val="accent1"/>
                </a:solidFill>
              </a:rPr>
              <a:t>０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247781" y="459463"/>
            <a:ext cx="1719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>
                <a:solidFill>
                  <a:schemeClr val="accent1"/>
                </a:solidFill>
              </a:rPr>
              <a:t>標準偏差</a:t>
            </a:r>
            <a:endParaRPr kumimoji="1" lang="en-US" altLang="ja-JP" sz="2800" dirty="0">
              <a:solidFill>
                <a:schemeClr val="accent1"/>
              </a:solidFill>
            </a:endParaRPr>
          </a:p>
          <a:p>
            <a:pPr algn="r"/>
            <a:r>
              <a:rPr lang="ja-JP" altLang="en-US" sz="2800" dirty="0">
                <a:solidFill>
                  <a:schemeClr val="accent1"/>
                </a:solidFill>
              </a:rPr>
              <a:t>１</a:t>
            </a:r>
            <a:endParaRPr kumimoji="1" lang="ja-JP" altLang="en-US" sz="2800" dirty="0">
              <a:solidFill>
                <a:schemeClr val="accent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8817725" y="1557586"/>
            <a:ext cx="864096" cy="461665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Ｚ値</a:t>
            </a: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7247781" y="4346734"/>
            <a:ext cx="171982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2800" dirty="0">
                <a:solidFill>
                  <a:schemeClr val="accent2"/>
                </a:solidFill>
              </a:rPr>
              <a:t>標準偏差</a:t>
            </a:r>
            <a:endParaRPr kumimoji="1" lang="en-US" altLang="ja-JP" sz="2800" dirty="0">
              <a:solidFill>
                <a:schemeClr val="accent2"/>
              </a:solidFill>
            </a:endParaRPr>
          </a:p>
          <a:p>
            <a:pPr algn="r"/>
            <a:r>
              <a:rPr lang="ja-JP" altLang="en-US" sz="2800" dirty="0">
                <a:solidFill>
                  <a:schemeClr val="accent2"/>
                </a:solidFill>
              </a:rPr>
              <a:t>１</a:t>
            </a:r>
            <a:endParaRPr kumimoji="1" lang="ja-JP" altLang="en-US" sz="2800" dirty="0">
              <a:solidFill>
                <a:schemeClr val="accent2"/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8817725" y="5444857"/>
            <a:ext cx="864096" cy="461665"/>
          </a:xfrm>
          <a:prstGeom prst="rect">
            <a:avLst/>
          </a:prstGeom>
          <a:solidFill>
            <a:schemeClr val="accent2"/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accent1"/>
                </a:solidFill>
              </a:rPr>
              <a:t>Ｚ値</a:t>
            </a:r>
          </a:p>
        </p:txBody>
      </p:sp>
      <p:sp>
        <p:nvSpPr>
          <p:cNvPr id="48" name="右矢印 47"/>
          <p:cNvSpPr/>
          <p:nvPr/>
        </p:nvSpPr>
        <p:spPr>
          <a:xfrm>
            <a:off x="5519589" y="765596"/>
            <a:ext cx="1368152" cy="68773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2" name="右矢印 81"/>
          <p:cNvSpPr/>
          <p:nvPr/>
        </p:nvSpPr>
        <p:spPr>
          <a:xfrm>
            <a:off x="5519589" y="4685166"/>
            <a:ext cx="1368152" cy="687732"/>
          </a:xfrm>
          <a:prstGeom prst="rightArrow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8608393" y="6146934"/>
            <a:ext cx="1303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2"/>
                </a:solidFill>
              </a:rPr>
              <a:t>平均</a:t>
            </a:r>
            <a:r>
              <a:rPr lang="ja-JP" altLang="en-US" sz="2800" dirty="0">
                <a:solidFill>
                  <a:schemeClr val="accent2"/>
                </a:solidFill>
              </a:rPr>
              <a:t>０</a:t>
            </a:r>
            <a:endParaRPr kumimoji="1" lang="ja-JP" altLang="en-US" sz="2800" dirty="0">
              <a:solidFill>
                <a:schemeClr val="accent2"/>
              </a:solidFill>
            </a:endParaRPr>
          </a:p>
        </p:txBody>
      </p:sp>
      <p:sp>
        <p:nvSpPr>
          <p:cNvPr id="85" name="フリーフォーム 84"/>
          <p:cNvSpPr/>
          <p:nvPr/>
        </p:nvSpPr>
        <p:spPr>
          <a:xfrm>
            <a:off x="9768061" y="1436914"/>
            <a:ext cx="1496141" cy="3801967"/>
          </a:xfrm>
          <a:custGeom>
            <a:avLst/>
            <a:gdLst>
              <a:gd name="connsiteX0" fmla="*/ 20097 w 924448"/>
              <a:gd name="connsiteY0" fmla="*/ 0 h 3386295"/>
              <a:gd name="connsiteX1" fmla="*/ 924448 w 924448"/>
              <a:gd name="connsiteY1" fmla="*/ 0 h 3386295"/>
              <a:gd name="connsiteX2" fmla="*/ 924448 w 924448"/>
              <a:gd name="connsiteY2" fmla="*/ 3386295 h 3386295"/>
              <a:gd name="connsiteX3" fmla="*/ 0 w 924448"/>
              <a:gd name="connsiteY3" fmla="*/ 3386295 h 33862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4448" h="3386295">
                <a:moveTo>
                  <a:pt x="20097" y="0"/>
                </a:moveTo>
                <a:lnTo>
                  <a:pt x="924448" y="0"/>
                </a:lnTo>
                <a:lnTo>
                  <a:pt x="924448" y="3386295"/>
                </a:lnTo>
                <a:lnTo>
                  <a:pt x="0" y="3386295"/>
                </a:lnTo>
              </a:path>
            </a:pathLst>
          </a:custGeom>
          <a:noFill/>
          <a:ln w="76200">
            <a:solidFill>
              <a:schemeClr val="accent3">
                <a:lumMod val="60000"/>
                <a:lumOff val="40000"/>
              </a:schemeClr>
            </a:solidFill>
            <a:prstDash val="sysDash"/>
            <a:headEnd type="arrow" w="med" len="med"/>
            <a:tailEnd type="arrow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角丸四角形 85"/>
          <p:cNvSpPr/>
          <p:nvPr/>
        </p:nvSpPr>
        <p:spPr>
          <a:xfrm>
            <a:off x="9399653" y="2871733"/>
            <a:ext cx="2960696" cy="1278141"/>
          </a:xfrm>
          <a:prstGeom prst="roundRect">
            <a:avLst>
              <a:gd name="adj" fmla="val 8805"/>
            </a:avLst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ja-JP" altLang="en-US" dirty="0">
                <a:solidFill>
                  <a:schemeClr val="tx1"/>
                </a:solidFill>
              </a:rPr>
              <a:t>「値の大小」や</a:t>
            </a:r>
            <a:endParaRPr kumimoji="1" lang="en-US" altLang="ja-JP" dirty="0">
              <a:solidFill>
                <a:schemeClr val="tx1"/>
              </a:solidFill>
            </a:endParaRPr>
          </a:p>
          <a:p>
            <a:r>
              <a:rPr kumimoji="1" lang="ja-JP" altLang="en-US" dirty="0">
                <a:solidFill>
                  <a:schemeClr val="tx1"/>
                </a:solidFill>
              </a:rPr>
              <a:t>「値の高さ」の</a:t>
            </a:r>
            <a:r>
              <a:rPr lang="ja-JP" altLang="en-US" dirty="0">
                <a:solidFill>
                  <a:schemeClr val="tx1"/>
                </a:solidFill>
              </a:rPr>
              <a:t>比較が</a:t>
            </a:r>
            <a:endParaRPr lang="en-US" altLang="ja-JP" dirty="0">
              <a:solidFill>
                <a:schemeClr val="tx1"/>
              </a:solidFill>
            </a:endParaRPr>
          </a:p>
          <a:p>
            <a:r>
              <a:rPr lang="ja-JP" altLang="en-US" dirty="0">
                <a:solidFill>
                  <a:schemeClr val="tx1"/>
                </a:solidFill>
              </a:rPr>
              <a:t>容易になる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525872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8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7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6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9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8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8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0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3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9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0" fill="hold">
                      <p:stCondLst>
                        <p:cond delay="indefinite"/>
                      </p:stCondLst>
                      <p:childTnLst>
                        <p:par>
                          <p:cTn id="101" fill="hold">
                            <p:stCondLst>
                              <p:cond delay="0"/>
                            </p:stCondLst>
                            <p:childTnLst>
                              <p:par>
                                <p:cTn id="10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1" grpId="0" animBg="1"/>
      <p:bldP spid="44" grpId="0"/>
      <p:bldP spid="47" grpId="0"/>
      <p:bldP spid="46" grpId="0" animBg="1"/>
      <p:bldP spid="50" grpId="0"/>
      <p:bldP spid="51" grpId="0"/>
      <p:bldP spid="52" grpId="0" animBg="1"/>
      <p:bldP spid="56" grpId="0" animBg="1"/>
      <p:bldP spid="63" grpId="0" animBg="1"/>
      <p:bldP spid="75" grpId="0"/>
      <p:bldP spid="76" grpId="0"/>
      <p:bldP spid="77" grpId="0" animBg="1"/>
      <p:bldP spid="79" grpId="0"/>
      <p:bldP spid="80" grpId="0" animBg="1"/>
      <p:bldP spid="48" grpId="0" animBg="1"/>
      <p:bldP spid="82" grpId="0" animBg="1"/>
      <p:bldP spid="83" grpId="0"/>
      <p:bldP spid="85" grpId="0" animBg="1"/>
      <p:bldP spid="86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24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95053" y="482113"/>
            <a:ext cx="7310696" cy="2488565"/>
          </a:xfrm>
          <a:prstGeom prst="rect">
            <a:avLst/>
          </a:prstGeom>
          <a:solidFill>
            <a:srgbClr val="0000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04949" y="594414"/>
            <a:ext cx="38844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accent2"/>
                </a:solidFill>
              </a:rPr>
              <a:t>標準化変量 （Ｚ値）</a:t>
            </a: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3958757" y="1390802"/>
            <a:ext cx="1584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ja-JP" sz="6000" i="1" baseline="-10000" dirty="0" err="1">
                <a:solidFill>
                  <a:schemeClr val="accent1"/>
                </a:solidFill>
                <a:latin typeface="Times New Roman" panose="02020603050405020304" pitchFamily="18" charset="0"/>
                <a:ea typeface="Adobe Ming Std L" pitchFamily="18" charset="-128"/>
                <a:cs typeface="Times New Roman" panose="02020603050405020304" pitchFamily="18" charset="0"/>
              </a:rPr>
              <a:t>i</a:t>
            </a:r>
            <a:r>
              <a:rPr kumimoji="1" lang="ja-JP" altLang="en-US" sz="4400" dirty="0">
                <a:solidFill>
                  <a:schemeClr val="bg1"/>
                </a:solidFill>
              </a:rPr>
              <a:t> ＝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5456381" y="914803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6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6000" i="1" baseline="-1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6000" baseline="-1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 </a:t>
            </a:r>
            <a:r>
              <a:rPr lang="en-US" altLang="ja-JP" sz="60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3200" baseline="-100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6824533" y="1202835"/>
            <a:ext cx="432048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5456381" y="1972405"/>
            <a:ext cx="1944216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6000629" y="1758803"/>
            <a:ext cx="100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000" i="1" dirty="0" err="1">
                <a:solidFill>
                  <a:schemeClr val="accent4"/>
                </a:solidFill>
              </a:rPr>
              <a:t>σ</a:t>
            </a:r>
            <a:r>
              <a:rPr lang="en-US" altLang="ja-JP" sz="6000" i="1" baseline="-100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sz="6000" i="1" baseline="-10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881723" y="119167"/>
            <a:ext cx="228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： </a:t>
            </a:r>
            <a:r>
              <a:rPr lang="en-US" altLang="ja-JP" sz="3600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の平均</a:t>
            </a:r>
            <a:endParaRPr kumimoji="1" lang="ja-JP" altLang="en-US" sz="1600" baseline="-10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>
            <a:off x="8914013" y="238244"/>
            <a:ext cx="293162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8831957" y="551215"/>
            <a:ext cx="3026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i="1" dirty="0" err="1">
                <a:solidFill>
                  <a:schemeClr val="bg1"/>
                </a:solidFill>
              </a:rPr>
              <a:t>σ</a:t>
            </a:r>
            <a:r>
              <a:rPr lang="en-US" altLang="ja-JP" sz="3600" i="1" baseline="-10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： </a:t>
            </a:r>
            <a:r>
              <a:rPr lang="en-US" altLang="ja-JP" sz="3600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の標準偏差</a:t>
            </a:r>
            <a:endParaRPr kumimoji="1" lang="ja-JP" altLang="en-US" sz="1600" baseline="-10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319101" y="1341562"/>
            <a:ext cx="3537192" cy="1629000"/>
          </a:xfrm>
          <a:prstGeom prst="rect">
            <a:avLst/>
          </a:prstGeom>
          <a:solidFill>
            <a:srgbClr val="0000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28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ja-JP" altLang="en-US" b="0" dirty="0"/>
              <a:t>標準化変量（Ｚ値）は</a:t>
            </a:r>
            <a:endParaRPr lang="en-US" altLang="ja-JP" b="0" dirty="0"/>
          </a:p>
          <a:p>
            <a:pPr algn="l"/>
            <a:r>
              <a:rPr lang="ja-JP" altLang="en-US" b="0" dirty="0"/>
              <a:t>　●平均が“</a:t>
            </a:r>
            <a:r>
              <a:rPr lang="ja-JP" altLang="en-US" b="0" dirty="0">
                <a:solidFill>
                  <a:schemeClr val="accent1"/>
                </a:solidFill>
              </a:rPr>
              <a:t>０</a:t>
            </a:r>
            <a:r>
              <a:rPr lang="ja-JP" altLang="en-US" b="0" dirty="0"/>
              <a:t>”</a:t>
            </a:r>
            <a:endParaRPr lang="en-US" altLang="ja-JP" b="0" dirty="0"/>
          </a:p>
          <a:p>
            <a:pPr algn="l"/>
            <a:r>
              <a:rPr lang="ja-JP" altLang="en-US" b="0" dirty="0"/>
              <a:t>　●標準偏差が“</a:t>
            </a:r>
            <a:r>
              <a:rPr lang="ja-JP" altLang="en-US" b="0" dirty="0">
                <a:solidFill>
                  <a:schemeClr val="accent1"/>
                </a:solidFill>
              </a:rPr>
              <a:t>１</a:t>
            </a:r>
            <a:r>
              <a:rPr lang="ja-JP" altLang="en-US" b="0" dirty="0"/>
              <a:t>”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0997" y="3213770"/>
            <a:ext cx="82089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2"/>
                </a:solidFill>
              </a:rPr>
              <a:t>このような値は、他にも以下のものがある。</a:t>
            </a:r>
          </a:p>
        </p:txBody>
      </p:sp>
      <p:sp>
        <p:nvSpPr>
          <p:cNvPr id="16" name="正方形/長方形 15"/>
          <p:cNvSpPr/>
          <p:nvPr/>
        </p:nvSpPr>
        <p:spPr>
          <a:xfrm>
            <a:off x="695053" y="4005858"/>
            <a:ext cx="7310696" cy="2488565"/>
          </a:xfrm>
          <a:prstGeom prst="rect">
            <a:avLst/>
          </a:prstGeom>
          <a:solidFill>
            <a:srgbClr val="0000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804949" y="4118159"/>
            <a:ext cx="29144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accent2"/>
                </a:solidFill>
              </a:rPr>
              <a:t>偏差値 （Ｔ値）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271117" y="4914547"/>
            <a:ext cx="158417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60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altLang="ja-JP" sz="6000" i="1" baseline="-10000" dirty="0" err="1">
                <a:solidFill>
                  <a:schemeClr val="accent1"/>
                </a:solidFill>
                <a:latin typeface="Times New Roman" panose="02020603050405020304" pitchFamily="18" charset="0"/>
                <a:ea typeface="Adobe Ming Std L" pitchFamily="18" charset="-128"/>
                <a:cs typeface="Times New Roman" panose="02020603050405020304" pitchFamily="18" charset="0"/>
              </a:rPr>
              <a:t>i</a:t>
            </a:r>
            <a:r>
              <a:rPr kumimoji="1" lang="ja-JP" altLang="en-US" sz="4400" dirty="0">
                <a:solidFill>
                  <a:schemeClr val="bg1"/>
                </a:solidFill>
              </a:rPr>
              <a:t> ＝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041060" y="4438548"/>
            <a:ext cx="194421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6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6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6000" i="1" baseline="-10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6000" baseline="-100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 </a:t>
            </a:r>
            <a:r>
              <a:rPr lang="en-US" altLang="ja-JP" sz="60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3200" baseline="-100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0" name="直線コネクタ 19"/>
          <p:cNvCxnSpPr/>
          <p:nvPr/>
        </p:nvCxnSpPr>
        <p:spPr>
          <a:xfrm>
            <a:off x="5409212" y="4726580"/>
            <a:ext cx="432048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直線コネクタ 20"/>
          <p:cNvCxnSpPr/>
          <p:nvPr/>
        </p:nvCxnSpPr>
        <p:spPr>
          <a:xfrm>
            <a:off x="4041060" y="5496150"/>
            <a:ext cx="1944216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4585308" y="5282548"/>
            <a:ext cx="100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000" i="1" dirty="0" err="1">
                <a:solidFill>
                  <a:schemeClr val="accent4"/>
                </a:solidFill>
              </a:rPr>
              <a:t>σ</a:t>
            </a:r>
            <a:r>
              <a:rPr lang="en-US" altLang="ja-JP" sz="6000" i="1" baseline="-100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sz="6000" i="1" baseline="-10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2567261" y="5112063"/>
            <a:ext cx="1557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１０</a:t>
            </a:r>
            <a:r>
              <a:rPr kumimoji="1" lang="en-US" altLang="ja-JP" sz="40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×</a:t>
            </a:r>
            <a:endParaRPr kumimoji="1" lang="ja-JP" altLang="en-US" sz="1800" baseline="-10000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6122726" y="5112063"/>
            <a:ext cx="155710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40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＋</a:t>
            </a:r>
            <a:r>
              <a:rPr lang="ja-JP" altLang="en-US" sz="4000" dirty="0">
                <a:solidFill>
                  <a:schemeClr val="bg1"/>
                </a:solidFill>
                <a:latin typeface="+mj-ea"/>
                <a:ea typeface="+mj-ea"/>
                <a:cs typeface="Times New Roman" panose="02020603050405020304" pitchFamily="18" charset="0"/>
              </a:rPr>
              <a:t> ５０</a:t>
            </a:r>
            <a:endParaRPr kumimoji="1" lang="ja-JP" altLang="en-US" sz="1800" baseline="-10000" dirty="0">
              <a:solidFill>
                <a:schemeClr val="bg1"/>
              </a:solidFill>
              <a:latin typeface="+mj-ea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8319101" y="4865423"/>
            <a:ext cx="3537192" cy="1629000"/>
          </a:xfrm>
          <a:prstGeom prst="rect">
            <a:avLst/>
          </a:prstGeom>
          <a:solidFill>
            <a:srgbClr val="0000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28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ja-JP" altLang="en-US" b="0" dirty="0"/>
              <a:t>偏差値（Ｔ値）は</a:t>
            </a:r>
            <a:endParaRPr lang="en-US" altLang="ja-JP" b="0" dirty="0"/>
          </a:p>
          <a:p>
            <a:pPr algn="l"/>
            <a:r>
              <a:rPr lang="ja-JP" altLang="en-US" b="0" dirty="0"/>
              <a:t>　●平均が“</a:t>
            </a:r>
            <a:r>
              <a:rPr lang="ja-JP" altLang="en-US" b="0" dirty="0">
                <a:solidFill>
                  <a:schemeClr val="accent1"/>
                </a:solidFill>
              </a:rPr>
              <a:t>５０</a:t>
            </a:r>
            <a:r>
              <a:rPr lang="ja-JP" altLang="en-US" b="0" dirty="0"/>
              <a:t>”</a:t>
            </a:r>
            <a:endParaRPr lang="en-US" altLang="ja-JP" b="0" dirty="0"/>
          </a:p>
          <a:p>
            <a:pPr algn="l"/>
            <a:r>
              <a:rPr lang="ja-JP" altLang="en-US" b="0" dirty="0"/>
              <a:t>　●標準偏差が“</a:t>
            </a:r>
            <a:r>
              <a:rPr lang="ja-JP" altLang="en-US" b="0" dirty="0">
                <a:solidFill>
                  <a:schemeClr val="accent1"/>
                </a:solidFill>
              </a:rPr>
              <a:t>１０</a:t>
            </a:r>
            <a:r>
              <a:rPr lang="ja-JP" altLang="en-US" b="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2798143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500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4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/>
      <p:bldP spid="16" grpId="0" animBg="1"/>
      <p:bldP spid="17" grpId="0"/>
      <p:bldP spid="18" grpId="0"/>
      <p:bldP spid="19" grpId="0"/>
      <p:bldP spid="22" grpId="0"/>
      <p:bldP spid="23" grpId="0"/>
      <p:bldP spid="24" grpId="0"/>
      <p:bldP spid="2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25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695053" y="2957453"/>
            <a:ext cx="7310696" cy="2488565"/>
          </a:xfrm>
          <a:prstGeom prst="rect">
            <a:avLst/>
          </a:prstGeom>
          <a:solidFill>
            <a:srgbClr val="0000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804949" y="3069754"/>
            <a:ext cx="6802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accent2"/>
                </a:solidFill>
              </a:rPr>
              <a:t>変動係数 </a:t>
            </a:r>
            <a:r>
              <a:rPr kumimoji="1" lang="ja-JP" altLang="en-US" sz="2800" dirty="0">
                <a:solidFill>
                  <a:schemeClr val="accent2"/>
                </a:solidFill>
              </a:rPr>
              <a:t>（</a:t>
            </a:r>
            <a:r>
              <a:rPr lang="en-US" altLang="ja-JP" sz="2800" dirty="0">
                <a:solidFill>
                  <a:schemeClr val="accent2"/>
                </a:solidFill>
              </a:rPr>
              <a:t>the coefficient of variation</a:t>
            </a:r>
            <a:r>
              <a:rPr kumimoji="1" lang="ja-JP" altLang="en-US" sz="2800" dirty="0">
                <a:solidFill>
                  <a:schemeClr val="accent2"/>
                </a:solidFill>
              </a:rPr>
              <a:t>）</a:t>
            </a:r>
            <a:endParaRPr kumimoji="1" lang="ja-JP" altLang="en-US" sz="3600" dirty="0">
              <a:solidFill>
                <a:schemeClr val="accent2"/>
              </a:solidFill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2639269" y="3918633"/>
            <a:ext cx="223224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6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ＣＶ</a:t>
            </a:r>
            <a:r>
              <a:rPr kumimoji="1" lang="ja-JP" altLang="en-US" sz="4400" dirty="0">
                <a:solidFill>
                  <a:schemeClr val="bg1"/>
                </a:solidFill>
              </a:rPr>
              <a:t> ＝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4784965" y="4373449"/>
            <a:ext cx="79208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0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3200" baseline="-100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" name="直線コネクタ 7"/>
          <p:cNvCxnSpPr/>
          <p:nvPr/>
        </p:nvCxnSpPr>
        <p:spPr>
          <a:xfrm>
            <a:off x="4953799" y="4661481"/>
            <a:ext cx="432048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" name="直線コネクタ 8"/>
          <p:cNvCxnSpPr/>
          <p:nvPr/>
        </p:nvCxnSpPr>
        <p:spPr>
          <a:xfrm>
            <a:off x="4686405" y="4500236"/>
            <a:ext cx="1008112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テキスト ボックス 9"/>
          <p:cNvSpPr txBox="1"/>
          <p:nvPr/>
        </p:nvSpPr>
        <p:spPr>
          <a:xfrm>
            <a:off x="4753149" y="3501802"/>
            <a:ext cx="10081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6000" i="1" dirty="0" err="1">
                <a:solidFill>
                  <a:schemeClr val="accent4"/>
                </a:solidFill>
              </a:rPr>
              <a:t>σ</a:t>
            </a:r>
            <a:r>
              <a:rPr lang="en-US" altLang="ja-JP" sz="6000" i="1" baseline="-100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sz="6000" i="1" baseline="-10000" dirty="0">
              <a:solidFill>
                <a:schemeClr val="accent4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8665699" y="4079607"/>
            <a:ext cx="22833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： </a:t>
            </a:r>
            <a:r>
              <a:rPr lang="en-US" altLang="ja-JP" sz="3600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の平均</a:t>
            </a:r>
            <a:endParaRPr kumimoji="1" lang="ja-JP" altLang="en-US" sz="1600" baseline="-10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>
            <a:off x="8697989" y="4198684"/>
            <a:ext cx="293162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8615933" y="3386595"/>
            <a:ext cx="3026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3600" i="1" dirty="0" err="1">
                <a:solidFill>
                  <a:schemeClr val="bg1"/>
                </a:solidFill>
              </a:rPr>
              <a:t>σ</a:t>
            </a:r>
            <a:r>
              <a:rPr lang="en-US" altLang="ja-JP" sz="3600" i="1" baseline="-10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： </a:t>
            </a:r>
            <a:r>
              <a:rPr lang="en-US" altLang="ja-JP" sz="3600" i="1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3600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dirty="0">
                <a:solidFill>
                  <a:srgbClr val="FFFF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の標準偏差</a:t>
            </a:r>
            <a:endParaRPr kumimoji="1" lang="ja-JP" altLang="en-US" sz="1600" baseline="-10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63005" y="261442"/>
            <a:ext cx="11737304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4"/>
                </a:solidFill>
              </a:rPr>
              <a:t>標準偏差</a:t>
            </a:r>
            <a:r>
              <a:rPr kumimoji="1" lang="ja-JP" altLang="en-US" sz="2800" dirty="0">
                <a:solidFill>
                  <a:schemeClr val="tx2"/>
                </a:solidFill>
              </a:rPr>
              <a:t>は「</a:t>
            </a:r>
            <a:r>
              <a:rPr kumimoji="1" lang="ja-JP" altLang="en-US" sz="2800" dirty="0">
                <a:solidFill>
                  <a:schemeClr val="accent4"/>
                </a:solidFill>
              </a:rPr>
              <a:t>平均値を中心としたデータの散らばり具合</a:t>
            </a:r>
            <a:r>
              <a:rPr kumimoji="1" lang="ja-JP" altLang="en-US" sz="2800" dirty="0">
                <a:solidFill>
                  <a:schemeClr val="tx2"/>
                </a:solidFill>
              </a:rPr>
              <a:t>」を表す数値だが、</a:t>
            </a:r>
            <a:endParaRPr kumimoji="1" lang="en-US" altLang="ja-JP" sz="2800" dirty="0">
              <a:solidFill>
                <a:schemeClr val="tx2"/>
              </a:solidFill>
            </a:endParaRPr>
          </a:p>
          <a:p>
            <a:r>
              <a:rPr kumimoji="1" lang="ja-JP" altLang="en-US" sz="2800" dirty="0">
                <a:solidFill>
                  <a:schemeClr val="tx2"/>
                </a:solidFill>
              </a:rPr>
              <a:t>異なるデータ集団を比較する際、</a:t>
            </a:r>
            <a:endParaRPr kumimoji="1" lang="en-US" altLang="ja-JP" sz="2800" dirty="0">
              <a:solidFill>
                <a:schemeClr val="tx2"/>
              </a:solidFill>
            </a:endParaRPr>
          </a:p>
          <a:p>
            <a:pPr algn="ctr"/>
            <a:r>
              <a:rPr kumimoji="1" lang="ja-JP" altLang="en-US" sz="2800" dirty="0">
                <a:solidFill>
                  <a:schemeClr val="tx2"/>
                </a:solidFill>
              </a:rPr>
              <a:t>（例： 大学生１００００人の身長データ　</a:t>
            </a:r>
            <a:r>
              <a:rPr kumimoji="1" lang="en-US" altLang="ja-JP" sz="2800" dirty="0">
                <a:solidFill>
                  <a:schemeClr val="tx2"/>
                </a:solidFill>
              </a:rPr>
              <a:t>vs</a:t>
            </a:r>
            <a:r>
              <a:rPr kumimoji="1" lang="ja-JP" altLang="en-US" sz="2800" dirty="0">
                <a:solidFill>
                  <a:schemeClr val="tx2"/>
                </a:solidFill>
              </a:rPr>
              <a:t>　小学生１００００人の身長データ）</a:t>
            </a:r>
            <a:endParaRPr kumimoji="1" lang="en-US" altLang="ja-JP" sz="2800" dirty="0">
              <a:solidFill>
                <a:schemeClr val="tx2"/>
              </a:solidFill>
            </a:endParaRPr>
          </a:p>
          <a:p>
            <a:r>
              <a:rPr lang="ja-JP" altLang="en-US" sz="2800" dirty="0">
                <a:solidFill>
                  <a:schemeClr val="tx2"/>
                </a:solidFill>
              </a:rPr>
              <a:t>標準偏差だけで大学生と小学生のデータの散らばり度合いを比較する事は</a:t>
            </a:r>
            <a:br>
              <a:rPr lang="en-US" altLang="ja-JP" sz="2800" dirty="0">
                <a:solidFill>
                  <a:schemeClr val="tx2"/>
                </a:solidFill>
              </a:rPr>
            </a:br>
            <a:r>
              <a:rPr lang="ja-JP" altLang="en-US" sz="2800" dirty="0">
                <a:solidFill>
                  <a:schemeClr val="tx2"/>
                </a:solidFill>
              </a:rPr>
              <a:t>出来ず、以下の</a:t>
            </a:r>
            <a:r>
              <a:rPr lang="ja-JP" altLang="en-US" sz="2800" dirty="0">
                <a:solidFill>
                  <a:schemeClr val="accent2"/>
                </a:solidFill>
              </a:rPr>
              <a:t>変動係数</a:t>
            </a:r>
            <a:r>
              <a:rPr lang="ja-JP" altLang="en-US" sz="2800" dirty="0">
                <a:solidFill>
                  <a:schemeClr val="tx2"/>
                </a:solidFill>
              </a:rPr>
              <a:t>を用いる。</a:t>
            </a:r>
            <a:endParaRPr kumimoji="1" lang="ja-JP" altLang="en-US" sz="2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610604"/>
      </p:ext>
    </p:extLst>
  </p:cSld>
  <p:clrMapOvr>
    <a:masterClrMapping/>
  </p:clrMapOvr>
  <p:transition>
    <p:dissolv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26</a:t>
            </a:fld>
            <a:endParaRPr lang="ja-JP" alt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702124" y="1629594"/>
            <a:ext cx="1101722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統計学を学ぶ</a:t>
            </a:r>
            <a:r>
              <a:rPr kumimoji="1" lang="ja-JP" altLang="en-US" sz="4400" dirty="0"/>
              <a:t>には</a:t>
            </a:r>
            <a:r>
              <a:rPr kumimoji="1" lang="ja-JP" altLang="en-US" sz="4400" dirty="0">
                <a:solidFill>
                  <a:schemeClr val="accent1"/>
                </a:solidFill>
              </a:rPr>
              <a:t>数学に慣れていきましょう</a:t>
            </a:r>
            <a:r>
              <a:rPr kumimoji="1" lang="ja-JP" altLang="en-US" sz="4400" dirty="0"/>
              <a:t>。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055093" y="2853730"/>
            <a:ext cx="92890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●統計学でよく登場する </a:t>
            </a:r>
            <a:r>
              <a:rPr lang="ja-JP" altLang="en-US" sz="3200" dirty="0"/>
              <a:t>シグマ記号 </a:t>
            </a:r>
            <a:r>
              <a:rPr kumimoji="1" lang="en-US" altLang="ja-JP" sz="4000" dirty="0">
                <a:latin typeface="Symbol" panose="05050102010706020507" pitchFamily="18" charset="2"/>
              </a:rPr>
              <a:t>S</a:t>
            </a:r>
            <a:r>
              <a:rPr lang="ja-JP" altLang="en-US" sz="3200" dirty="0"/>
              <a:t> に慣れる</a:t>
            </a:r>
            <a:endParaRPr kumimoji="1" lang="ja-JP" altLang="en-US" sz="32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055093" y="3881503"/>
            <a:ext cx="1036915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47675" indent="-447675"/>
            <a:r>
              <a:rPr kumimoji="1" lang="ja-JP" altLang="en-US" sz="3200" dirty="0"/>
              <a:t>●標準化変量（Ｚ値）の平均が“０”、標準偏差が“１”</a:t>
            </a:r>
            <a:br>
              <a:rPr kumimoji="1" lang="en-US" altLang="ja-JP" sz="3200" dirty="0"/>
            </a:br>
            <a:r>
              <a:rPr kumimoji="1" lang="ja-JP" altLang="en-US" sz="3200" dirty="0"/>
              <a:t>になる理由を考える。</a:t>
            </a:r>
          </a:p>
        </p:txBody>
      </p:sp>
    </p:spTree>
    <p:extLst>
      <p:ext uri="{BB962C8B-B14F-4D97-AF65-F5344CB8AC3E}">
        <p14:creationId xmlns:p14="http://schemas.microsoft.com/office/powerpoint/2010/main" val="2591944950"/>
      </p:ext>
    </p:extLst>
  </p:cSld>
  <p:clrMapOvr>
    <a:masterClrMapping/>
  </p:clrMapOvr>
  <p:transition>
    <p:dissolv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27</a:t>
            </a:fld>
            <a:endParaRPr lang="ja-JP" alt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0997" y="189434"/>
            <a:ext cx="11593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●まず、シグマ記号とは、</a:t>
            </a:r>
            <a:r>
              <a:rPr kumimoji="1" lang="ja-JP" altLang="en-US" sz="3200" dirty="0">
                <a:solidFill>
                  <a:schemeClr val="accent1"/>
                </a:solidFill>
              </a:rPr>
              <a:t>数の和</a:t>
            </a:r>
            <a:r>
              <a:rPr kumimoji="1" lang="ja-JP" altLang="en-US" sz="3200" dirty="0"/>
              <a:t>を計算する記号です。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18989" y="844592"/>
            <a:ext cx="64807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５</a:t>
            </a:r>
            <a:endParaRPr lang="en-US" altLang="ja-JP" sz="4400" dirty="0"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695053" y="981522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ja-JP" altLang="en-US" sz="40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7101" y="1092442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11" name="テキスト ボックス 10"/>
          <p:cNvSpPr txBox="1"/>
          <p:nvPr/>
        </p:nvSpPr>
        <p:spPr>
          <a:xfrm>
            <a:off x="1740343" y="1092442"/>
            <a:ext cx="4067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１</a:t>
            </a:r>
            <a:r>
              <a:rPr kumimoji="1" lang="ja-JP" altLang="en-US" sz="2800" dirty="0"/>
              <a:t> ＋ </a:t>
            </a:r>
            <a:r>
              <a:rPr lang="ja-JP" altLang="en-US" sz="2800" dirty="0">
                <a:solidFill>
                  <a:schemeClr val="accent1"/>
                </a:solidFill>
              </a:rPr>
              <a:t>２</a:t>
            </a:r>
            <a:r>
              <a:rPr kumimoji="1" lang="ja-JP" altLang="en-US" sz="2800" dirty="0"/>
              <a:t> ＋ </a:t>
            </a:r>
            <a:r>
              <a:rPr lang="ja-JP" altLang="en-US" sz="2800" dirty="0">
                <a:solidFill>
                  <a:schemeClr val="accent1"/>
                </a:solidFill>
              </a:rPr>
              <a:t>３</a:t>
            </a:r>
            <a:r>
              <a:rPr kumimoji="1" lang="ja-JP" altLang="en-US" sz="2800" dirty="0"/>
              <a:t> ＋ </a:t>
            </a:r>
            <a:r>
              <a:rPr lang="ja-JP" altLang="en-US" sz="2800" dirty="0">
                <a:solidFill>
                  <a:schemeClr val="accent1"/>
                </a:solidFill>
              </a:rPr>
              <a:t>４</a:t>
            </a:r>
            <a:r>
              <a:rPr kumimoji="1" lang="ja-JP" altLang="en-US" sz="2800" dirty="0"/>
              <a:t> ＋ </a:t>
            </a:r>
            <a:r>
              <a:rPr lang="ja-JP" altLang="en-US" sz="2800" dirty="0">
                <a:solidFill>
                  <a:schemeClr val="accent1"/>
                </a:solidFill>
              </a:rPr>
              <a:t>５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375573" y="1092442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15" name="テキスト ボックス 14"/>
          <p:cNvSpPr txBox="1"/>
          <p:nvPr/>
        </p:nvSpPr>
        <p:spPr>
          <a:xfrm>
            <a:off x="6023645" y="1092442"/>
            <a:ext cx="13681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 dirty="0"/>
              <a:t>１５ ■</a:t>
            </a: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118989" y="2398104"/>
            <a:ext cx="64807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５</a:t>
            </a:r>
            <a:endParaRPr lang="en-US" altLang="ja-JP" sz="4400" dirty="0"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695053" y="2547334"/>
            <a:ext cx="6480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32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endParaRPr kumimoji="1" lang="ja-JP" altLang="en-US" sz="4000" baseline="3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1157923" y="2658254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661979" y="2658254"/>
            <a:ext cx="43553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1"/>
                </a:solidFill>
              </a:rPr>
              <a:t>１</a:t>
            </a:r>
            <a:r>
              <a:rPr kumimoji="1" lang="ja-JP" altLang="en-US" sz="2800" baseline="30000" dirty="0"/>
              <a:t>２</a:t>
            </a:r>
            <a:r>
              <a:rPr kumimoji="1" lang="ja-JP" altLang="en-US" sz="2800" dirty="0"/>
              <a:t> ＋ </a:t>
            </a:r>
            <a:r>
              <a:rPr lang="ja-JP" altLang="en-US" sz="2800" dirty="0">
                <a:solidFill>
                  <a:schemeClr val="accent1"/>
                </a:solidFill>
              </a:rPr>
              <a:t>２</a:t>
            </a:r>
            <a:r>
              <a:rPr lang="ja-JP" altLang="en-US" sz="2800" baseline="30000" dirty="0"/>
              <a:t>２</a:t>
            </a:r>
            <a:r>
              <a:rPr kumimoji="1" lang="ja-JP" altLang="en-US" sz="2800" dirty="0"/>
              <a:t> ＋ </a:t>
            </a:r>
            <a:r>
              <a:rPr lang="ja-JP" altLang="en-US" sz="2800" dirty="0">
                <a:solidFill>
                  <a:schemeClr val="accent1"/>
                </a:solidFill>
              </a:rPr>
              <a:t>３</a:t>
            </a:r>
            <a:r>
              <a:rPr lang="ja-JP" altLang="en-US" sz="2800" baseline="30000" dirty="0"/>
              <a:t>２</a:t>
            </a:r>
            <a:r>
              <a:rPr kumimoji="1" lang="ja-JP" altLang="en-US" sz="2800" dirty="0"/>
              <a:t> ＋ </a:t>
            </a:r>
            <a:r>
              <a:rPr lang="ja-JP" altLang="en-US" sz="2800" dirty="0">
                <a:solidFill>
                  <a:schemeClr val="accent1"/>
                </a:solidFill>
              </a:rPr>
              <a:t>４</a:t>
            </a:r>
            <a:r>
              <a:rPr lang="ja-JP" altLang="en-US" sz="2800" baseline="30000" dirty="0"/>
              <a:t>２</a:t>
            </a:r>
            <a:r>
              <a:rPr kumimoji="1" lang="ja-JP" altLang="en-US" sz="2800" dirty="0"/>
              <a:t> ＋ </a:t>
            </a:r>
            <a:r>
              <a:rPr lang="ja-JP" altLang="en-US" sz="2800" dirty="0">
                <a:solidFill>
                  <a:schemeClr val="accent1"/>
                </a:solidFill>
              </a:rPr>
              <a:t>５</a:t>
            </a:r>
            <a:r>
              <a:rPr lang="ja-JP" altLang="en-US" sz="2800" baseline="30000" dirty="0"/>
              <a:t>２</a:t>
            </a:r>
            <a:endParaRPr kumimoji="1" lang="ja-JP" altLang="en-US" sz="2800" dirty="0"/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6017289" y="2658254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22" name="テキスト ボックス 21"/>
          <p:cNvSpPr txBox="1"/>
          <p:nvPr/>
        </p:nvSpPr>
        <p:spPr>
          <a:xfrm>
            <a:off x="6630531" y="2658254"/>
            <a:ext cx="40672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１ ＋ ４ ＋ ９ ＋ １６ ＋ ２５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0625801" y="2654475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1129857" y="2639667"/>
            <a:ext cx="1189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u="sng" dirty="0"/>
              <a:t>５</a:t>
            </a:r>
            <a:r>
              <a:rPr kumimoji="1" lang="ja-JP" altLang="en-US" sz="2800" u="sng" dirty="0"/>
              <a:t>５ ■</a:t>
            </a: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118989" y="4095384"/>
            <a:ext cx="64807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５</a:t>
            </a:r>
            <a:endParaRPr lang="en-US" altLang="ja-JP" sz="4400" dirty="0"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684779" y="4381147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８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179735" y="4391506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683791" y="4391506"/>
            <a:ext cx="361977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８</a:t>
            </a:r>
            <a:r>
              <a:rPr kumimoji="1" lang="ja-JP" altLang="en-US" sz="2800" dirty="0"/>
              <a:t> ＋ </a:t>
            </a:r>
            <a:r>
              <a:rPr lang="ja-JP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８</a:t>
            </a:r>
            <a:r>
              <a:rPr kumimoji="1" lang="ja-JP" altLang="en-US" sz="2800" dirty="0"/>
              <a:t> ＋ </a:t>
            </a:r>
            <a:r>
              <a:rPr lang="ja-JP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８</a:t>
            </a:r>
            <a:r>
              <a:rPr kumimoji="1" lang="ja-JP" altLang="en-US" sz="2800" dirty="0"/>
              <a:t> ＋ </a:t>
            </a:r>
            <a:r>
              <a:rPr lang="ja-JP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８</a:t>
            </a:r>
            <a:r>
              <a:rPr kumimoji="1" lang="ja-JP" altLang="en-US" sz="2800" dirty="0"/>
              <a:t> ＋ </a:t>
            </a:r>
            <a:r>
              <a:rPr lang="ja-JP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８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1188835" y="4994806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1744351" y="4978566"/>
            <a:ext cx="16767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８</a:t>
            </a:r>
            <a:r>
              <a:rPr kumimoji="1" lang="ja-JP" altLang="en-US" sz="2800" dirty="0"/>
              <a:t> </a:t>
            </a:r>
            <a:r>
              <a:rPr kumimoji="1" lang="en-US" altLang="ja-JP" sz="2800" dirty="0"/>
              <a:t>×</a:t>
            </a:r>
            <a:r>
              <a:rPr lang="ja-JP" altLang="en-US" sz="2800" dirty="0"/>
              <a:t> ５個</a:t>
            </a:r>
            <a:endParaRPr kumimoji="1" lang="ja-JP" altLang="en-US" sz="2800" dirty="0"/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349075" y="4974787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853131" y="4959979"/>
            <a:ext cx="11893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u="sng" dirty="0"/>
              <a:t>４０ ■</a:t>
            </a:r>
          </a:p>
        </p:txBody>
      </p:sp>
      <p:grpSp>
        <p:nvGrpSpPr>
          <p:cNvPr id="10" name="グループ化 9"/>
          <p:cNvGrpSpPr/>
          <p:nvPr/>
        </p:nvGrpSpPr>
        <p:grpSpPr>
          <a:xfrm>
            <a:off x="6059649" y="3761375"/>
            <a:ext cx="4140460" cy="1234410"/>
            <a:chOff x="7859849" y="4221882"/>
            <a:chExt cx="4140460" cy="1234410"/>
          </a:xfrm>
        </p:grpSpPr>
        <p:sp>
          <p:nvSpPr>
            <p:cNvPr id="9" name="正方形/長方形 8"/>
            <p:cNvSpPr/>
            <p:nvPr/>
          </p:nvSpPr>
          <p:spPr>
            <a:xfrm>
              <a:off x="7859849" y="4221882"/>
              <a:ext cx="4140460" cy="123441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8026372" y="4259948"/>
              <a:ext cx="648072" cy="11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ja-JP" altLang="en-US" sz="20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Ｎ</a:t>
              </a:r>
              <a:endParaRPr lang="en-US" altLang="ja-JP" sz="4400" dirty="0">
                <a:solidFill>
                  <a:schemeClr val="accent5"/>
                </a:solidFill>
                <a:latin typeface="Symbol" panose="05050102010706020507" pitchFamily="18" charset="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ja-JP" sz="4800" dirty="0">
                  <a:latin typeface="Symbol" panose="05050102010706020507" pitchFamily="18" charset="2"/>
                </a:rPr>
                <a:t>S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altLang="ja-JP" sz="2000" i="1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１</a:t>
              </a: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8456461" y="4576533"/>
              <a:ext cx="116044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dirty="0">
                  <a:solidFill>
                    <a:schemeClr val="bg2">
                      <a:lumMod val="60000"/>
                      <a:lumOff val="40000"/>
                    </a:schemeClr>
                  </a:solidFill>
                </a:rPr>
                <a:t>（定数）</a:t>
              </a: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9500577" y="4540646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＝</a:t>
              </a: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10040637" y="4540646"/>
              <a:ext cx="190303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ja-JP" altLang="en-US" dirty="0">
                  <a:solidFill>
                    <a:srgbClr val="00007F">
                      <a:lumMod val="60000"/>
                      <a:lumOff val="40000"/>
                    </a:srgbClr>
                  </a:solidFill>
                </a:rPr>
                <a:t>（定数）</a:t>
              </a:r>
              <a:r>
                <a:rPr kumimoji="1" lang="en-US" altLang="ja-JP" sz="2800" dirty="0"/>
                <a:t>×</a:t>
              </a:r>
              <a:r>
                <a:rPr kumimoji="1" lang="ja-JP" altLang="en-US" sz="2800" dirty="0">
                  <a:solidFill>
                    <a:schemeClr val="accent5"/>
                  </a:solidFill>
                </a:rPr>
                <a:t>Ｎ</a:t>
              </a:r>
              <a:endParaRPr lang="ja-JP" altLang="en-US" sz="2800" dirty="0">
                <a:solidFill>
                  <a:schemeClr val="accent5"/>
                </a:solidFill>
              </a:endParaRPr>
            </a:p>
          </p:txBody>
        </p:sp>
      </p:grpSp>
      <p:grpSp>
        <p:nvGrpSpPr>
          <p:cNvPr id="45" name="グループ化 44"/>
          <p:cNvGrpSpPr/>
          <p:nvPr/>
        </p:nvGrpSpPr>
        <p:grpSpPr>
          <a:xfrm>
            <a:off x="6071882" y="5252995"/>
            <a:ext cx="5846145" cy="1417159"/>
            <a:chOff x="6226171" y="4849406"/>
            <a:chExt cx="5846145" cy="1417159"/>
          </a:xfrm>
        </p:grpSpPr>
        <p:sp>
          <p:nvSpPr>
            <p:cNvPr id="39" name="正方形/長方形 38"/>
            <p:cNvSpPr/>
            <p:nvPr/>
          </p:nvSpPr>
          <p:spPr>
            <a:xfrm>
              <a:off x="6226171" y="4849406"/>
              <a:ext cx="5846145" cy="14171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40" name="テキスト ボックス 39"/>
            <p:cNvSpPr txBox="1"/>
            <p:nvPr/>
          </p:nvSpPr>
          <p:spPr>
            <a:xfrm>
              <a:off x="6383685" y="4990392"/>
              <a:ext cx="648072" cy="11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ja-JP" altLang="en-US" sz="20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Ｎ</a:t>
              </a:r>
              <a:endParaRPr lang="en-US" altLang="ja-JP" sz="4400" dirty="0">
                <a:solidFill>
                  <a:schemeClr val="accent5"/>
                </a:solidFill>
                <a:latin typeface="Symbol" panose="05050102010706020507" pitchFamily="18" charset="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ja-JP" sz="4800" dirty="0">
                  <a:latin typeface="Symbol" panose="05050102010706020507" pitchFamily="18" charset="2"/>
                </a:rPr>
                <a:t>S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altLang="ja-JP" sz="2000" i="1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１</a:t>
              </a:r>
            </a:p>
          </p:txBody>
        </p:sp>
        <p:sp>
          <p:nvSpPr>
            <p:cNvPr id="41" name="テキスト ボックス 40"/>
            <p:cNvSpPr txBox="1"/>
            <p:nvPr/>
          </p:nvSpPr>
          <p:spPr>
            <a:xfrm>
              <a:off x="6959749" y="5101312"/>
              <a:ext cx="6480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ja-JP" sz="4000" i="1" baseline="-10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2" name="テキスト ボックス 41"/>
            <p:cNvSpPr txBox="1"/>
            <p:nvPr/>
          </p:nvSpPr>
          <p:spPr>
            <a:xfrm>
              <a:off x="7463805" y="5245328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＝</a:t>
              </a:r>
            </a:p>
          </p:txBody>
        </p:sp>
        <p:sp>
          <p:nvSpPr>
            <p:cNvPr id="43" name="テキスト ボックス 42"/>
            <p:cNvSpPr txBox="1"/>
            <p:nvPr/>
          </p:nvSpPr>
          <p:spPr>
            <a:xfrm>
              <a:off x="8077047" y="5101222"/>
              <a:ext cx="377924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ja-JP" altLang="en-US" sz="2800" baseline="-10000" dirty="0">
                  <a:solidFill>
                    <a:schemeClr val="accent1"/>
                  </a:solidFill>
                </a:rPr>
                <a:t>１</a:t>
              </a:r>
              <a:r>
                <a:rPr kumimoji="1" lang="ja-JP" altLang="en-US" sz="2800" dirty="0"/>
                <a:t> ＋ </a:t>
              </a:r>
              <a:r>
                <a:rPr lang="en-US" altLang="ja-JP" sz="4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ja-JP" altLang="en-US" sz="2800" baseline="-10000" dirty="0">
                  <a:solidFill>
                    <a:srgbClr val="FF0000"/>
                  </a:solidFill>
                </a:rPr>
                <a:t>２</a:t>
              </a:r>
              <a:r>
                <a:rPr kumimoji="1" lang="ja-JP" altLang="en-US" sz="2800" dirty="0"/>
                <a:t> ＋ </a:t>
              </a:r>
              <a:r>
                <a:rPr kumimoji="1" lang="en-US" altLang="ja-JP" sz="2800" dirty="0"/>
                <a:t>‥‥</a:t>
              </a:r>
              <a:r>
                <a:rPr kumimoji="1" lang="ja-JP" altLang="en-US" sz="2800" dirty="0"/>
                <a:t> ＋ </a:t>
              </a:r>
              <a:r>
                <a:rPr lang="en-US" altLang="ja-JP" sz="4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ja-JP" altLang="en-US" sz="2800" baseline="-10000" dirty="0">
                  <a:solidFill>
                    <a:schemeClr val="accent5"/>
                  </a:solidFill>
                </a:rPr>
                <a:t>Ｎ</a:t>
              </a:r>
              <a:endParaRPr lang="ja-JP" altLang="en-US" sz="2800" dirty="0">
                <a:solidFill>
                  <a:schemeClr val="accent5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9554309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  <p:bldP spid="5" grpId="0"/>
      <p:bldP spid="6" grpId="0"/>
      <p:bldP spid="11" grpId="0"/>
      <p:bldP spid="14" grpId="0"/>
      <p:bldP spid="15" grpId="0"/>
      <p:bldP spid="16" grpId="0"/>
      <p:bldP spid="17" grpId="0"/>
      <p:bldP spid="18" grpId="0"/>
      <p:bldP spid="19" grpId="0"/>
      <p:bldP spid="20" grpId="0"/>
      <p:bldP spid="22" grpId="0"/>
      <p:bldP spid="23" grpId="0"/>
      <p:bldP spid="24" grpId="0"/>
      <p:bldP spid="25" grpId="0"/>
      <p:bldP spid="27" grpId="0"/>
      <p:bldP spid="28" grpId="0"/>
      <p:bldP spid="29" grpId="0"/>
      <p:bldP spid="30" grpId="0"/>
      <p:bldP spid="32" grpId="0"/>
      <p:bldP spid="33" grpId="0"/>
      <p:bldP spid="3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28</a:t>
            </a:fld>
            <a:endParaRPr lang="ja-JP" alt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0997" y="189434"/>
            <a:ext cx="11593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●まず、シグマ記号とは、</a:t>
            </a:r>
            <a:r>
              <a:rPr kumimoji="1" lang="ja-JP" altLang="en-US" sz="3200" dirty="0">
                <a:solidFill>
                  <a:srgbClr val="FF0000"/>
                </a:solidFill>
              </a:rPr>
              <a:t>数の和</a:t>
            </a:r>
            <a:r>
              <a:rPr kumimoji="1" lang="ja-JP" altLang="en-US" sz="3200" dirty="0"/>
              <a:t>を計算する記号です。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70146" y="1230732"/>
            <a:ext cx="64807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767061" y="1341652"/>
            <a:ext cx="20090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kumimoji="1"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＋ </a:t>
            </a:r>
            <a:r>
              <a:rPr lang="en-US" altLang="ja-JP" sz="4000" i="1" dirty="0" err="1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4000" b="1" i="1" baseline="-10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8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ja-JP" altLang="en-US" sz="4000" i="1" baseline="-10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2639269" y="1485668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3180503" y="1341562"/>
            <a:ext cx="8387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36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＋ </a:t>
            </a:r>
            <a:r>
              <a:rPr lang="en-US" altLang="ja-JP" sz="40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ja-JP" altLang="en-US" sz="36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 ＋ （ 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36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＋ </a:t>
            </a:r>
            <a:r>
              <a:rPr lang="en-US" altLang="ja-JP" sz="40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ja-JP" altLang="en-US" sz="36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 ＋ </a:t>
            </a:r>
            <a:r>
              <a:rPr lang="en-US" altLang="ja-JP" sz="2800" dirty="0">
                <a:solidFill>
                  <a:srgbClr val="000000"/>
                </a:solidFill>
              </a:rPr>
              <a:t>‥‥</a:t>
            </a:r>
            <a:r>
              <a:rPr lang="ja-JP" altLang="en-US" sz="2800" dirty="0">
                <a:solidFill>
                  <a:srgbClr val="000000"/>
                </a:solidFill>
              </a:rPr>
              <a:t> ＋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（ 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3600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＋ </a:t>
            </a:r>
            <a:r>
              <a:rPr lang="en-US" altLang="ja-JP" sz="40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ja-JP" altLang="en-US" sz="3600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endParaRPr lang="ja-JP" altLang="en-US" sz="4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2639269" y="2144828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3180503" y="1989634"/>
            <a:ext cx="903583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36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＋ 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36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＋</a:t>
            </a:r>
            <a:r>
              <a:rPr lang="en-US" altLang="ja-JP" sz="2800" dirty="0">
                <a:solidFill>
                  <a:srgbClr val="000000"/>
                </a:solidFill>
              </a:rPr>
              <a:t>‥‥</a:t>
            </a:r>
            <a:r>
              <a:rPr lang="ja-JP" altLang="en-US" sz="2800" dirty="0">
                <a:solidFill>
                  <a:srgbClr val="000000"/>
                </a:solidFill>
              </a:rPr>
              <a:t>＋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3600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 ＋ （ </a:t>
            </a:r>
            <a:r>
              <a:rPr lang="en-US" altLang="ja-JP" sz="40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ja-JP" altLang="en-US" sz="36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＋ </a:t>
            </a:r>
            <a:r>
              <a:rPr lang="en-US" altLang="ja-JP" sz="40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ja-JP" altLang="en-US" sz="36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＋</a:t>
            </a:r>
            <a:r>
              <a:rPr lang="en-US" altLang="ja-JP" sz="2800" dirty="0">
                <a:solidFill>
                  <a:srgbClr val="000000"/>
                </a:solidFill>
              </a:rPr>
              <a:t>‥‥</a:t>
            </a:r>
            <a:r>
              <a:rPr lang="ja-JP" altLang="en-US" sz="2800" dirty="0">
                <a:solidFill>
                  <a:srgbClr val="000000"/>
                </a:solidFill>
              </a:rPr>
              <a:t>＋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ja-JP" sz="4000" i="1" dirty="0">
                <a:solidFill>
                  <a:schemeClr val="accent3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ja-JP" altLang="en-US" sz="3600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 </a:t>
            </a:r>
            <a:endParaRPr lang="ja-JP" altLang="en-US" sz="4000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2639269" y="3032502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3239604" y="2781722"/>
            <a:ext cx="2647367" cy="1175706"/>
            <a:chOff x="3239604" y="2781722"/>
            <a:chExt cx="2647367" cy="1175706"/>
          </a:xfrm>
        </p:grpSpPr>
        <p:sp>
          <p:nvSpPr>
            <p:cNvPr id="49" name="テキスト ボックス 48"/>
            <p:cNvSpPr txBox="1"/>
            <p:nvPr/>
          </p:nvSpPr>
          <p:spPr>
            <a:xfrm>
              <a:off x="3239604" y="2781722"/>
              <a:ext cx="648072" cy="11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Ｎ</a:t>
              </a:r>
              <a:endParaRPr lang="en-US" altLang="ja-JP" sz="4400" dirty="0">
                <a:latin typeface="Symbol" panose="05050102010706020507" pitchFamily="18" charset="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ja-JP" sz="4800" dirty="0">
                  <a:latin typeface="Symbol" panose="05050102010706020507" pitchFamily="18" charset="2"/>
                </a:rPr>
                <a:t>S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altLang="ja-JP" sz="2000" i="1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１</a:t>
              </a: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3736519" y="2892642"/>
              <a:ext cx="558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ja-JP" sz="4000" b="1" i="1" baseline="-10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2" name="テキスト ボックス 51"/>
            <p:cNvSpPr txBox="1"/>
            <p:nvPr/>
          </p:nvSpPr>
          <p:spPr>
            <a:xfrm>
              <a:off x="4295453" y="3032502"/>
              <a:ext cx="4874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/>
                <a:t>＋</a:t>
              </a:r>
              <a:endParaRPr kumimoji="1" lang="ja-JP" altLang="en-US" sz="2800" dirty="0"/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4809557" y="2781722"/>
              <a:ext cx="648072" cy="11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Ｎ</a:t>
              </a:r>
              <a:endParaRPr lang="en-US" altLang="ja-JP" sz="4400" dirty="0">
                <a:latin typeface="Symbol" panose="05050102010706020507" pitchFamily="18" charset="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ja-JP" sz="4800" dirty="0">
                  <a:latin typeface="Symbol" panose="05050102010706020507" pitchFamily="18" charset="2"/>
                </a:rPr>
                <a:t>S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altLang="ja-JP" sz="2000" i="1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１</a:t>
              </a:r>
            </a:p>
          </p:txBody>
        </p:sp>
        <p:sp>
          <p:nvSpPr>
            <p:cNvPr id="54" name="テキスト ボックス 53"/>
            <p:cNvSpPr txBox="1"/>
            <p:nvPr/>
          </p:nvSpPr>
          <p:spPr>
            <a:xfrm>
              <a:off x="5306472" y="2892642"/>
              <a:ext cx="5804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i="1" dirty="0" err="1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1" lang="en-US" altLang="ja-JP" sz="4000" b="1" i="1" baseline="-10000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4" name="グループ化 3"/>
          <p:cNvGrpSpPr/>
          <p:nvPr/>
        </p:nvGrpSpPr>
        <p:grpSpPr>
          <a:xfrm>
            <a:off x="2567261" y="4964963"/>
            <a:ext cx="6257555" cy="1417159"/>
            <a:chOff x="270146" y="4457713"/>
            <a:chExt cx="6257555" cy="1417159"/>
          </a:xfrm>
        </p:grpSpPr>
        <p:sp>
          <p:nvSpPr>
            <p:cNvPr id="39" name="正方形/長方形 38"/>
            <p:cNvSpPr/>
            <p:nvPr/>
          </p:nvSpPr>
          <p:spPr>
            <a:xfrm>
              <a:off x="270146" y="4457713"/>
              <a:ext cx="6257555" cy="14171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55" name="テキスト ボックス 54"/>
            <p:cNvSpPr txBox="1"/>
            <p:nvPr/>
          </p:nvSpPr>
          <p:spPr>
            <a:xfrm>
              <a:off x="569047" y="4615018"/>
              <a:ext cx="648072" cy="11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Ｎ</a:t>
              </a:r>
              <a:endParaRPr lang="en-US" altLang="ja-JP" sz="4400" dirty="0">
                <a:latin typeface="Symbol" panose="05050102010706020507" pitchFamily="18" charset="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ja-JP" sz="4800" dirty="0">
                  <a:latin typeface="Symbol" panose="05050102010706020507" pitchFamily="18" charset="2"/>
                </a:rPr>
                <a:t>S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altLang="ja-JP" sz="2000" i="1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１</a:t>
              </a:r>
            </a:p>
          </p:txBody>
        </p:sp>
        <p:sp>
          <p:nvSpPr>
            <p:cNvPr id="56" name="テキスト ボックス 55"/>
            <p:cNvSpPr txBox="1"/>
            <p:nvPr/>
          </p:nvSpPr>
          <p:spPr>
            <a:xfrm>
              <a:off x="1065962" y="4725938"/>
              <a:ext cx="200908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（ </a:t>
              </a:r>
              <a:r>
                <a:rPr kumimoji="1" lang="en-US" altLang="ja-JP" sz="4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ja-JP" sz="4000" b="1" i="1" baseline="-10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ja-JP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＋ </a:t>
              </a:r>
              <a:r>
                <a:rPr lang="en-US" altLang="ja-JP" sz="4000" i="1" dirty="0" err="1">
                  <a:solidFill>
                    <a:schemeClr val="accent3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ja-JP" sz="4000" b="1" i="1" baseline="-10000" dirty="0" err="1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ja-JP" altLang="en-US" sz="28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ja-JP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）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7" name="テキスト ボックス 56"/>
            <p:cNvSpPr txBox="1"/>
            <p:nvPr/>
          </p:nvSpPr>
          <p:spPr>
            <a:xfrm>
              <a:off x="2938170" y="4869954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＝</a:t>
              </a:r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3503365" y="4578440"/>
              <a:ext cx="648072" cy="11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Ｎ</a:t>
              </a:r>
              <a:endParaRPr lang="en-US" altLang="ja-JP" sz="4400" dirty="0">
                <a:latin typeface="Symbol" panose="05050102010706020507" pitchFamily="18" charset="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ja-JP" sz="4800" dirty="0">
                  <a:latin typeface="Symbol" panose="05050102010706020507" pitchFamily="18" charset="2"/>
                </a:rPr>
                <a:t>S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altLang="ja-JP" sz="2000" i="1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１</a:t>
              </a:r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4000280" y="4689360"/>
              <a:ext cx="5589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ja-JP" sz="4000" b="1" i="1" baseline="-10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4559214" y="4829220"/>
              <a:ext cx="48743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/>
                <a:t>＋</a:t>
              </a:r>
              <a:endParaRPr kumimoji="1" lang="ja-JP" altLang="en-US" sz="2800" dirty="0"/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5073318" y="4578440"/>
              <a:ext cx="648072" cy="11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Ｎ</a:t>
              </a:r>
              <a:endParaRPr lang="en-US" altLang="ja-JP" sz="4400" dirty="0">
                <a:latin typeface="Symbol" panose="05050102010706020507" pitchFamily="18" charset="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ja-JP" sz="4800" dirty="0">
                  <a:latin typeface="Symbol" panose="05050102010706020507" pitchFamily="18" charset="2"/>
                </a:rPr>
                <a:t>S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altLang="ja-JP" sz="2000" i="1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１</a:t>
              </a:r>
            </a:p>
          </p:txBody>
        </p:sp>
        <p:sp>
          <p:nvSpPr>
            <p:cNvPr id="64" name="テキスト ボックス 63"/>
            <p:cNvSpPr txBox="1"/>
            <p:nvPr/>
          </p:nvSpPr>
          <p:spPr>
            <a:xfrm>
              <a:off x="5570233" y="4689360"/>
              <a:ext cx="58049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i="1" dirty="0" err="1">
                  <a:solidFill>
                    <a:srgbClr val="008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1" lang="en-US" altLang="ja-JP" sz="4000" b="1" i="1" baseline="-10000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" name="テキスト ボックス 6"/>
          <p:cNvSpPr txBox="1"/>
          <p:nvPr/>
        </p:nvSpPr>
        <p:spPr>
          <a:xfrm>
            <a:off x="983085" y="4274726"/>
            <a:ext cx="957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★</a:t>
            </a:r>
            <a:r>
              <a:rPr kumimoji="1" lang="ja-JP" altLang="en-US" sz="2800" dirty="0"/>
              <a:t>「足し算」の</a:t>
            </a:r>
            <a:r>
              <a:rPr kumimoji="1" lang="ja-JP" altLang="en-US" sz="2800" dirty="0">
                <a:solidFill>
                  <a:schemeClr val="accent1"/>
                </a:solidFill>
              </a:rPr>
              <a:t>総和（シグマ）</a:t>
            </a:r>
            <a:r>
              <a:rPr kumimoji="1" lang="ja-JP" altLang="en-US" sz="2800" dirty="0"/>
              <a:t>は、個別の項の総和に分解できる。</a:t>
            </a:r>
          </a:p>
        </p:txBody>
      </p:sp>
    </p:spTree>
    <p:extLst>
      <p:ext uri="{BB962C8B-B14F-4D97-AF65-F5344CB8AC3E}">
        <p14:creationId xmlns:p14="http://schemas.microsoft.com/office/powerpoint/2010/main" val="117815584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  <p:bldP spid="42" grpId="0"/>
      <p:bldP spid="43" grpId="0"/>
      <p:bldP spid="44" grpId="0"/>
      <p:bldP spid="46" grpId="0"/>
      <p:bldP spid="47" grpId="0"/>
      <p:bldP spid="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正方形/長方形 75"/>
          <p:cNvSpPr/>
          <p:nvPr/>
        </p:nvSpPr>
        <p:spPr>
          <a:xfrm>
            <a:off x="1487141" y="4839810"/>
            <a:ext cx="9785947" cy="141715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grpSp>
        <p:nvGrpSpPr>
          <p:cNvPr id="6" name="グループ化 5"/>
          <p:cNvGrpSpPr/>
          <p:nvPr/>
        </p:nvGrpSpPr>
        <p:grpSpPr>
          <a:xfrm>
            <a:off x="6102794" y="2732715"/>
            <a:ext cx="6257555" cy="1417159"/>
            <a:chOff x="5526730" y="3099898"/>
            <a:chExt cx="6257555" cy="1417159"/>
          </a:xfrm>
        </p:grpSpPr>
        <p:sp>
          <p:nvSpPr>
            <p:cNvPr id="39" name="正方形/長方形 38"/>
            <p:cNvSpPr/>
            <p:nvPr/>
          </p:nvSpPr>
          <p:spPr>
            <a:xfrm>
              <a:off x="5526730" y="3099898"/>
              <a:ext cx="6257555" cy="1417159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ja-JP" altLang="en-US" sz="2800" dirty="0">
                <a:solidFill>
                  <a:schemeClr val="tx1"/>
                </a:solidFill>
              </a:endParaRPr>
            </a:p>
          </p:txBody>
        </p:sp>
        <p:sp>
          <p:nvSpPr>
            <p:cNvPr id="34" name="テキスト ボックス 33"/>
            <p:cNvSpPr txBox="1"/>
            <p:nvPr/>
          </p:nvSpPr>
          <p:spPr>
            <a:xfrm>
              <a:off x="5879629" y="3213770"/>
              <a:ext cx="648072" cy="11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Ｎ</a:t>
              </a:r>
              <a:endParaRPr lang="en-US" altLang="ja-JP" sz="4400" dirty="0">
                <a:latin typeface="Symbol" panose="05050102010706020507" pitchFamily="18" charset="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ja-JP" sz="4800" dirty="0">
                  <a:latin typeface="Symbol" panose="05050102010706020507" pitchFamily="18" charset="2"/>
                </a:rPr>
                <a:t>S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altLang="ja-JP" sz="2000" i="1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１</a:t>
              </a: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6376544" y="3324690"/>
              <a:ext cx="99687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ja-JP" altLang="en-US" sz="20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ja-JP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ja-JP" sz="4000" b="1" i="1" baseline="-10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7240640" y="3468706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＝</a:t>
              </a:r>
            </a:p>
          </p:txBody>
        </p:sp>
        <p:sp>
          <p:nvSpPr>
            <p:cNvPr id="37" name="テキスト ボックス 36"/>
            <p:cNvSpPr txBox="1"/>
            <p:nvPr/>
          </p:nvSpPr>
          <p:spPr>
            <a:xfrm>
              <a:off x="7852708" y="3324690"/>
              <a:ext cx="49843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38" name="テキスト ボックス 37"/>
            <p:cNvSpPr txBox="1"/>
            <p:nvPr/>
          </p:nvSpPr>
          <p:spPr>
            <a:xfrm>
              <a:off x="8165504" y="3213770"/>
              <a:ext cx="648072" cy="11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Ｎ</a:t>
              </a:r>
              <a:endParaRPr lang="en-US" altLang="ja-JP" sz="4400" dirty="0">
                <a:latin typeface="Symbol" panose="05050102010706020507" pitchFamily="18" charset="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ja-JP" sz="4800" dirty="0">
                  <a:latin typeface="Symbol" panose="05050102010706020507" pitchFamily="18" charset="2"/>
                </a:rPr>
                <a:t>S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altLang="ja-JP" sz="2000" i="1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１</a:t>
              </a:r>
            </a:p>
          </p:txBody>
        </p:sp>
        <p:sp>
          <p:nvSpPr>
            <p:cNvPr id="45" name="テキスト ボックス 44"/>
            <p:cNvSpPr txBox="1"/>
            <p:nvPr/>
          </p:nvSpPr>
          <p:spPr>
            <a:xfrm>
              <a:off x="8725571" y="3324690"/>
              <a:ext cx="6368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ja-JP" sz="4000" b="1" i="1" baseline="-10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48" name="テキスト ボックス 47"/>
            <p:cNvSpPr txBox="1"/>
            <p:nvPr/>
          </p:nvSpPr>
          <p:spPr>
            <a:xfrm>
              <a:off x="9696053" y="3357786"/>
              <a:ext cx="1944216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8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 </a:t>
              </a:r>
              <a:r>
                <a:rPr lang="en-US" altLang="ja-JP" sz="36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ja-JP" altLang="en-US" sz="36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：</a:t>
              </a:r>
              <a:r>
                <a:rPr lang="ja-JP" altLang="en-US" sz="28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定数）</a:t>
              </a:r>
              <a:endParaRPr kumimoji="1" lang="ja-JP" altLang="en-US" sz="36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29</a:t>
            </a:fld>
            <a:endParaRPr lang="ja-JP" alt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0997" y="189434"/>
            <a:ext cx="1159328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●まず、シグマ記号とは、</a:t>
            </a:r>
            <a:r>
              <a:rPr kumimoji="1" lang="ja-JP" altLang="en-US" sz="3200" dirty="0">
                <a:solidFill>
                  <a:srgbClr val="FF0000"/>
                </a:solidFill>
              </a:rPr>
              <a:t>数の和</a:t>
            </a:r>
            <a:r>
              <a:rPr kumimoji="1" lang="ja-JP" altLang="en-US" sz="3200" dirty="0"/>
              <a:t>を計算する記号です。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0997" y="942700"/>
            <a:ext cx="64807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687912" y="1053620"/>
            <a:ext cx="8640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３</a:t>
            </a:r>
            <a:r>
              <a:rPr kumimoji="1"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ja-JP" altLang="en-US" sz="4000" i="1" baseline="-10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1552008" y="1197636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2093242" y="1053530"/>
            <a:ext cx="4771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３</a:t>
            </a:r>
            <a:r>
              <a:rPr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36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＋ </a:t>
            </a:r>
            <a:r>
              <a:rPr lang="ja-JP" altLang="en-US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３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36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＋ </a:t>
            </a:r>
            <a:r>
              <a:rPr lang="en-US" altLang="ja-JP" sz="28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‥‥</a:t>
            </a:r>
            <a:r>
              <a:rPr lang="ja-JP" altLang="en-US" sz="28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＋ </a:t>
            </a:r>
            <a:r>
              <a:rPr lang="ja-JP" altLang="en-US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３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36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ja-JP" altLang="en-US" sz="4000" i="1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1552008" y="1970470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2093242" y="1793706"/>
            <a:ext cx="47716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3200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３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36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＋ 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36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＋ </a:t>
            </a:r>
            <a:r>
              <a:rPr lang="en-US" altLang="ja-JP" sz="28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‥‥</a:t>
            </a:r>
            <a:r>
              <a:rPr lang="ja-JP" altLang="en-US" sz="2800" dirty="0">
                <a:solidFill>
                  <a:srgbClr val="000000"/>
                </a:solidFill>
                <a:latin typeface="+mn-ea"/>
                <a:cs typeface="Times New Roman" panose="02020603050405020304" pitchFamily="18" charset="0"/>
              </a:rPr>
              <a:t> ＋ 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36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r>
              <a:rPr lang="ja-JP" altLang="en-US" sz="2800" dirty="0">
                <a:solidFill>
                  <a:srgbClr val="000000"/>
                </a:solidFill>
                <a:latin typeface="ＭＳ Ｐゴシック"/>
                <a:cs typeface="Times New Roman" panose="02020603050405020304" pitchFamily="18" charset="0"/>
              </a:rPr>
              <a:t> ）</a:t>
            </a:r>
            <a:endParaRPr lang="ja-JP" altLang="en-US" sz="4000" i="1" dirty="0">
              <a:solidFill>
                <a:srgbClr val="FF0000"/>
              </a:solidFill>
              <a:latin typeface="+mn-ea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1552008" y="2822372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grpSp>
        <p:nvGrpSpPr>
          <p:cNvPr id="5" name="グループ化 4"/>
          <p:cNvGrpSpPr/>
          <p:nvPr/>
        </p:nvGrpSpPr>
        <p:grpSpPr>
          <a:xfrm>
            <a:off x="2093242" y="2542120"/>
            <a:ext cx="1402982" cy="1175706"/>
            <a:chOff x="2172391" y="2830152"/>
            <a:chExt cx="1402982" cy="1175706"/>
          </a:xfrm>
        </p:grpSpPr>
        <p:sp>
          <p:nvSpPr>
            <p:cNvPr id="30" name="テキスト ボックス 29"/>
            <p:cNvSpPr txBox="1"/>
            <p:nvPr/>
          </p:nvSpPr>
          <p:spPr>
            <a:xfrm>
              <a:off x="2172391" y="3040947"/>
              <a:ext cx="538886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ja-JP" altLang="en-US" sz="3200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３</a:t>
              </a:r>
              <a:endParaRPr lang="ja-JP" altLang="en-US" sz="4000" i="1" dirty="0">
                <a:solidFill>
                  <a:srgbClr val="FF0000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2495253" y="2830152"/>
              <a:ext cx="648072" cy="11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ja-JP" alt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Ｎ</a:t>
              </a:r>
              <a:endParaRPr lang="en-US" altLang="ja-JP" sz="4400" dirty="0">
                <a:latin typeface="Symbol" panose="05050102010706020507" pitchFamily="18" charset="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ja-JP" sz="4800" dirty="0">
                  <a:latin typeface="Symbol" panose="05050102010706020507" pitchFamily="18" charset="2"/>
                </a:rPr>
                <a:t>S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altLang="ja-JP" sz="2000" i="1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１</a:t>
              </a:r>
            </a:p>
          </p:txBody>
        </p:sp>
        <p:sp>
          <p:nvSpPr>
            <p:cNvPr id="32" name="テキスト ボックス 31"/>
            <p:cNvSpPr txBox="1"/>
            <p:nvPr/>
          </p:nvSpPr>
          <p:spPr>
            <a:xfrm>
              <a:off x="2992168" y="2941072"/>
              <a:ext cx="5832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ja-JP" sz="4000" b="1" i="1" baseline="-10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テキスト ボックス 50"/>
          <p:cNvSpPr txBox="1"/>
          <p:nvPr/>
        </p:nvSpPr>
        <p:spPr>
          <a:xfrm>
            <a:off x="1696024" y="5000440"/>
            <a:ext cx="64807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2192939" y="5111360"/>
            <a:ext cx="33195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1800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＋ </a:t>
            </a:r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ja-JP" altLang="en-US" sz="1800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4000" b="1" i="1" baseline="-10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＋ </a:t>
            </a:r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endParaRPr kumimoji="1" lang="ja-JP" altLang="en-US" sz="4000" i="1" baseline="-10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534169" y="5255376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6124516" y="5000440"/>
            <a:ext cx="1476164" cy="1175706"/>
            <a:chOff x="4756364" y="5000440"/>
            <a:chExt cx="1476164" cy="1175706"/>
          </a:xfrm>
        </p:grpSpPr>
        <p:sp>
          <p:nvSpPr>
            <p:cNvPr id="66" name="テキスト ボックス 65"/>
            <p:cNvSpPr txBox="1"/>
            <p:nvPr/>
          </p:nvSpPr>
          <p:spPr>
            <a:xfrm>
              <a:off x="5060497" y="5000440"/>
              <a:ext cx="648072" cy="11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ja-JP" altLang="en-US" sz="20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Ｎ</a:t>
              </a:r>
              <a:endParaRPr lang="en-US" altLang="ja-JP" sz="4400" dirty="0">
                <a:solidFill>
                  <a:schemeClr val="accent5"/>
                </a:solidFill>
                <a:latin typeface="Symbol" panose="05050102010706020507" pitchFamily="18" charset="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ja-JP" sz="4800" dirty="0">
                  <a:latin typeface="Symbol" panose="05050102010706020507" pitchFamily="18" charset="2"/>
                </a:rPr>
                <a:t>S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altLang="ja-JP" sz="2000" i="1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１</a:t>
              </a:r>
            </a:p>
          </p:txBody>
        </p:sp>
        <p:sp>
          <p:nvSpPr>
            <p:cNvPr id="67" name="テキスト ボックス 66"/>
            <p:cNvSpPr txBox="1"/>
            <p:nvPr/>
          </p:nvSpPr>
          <p:spPr>
            <a:xfrm>
              <a:off x="5557412" y="5111360"/>
              <a:ext cx="6751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ja-JP" sz="4000" b="1" i="1" baseline="-10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8" name="テキスト ボックス 67"/>
            <p:cNvSpPr txBox="1"/>
            <p:nvPr/>
          </p:nvSpPr>
          <p:spPr>
            <a:xfrm>
              <a:off x="4756364" y="5111360"/>
              <a:ext cx="4481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i="1" dirty="0">
                  <a:solidFill>
                    <a:srgbClr val="00007F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69" name="テキスト ボックス 68"/>
          <p:cNvSpPr txBox="1"/>
          <p:nvPr/>
        </p:nvSpPr>
        <p:spPr>
          <a:xfrm>
            <a:off x="7528672" y="5255376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＋</a:t>
            </a:r>
          </a:p>
        </p:txBody>
      </p:sp>
      <p:grpSp>
        <p:nvGrpSpPr>
          <p:cNvPr id="8" name="グループ化 7"/>
          <p:cNvGrpSpPr/>
          <p:nvPr/>
        </p:nvGrpSpPr>
        <p:grpSpPr>
          <a:xfrm>
            <a:off x="8104736" y="5000440"/>
            <a:ext cx="1476164" cy="1175706"/>
            <a:chOff x="6736584" y="5000440"/>
            <a:chExt cx="1476164" cy="1175706"/>
          </a:xfrm>
        </p:grpSpPr>
        <p:sp>
          <p:nvSpPr>
            <p:cNvPr id="70" name="テキスト ボックス 69"/>
            <p:cNvSpPr txBox="1"/>
            <p:nvPr/>
          </p:nvSpPr>
          <p:spPr>
            <a:xfrm>
              <a:off x="7040717" y="5000440"/>
              <a:ext cx="648072" cy="11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ja-JP" altLang="en-US" sz="20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Ｎ</a:t>
              </a:r>
              <a:endParaRPr lang="en-US" altLang="ja-JP" sz="4400" dirty="0">
                <a:solidFill>
                  <a:schemeClr val="accent5"/>
                </a:solidFill>
                <a:latin typeface="Symbol" panose="05050102010706020507" pitchFamily="18" charset="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ja-JP" sz="4800" dirty="0">
                  <a:latin typeface="Symbol" panose="05050102010706020507" pitchFamily="18" charset="2"/>
                </a:rPr>
                <a:t>S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altLang="ja-JP" sz="2000" i="1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１</a:t>
              </a:r>
            </a:p>
          </p:txBody>
        </p:sp>
        <p:sp>
          <p:nvSpPr>
            <p:cNvPr id="71" name="テキスト ボックス 70"/>
            <p:cNvSpPr txBox="1"/>
            <p:nvPr/>
          </p:nvSpPr>
          <p:spPr>
            <a:xfrm>
              <a:off x="7537632" y="5111360"/>
              <a:ext cx="67511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i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1" lang="en-US" altLang="ja-JP" sz="4000" b="1" i="1" baseline="-10000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2" name="テキスト ボックス 71"/>
            <p:cNvSpPr txBox="1"/>
            <p:nvPr/>
          </p:nvSpPr>
          <p:spPr>
            <a:xfrm>
              <a:off x="6736584" y="5111360"/>
              <a:ext cx="44815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i="1" dirty="0">
                  <a:solidFill>
                    <a:srgbClr val="00007F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73" name="テキスト ボックス 72"/>
          <p:cNvSpPr txBox="1"/>
          <p:nvPr/>
        </p:nvSpPr>
        <p:spPr>
          <a:xfrm>
            <a:off x="9508892" y="5255376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＋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0112122" y="5111360"/>
            <a:ext cx="8729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6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r>
              <a:rPr lang="ja-JP" altLang="en-US" sz="1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ja-JP" altLang="en-US" sz="4000" i="1" baseline="-10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983085" y="4274726"/>
            <a:ext cx="9577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★</a:t>
            </a:r>
            <a:r>
              <a:rPr kumimoji="1" lang="ja-JP" altLang="en-US" sz="2800" dirty="0"/>
              <a:t>「足し算」の</a:t>
            </a:r>
            <a:r>
              <a:rPr kumimoji="1" lang="ja-JP" altLang="en-US" sz="2800" dirty="0">
                <a:solidFill>
                  <a:schemeClr val="accent1"/>
                </a:solidFill>
              </a:rPr>
              <a:t>総和（シグマ）</a:t>
            </a:r>
            <a:r>
              <a:rPr kumimoji="1" lang="ja-JP" altLang="en-US" sz="2800" dirty="0"/>
              <a:t>は、個別の項の総和に分解できる。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7600680" y="1698933"/>
            <a:ext cx="475252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★</a:t>
            </a:r>
            <a:r>
              <a:rPr kumimoji="1" lang="ja-JP" altLang="en-US" sz="2800" dirty="0"/>
              <a:t>「</a:t>
            </a:r>
            <a:r>
              <a:rPr kumimoji="1" lang="ja-JP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定数倍</a:t>
            </a:r>
            <a:r>
              <a:rPr kumimoji="1" lang="ja-JP" altLang="en-US" sz="2800" dirty="0"/>
              <a:t>」は、</a:t>
            </a:r>
            <a:r>
              <a:rPr kumimoji="1" lang="ja-JP" altLang="en-US" sz="2800" dirty="0">
                <a:solidFill>
                  <a:schemeClr val="accent1"/>
                </a:solidFill>
              </a:rPr>
              <a:t>シグマ記号</a:t>
            </a:r>
            <a:r>
              <a:rPr kumimoji="1" lang="ja-JP" altLang="en-US" sz="2800" dirty="0"/>
              <a:t>の外に出す事ができる。</a:t>
            </a:r>
          </a:p>
        </p:txBody>
      </p:sp>
    </p:spTree>
    <p:extLst>
      <p:ext uri="{BB962C8B-B14F-4D97-AF65-F5344CB8AC3E}">
        <p14:creationId xmlns:p14="http://schemas.microsoft.com/office/powerpoint/2010/main" val="285077057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  <p:bldP spid="40" grpId="0"/>
      <p:bldP spid="41" grpId="0"/>
      <p:bldP spid="42" grpId="0"/>
      <p:bldP spid="43" grpId="0"/>
      <p:bldP spid="44" grpId="0"/>
      <p:bldP spid="28" grpId="0"/>
      <p:bldP spid="29" grpId="0"/>
      <p:bldP spid="51" grpId="0"/>
      <p:bldP spid="58" grpId="0"/>
      <p:bldP spid="65" grpId="0"/>
      <p:bldP spid="69" grpId="0"/>
      <p:bldP spid="73" grpId="0"/>
      <p:bldP spid="74" grpId="0"/>
      <p:bldP spid="84" grpId="0"/>
      <p:bldP spid="4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3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44" name="Rectangle 6"/>
          <p:cNvSpPr>
            <a:spLocks noChangeArrowheads="1"/>
          </p:cNvSpPr>
          <p:nvPr/>
        </p:nvSpPr>
        <p:spPr bwMode="auto">
          <a:xfrm>
            <a:off x="179388" y="1125539"/>
            <a:ext cx="6636345" cy="646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rgbClr val="FFFF00"/>
                </a:solidFill>
                <a:latin typeface="Arial" charset="0"/>
              </a:rPr>
              <a:t>●</a:t>
            </a:r>
            <a:r>
              <a:rPr lang="ja-JP" altLang="en-US" sz="3600" dirty="0">
                <a:solidFill>
                  <a:srgbClr val="FFFF00"/>
                </a:solidFill>
                <a:latin typeface="Arial" charset="0"/>
              </a:rPr>
              <a:t>平均（算術平均）（</a:t>
            </a:r>
            <a:r>
              <a:rPr lang="en-US" altLang="ja-JP" sz="3600" dirty="0">
                <a:solidFill>
                  <a:srgbClr val="FFFF00"/>
                </a:solidFill>
                <a:latin typeface="Arial" charset="0"/>
              </a:rPr>
              <a:t>average</a:t>
            </a:r>
            <a:r>
              <a:rPr lang="ja-JP" altLang="en-US" sz="3600" dirty="0">
                <a:solidFill>
                  <a:srgbClr val="FFFF00"/>
                </a:solidFill>
                <a:latin typeface="Arial" charset="0"/>
              </a:rPr>
              <a:t>）　</a:t>
            </a:r>
          </a:p>
        </p:txBody>
      </p:sp>
      <p:grpSp>
        <p:nvGrpSpPr>
          <p:cNvPr id="16" name="グループ化 15"/>
          <p:cNvGrpSpPr/>
          <p:nvPr/>
        </p:nvGrpSpPr>
        <p:grpSpPr>
          <a:xfrm>
            <a:off x="9442922" y="3501802"/>
            <a:ext cx="1765299" cy="1624013"/>
            <a:chOff x="3112700" y="3861842"/>
            <a:chExt cx="1765299" cy="1624013"/>
          </a:xfrm>
        </p:grpSpPr>
        <p:sp>
          <p:nvSpPr>
            <p:cNvPr id="50" name="Rectangle 28"/>
            <p:cNvSpPr>
              <a:spLocks noChangeArrowheads="1"/>
            </p:cNvSpPr>
            <p:nvPr/>
          </p:nvSpPr>
          <p:spPr bwMode="auto">
            <a:xfrm>
              <a:off x="3196837" y="4080917"/>
              <a:ext cx="1681162" cy="1016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60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uLnTx/>
                  <a:uFillTx/>
                  <a:latin typeface="Symbol" pitchFamily="18" charset="2"/>
                </a:rPr>
                <a:t>S</a:t>
              </a:r>
              <a:r>
                <a:rPr kumimoji="0" lang="en-US" altLang="ja-JP" sz="6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Symbol" pitchFamily="18" charset="2"/>
                </a:rPr>
                <a:t> </a:t>
              </a:r>
              <a:r>
                <a:rPr kumimoji="0" lang="en-US" altLang="ja-JP" sz="60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Times New Roman" pitchFamily="18" charset="0"/>
                </a:rPr>
                <a:t>x</a:t>
              </a:r>
              <a:r>
                <a:rPr kumimoji="0" lang="en-US" altLang="ja-JP" sz="6000" b="0" i="1" u="none" strike="noStrike" kern="0" cap="none" spc="0" normalizeH="0" baseline="-10000" noProof="0" dirty="0">
                  <a:ln>
                    <a:noFill/>
                  </a:ln>
                  <a:solidFill>
                    <a:schemeClr val="accent5"/>
                  </a:solidFill>
                  <a:uLnTx/>
                  <a:uFillTx/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51" name="Rectangle 29"/>
            <p:cNvSpPr>
              <a:spLocks noChangeArrowheads="1"/>
            </p:cNvSpPr>
            <p:nvPr/>
          </p:nvSpPr>
          <p:spPr bwMode="auto">
            <a:xfrm>
              <a:off x="3112700" y="4901655"/>
              <a:ext cx="1260474" cy="584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200" b="0" i="1" u="none" strike="noStrike" kern="0" cap="none" spc="0" normalizeH="0" baseline="0" noProof="0" dirty="0" err="1">
                  <a:ln>
                    <a:noFill/>
                  </a:ln>
                  <a:solidFill>
                    <a:schemeClr val="accent5"/>
                  </a:solidFill>
                  <a:uLnTx/>
                  <a:uFillTx/>
                  <a:latin typeface="Times New Roman" pitchFamily="18" charset="0"/>
                </a:rPr>
                <a:t>i</a:t>
              </a: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Arial" charset="0"/>
                </a:rPr>
                <a:t> </a:t>
              </a: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Arial" charset="0"/>
                </a:rPr>
                <a:t>＝ </a:t>
              </a: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uLnTx/>
                  <a:uFillTx/>
                  <a:latin typeface="Arial" charset="0"/>
                </a:rPr>
                <a:t>1</a:t>
              </a:r>
            </a:p>
          </p:txBody>
        </p:sp>
        <p:sp>
          <p:nvSpPr>
            <p:cNvPr id="52" name="Rectangle 30"/>
            <p:cNvSpPr>
              <a:spLocks noChangeArrowheads="1"/>
            </p:cNvSpPr>
            <p:nvPr/>
          </p:nvSpPr>
          <p:spPr bwMode="auto">
            <a:xfrm>
              <a:off x="3322250" y="3861842"/>
              <a:ext cx="623887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b="0" i="1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uLnTx/>
                  <a:uFillTx/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53" name="Line 31"/>
          <p:cNvSpPr>
            <a:spLocks noChangeShapeType="1"/>
          </p:cNvSpPr>
          <p:nvPr/>
        </p:nvSpPr>
        <p:spPr bwMode="auto">
          <a:xfrm>
            <a:off x="9131772" y="5162327"/>
            <a:ext cx="1944687" cy="0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uLnTx/>
              <a:uFillTx/>
              <a:latin typeface="Arial" charset="0"/>
            </a:endParaRPr>
          </a:p>
        </p:txBody>
      </p:sp>
      <p:sp>
        <p:nvSpPr>
          <p:cNvPr id="54" name="Rectangle 32"/>
          <p:cNvSpPr>
            <a:spLocks noChangeArrowheads="1"/>
          </p:cNvSpPr>
          <p:nvPr/>
        </p:nvSpPr>
        <p:spPr bwMode="auto">
          <a:xfrm>
            <a:off x="9708034" y="5162327"/>
            <a:ext cx="595312" cy="830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4800" b="0" i="1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uLnTx/>
                <a:uFillTx/>
                <a:latin typeface="Times New Roman" pitchFamily="18" charset="0"/>
              </a:rPr>
              <a:t>N</a:t>
            </a: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60" name="Rectangle 32"/>
          <p:cNvSpPr>
            <a:spLocks noChangeArrowheads="1"/>
          </p:cNvSpPr>
          <p:nvPr/>
        </p:nvSpPr>
        <p:spPr bwMode="auto">
          <a:xfrm>
            <a:off x="4871518" y="5145782"/>
            <a:ext cx="927522" cy="830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4800" b="0" i="1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uLnTx/>
                <a:uFillTx/>
                <a:latin typeface="Times New Roman" pitchFamily="18" charset="0"/>
              </a:rPr>
              <a:t>N</a:t>
            </a:r>
          </a:p>
        </p:txBody>
      </p:sp>
      <p:sp>
        <p:nvSpPr>
          <p:cNvPr id="61" name="Rectangle 28"/>
          <p:cNvSpPr>
            <a:spLocks noChangeArrowheads="1"/>
          </p:cNvSpPr>
          <p:nvPr/>
        </p:nvSpPr>
        <p:spPr bwMode="auto">
          <a:xfrm>
            <a:off x="2783542" y="4222452"/>
            <a:ext cx="532833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kumimoji="0" lang="en-US" altLang="ja-JP" sz="54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Times New Roman" pitchFamily="18" charset="0"/>
              </a:rPr>
              <a:t>x</a:t>
            </a:r>
            <a:r>
              <a:rPr kumimoji="0" lang="en-US" altLang="ja-JP" sz="5400" b="0" u="none" strike="noStrike" kern="0" cap="none" spc="0" normalizeH="0" baseline="-10000" noProof="0" dirty="0">
                <a:ln>
                  <a:noFill/>
                </a:ln>
                <a:solidFill>
                  <a:schemeClr val="accent5"/>
                </a:solidFill>
                <a:uLnTx/>
                <a:uFillTx/>
                <a:latin typeface="Times New Roman" pitchFamily="18" charset="0"/>
              </a:rPr>
              <a:t>1</a:t>
            </a:r>
            <a:r>
              <a:rPr kumimoji="0" lang="ja-JP" altLang="en-US" sz="4400" kern="0" dirty="0">
                <a:solidFill>
                  <a:srgbClr val="FFFFFF"/>
                </a:solidFill>
                <a:latin typeface="Times New Roman" pitchFamily="18" charset="0"/>
              </a:rPr>
              <a:t> ＋ </a:t>
            </a:r>
            <a:r>
              <a:rPr kumimoji="0" lang="en-US" altLang="ja-JP" sz="5400" i="1" kern="0" dirty="0">
                <a:solidFill>
                  <a:srgbClr val="FFFFFF"/>
                </a:solidFill>
                <a:latin typeface="Times New Roman" pitchFamily="18" charset="0"/>
              </a:rPr>
              <a:t>x</a:t>
            </a:r>
            <a:r>
              <a:rPr kumimoji="0" lang="en-US" altLang="ja-JP" sz="5400" kern="0" baseline="-10000" dirty="0">
                <a:solidFill>
                  <a:schemeClr val="accent5"/>
                </a:solidFill>
                <a:latin typeface="Times New Roman" pitchFamily="18" charset="0"/>
              </a:rPr>
              <a:t>2</a:t>
            </a:r>
            <a:r>
              <a:rPr kumimoji="0" lang="ja-JP" altLang="en-US" sz="4400" kern="0" dirty="0">
                <a:solidFill>
                  <a:srgbClr val="FFFFFF"/>
                </a:solidFill>
                <a:latin typeface="Times New Roman" pitchFamily="18" charset="0"/>
              </a:rPr>
              <a:t> ＋</a:t>
            </a:r>
            <a:r>
              <a:rPr kumimoji="0" lang="en-US" altLang="ja-JP" sz="4400" kern="0" dirty="0">
                <a:solidFill>
                  <a:srgbClr val="FFFFFF"/>
                </a:solidFill>
                <a:latin typeface="Times New Roman" pitchFamily="18" charset="0"/>
              </a:rPr>
              <a:t>‥‥</a:t>
            </a:r>
            <a:r>
              <a:rPr kumimoji="0" lang="ja-JP" altLang="en-US" sz="4400" kern="0" dirty="0">
                <a:solidFill>
                  <a:srgbClr val="FFFFFF"/>
                </a:solidFill>
                <a:latin typeface="Times New Roman" pitchFamily="18" charset="0"/>
              </a:rPr>
              <a:t>＋</a:t>
            </a:r>
            <a:r>
              <a:rPr kumimoji="0" lang="en-US" altLang="ja-JP" sz="5400" i="1" kern="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kumimoji="0" lang="en-US" altLang="ja-JP" sz="5400" i="1" kern="0" dirty="0" err="1">
                <a:solidFill>
                  <a:srgbClr val="FFFFFF"/>
                </a:solidFill>
                <a:latin typeface="Times New Roman" pitchFamily="18" charset="0"/>
              </a:rPr>
              <a:t>x</a:t>
            </a:r>
            <a:r>
              <a:rPr kumimoji="0" lang="en-US" altLang="ja-JP" sz="5400" i="1" kern="0" baseline="-10000" dirty="0" err="1">
                <a:solidFill>
                  <a:schemeClr val="accent5"/>
                </a:solidFill>
                <a:latin typeface="Times New Roman" pitchFamily="18" charset="0"/>
              </a:rPr>
              <a:t>N</a:t>
            </a:r>
            <a:endParaRPr kumimoji="0" lang="en-US" altLang="ja-JP" sz="5400" b="0" i="1" u="none" strike="noStrike" kern="0" cap="none" spc="0" normalizeH="0" baseline="-10000" noProof="0" dirty="0">
              <a:ln>
                <a:noFill/>
              </a:ln>
              <a:solidFill>
                <a:schemeClr val="accent5"/>
              </a:solidFill>
              <a:uLnTx/>
              <a:uFillTx/>
              <a:latin typeface="Times New Roman" pitchFamily="18" charset="0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2783542" y="5145782"/>
            <a:ext cx="5256327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テキスト ボックス 61"/>
          <p:cNvSpPr txBox="1"/>
          <p:nvPr/>
        </p:nvSpPr>
        <p:spPr>
          <a:xfrm>
            <a:off x="8184576" y="4777606"/>
            <a:ext cx="73156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4400" dirty="0">
                <a:solidFill>
                  <a:schemeClr val="tx2"/>
                </a:solidFill>
              </a:rPr>
              <a:t>＝</a:t>
            </a:r>
            <a:endParaRPr kumimoji="1" lang="en-US" altLang="ja-JP" sz="4400" dirty="0">
              <a:solidFill>
                <a:schemeClr val="tx2"/>
              </a:solidFill>
            </a:endParaRPr>
          </a:p>
        </p:txBody>
      </p:sp>
      <p:sp>
        <p:nvSpPr>
          <p:cNvPr id="47" name="Rectangle 24"/>
          <p:cNvSpPr>
            <a:spLocks noChangeArrowheads="1"/>
          </p:cNvSpPr>
          <p:nvPr/>
        </p:nvSpPr>
        <p:spPr bwMode="auto">
          <a:xfrm>
            <a:off x="695053" y="2218318"/>
            <a:ext cx="195009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000" kern="0" dirty="0">
                <a:solidFill>
                  <a:srgbClr val="FFFFFF"/>
                </a:solidFill>
                <a:latin typeface="Times New Roman" pitchFamily="18" charset="0"/>
              </a:rPr>
              <a:t>平均</a:t>
            </a:r>
            <a:r>
              <a:rPr kumimoji="0" lang="ja-JP" altLang="en-US" sz="4000" kern="0" noProof="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charset="0"/>
              </a:rPr>
              <a:t>＝</a:t>
            </a:r>
          </a:p>
        </p:txBody>
      </p:sp>
      <p:grpSp>
        <p:nvGrpSpPr>
          <p:cNvPr id="13" name="グループ化 12"/>
          <p:cNvGrpSpPr/>
          <p:nvPr/>
        </p:nvGrpSpPr>
        <p:grpSpPr>
          <a:xfrm>
            <a:off x="2716901" y="1917626"/>
            <a:ext cx="3600657" cy="1337330"/>
            <a:chOff x="2783028" y="2236570"/>
            <a:chExt cx="3600657" cy="1337330"/>
          </a:xfrm>
        </p:grpSpPr>
        <p:sp>
          <p:nvSpPr>
            <p:cNvPr id="5" name="テキスト ボックス 4"/>
            <p:cNvSpPr txBox="1"/>
            <p:nvPr/>
          </p:nvSpPr>
          <p:spPr>
            <a:xfrm>
              <a:off x="2783028" y="2236570"/>
              <a:ext cx="36006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200" dirty="0">
                  <a:solidFill>
                    <a:schemeClr val="tx2"/>
                  </a:solidFill>
                </a:rPr>
                <a:t>（ データ値の</a:t>
              </a:r>
              <a:r>
                <a:rPr kumimoji="1" lang="ja-JP" altLang="en-US" sz="3200" dirty="0">
                  <a:solidFill>
                    <a:schemeClr val="accent4"/>
                  </a:solidFill>
                </a:rPr>
                <a:t>合計</a:t>
              </a:r>
              <a:r>
                <a:rPr kumimoji="1" lang="ja-JP" altLang="en-US" sz="3200" dirty="0">
                  <a:solidFill>
                    <a:schemeClr val="tx2"/>
                  </a:solidFill>
                </a:rPr>
                <a:t> ）</a:t>
              </a: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2783028" y="2989125"/>
              <a:ext cx="3600657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3200" dirty="0">
                  <a:solidFill>
                    <a:schemeClr val="tx2"/>
                  </a:solidFill>
                </a:rPr>
                <a:t>（ データ値の</a:t>
              </a:r>
              <a:r>
                <a:rPr kumimoji="1" lang="ja-JP" altLang="en-US" sz="3200" dirty="0">
                  <a:solidFill>
                    <a:schemeClr val="accent5"/>
                  </a:solidFill>
                </a:rPr>
                <a:t>個数 </a:t>
              </a:r>
              <a:r>
                <a:rPr kumimoji="1" lang="ja-JP" altLang="en-US" sz="3200" dirty="0">
                  <a:solidFill>
                    <a:schemeClr val="tx2"/>
                  </a:solidFill>
                </a:rPr>
                <a:t>）</a:t>
              </a:r>
            </a:p>
          </p:txBody>
        </p:sp>
        <p:cxnSp>
          <p:nvCxnSpPr>
            <p:cNvPr id="7" name="直線コネクタ 6"/>
            <p:cNvCxnSpPr/>
            <p:nvPr/>
          </p:nvCxnSpPr>
          <p:spPr>
            <a:xfrm>
              <a:off x="2783028" y="2884642"/>
              <a:ext cx="3600657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7" name="Rectangle 24"/>
          <p:cNvSpPr>
            <a:spLocks noChangeArrowheads="1"/>
          </p:cNvSpPr>
          <p:nvPr/>
        </p:nvSpPr>
        <p:spPr bwMode="auto">
          <a:xfrm>
            <a:off x="761180" y="4775675"/>
            <a:ext cx="1950097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000" kern="0" dirty="0">
                <a:solidFill>
                  <a:srgbClr val="FFFFFF"/>
                </a:solidFill>
                <a:latin typeface="Times New Roman" pitchFamily="18" charset="0"/>
              </a:rPr>
              <a:t>平均</a:t>
            </a:r>
            <a:r>
              <a:rPr kumimoji="0" lang="ja-JP" altLang="en-US" sz="4000" kern="0" noProof="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charset="0"/>
              </a:rPr>
              <a:t>＝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407021" y="3429794"/>
            <a:ext cx="11233248" cy="2562796"/>
          </a:xfrm>
          <a:prstGeom prst="rect">
            <a:avLst/>
          </a:prstGeom>
          <a:noFill/>
          <a:ln w="19050">
            <a:solidFill>
              <a:schemeClr val="bg1">
                <a:lumMod val="95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4" name="角丸四角形 23"/>
          <p:cNvSpPr/>
          <p:nvPr/>
        </p:nvSpPr>
        <p:spPr>
          <a:xfrm>
            <a:off x="118989" y="117426"/>
            <a:ext cx="1332148" cy="53352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復習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8206765"/>
      </p:ext>
    </p:extLst>
  </p:cSld>
  <p:clrMapOvr>
    <a:masterClrMapping/>
  </p:clrMapOvr>
  <p:transition>
    <p:dissolve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30</a:t>
            </a:fld>
            <a:endParaRPr lang="ja-JP" alt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0997" y="189434"/>
            <a:ext cx="657073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以下のような間違いをしないように！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695053" y="1698120"/>
            <a:ext cx="64807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1343125" y="1520918"/>
            <a:ext cx="1659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1800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＋ </a:t>
            </a:r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4000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919189" y="2119453"/>
            <a:ext cx="554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ja-JP" altLang="en-US" sz="4000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" name="直線コネクタ 10"/>
          <p:cNvCxnSpPr/>
          <p:nvPr/>
        </p:nvCxnSpPr>
        <p:spPr>
          <a:xfrm>
            <a:off x="1343125" y="2189315"/>
            <a:ext cx="1659755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7" name="テキスト ボックス 86"/>
          <p:cNvSpPr txBox="1"/>
          <p:nvPr/>
        </p:nvSpPr>
        <p:spPr>
          <a:xfrm>
            <a:off x="3143325" y="1927705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3764638" y="978399"/>
            <a:ext cx="64807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4079429" y="1095394"/>
            <a:ext cx="24635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1800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ja-JP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endParaRPr kumimoji="1" lang="ja-JP" altLang="en-US" sz="3200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線コネクタ 89"/>
          <p:cNvCxnSpPr/>
          <p:nvPr/>
        </p:nvCxnSpPr>
        <p:spPr>
          <a:xfrm>
            <a:off x="3764638" y="2175514"/>
            <a:ext cx="259200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4511477" y="2235802"/>
            <a:ext cx="64807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4967316" y="2375667"/>
            <a:ext cx="554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ja-JP" altLang="en-US" sz="4000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4" name="直線コネクタ 13"/>
          <p:cNvCxnSpPr/>
          <p:nvPr/>
        </p:nvCxnSpPr>
        <p:spPr>
          <a:xfrm>
            <a:off x="3483678" y="1095394"/>
            <a:ext cx="3278049" cy="2229591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93" name="直線コネクタ 92"/>
          <p:cNvCxnSpPr/>
          <p:nvPr/>
        </p:nvCxnSpPr>
        <p:spPr>
          <a:xfrm flipV="1">
            <a:off x="3483678" y="1095394"/>
            <a:ext cx="3188039" cy="2229591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4" name="テキスト ボックス 93"/>
          <p:cNvSpPr txBox="1"/>
          <p:nvPr/>
        </p:nvSpPr>
        <p:spPr>
          <a:xfrm>
            <a:off x="695053" y="4116022"/>
            <a:ext cx="64807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343125" y="3938820"/>
            <a:ext cx="1659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1800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＋ </a:t>
            </a:r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4000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1919189" y="4537355"/>
            <a:ext cx="554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ja-JP" altLang="en-US" sz="4000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7" name="直線コネクタ 96"/>
          <p:cNvCxnSpPr/>
          <p:nvPr/>
        </p:nvCxnSpPr>
        <p:spPr>
          <a:xfrm>
            <a:off x="1343125" y="4607217"/>
            <a:ext cx="1659755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8" name="テキスト ボックス 97"/>
          <p:cNvSpPr txBox="1"/>
          <p:nvPr/>
        </p:nvSpPr>
        <p:spPr>
          <a:xfrm>
            <a:off x="3143325" y="4345607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3694347" y="4116022"/>
            <a:ext cx="64807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4489604" y="3938820"/>
            <a:ext cx="165975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1800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＋ </a:t>
            </a:r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4000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5065668" y="4537355"/>
            <a:ext cx="5543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ja-JP" altLang="en-US" sz="4000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4" name="直線コネクタ 103"/>
          <p:cNvCxnSpPr/>
          <p:nvPr/>
        </p:nvCxnSpPr>
        <p:spPr>
          <a:xfrm>
            <a:off x="4489604" y="4607217"/>
            <a:ext cx="1659755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大かっこ 14"/>
          <p:cNvSpPr/>
          <p:nvPr/>
        </p:nvSpPr>
        <p:spPr>
          <a:xfrm>
            <a:off x="4337317" y="4116022"/>
            <a:ext cx="1974360" cy="1046934"/>
          </a:xfrm>
          <a:prstGeom prst="bracketPair">
            <a:avLst>
              <a:gd name="adj" fmla="val 1186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6455693" y="4345607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106" name="テキスト ボックス 105"/>
          <p:cNvSpPr txBox="1"/>
          <p:nvPr/>
        </p:nvSpPr>
        <p:spPr>
          <a:xfrm>
            <a:off x="7006715" y="4116022"/>
            <a:ext cx="64807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7823845" y="3938820"/>
            <a:ext cx="601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4000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7847203" y="4517259"/>
            <a:ext cx="554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ja-JP" altLang="en-US" sz="4000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線コネクタ 108"/>
          <p:cNvCxnSpPr/>
          <p:nvPr/>
        </p:nvCxnSpPr>
        <p:spPr>
          <a:xfrm>
            <a:off x="7841773" y="4607217"/>
            <a:ext cx="56520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0" name="大かっこ 109"/>
          <p:cNvSpPr/>
          <p:nvPr/>
        </p:nvSpPr>
        <p:spPr>
          <a:xfrm>
            <a:off x="7649685" y="4116022"/>
            <a:ext cx="2694440" cy="1046934"/>
          </a:xfrm>
          <a:prstGeom prst="bracketPair">
            <a:avLst>
              <a:gd name="adj" fmla="val 11868"/>
            </a:avLst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8369765" y="4197182"/>
            <a:ext cx="710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ja-JP" altLang="en-US" sz="4000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8929921" y="4345607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＋</a:t>
            </a:r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9518631" y="3938820"/>
            <a:ext cx="601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4000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9541989" y="4517259"/>
            <a:ext cx="554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ja-JP" altLang="en-US" sz="4000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6" name="直線コネクタ 115"/>
          <p:cNvCxnSpPr/>
          <p:nvPr/>
        </p:nvCxnSpPr>
        <p:spPr>
          <a:xfrm>
            <a:off x="9536559" y="4607217"/>
            <a:ext cx="56520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1" name="テキスト ボックス 40"/>
          <p:cNvSpPr txBox="1"/>
          <p:nvPr/>
        </p:nvSpPr>
        <p:spPr>
          <a:xfrm>
            <a:off x="3143325" y="5867792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3719389" y="5541549"/>
            <a:ext cx="64807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43" name="テキスト ボックス 42"/>
          <p:cNvSpPr txBox="1"/>
          <p:nvPr/>
        </p:nvSpPr>
        <p:spPr>
          <a:xfrm>
            <a:off x="4258194" y="5424764"/>
            <a:ext cx="601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4000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281552" y="6003203"/>
            <a:ext cx="554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ja-JP" altLang="en-US" sz="4000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5" name="直線コネクタ 44"/>
          <p:cNvCxnSpPr/>
          <p:nvPr/>
        </p:nvCxnSpPr>
        <p:spPr>
          <a:xfrm>
            <a:off x="4276122" y="6093161"/>
            <a:ext cx="56520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6" name="テキスト ボックス 45"/>
          <p:cNvSpPr txBox="1"/>
          <p:nvPr/>
        </p:nvSpPr>
        <p:spPr>
          <a:xfrm>
            <a:off x="4804114" y="5683126"/>
            <a:ext cx="710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ja-JP" altLang="en-US" sz="4000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5511385" y="5845096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＋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6023645" y="5562097"/>
            <a:ext cx="64807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599709" y="5448356"/>
            <a:ext cx="601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4000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6623067" y="6026795"/>
            <a:ext cx="554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ja-JP" altLang="en-US" sz="4000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1" name="直線コネクタ 50"/>
          <p:cNvCxnSpPr/>
          <p:nvPr/>
        </p:nvCxnSpPr>
        <p:spPr>
          <a:xfrm>
            <a:off x="6617637" y="6116753"/>
            <a:ext cx="56520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テキスト ボックス 51"/>
          <p:cNvSpPr txBox="1"/>
          <p:nvPr/>
        </p:nvSpPr>
        <p:spPr>
          <a:xfrm>
            <a:off x="7427801" y="5867792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8667007" y="5566456"/>
            <a:ext cx="64807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8193095" y="5449671"/>
            <a:ext cx="601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4000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8216453" y="6028110"/>
            <a:ext cx="554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ja-JP" altLang="en-US" sz="4000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線コネクタ 55"/>
          <p:cNvCxnSpPr/>
          <p:nvPr/>
        </p:nvCxnSpPr>
        <p:spPr>
          <a:xfrm>
            <a:off x="8211023" y="6118068"/>
            <a:ext cx="56520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9129199" y="5708033"/>
            <a:ext cx="71087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800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ja-JP" altLang="en-US" sz="4000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9768061" y="5845096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＋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10751177" y="5448356"/>
            <a:ext cx="60106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4000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10774535" y="6026795"/>
            <a:ext cx="55434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kumimoji="1" lang="ja-JP" altLang="en-US" sz="4000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2" name="直線コネクタ 61"/>
          <p:cNvCxnSpPr/>
          <p:nvPr/>
        </p:nvCxnSpPr>
        <p:spPr>
          <a:xfrm>
            <a:off x="10769105" y="6116753"/>
            <a:ext cx="56520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10288555" y="5845096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Ｎ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104165" y="3396878"/>
            <a:ext cx="18298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正しくは</a:t>
            </a:r>
          </a:p>
        </p:txBody>
      </p:sp>
    </p:spTree>
    <p:extLst>
      <p:ext uri="{BB962C8B-B14F-4D97-AF65-F5344CB8AC3E}">
        <p14:creationId xmlns:p14="http://schemas.microsoft.com/office/powerpoint/2010/main" val="84160048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0" grpId="0"/>
      <p:bldP spid="85" grpId="0"/>
      <p:bldP spid="86" grpId="0"/>
      <p:bldP spid="87" grpId="0"/>
      <p:bldP spid="88" grpId="0"/>
      <p:bldP spid="89" grpId="0"/>
      <p:bldP spid="91" grpId="0"/>
      <p:bldP spid="92" grpId="0"/>
      <p:bldP spid="94" grpId="0"/>
      <p:bldP spid="95" grpId="0"/>
      <p:bldP spid="96" grpId="0"/>
      <p:bldP spid="98" grpId="0"/>
      <p:bldP spid="101" grpId="0"/>
      <p:bldP spid="102" grpId="0"/>
      <p:bldP spid="103" grpId="0"/>
      <p:bldP spid="15" grpId="0" animBg="1"/>
      <p:bldP spid="105" grpId="0"/>
      <p:bldP spid="106" grpId="0"/>
      <p:bldP spid="107" grpId="0"/>
      <p:bldP spid="108" grpId="0"/>
      <p:bldP spid="110" grpId="0" animBg="1"/>
      <p:bldP spid="112" grpId="0"/>
      <p:bldP spid="113" grpId="0"/>
      <p:bldP spid="114" grpId="0"/>
      <p:bldP spid="115" grpId="0"/>
      <p:bldP spid="41" grpId="0"/>
      <p:bldP spid="42" grpId="0"/>
      <p:bldP spid="43" grpId="0"/>
      <p:bldP spid="44" grpId="0"/>
      <p:bldP spid="46" grpId="0"/>
      <p:bldP spid="47" grpId="0"/>
      <p:bldP spid="48" grpId="0"/>
      <p:bldP spid="49" grpId="0"/>
      <p:bldP spid="50" grpId="0"/>
      <p:bldP spid="52" grpId="0"/>
      <p:bldP spid="53" grpId="0"/>
      <p:bldP spid="54" grpId="0"/>
      <p:bldP spid="55" grpId="0"/>
      <p:bldP spid="57" grpId="0"/>
      <p:bldP spid="58" grpId="0"/>
      <p:bldP spid="60" grpId="0"/>
      <p:bldP spid="61" grpId="0"/>
      <p:bldP spid="63" grpId="0"/>
      <p:bldP spid="5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/>
        </p:nvSpPr>
        <p:spPr>
          <a:xfrm>
            <a:off x="1631157" y="3524803"/>
            <a:ext cx="3240359" cy="14171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31</a:t>
            </a:fld>
            <a:endParaRPr lang="ja-JP" alt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0997" y="189434"/>
            <a:ext cx="885698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3200" dirty="0"/>
              <a:t>●</a:t>
            </a:r>
            <a:r>
              <a:rPr kumimoji="1" lang="ja-JP" altLang="en-US" sz="3200" dirty="0">
                <a:solidFill>
                  <a:schemeClr val="accent5"/>
                </a:solidFill>
              </a:rPr>
              <a:t>Ｎ個</a:t>
            </a:r>
            <a:r>
              <a:rPr kumimoji="1" lang="ja-JP" altLang="en-US" sz="3200" dirty="0"/>
              <a:t>のデータ</a:t>
            </a:r>
            <a:r>
              <a:rPr lang="ja-JP" altLang="en-US" sz="3200" dirty="0"/>
              <a:t> ｛ 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  <a:r>
              <a:rPr lang="ja-JP" altLang="en-US" sz="3200" dirty="0"/>
              <a:t> ，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r>
              <a:rPr lang="ja-JP" altLang="en-US" sz="3200" dirty="0">
                <a:solidFill>
                  <a:srgbClr val="000000"/>
                </a:solidFill>
              </a:rPr>
              <a:t> ，</a:t>
            </a:r>
            <a:r>
              <a:rPr lang="en-US" altLang="ja-JP" sz="3200" dirty="0">
                <a:solidFill>
                  <a:srgbClr val="000000"/>
                </a:solidFill>
              </a:rPr>
              <a:t>‥‥</a:t>
            </a:r>
            <a:r>
              <a:rPr lang="ja-JP" altLang="en-US" sz="3200" dirty="0">
                <a:solidFill>
                  <a:srgbClr val="000000"/>
                </a:solidFill>
              </a:rPr>
              <a:t> ，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r>
              <a:rPr lang="ja-JP" altLang="en-US" sz="3200" dirty="0">
                <a:solidFill>
                  <a:srgbClr val="000000"/>
                </a:solidFill>
              </a:rPr>
              <a:t> </a:t>
            </a:r>
            <a:r>
              <a:rPr lang="ja-JP" altLang="en-US" sz="3200" dirty="0"/>
              <a:t>｝ </a:t>
            </a:r>
            <a:r>
              <a:rPr kumimoji="1" lang="ja-JP" altLang="en-US" sz="3200" dirty="0"/>
              <a:t>の平均は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6435624" y="1819990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grpSp>
        <p:nvGrpSpPr>
          <p:cNvPr id="24" name="グループ化 23"/>
          <p:cNvGrpSpPr/>
          <p:nvPr/>
        </p:nvGrpSpPr>
        <p:grpSpPr>
          <a:xfrm>
            <a:off x="1270915" y="1691644"/>
            <a:ext cx="583205" cy="707886"/>
            <a:chOff x="407021" y="1259596"/>
            <a:chExt cx="583205" cy="707886"/>
          </a:xfrm>
        </p:grpSpPr>
        <p:sp>
          <p:nvSpPr>
            <p:cNvPr id="10" name="テキスト ボックス 9"/>
            <p:cNvSpPr txBox="1"/>
            <p:nvPr/>
          </p:nvSpPr>
          <p:spPr>
            <a:xfrm>
              <a:off x="407021" y="1259596"/>
              <a:ext cx="5832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3" name="直線コネクタ 2"/>
            <p:cNvCxnSpPr/>
            <p:nvPr/>
          </p:nvCxnSpPr>
          <p:spPr>
            <a:xfrm>
              <a:off x="509173" y="1445386"/>
              <a:ext cx="36004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3" name="テキスト ボックス 12"/>
          <p:cNvSpPr txBox="1"/>
          <p:nvPr/>
        </p:nvSpPr>
        <p:spPr>
          <a:xfrm>
            <a:off x="1768955" y="1835660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grpSp>
        <p:nvGrpSpPr>
          <p:cNvPr id="14" name="グループ化 13"/>
          <p:cNvGrpSpPr/>
          <p:nvPr/>
        </p:nvGrpSpPr>
        <p:grpSpPr>
          <a:xfrm>
            <a:off x="2430184" y="1401712"/>
            <a:ext cx="3980536" cy="1253348"/>
            <a:chOff x="4635397" y="1053530"/>
            <a:chExt cx="3980536" cy="1253348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4636369" y="1053530"/>
              <a:ext cx="397956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ja-JP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ja-JP" altLang="en-US" sz="3600" baseline="-1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１</a:t>
              </a:r>
              <a:r>
                <a:rPr lang="ja-JP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＋ </a:t>
              </a:r>
              <a:r>
                <a:rPr lang="en-US" altLang="ja-JP" sz="4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ja-JP" altLang="en-US" sz="3600" baseline="-1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２</a:t>
              </a:r>
              <a:r>
                <a:rPr lang="ja-JP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＋ </a:t>
              </a:r>
              <a:r>
                <a:rPr lang="en-US" altLang="ja-JP" sz="28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‥‥</a:t>
              </a:r>
              <a:r>
                <a:rPr lang="ja-JP" altLang="en-US" sz="28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＋ </a:t>
              </a:r>
              <a:r>
                <a:rPr lang="en-US" altLang="ja-JP" sz="4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ja-JP" altLang="en-US" sz="3600" baseline="-100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Ｎ</a:t>
              </a:r>
              <a:endParaRPr lang="ja-JP" altLang="en-US" sz="4000" i="1" dirty="0">
                <a:solidFill>
                  <a:schemeClr val="accent5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4635397" y="1733418"/>
              <a:ext cx="38520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テキスト ボックス 15"/>
            <p:cNvSpPr txBox="1"/>
            <p:nvPr/>
          </p:nvSpPr>
          <p:spPr>
            <a:xfrm>
              <a:off x="6173521" y="1783658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solidFill>
                    <a:schemeClr val="accent5"/>
                  </a:solidFill>
                </a:rPr>
                <a:t>Ｎ</a:t>
              </a:r>
            </a:p>
          </p:txBody>
        </p:sp>
      </p:grpSp>
      <p:grpSp>
        <p:nvGrpSpPr>
          <p:cNvPr id="17" name="グループ化 16"/>
          <p:cNvGrpSpPr/>
          <p:nvPr/>
        </p:nvGrpSpPr>
        <p:grpSpPr>
          <a:xfrm>
            <a:off x="7047692" y="1534008"/>
            <a:ext cx="1640249" cy="1175706"/>
            <a:chOff x="7675668" y="2964120"/>
            <a:chExt cx="1640249" cy="1175706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7675668" y="3487261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solidFill>
                    <a:schemeClr val="accent5"/>
                  </a:solidFill>
                </a:rPr>
                <a:t>Ｎ</a:t>
              </a:r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7751837" y="3513522"/>
              <a:ext cx="46422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7675668" y="2978582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/>
                <a:t>１</a:t>
              </a: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8235797" y="2964120"/>
              <a:ext cx="648072" cy="11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ja-JP" altLang="en-US" sz="20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Ｎ</a:t>
              </a:r>
              <a:endParaRPr lang="en-US" altLang="ja-JP" sz="4400" dirty="0">
                <a:solidFill>
                  <a:schemeClr val="accent5"/>
                </a:solidFill>
                <a:latin typeface="Symbol" panose="05050102010706020507" pitchFamily="18" charset="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ja-JP" sz="4800" dirty="0">
                  <a:latin typeface="Symbol" panose="05050102010706020507" pitchFamily="18" charset="2"/>
                </a:rPr>
                <a:t>S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altLang="ja-JP" sz="2000" i="1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１</a:t>
              </a: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8732712" y="3075040"/>
              <a:ext cx="5832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ja-JP" sz="4000" b="1" i="1" baseline="-10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1" name="グループ化 30"/>
          <p:cNvGrpSpPr/>
          <p:nvPr/>
        </p:nvGrpSpPr>
        <p:grpSpPr>
          <a:xfrm>
            <a:off x="2943236" y="3672480"/>
            <a:ext cx="1640249" cy="1175706"/>
            <a:chOff x="7675668" y="2964120"/>
            <a:chExt cx="1640249" cy="1175706"/>
          </a:xfrm>
        </p:grpSpPr>
        <p:sp>
          <p:nvSpPr>
            <p:cNvPr id="32" name="テキスト ボックス 31"/>
            <p:cNvSpPr txBox="1"/>
            <p:nvPr/>
          </p:nvSpPr>
          <p:spPr>
            <a:xfrm>
              <a:off x="7675668" y="3487261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solidFill>
                    <a:schemeClr val="accent5"/>
                  </a:solidFill>
                </a:rPr>
                <a:t>Ｎ</a:t>
              </a:r>
            </a:p>
          </p:txBody>
        </p:sp>
        <p:cxnSp>
          <p:nvCxnSpPr>
            <p:cNvPr id="33" name="直線コネクタ 32"/>
            <p:cNvCxnSpPr/>
            <p:nvPr/>
          </p:nvCxnSpPr>
          <p:spPr>
            <a:xfrm>
              <a:off x="7751837" y="3513522"/>
              <a:ext cx="46422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4" name="テキスト ボックス 33"/>
            <p:cNvSpPr txBox="1"/>
            <p:nvPr/>
          </p:nvSpPr>
          <p:spPr>
            <a:xfrm>
              <a:off x="7675668" y="2978582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/>
                <a:t>１</a:t>
              </a: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8235797" y="2964120"/>
              <a:ext cx="648072" cy="11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ja-JP" altLang="en-US" sz="20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Ｎ</a:t>
              </a:r>
              <a:endParaRPr lang="en-US" altLang="ja-JP" sz="4400" dirty="0">
                <a:solidFill>
                  <a:schemeClr val="accent5"/>
                </a:solidFill>
                <a:latin typeface="Symbol" panose="05050102010706020507" pitchFamily="18" charset="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ja-JP" sz="4800" dirty="0">
                  <a:latin typeface="Symbol" panose="05050102010706020507" pitchFamily="18" charset="2"/>
                </a:rPr>
                <a:t>S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altLang="ja-JP" sz="2000" i="1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１</a:t>
              </a:r>
            </a:p>
          </p:txBody>
        </p:sp>
        <p:sp>
          <p:nvSpPr>
            <p:cNvPr id="36" name="テキスト ボックス 35"/>
            <p:cNvSpPr txBox="1"/>
            <p:nvPr/>
          </p:nvSpPr>
          <p:spPr>
            <a:xfrm>
              <a:off x="8732712" y="3075040"/>
              <a:ext cx="5832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ja-JP" sz="4000" b="1" i="1" baseline="-10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38" name="グループ化 37"/>
          <p:cNvGrpSpPr/>
          <p:nvPr/>
        </p:nvGrpSpPr>
        <p:grpSpPr>
          <a:xfrm>
            <a:off x="1921017" y="3820068"/>
            <a:ext cx="583205" cy="707886"/>
            <a:chOff x="407021" y="1259596"/>
            <a:chExt cx="583205" cy="707886"/>
          </a:xfrm>
        </p:grpSpPr>
        <p:sp>
          <p:nvSpPr>
            <p:cNvPr id="39" name="テキスト ボックス 38"/>
            <p:cNvSpPr txBox="1"/>
            <p:nvPr/>
          </p:nvSpPr>
          <p:spPr>
            <a:xfrm>
              <a:off x="407021" y="1259596"/>
              <a:ext cx="5832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40" name="直線コネクタ 39"/>
            <p:cNvCxnSpPr/>
            <p:nvPr/>
          </p:nvCxnSpPr>
          <p:spPr>
            <a:xfrm>
              <a:off x="509173" y="1445386"/>
              <a:ext cx="36004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41" name="テキスト ボックス 40"/>
          <p:cNvSpPr txBox="1"/>
          <p:nvPr/>
        </p:nvSpPr>
        <p:spPr>
          <a:xfrm>
            <a:off x="2419057" y="3964084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4956526" y="3964084"/>
            <a:ext cx="1370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‥‥</a:t>
            </a:r>
            <a:r>
              <a:rPr kumimoji="1" lang="ja-JP" altLang="en-US" sz="2800" dirty="0"/>
              <a:t> ①</a:t>
            </a:r>
          </a:p>
        </p:txBody>
      </p:sp>
      <p:sp>
        <p:nvSpPr>
          <p:cNvPr id="52" name="正方形/長方形 51"/>
          <p:cNvSpPr/>
          <p:nvPr/>
        </p:nvSpPr>
        <p:spPr>
          <a:xfrm>
            <a:off x="7016105" y="3524803"/>
            <a:ext cx="2908974" cy="141715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7260782" y="3672480"/>
            <a:ext cx="64807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7757697" y="3783400"/>
            <a:ext cx="5832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ja-JP" altLang="en-US" sz="4000" i="1" baseline="-10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7" name="グループ化 36"/>
          <p:cNvGrpSpPr/>
          <p:nvPr/>
        </p:nvGrpSpPr>
        <p:grpSpPr>
          <a:xfrm>
            <a:off x="8628934" y="3820068"/>
            <a:ext cx="1024431" cy="707886"/>
            <a:chOff x="7823845" y="2860963"/>
            <a:chExt cx="1024431" cy="707886"/>
          </a:xfrm>
        </p:grpSpPr>
        <p:sp>
          <p:nvSpPr>
            <p:cNvPr id="54" name="テキスト ボックス 53"/>
            <p:cNvSpPr txBox="1"/>
            <p:nvPr/>
          </p:nvSpPr>
          <p:spPr>
            <a:xfrm>
              <a:off x="7823845" y="3004979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solidFill>
                    <a:schemeClr val="accent5"/>
                  </a:solidFill>
                </a:rPr>
                <a:t>Ｎ</a:t>
              </a:r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8265071" y="2860963"/>
              <a:ext cx="58320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2" name="直線コネクタ 61"/>
            <p:cNvCxnSpPr/>
            <p:nvPr/>
          </p:nvCxnSpPr>
          <p:spPr>
            <a:xfrm>
              <a:off x="8367223" y="3046753"/>
              <a:ext cx="36004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3" name="テキスト ボックス 62"/>
          <p:cNvSpPr txBox="1"/>
          <p:nvPr/>
        </p:nvSpPr>
        <p:spPr>
          <a:xfrm>
            <a:off x="8232890" y="3964084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9981433" y="3964084"/>
            <a:ext cx="15278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‥‥</a:t>
            </a:r>
            <a:r>
              <a:rPr kumimoji="1" lang="ja-JP" altLang="en-US" sz="2800" dirty="0"/>
              <a:t> ①</a:t>
            </a:r>
            <a:r>
              <a:rPr lang="en-US" altLang="ja-JP" sz="2800" dirty="0"/>
              <a:t>´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37976131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" grpId="0"/>
      <p:bldP spid="7" grpId="0"/>
      <p:bldP spid="13" grpId="0"/>
      <p:bldP spid="41" grpId="0"/>
      <p:bldP spid="51" grpId="0"/>
      <p:bldP spid="52" grpId="0" animBg="1"/>
      <p:bldP spid="57" grpId="0"/>
      <p:bldP spid="58" grpId="0"/>
      <p:bldP spid="63" grpId="0"/>
      <p:bldP spid="64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/>
        </p:nvSpPr>
        <p:spPr>
          <a:xfrm>
            <a:off x="3719389" y="5393174"/>
            <a:ext cx="3475091" cy="93610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32</a:t>
            </a:fld>
            <a:endParaRPr lang="ja-JP" alt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0997" y="189434"/>
            <a:ext cx="117373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601913" lvl="0" indent="-2601913"/>
            <a:r>
              <a:rPr kumimoji="1" lang="ja-JP" altLang="en-US" sz="3200" dirty="0"/>
              <a:t>●</a:t>
            </a:r>
            <a:r>
              <a:rPr kumimoji="1" lang="ja-JP" altLang="en-US" sz="3200" dirty="0">
                <a:solidFill>
                  <a:schemeClr val="accent5"/>
                </a:solidFill>
              </a:rPr>
              <a:t>Ｎ個</a:t>
            </a:r>
            <a:r>
              <a:rPr kumimoji="1" lang="ja-JP" altLang="en-US" sz="3200" dirty="0"/>
              <a:t>のデータ</a:t>
            </a:r>
            <a:r>
              <a:rPr lang="ja-JP" altLang="en-US" sz="3200" dirty="0"/>
              <a:t> ｛ 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  <a:r>
              <a:rPr lang="ja-JP" altLang="en-US" sz="3200" dirty="0"/>
              <a:t> ，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r>
              <a:rPr lang="ja-JP" altLang="en-US" sz="3200" dirty="0">
                <a:solidFill>
                  <a:srgbClr val="000000"/>
                </a:solidFill>
              </a:rPr>
              <a:t> ，</a:t>
            </a:r>
            <a:r>
              <a:rPr lang="en-US" altLang="ja-JP" sz="3200" dirty="0">
                <a:solidFill>
                  <a:srgbClr val="000000"/>
                </a:solidFill>
              </a:rPr>
              <a:t>‥‥</a:t>
            </a:r>
            <a:r>
              <a:rPr lang="ja-JP" altLang="en-US" sz="3200" dirty="0">
                <a:solidFill>
                  <a:srgbClr val="000000"/>
                </a:solidFill>
              </a:rPr>
              <a:t> ，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r>
              <a:rPr lang="ja-JP" altLang="en-US" sz="3200" dirty="0">
                <a:solidFill>
                  <a:srgbClr val="000000"/>
                </a:solidFill>
              </a:rPr>
              <a:t> </a:t>
            </a:r>
            <a:r>
              <a:rPr lang="ja-JP" altLang="en-US" sz="3200" dirty="0"/>
              <a:t>｝ をすべて </a:t>
            </a:r>
            <a:r>
              <a:rPr lang="en-US" altLang="ja-JP" sz="4800" i="1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3200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倍</a:t>
            </a:r>
            <a:r>
              <a:rPr lang="ja-JP" altLang="en-US" sz="3200" dirty="0"/>
              <a:t> した</a:t>
            </a:r>
            <a:br>
              <a:rPr lang="en-US" altLang="ja-JP" sz="3200" dirty="0"/>
            </a:br>
            <a:r>
              <a:rPr lang="ja-JP" altLang="en-US" sz="3200" dirty="0"/>
              <a:t> ｛ 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2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  <a:r>
              <a:rPr lang="ja-JP" altLang="en-US" sz="3200" dirty="0"/>
              <a:t> ，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ja-JP" altLang="en-US" sz="2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r>
              <a:rPr lang="ja-JP" altLang="en-US" sz="3200" dirty="0">
                <a:solidFill>
                  <a:srgbClr val="000000"/>
                </a:solidFill>
              </a:rPr>
              <a:t> ，</a:t>
            </a:r>
            <a:r>
              <a:rPr lang="en-US" altLang="ja-JP" sz="3200" dirty="0">
                <a:solidFill>
                  <a:srgbClr val="000000"/>
                </a:solidFill>
              </a:rPr>
              <a:t>‥‥</a:t>
            </a:r>
            <a:r>
              <a:rPr lang="ja-JP" altLang="en-US" sz="3200" dirty="0">
                <a:solidFill>
                  <a:srgbClr val="000000"/>
                </a:solidFill>
              </a:rPr>
              <a:t> ，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</a:t>
            </a:r>
            <a:r>
              <a:rPr lang="ja-JP" altLang="en-US" sz="2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r>
              <a:rPr lang="ja-JP" altLang="en-US" sz="3200" dirty="0">
                <a:solidFill>
                  <a:srgbClr val="000000"/>
                </a:solidFill>
              </a:rPr>
              <a:t> </a:t>
            </a:r>
            <a:r>
              <a:rPr lang="ja-JP" altLang="en-US" sz="3200" dirty="0"/>
              <a:t>｝ </a:t>
            </a:r>
            <a:r>
              <a:rPr kumimoji="1" lang="ja-JP" altLang="en-US" sz="3200" dirty="0"/>
              <a:t>の平均は</a:t>
            </a:r>
            <a:r>
              <a:rPr kumimoji="1" lang="en-US" altLang="ja-JP" sz="3200" dirty="0"/>
              <a:t>‥‥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2502192" y="3620190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1271117" y="2316138"/>
            <a:ext cx="1303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2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ja-JP" altLang="en-US" sz="4000" b="1" baseline="-10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1422072" y="2471784"/>
            <a:ext cx="981798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3" name="テキスト ボックス 12"/>
          <p:cNvSpPr txBox="1"/>
          <p:nvPr/>
        </p:nvSpPr>
        <p:spPr>
          <a:xfrm>
            <a:off x="2423966" y="2460154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grpSp>
        <p:nvGrpSpPr>
          <p:cNvPr id="21" name="グループ化 20"/>
          <p:cNvGrpSpPr/>
          <p:nvPr/>
        </p:nvGrpSpPr>
        <p:grpSpPr>
          <a:xfrm>
            <a:off x="3085195" y="2026206"/>
            <a:ext cx="4889606" cy="1253348"/>
            <a:chOff x="3085195" y="2026206"/>
            <a:chExt cx="4889606" cy="1253348"/>
          </a:xfrm>
        </p:grpSpPr>
        <p:sp>
          <p:nvSpPr>
            <p:cNvPr id="8" name="テキスト ボックス 7"/>
            <p:cNvSpPr txBox="1"/>
            <p:nvPr/>
          </p:nvSpPr>
          <p:spPr>
            <a:xfrm>
              <a:off x="3086167" y="2026206"/>
              <a:ext cx="488863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lang="en-US" altLang="ja-JP" sz="4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ja-JP" altLang="en-US" sz="2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ja-JP" altLang="en-US" sz="3600" baseline="-1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１</a:t>
              </a:r>
              <a:r>
                <a:rPr lang="ja-JP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＋ </a:t>
              </a:r>
              <a:r>
                <a:rPr lang="en-US" altLang="ja-JP" sz="4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ja-JP" altLang="en-US" sz="2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4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ja-JP" altLang="en-US" sz="3600" baseline="-10000" dirty="0">
                  <a:solidFill>
                    <a:srgbClr val="FF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２</a:t>
              </a:r>
              <a:r>
                <a:rPr lang="ja-JP" altLang="en-US" sz="2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＋ </a:t>
              </a:r>
              <a:r>
                <a:rPr lang="en-US" altLang="ja-JP" sz="28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‥‥</a:t>
              </a:r>
              <a:r>
                <a:rPr lang="ja-JP" altLang="en-US" sz="2800" dirty="0">
                  <a:solidFill>
                    <a:srgbClr val="000000"/>
                  </a:solidFill>
                  <a:latin typeface="+mn-ea"/>
                  <a:cs typeface="Times New Roman" panose="02020603050405020304" pitchFamily="18" charset="0"/>
                </a:rPr>
                <a:t> ＋ </a:t>
              </a:r>
              <a:r>
                <a:rPr lang="en-US" altLang="ja-JP" sz="4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ja-JP" altLang="en-US" sz="2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4000" i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lang="ja-JP" altLang="en-US" sz="3600" baseline="-100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Ｎ</a:t>
              </a:r>
              <a:endParaRPr lang="ja-JP" altLang="en-US" sz="4000" i="1" dirty="0">
                <a:solidFill>
                  <a:schemeClr val="accent5"/>
                </a:solidFill>
                <a:latin typeface="+mn-ea"/>
                <a:cs typeface="Times New Roman" panose="02020603050405020304" pitchFamily="18" charset="0"/>
              </a:endParaRPr>
            </a:p>
          </p:txBody>
        </p:sp>
        <p:cxnSp>
          <p:nvCxnSpPr>
            <p:cNvPr id="12" name="直線コネクタ 11"/>
            <p:cNvCxnSpPr/>
            <p:nvPr/>
          </p:nvCxnSpPr>
          <p:spPr>
            <a:xfrm>
              <a:off x="3085195" y="2706094"/>
              <a:ext cx="483059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6" name="テキスト ボックス 15"/>
            <p:cNvSpPr txBox="1"/>
            <p:nvPr/>
          </p:nvSpPr>
          <p:spPr>
            <a:xfrm>
              <a:off x="5094480" y="2756334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solidFill>
                    <a:schemeClr val="accent5"/>
                  </a:solidFill>
                </a:rPr>
                <a:t>Ｎ</a:t>
              </a:r>
            </a:p>
          </p:txBody>
        </p:sp>
      </p:grpSp>
      <p:grpSp>
        <p:nvGrpSpPr>
          <p:cNvPr id="29" name="グループ化 28"/>
          <p:cNvGrpSpPr/>
          <p:nvPr/>
        </p:nvGrpSpPr>
        <p:grpSpPr>
          <a:xfrm>
            <a:off x="3186268" y="3334208"/>
            <a:ext cx="1908212" cy="1175706"/>
            <a:chOff x="3186268" y="3334208"/>
            <a:chExt cx="1908212" cy="1175706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3186268" y="3857349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solidFill>
                    <a:schemeClr val="accent5"/>
                  </a:solidFill>
                </a:rPr>
                <a:t>Ｎ</a:t>
              </a:r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3262437" y="3883610"/>
              <a:ext cx="46422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3186268" y="3348670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/>
                <a:t>１</a:t>
              </a: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3654320" y="3334208"/>
              <a:ext cx="648072" cy="11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ja-JP" altLang="en-US" sz="20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Ｎ</a:t>
              </a:r>
              <a:endParaRPr lang="en-US" altLang="ja-JP" sz="4400" dirty="0">
                <a:solidFill>
                  <a:schemeClr val="accent5"/>
                </a:solidFill>
                <a:latin typeface="Symbol" panose="05050102010706020507" pitchFamily="18" charset="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ja-JP" sz="4800" dirty="0">
                  <a:latin typeface="Symbol" panose="05050102010706020507" pitchFamily="18" charset="2"/>
                </a:rPr>
                <a:t>S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altLang="ja-JP" sz="2000" i="1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１</a:t>
              </a: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4151235" y="3445128"/>
              <a:ext cx="9432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ja-JP" altLang="en-US" sz="2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ja-JP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ja-JP" sz="4000" b="1" i="1" baseline="-10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テキスト ボックス 50"/>
          <p:cNvSpPr txBox="1"/>
          <p:nvPr/>
        </p:nvSpPr>
        <p:spPr>
          <a:xfrm>
            <a:off x="7319789" y="5601524"/>
            <a:ext cx="1370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‥‥</a:t>
            </a:r>
            <a:r>
              <a:rPr kumimoji="1" lang="ja-JP" altLang="en-US" sz="2800" dirty="0"/>
              <a:t> ②</a:t>
            </a: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166488" y="3620190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grpSp>
        <p:nvGrpSpPr>
          <p:cNvPr id="30" name="グループ化 29"/>
          <p:cNvGrpSpPr/>
          <p:nvPr/>
        </p:nvGrpSpPr>
        <p:grpSpPr>
          <a:xfrm>
            <a:off x="5814560" y="3334208"/>
            <a:ext cx="2055800" cy="1175706"/>
            <a:chOff x="5814560" y="3334208"/>
            <a:chExt cx="2055800" cy="1175706"/>
          </a:xfrm>
        </p:grpSpPr>
        <p:sp>
          <p:nvSpPr>
            <p:cNvPr id="46" name="テキスト ボックス 45"/>
            <p:cNvSpPr txBox="1"/>
            <p:nvPr/>
          </p:nvSpPr>
          <p:spPr>
            <a:xfrm>
              <a:off x="6250178" y="3857349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solidFill>
                    <a:schemeClr val="accent5"/>
                  </a:solidFill>
                </a:rPr>
                <a:t>Ｎ</a:t>
              </a:r>
            </a:p>
          </p:txBody>
        </p:sp>
        <p:cxnSp>
          <p:nvCxnSpPr>
            <p:cNvPr id="47" name="直線コネクタ 46"/>
            <p:cNvCxnSpPr/>
            <p:nvPr/>
          </p:nvCxnSpPr>
          <p:spPr>
            <a:xfrm>
              <a:off x="6326347" y="3883610"/>
              <a:ext cx="46422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48" name="テキスト ボックス 47"/>
            <p:cNvSpPr txBox="1"/>
            <p:nvPr/>
          </p:nvSpPr>
          <p:spPr>
            <a:xfrm>
              <a:off x="6250178" y="3348670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/>
                <a:t>１</a:t>
              </a:r>
            </a:p>
          </p:txBody>
        </p:sp>
        <p:sp>
          <p:nvSpPr>
            <p:cNvPr id="49" name="テキスト ボックス 48"/>
            <p:cNvSpPr txBox="1"/>
            <p:nvPr/>
          </p:nvSpPr>
          <p:spPr>
            <a:xfrm>
              <a:off x="6790238" y="3334208"/>
              <a:ext cx="648072" cy="11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ja-JP" altLang="en-US" sz="20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Ｎ</a:t>
              </a:r>
              <a:endParaRPr lang="en-US" altLang="ja-JP" sz="4400" dirty="0">
                <a:solidFill>
                  <a:schemeClr val="accent5"/>
                </a:solidFill>
                <a:latin typeface="Symbol" panose="05050102010706020507" pitchFamily="18" charset="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ja-JP" sz="4800" dirty="0">
                  <a:latin typeface="Symbol" panose="05050102010706020507" pitchFamily="18" charset="2"/>
                </a:rPr>
                <a:t>S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altLang="ja-JP" sz="2000" i="1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１</a:t>
              </a:r>
            </a:p>
          </p:txBody>
        </p:sp>
        <p:sp>
          <p:nvSpPr>
            <p:cNvPr id="50" name="テキスト ボックス 49"/>
            <p:cNvSpPr txBox="1"/>
            <p:nvPr/>
          </p:nvSpPr>
          <p:spPr>
            <a:xfrm>
              <a:off x="7287154" y="3445128"/>
              <a:ext cx="58320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ja-JP" sz="4000" b="1" i="1" baseline="-10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3" name="テキスト ボックス 52"/>
            <p:cNvSpPr txBox="1"/>
            <p:nvPr/>
          </p:nvSpPr>
          <p:spPr>
            <a:xfrm>
              <a:off x="5814560" y="3445128"/>
              <a:ext cx="4716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5" name="テキスト ボックス 54"/>
          <p:cNvSpPr txBox="1"/>
          <p:nvPr/>
        </p:nvSpPr>
        <p:spPr>
          <a:xfrm>
            <a:off x="7974800" y="3620190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grpSp>
        <p:nvGrpSpPr>
          <p:cNvPr id="42" name="グループ化 41"/>
          <p:cNvGrpSpPr/>
          <p:nvPr/>
        </p:nvGrpSpPr>
        <p:grpSpPr>
          <a:xfrm>
            <a:off x="8655305" y="3445128"/>
            <a:ext cx="1014745" cy="717302"/>
            <a:chOff x="8655305" y="3445128"/>
            <a:chExt cx="1014745" cy="717302"/>
          </a:xfrm>
        </p:grpSpPr>
        <p:sp>
          <p:nvSpPr>
            <p:cNvPr id="56" name="テキスト ボックス 55"/>
            <p:cNvSpPr txBox="1"/>
            <p:nvPr/>
          </p:nvSpPr>
          <p:spPr>
            <a:xfrm>
              <a:off x="8655305" y="3445128"/>
              <a:ext cx="68632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ja-JP" alt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・</a:t>
              </a:r>
              <a:endParaRPr kumimoji="1" lang="ja-JP" altLang="en-US" sz="4000" baseline="-10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5" name="テキスト ボックス 64"/>
            <p:cNvSpPr txBox="1"/>
            <p:nvPr/>
          </p:nvSpPr>
          <p:spPr>
            <a:xfrm>
              <a:off x="9126928" y="3454544"/>
              <a:ext cx="5431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66" name="直線コネクタ 65"/>
            <p:cNvCxnSpPr/>
            <p:nvPr/>
          </p:nvCxnSpPr>
          <p:spPr>
            <a:xfrm>
              <a:off x="9180229" y="3640334"/>
              <a:ext cx="396044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68" name="テキスト ボックス 67"/>
          <p:cNvSpPr txBox="1"/>
          <p:nvPr/>
        </p:nvSpPr>
        <p:spPr>
          <a:xfrm>
            <a:off x="5231807" y="5650781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5847240" y="5499775"/>
            <a:ext cx="68632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endParaRPr kumimoji="1" lang="ja-JP" altLang="en-US" sz="4000" baseline="-1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318863" y="5509191"/>
            <a:ext cx="54312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4000" b="1" i="1" baseline="-10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3955509" y="5499143"/>
            <a:ext cx="130308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2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ja-JP" altLang="en-US" sz="4000" b="1" baseline="-10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3" name="直線コネクタ 72"/>
          <p:cNvCxnSpPr/>
          <p:nvPr/>
        </p:nvCxnSpPr>
        <p:spPr>
          <a:xfrm>
            <a:off x="4106464" y="5654789"/>
            <a:ext cx="981798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4" name="直線コネクタ 73"/>
          <p:cNvCxnSpPr/>
          <p:nvPr/>
        </p:nvCxnSpPr>
        <p:spPr>
          <a:xfrm>
            <a:off x="6401230" y="5654789"/>
            <a:ext cx="372639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5" name="テキスト ボックス 74"/>
          <p:cNvSpPr txBox="1"/>
          <p:nvPr/>
        </p:nvSpPr>
        <p:spPr>
          <a:xfrm>
            <a:off x="983085" y="4581922"/>
            <a:ext cx="1094521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★すべて </a:t>
            </a:r>
            <a:r>
              <a:rPr lang="en-US" altLang="ja-JP" sz="4000" i="1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2800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倍</a:t>
            </a:r>
            <a:r>
              <a:rPr lang="ja-JP" altLang="en-US" sz="2800" dirty="0"/>
              <a:t> したデータの平均は、元データの平均の </a:t>
            </a:r>
            <a:r>
              <a:rPr lang="en-US" altLang="ja-JP" sz="4000" i="1" u="sng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2800" u="sng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倍</a:t>
            </a:r>
            <a:r>
              <a:rPr lang="ja-JP" altLang="en-US" sz="2800" dirty="0"/>
              <a:t> になる。</a:t>
            </a:r>
            <a:endParaRPr kumimoji="1" lang="ja-JP" altLang="en-US" sz="2800" dirty="0"/>
          </a:p>
        </p:txBody>
      </p:sp>
      <p:sp>
        <p:nvSpPr>
          <p:cNvPr id="2" name="テキスト ボックス 1"/>
          <p:cNvSpPr txBox="1"/>
          <p:nvPr/>
        </p:nvSpPr>
        <p:spPr>
          <a:xfrm>
            <a:off x="3719389" y="6382122"/>
            <a:ext cx="71287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</a:rPr>
              <a:t>（例） 全商品の価格を１</a:t>
            </a:r>
            <a:r>
              <a:rPr kumimoji="1" lang="en-US" altLang="ja-JP" sz="2000" dirty="0">
                <a:solidFill>
                  <a:srgbClr val="FF0000"/>
                </a:solidFill>
              </a:rPr>
              <a:t>.</a:t>
            </a:r>
            <a:r>
              <a:rPr kumimoji="1" lang="ja-JP" altLang="en-US" sz="2000" dirty="0">
                <a:solidFill>
                  <a:srgbClr val="FF0000"/>
                </a:solidFill>
              </a:rPr>
              <a:t>５倍にすると、平均価格も１</a:t>
            </a:r>
            <a:r>
              <a:rPr kumimoji="1" lang="en-US" altLang="ja-JP" sz="2000" dirty="0">
                <a:solidFill>
                  <a:srgbClr val="FF0000"/>
                </a:solidFill>
              </a:rPr>
              <a:t>.</a:t>
            </a:r>
            <a:r>
              <a:rPr kumimoji="1" lang="ja-JP" altLang="en-US" sz="2000" dirty="0">
                <a:solidFill>
                  <a:srgbClr val="FF0000"/>
                </a:solidFill>
              </a:rPr>
              <a:t>５倍になる。</a:t>
            </a:r>
          </a:p>
        </p:txBody>
      </p:sp>
    </p:spTree>
    <p:extLst>
      <p:ext uri="{BB962C8B-B14F-4D97-AF65-F5344CB8AC3E}">
        <p14:creationId xmlns:p14="http://schemas.microsoft.com/office/powerpoint/2010/main" val="2210895345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" grpId="0"/>
      <p:bldP spid="7" grpId="0"/>
      <p:bldP spid="10" grpId="0"/>
      <p:bldP spid="13" grpId="0"/>
      <p:bldP spid="51" grpId="0"/>
      <p:bldP spid="45" grpId="0"/>
      <p:bldP spid="55" grpId="0"/>
      <p:bldP spid="68" grpId="0"/>
      <p:bldP spid="69" grpId="0"/>
      <p:bldP spid="70" grpId="0"/>
      <p:bldP spid="72" grpId="0"/>
      <p:bldP spid="75" grpId="0"/>
      <p:bldP spid="2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/>
        </p:nvSpPr>
        <p:spPr>
          <a:xfrm>
            <a:off x="8126331" y="4814786"/>
            <a:ext cx="3945986" cy="14259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33</a:t>
            </a:fld>
            <a:endParaRPr lang="ja-JP" alt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0997" y="189434"/>
            <a:ext cx="1209734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1425" lvl="0" indent="-2511425"/>
            <a:r>
              <a:rPr kumimoji="1" lang="ja-JP" altLang="en-US" sz="3200" dirty="0"/>
              <a:t>●</a:t>
            </a:r>
            <a:r>
              <a:rPr kumimoji="1" lang="ja-JP" altLang="en-US" sz="3200" dirty="0">
                <a:solidFill>
                  <a:schemeClr val="accent5"/>
                </a:solidFill>
              </a:rPr>
              <a:t>Ｎ個</a:t>
            </a:r>
            <a:r>
              <a:rPr kumimoji="1" lang="ja-JP" altLang="en-US" sz="3200" dirty="0"/>
              <a:t>のデータ</a:t>
            </a:r>
            <a:r>
              <a:rPr lang="ja-JP" altLang="en-US" sz="3200" dirty="0"/>
              <a:t> ｛ 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  <a:r>
              <a:rPr lang="ja-JP" altLang="en-US" sz="3200" dirty="0"/>
              <a:t> ，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r>
              <a:rPr lang="ja-JP" altLang="en-US" sz="3200" dirty="0">
                <a:solidFill>
                  <a:srgbClr val="000000"/>
                </a:solidFill>
              </a:rPr>
              <a:t> ，</a:t>
            </a:r>
            <a:r>
              <a:rPr lang="en-US" altLang="ja-JP" sz="3200" dirty="0">
                <a:solidFill>
                  <a:srgbClr val="000000"/>
                </a:solidFill>
              </a:rPr>
              <a:t>‥‥</a:t>
            </a:r>
            <a:r>
              <a:rPr lang="ja-JP" altLang="en-US" sz="3200" dirty="0">
                <a:solidFill>
                  <a:srgbClr val="000000"/>
                </a:solidFill>
              </a:rPr>
              <a:t> ，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r>
              <a:rPr lang="ja-JP" altLang="en-US" sz="3200" dirty="0">
                <a:solidFill>
                  <a:srgbClr val="000000"/>
                </a:solidFill>
              </a:rPr>
              <a:t> </a:t>
            </a:r>
            <a:r>
              <a:rPr lang="ja-JP" altLang="en-US" sz="3200" dirty="0"/>
              <a:t>｝ すべてに </a:t>
            </a:r>
            <a:r>
              <a:rPr lang="en-US" altLang="ja-JP" sz="4800" i="1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ja-JP" altLang="en-US" sz="3200" u="sng" dirty="0">
                <a:solidFill>
                  <a:schemeClr val="bg2">
                    <a:lumMod val="60000"/>
                    <a:lumOff val="40000"/>
                  </a:schemeClr>
                </a:solidFill>
              </a:rPr>
              <a:t>を加算</a:t>
            </a:r>
            <a:r>
              <a:rPr lang="ja-JP" altLang="en-US" sz="3200" dirty="0"/>
              <a:t> した、</a:t>
            </a:r>
            <a:br>
              <a:rPr lang="en-US" altLang="ja-JP" sz="3200" dirty="0"/>
            </a:br>
            <a:r>
              <a:rPr lang="ja-JP" altLang="en-US" sz="3200" dirty="0"/>
              <a:t>｛ 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  <a:r>
              <a:rPr lang="ja-JP" altLang="en-US" sz="3200" dirty="0"/>
              <a:t>＋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ja-JP" altLang="en-US" sz="3200" dirty="0"/>
              <a:t> ，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r>
              <a:rPr lang="ja-JP" altLang="en-US" sz="3200" dirty="0">
                <a:solidFill>
                  <a:srgbClr val="000000"/>
                </a:solidFill>
              </a:rPr>
              <a:t>＋</a:t>
            </a:r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ja-JP" altLang="en-US" sz="3200" dirty="0">
                <a:solidFill>
                  <a:srgbClr val="000000"/>
                </a:solidFill>
              </a:rPr>
              <a:t> ，</a:t>
            </a:r>
            <a:r>
              <a:rPr lang="en-US" altLang="ja-JP" sz="3200" dirty="0">
                <a:solidFill>
                  <a:srgbClr val="000000"/>
                </a:solidFill>
              </a:rPr>
              <a:t>‥‥</a:t>
            </a:r>
            <a:r>
              <a:rPr lang="ja-JP" altLang="en-US" sz="3200" dirty="0">
                <a:solidFill>
                  <a:srgbClr val="000000"/>
                </a:solidFill>
              </a:rPr>
              <a:t> ，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r>
              <a:rPr lang="ja-JP" altLang="en-US" sz="3200" dirty="0"/>
              <a:t>＋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ja-JP" altLang="en-US" sz="3200" dirty="0">
                <a:solidFill>
                  <a:srgbClr val="000000"/>
                </a:solidFill>
              </a:rPr>
              <a:t> </a:t>
            </a:r>
            <a:r>
              <a:rPr lang="ja-JP" altLang="en-US" sz="3200" dirty="0"/>
              <a:t>｝ </a:t>
            </a:r>
            <a:r>
              <a:rPr kumimoji="1" lang="ja-JP" altLang="en-US" sz="3200" dirty="0"/>
              <a:t>の平均</a:t>
            </a:r>
            <a:r>
              <a:rPr lang="ja-JP" altLang="en-US" sz="3200" dirty="0"/>
              <a:t>は</a:t>
            </a:r>
            <a:r>
              <a:rPr lang="en-US" altLang="ja-JP" sz="3200" dirty="0"/>
              <a:t>‥‥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10204" y="5623714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324091" y="4851292"/>
            <a:ext cx="1915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kumimoji="1"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ja-JP" sz="16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ja-JP" altLang="en-US" sz="4000" b="1" baseline="-10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8550408" y="4956836"/>
            <a:ext cx="1380812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2891296" y="1653172"/>
            <a:ext cx="3141039" cy="1175706"/>
            <a:chOff x="2891297" y="1653172"/>
            <a:chExt cx="3060340" cy="1175706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2891297" y="2176313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solidFill>
                    <a:schemeClr val="accent5"/>
                  </a:solidFill>
                </a:rPr>
                <a:t>Ｎ</a:t>
              </a:r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2967466" y="2202574"/>
              <a:ext cx="46422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2891297" y="1667634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/>
                <a:t>１</a:t>
              </a: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3359349" y="1653172"/>
              <a:ext cx="648072" cy="11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ja-JP" altLang="en-US" sz="20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Ｎ</a:t>
              </a:r>
              <a:endParaRPr lang="en-US" altLang="ja-JP" sz="4400" dirty="0">
                <a:solidFill>
                  <a:schemeClr val="accent5"/>
                </a:solidFill>
                <a:latin typeface="Symbol" panose="05050102010706020507" pitchFamily="18" charset="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ja-JP" sz="4800" dirty="0">
                  <a:latin typeface="Symbol" panose="05050102010706020507" pitchFamily="18" charset="2"/>
                </a:rPr>
                <a:t>S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altLang="ja-JP" sz="2000" i="1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１</a:t>
              </a: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3856264" y="1764092"/>
              <a:ext cx="209537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ja-JP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ja-JP" altLang="en-US" sz="2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ja-JP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ja-JP" sz="4000" b="1" i="1" baseline="-10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ja-JP" altLang="en-US" sz="4000" baseline="-10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ja-JP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＋ </a:t>
              </a:r>
              <a:r>
                <a:rPr lang="en-US" altLang="ja-JP" sz="4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ja-JP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）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テキスト ボックス 50"/>
          <p:cNvSpPr txBox="1"/>
          <p:nvPr/>
        </p:nvSpPr>
        <p:spPr>
          <a:xfrm>
            <a:off x="10702071" y="6290950"/>
            <a:ext cx="1370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‥‥</a:t>
            </a:r>
            <a:r>
              <a:rPr kumimoji="1" lang="ja-JP" altLang="en-US" sz="2800" dirty="0"/>
              <a:t> </a:t>
            </a:r>
            <a:r>
              <a:rPr lang="ja-JP" altLang="en-US" sz="2800" dirty="0"/>
              <a:t>③</a:t>
            </a:r>
            <a:endParaRPr kumimoji="1" lang="ja-JP" altLang="en-US" sz="28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18989" y="5013970"/>
            <a:ext cx="7976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★すべてに </a:t>
            </a:r>
            <a:r>
              <a:rPr lang="en-US" altLang="ja-JP" sz="4000" i="1" u="sng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ja-JP" altLang="en-US" sz="2800" u="sng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を足した</a:t>
            </a:r>
            <a:r>
              <a:rPr lang="ja-JP" altLang="en-US" sz="2800" dirty="0"/>
              <a:t> データの平均は、</a:t>
            </a:r>
            <a:endParaRPr lang="en-US" altLang="ja-JP" sz="2800" dirty="0"/>
          </a:p>
          <a:p>
            <a:pPr algn="r"/>
            <a:r>
              <a:rPr lang="ja-JP" altLang="en-US" sz="2800" dirty="0"/>
              <a:t>元データの平均に </a:t>
            </a:r>
            <a:r>
              <a:rPr lang="en-US" altLang="ja-JP" sz="4000" i="1" u="sng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ja-JP" altLang="en-US" sz="2800" u="sng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を足した</a:t>
            </a:r>
            <a:r>
              <a:rPr lang="ja-JP" altLang="en-US" sz="2800" dirty="0"/>
              <a:t> ものになる。</a:t>
            </a:r>
            <a:endParaRPr kumimoji="1" lang="ja-JP" altLang="en-US" sz="28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5951637" y="1915576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grpSp>
        <p:nvGrpSpPr>
          <p:cNvPr id="11" name="グループ化 10"/>
          <p:cNvGrpSpPr/>
          <p:nvPr/>
        </p:nvGrpSpPr>
        <p:grpSpPr>
          <a:xfrm>
            <a:off x="6851737" y="1629594"/>
            <a:ext cx="3870009" cy="1175706"/>
            <a:chOff x="6851737" y="1629594"/>
            <a:chExt cx="3870009" cy="1175706"/>
          </a:xfrm>
        </p:grpSpPr>
        <p:sp>
          <p:nvSpPr>
            <p:cNvPr id="52" name="テキスト ボックス 51"/>
            <p:cNvSpPr txBox="1"/>
            <p:nvPr/>
          </p:nvSpPr>
          <p:spPr>
            <a:xfrm>
              <a:off x="6851737" y="2152735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solidFill>
                    <a:schemeClr val="accent5"/>
                  </a:solidFill>
                </a:rPr>
                <a:t>Ｎ</a:t>
              </a:r>
            </a:p>
          </p:txBody>
        </p:sp>
        <p:cxnSp>
          <p:nvCxnSpPr>
            <p:cNvPr id="54" name="直線コネクタ 53"/>
            <p:cNvCxnSpPr/>
            <p:nvPr/>
          </p:nvCxnSpPr>
          <p:spPr>
            <a:xfrm>
              <a:off x="6927906" y="2178996"/>
              <a:ext cx="46422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テキスト ボックス 56"/>
            <p:cNvSpPr txBox="1"/>
            <p:nvPr/>
          </p:nvSpPr>
          <p:spPr>
            <a:xfrm>
              <a:off x="6851737" y="1644056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/>
                <a:t>１</a:t>
              </a: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7902336" y="1629594"/>
              <a:ext cx="648072" cy="11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ja-JP" altLang="en-US" sz="20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Ｎ</a:t>
              </a:r>
              <a:endParaRPr lang="en-US" altLang="ja-JP" sz="4400" dirty="0">
                <a:solidFill>
                  <a:schemeClr val="accent5"/>
                </a:solidFill>
                <a:latin typeface="Symbol" panose="05050102010706020507" pitchFamily="18" charset="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ja-JP" sz="4800" dirty="0">
                  <a:latin typeface="Symbol" panose="05050102010706020507" pitchFamily="18" charset="2"/>
                </a:rPr>
                <a:t>S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altLang="ja-JP" sz="2000" i="1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１</a:t>
              </a:r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8399251" y="1740514"/>
              <a:ext cx="9432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2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ja-JP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ja-JP" sz="4000" b="1" i="1" baseline="-10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中かっこ 4"/>
            <p:cNvSpPr/>
            <p:nvPr/>
          </p:nvSpPr>
          <p:spPr>
            <a:xfrm>
              <a:off x="7518450" y="1647538"/>
              <a:ext cx="3203296" cy="1080120"/>
            </a:xfrm>
            <a:prstGeom prst="brace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9439173" y="1629594"/>
              <a:ext cx="648072" cy="11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ja-JP" altLang="en-US" sz="20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Ｎ</a:t>
              </a:r>
              <a:endParaRPr lang="en-US" altLang="ja-JP" sz="4400" dirty="0">
                <a:solidFill>
                  <a:schemeClr val="accent5"/>
                </a:solidFill>
                <a:latin typeface="Symbol" panose="05050102010706020507" pitchFamily="18" charset="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ja-JP" sz="4800" dirty="0">
                  <a:latin typeface="Symbol" panose="05050102010706020507" pitchFamily="18" charset="2"/>
                </a:rPr>
                <a:t>S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altLang="ja-JP" sz="2000" i="1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１</a:t>
              </a: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9936088" y="1740514"/>
              <a:ext cx="5520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8964876" y="1915576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＋</a:t>
              </a:r>
            </a:p>
          </p:txBody>
        </p:sp>
      </p:grpSp>
      <p:sp>
        <p:nvSpPr>
          <p:cNvPr id="64" name="テキスト ボックス 63"/>
          <p:cNvSpPr txBox="1"/>
          <p:nvPr/>
        </p:nvSpPr>
        <p:spPr>
          <a:xfrm>
            <a:off x="2275042" y="3355736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grpSp>
        <p:nvGrpSpPr>
          <p:cNvPr id="17" name="グループ化 16"/>
          <p:cNvGrpSpPr/>
          <p:nvPr/>
        </p:nvGrpSpPr>
        <p:grpSpPr>
          <a:xfrm>
            <a:off x="2923114" y="3069754"/>
            <a:ext cx="3646652" cy="1175706"/>
            <a:chOff x="2923114" y="3069754"/>
            <a:chExt cx="3646652" cy="1175706"/>
          </a:xfrm>
        </p:grpSpPr>
        <p:sp>
          <p:nvSpPr>
            <p:cNvPr id="67" name="テキスト ボックス 66"/>
            <p:cNvSpPr txBox="1"/>
            <p:nvPr/>
          </p:nvSpPr>
          <p:spPr>
            <a:xfrm>
              <a:off x="2923114" y="3592895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solidFill>
                    <a:schemeClr val="accent5"/>
                  </a:solidFill>
                </a:rPr>
                <a:t>Ｎ</a:t>
              </a:r>
            </a:p>
          </p:txBody>
        </p:sp>
        <p:cxnSp>
          <p:nvCxnSpPr>
            <p:cNvPr id="71" name="直線コネクタ 70"/>
            <p:cNvCxnSpPr/>
            <p:nvPr/>
          </p:nvCxnSpPr>
          <p:spPr>
            <a:xfrm>
              <a:off x="2999283" y="3619156"/>
              <a:ext cx="46422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6" name="テキスト ボックス 75"/>
            <p:cNvSpPr txBox="1"/>
            <p:nvPr/>
          </p:nvSpPr>
          <p:spPr>
            <a:xfrm>
              <a:off x="2923114" y="3084216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/>
                <a:t>１</a:t>
              </a:r>
            </a:p>
          </p:txBody>
        </p:sp>
        <p:sp>
          <p:nvSpPr>
            <p:cNvPr id="77" name="テキスト ボックス 76"/>
            <p:cNvSpPr txBox="1"/>
            <p:nvPr/>
          </p:nvSpPr>
          <p:spPr>
            <a:xfrm>
              <a:off x="3863405" y="3069754"/>
              <a:ext cx="648072" cy="11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ja-JP" altLang="en-US" sz="20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Ｎ</a:t>
              </a:r>
              <a:endParaRPr lang="en-US" altLang="ja-JP" sz="4400" dirty="0">
                <a:solidFill>
                  <a:schemeClr val="accent5"/>
                </a:solidFill>
                <a:latin typeface="Symbol" panose="05050102010706020507" pitchFamily="18" charset="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ja-JP" sz="4800" dirty="0">
                  <a:latin typeface="Symbol" panose="05050102010706020507" pitchFamily="18" charset="2"/>
                </a:rPr>
                <a:t>S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altLang="ja-JP" sz="2000" i="1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１</a:t>
              </a:r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4360321" y="3180674"/>
              <a:ext cx="5303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ja-JP" sz="4000" b="1" i="1" baseline="-10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中かっこ 78"/>
            <p:cNvSpPr/>
            <p:nvPr/>
          </p:nvSpPr>
          <p:spPr>
            <a:xfrm>
              <a:off x="3589827" y="3087698"/>
              <a:ext cx="2979939" cy="1080120"/>
            </a:xfrm>
            <a:prstGeom prst="brace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5469150" y="3229446"/>
              <a:ext cx="8383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600" dirty="0">
                  <a:solidFill>
                    <a:schemeClr val="accent5"/>
                  </a:solidFill>
                </a:rPr>
                <a:t>Ｎ</a:t>
              </a:r>
              <a:r>
                <a:rPr lang="en-US" altLang="ja-JP" sz="4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テキスト ボックス 81"/>
            <p:cNvSpPr txBox="1"/>
            <p:nvPr/>
          </p:nvSpPr>
          <p:spPr>
            <a:xfrm>
              <a:off x="5015533" y="3355736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＋</a:t>
              </a:r>
            </a:p>
          </p:txBody>
        </p:sp>
      </p:grpSp>
      <p:sp>
        <p:nvSpPr>
          <p:cNvPr id="84" name="テキスト ボックス 83"/>
          <p:cNvSpPr txBox="1"/>
          <p:nvPr/>
        </p:nvSpPr>
        <p:spPr>
          <a:xfrm>
            <a:off x="6811546" y="3355736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grpSp>
        <p:nvGrpSpPr>
          <p:cNvPr id="15" name="グループ化 14"/>
          <p:cNvGrpSpPr/>
          <p:nvPr/>
        </p:nvGrpSpPr>
        <p:grpSpPr>
          <a:xfrm>
            <a:off x="7459618" y="3084216"/>
            <a:ext cx="3646652" cy="1083602"/>
            <a:chOff x="7459618" y="3084216"/>
            <a:chExt cx="3646652" cy="1083602"/>
          </a:xfrm>
        </p:grpSpPr>
        <p:sp>
          <p:nvSpPr>
            <p:cNvPr id="85" name="テキスト ボックス 84"/>
            <p:cNvSpPr txBox="1"/>
            <p:nvPr/>
          </p:nvSpPr>
          <p:spPr>
            <a:xfrm>
              <a:off x="7459618" y="3592895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solidFill>
                    <a:schemeClr val="accent5"/>
                  </a:solidFill>
                </a:rPr>
                <a:t>Ｎ</a:t>
              </a:r>
            </a:p>
          </p:txBody>
        </p:sp>
        <p:cxnSp>
          <p:nvCxnSpPr>
            <p:cNvPr id="86" name="直線コネクタ 85"/>
            <p:cNvCxnSpPr/>
            <p:nvPr/>
          </p:nvCxnSpPr>
          <p:spPr>
            <a:xfrm>
              <a:off x="7535787" y="3619156"/>
              <a:ext cx="46422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7" name="テキスト ボックス 86"/>
            <p:cNvSpPr txBox="1"/>
            <p:nvPr/>
          </p:nvSpPr>
          <p:spPr>
            <a:xfrm>
              <a:off x="7459618" y="3084216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/>
                <a:t>１</a:t>
              </a:r>
            </a:p>
          </p:txBody>
        </p:sp>
        <p:sp>
          <p:nvSpPr>
            <p:cNvPr id="90" name="中かっこ 89"/>
            <p:cNvSpPr/>
            <p:nvPr/>
          </p:nvSpPr>
          <p:spPr>
            <a:xfrm>
              <a:off x="8126331" y="3087698"/>
              <a:ext cx="2979939" cy="1080120"/>
            </a:xfrm>
            <a:prstGeom prst="brace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9937833" y="3229446"/>
              <a:ext cx="8383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600" dirty="0">
                  <a:solidFill>
                    <a:schemeClr val="accent5"/>
                  </a:solidFill>
                </a:rPr>
                <a:t>Ｎ</a:t>
              </a:r>
              <a:r>
                <a:rPr lang="en-US" altLang="ja-JP" sz="4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9491364" y="3355736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＋</a:t>
              </a:r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8471917" y="3229446"/>
              <a:ext cx="550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600" dirty="0">
                  <a:solidFill>
                    <a:schemeClr val="accent5"/>
                  </a:solidFill>
                </a:rPr>
                <a:t>Ｎ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テキスト ボックス 94"/>
            <p:cNvSpPr txBox="1"/>
            <p:nvPr/>
          </p:nvSpPr>
          <p:spPr>
            <a:xfrm>
              <a:off x="8883869" y="3195484"/>
              <a:ext cx="5431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直線コネクタ 95"/>
            <p:cNvCxnSpPr/>
            <p:nvPr/>
          </p:nvCxnSpPr>
          <p:spPr>
            <a:xfrm>
              <a:off x="8937170" y="3381274"/>
              <a:ext cx="396044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7" name="テキスト ボックス 96"/>
          <p:cNvSpPr txBox="1"/>
          <p:nvPr/>
        </p:nvSpPr>
        <p:spPr>
          <a:xfrm>
            <a:off x="2319421" y="4432374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3071317" y="4272122"/>
            <a:ext cx="1574128" cy="741848"/>
            <a:chOff x="4223445" y="4272122"/>
            <a:chExt cx="1574128" cy="741848"/>
          </a:xfrm>
        </p:grpSpPr>
        <p:sp>
          <p:nvSpPr>
            <p:cNvPr id="98" name="テキスト ボックス 97"/>
            <p:cNvSpPr txBox="1"/>
            <p:nvPr/>
          </p:nvSpPr>
          <p:spPr>
            <a:xfrm>
              <a:off x="5264718" y="4306084"/>
              <a:ext cx="5328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テキスト ボックス 98"/>
            <p:cNvSpPr txBox="1"/>
            <p:nvPr/>
          </p:nvSpPr>
          <p:spPr>
            <a:xfrm>
              <a:off x="4746241" y="4432374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＋</a:t>
              </a:r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>
              <a:off x="4223445" y="4272122"/>
              <a:ext cx="5431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3" name="直線コネクタ 102"/>
            <p:cNvCxnSpPr/>
            <p:nvPr/>
          </p:nvCxnSpPr>
          <p:spPr>
            <a:xfrm>
              <a:off x="4266698" y="4457912"/>
              <a:ext cx="396044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4" name="グループ化 103"/>
          <p:cNvGrpSpPr/>
          <p:nvPr/>
        </p:nvGrpSpPr>
        <p:grpSpPr>
          <a:xfrm>
            <a:off x="9768061" y="5498862"/>
            <a:ext cx="1574128" cy="741848"/>
            <a:chOff x="4223445" y="4272122"/>
            <a:chExt cx="1574128" cy="741848"/>
          </a:xfrm>
        </p:grpSpPr>
        <p:sp>
          <p:nvSpPr>
            <p:cNvPr id="105" name="テキスト ボックス 104"/>
            <p:cNvSpPr txBox="1"/>
            <p:nvPr/>
          </p:nvSpPr>
          <p:spPr>
            <a:xfrm>
              <a:off x="5264718" y="4306084"/>
              <a:ext cx="5328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4746241" y="4432374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＋</a:t>
              </a:r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>
              <a:off x="4223445" y="4272122"/>
              <a:ext cx="5431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9" name="直線コネクタ 108"/>
            <p:cNvCxnSpPr/>
            <p:nvPr/>
          </p:nvCxnSpPr>
          <p:spPr>
            <a:xfrm>
              <a:off x="4266698" y="4457912"/>
              <a:ext cx="396044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0" name="テキスト ボックス 109"/>
          <p:cNvSpPr txBox="1"/>
          <p:nvPr/>
        </p:nvSpPr>
        <p:spPr>
          <a:xfrm>
            <a:off x="292070" y="1813333"/>
            <a:ext cx="1915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kumimoji="1"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ja-JP" sz="16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ja-JP" altLang="en-US" sz="4000" b="1" baseline="-10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直線コネクタ 110"/>
          <p:cNvCxnSpPr/>
          <p:nvPr/>
        </p:nvCxnSpPr>
        <p:spPr>
          <a:xfrm>
            <a:off x="623045" y="1918877"/>
            <a:ext cx="1224136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2237365" y="1915576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215333" y="6382122"/>
            <a:ext cx="76328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rgbClr val="FF0000"/>
                </a:solidFill>
              </a:rPr>
              <a:t>（例） 全商品の価格を２０円値上げすると、平均価格も２０円上がる。</a:t>
            </a:r>
          </a:p>
        </p:txBody>
      </p:sp>
    </p:spTree>
    <p:extLst>
      <p:ext uri="{BB962C8B-B14F-4D97-AF65-F5344CB8AC3E}">
        <p14:creationId xmlns:p14="http://schemas.microsoft.com/office/powerpoint/2010/main" val="324221123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" grpId="0"/>
      <p:bldP spid="7" grpId="0"/>
      <p:bldP spid="10" grpId="0"/>
      <p:bldP spid="51" grpId="0"/>
      <p:bldP spid="75" grpId="0"/>
      <p:bldP spid="44" grpId="0"/>
      <p:bldP spid="64" grpId="0"/>
      <p:bldP spid="84" grpId="0"/>
      <p:bldP spid="97" grpId="0"/>
      <p:bldP spid="110" grpId="0"/>
      <p:bldP spid="112" grpId="0"/>
      <p:bldP spid="6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正方形/長方形 42"/>
          <p:cNvSpPr/>
          <p:nvPr/>
        </p:nvSpPr>
        <p:spPr>
          <a:xfrm>
            <a:off x="8126331" y="4814786"/>
            <a:ext cx="3945986" cy="142592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34</a:t>
            </a:fld>
            <a:endParaRPr lang="ja-JP" alt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0997" y="189434"/>
            <a:ext cx="12097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511425" lvl="0" indent="-2511425"/>
            <a:r>
              <a:rPr kumimoji="1" lang="ja-JP" altLang="en-US" sz="3200" dirty="0"/>
              <a:t>●</a:t>
            </a:r>
            <a:r>
              <a:rPr kumimoji="1" lang="ja-JP" altLang="en-US" sz="3200" dirty="0">
                <a:solidFill>
                  <a:schemeClr val="accent5"/>
                </a:solidFill>
              </a:rPr>
              <a:t>Ｎ個</a:t>
            </a:r>
            <a:r>
              <a:rPr kumimoji="1" lang="ja-JP" altLang="en-US" sz="3200" dirty="0"/>
              <a:t>のデータ</a:t>
            </a:r>
            <a:r>
              <a:rPr lang="ja-JP" altLang="en-US" sz="3200" dirty="0"/>
              <a:t> ｛ 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  <a:r>
              <a:rPr lang="ja-JP" altLang="en-US" sz="3200" dirty="0"/>
              <a:t> ，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r>
              <a:rPr lang="ja-JP" altLang="en-US" sz="3200" dirty="0">
                <a:solidFill>
                  <a:srgbClr val="000000"/>
                </a:solidFill>
              </a:rPr>
              <a:t> ，</a:t>
            </a:r>
            <a:r>
              <a:rPr lang="en-US" altLang="ja-JP" sz="3200" dirty="0">
                <a:solidFill>
                  <a:srgbClr val="000000"/>
                </a:solidFill>
              </a:rPr>
              <a:t>‥‥</a:t>
            </a:r>
            <a:r>
              <a:rPr lang="ja-JP" altLang="en-US" sz="3200" dirty="0">
                <a:solidFill>
                  <a:srgbClr val="000000"/>
                </a:solidFill>
              </a:rPr>
              <a:t> ，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r>
              <a:rPr lang="ja-JP" altLang="en-US" sz="3200" dirty="0">
                <a:solidFill>
                  <a:srgbClr val="000000"/>
                </a:solidFill>
              </a:rPr>
              <a:t> </a:t>
            </a:r>
            <a:r>
              <a:rPr lang="ja-JP" altLang="en-US" sz="3200" dirty="0"/>
              <a:t>｝ から作った、</a:t>
            </a:r>
            <a:br>
              <a:rPr lang="en-US" altLang="ja-JP" sz="3200" dirty="0"/>
            </a:br>
            <a:r>
              <a:rPr lang="ja-JP" altLang="en-US" sz="3200" dirty="0"/>
              <a:t>｛ 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2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  <a:r>
              <a:rPr lang="ja-JP" altLang="en-US" sz="3200" dirty="0"/>
              <a:t>＋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ja-JP" altLang="en-US" sz="3200" dirty="0"/>
              <a:t> ，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2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r>
              <a:rPr lang="ja-JP" altLang="en-US" sz="3200" dirty="0">
                <a:solidFill>
                  <a:srgbClr val="000000"/>
                </a:solidFill>
              </a:rPr>
              <a:t>＋</a:t>
            </a:r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ja-JP" altLang="en-US" sz="3200" dirty="0">
                <a:solidFill>
                  <a:srgbClr val="000000"/>
                </a:solidFill>
              </a:rPr>
              <a:t> ，</a:t>
            </a:r>
            <a:r>
              <a:rPr lang="en-US" altLang="ja-JP" sz="3200" dirty="0">
                <a:solidFill>
                  <a:srgbClr val="000000"/>
                </a:solidFill>
              </a:rPr>
              <a:t>‥‥</a:t>
            </a:r>
            <a:r>
              <a:rPr lang="ja-JP" altLang="en-US" sz="3200" dirty="0">
                <a:solidFill>
                  <a:srgbClr val="000000"/>
                </a:solidFill>
              </a:rPr>
              <a:t> ，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2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r>
              <a:rPr lang="ja-JP" altLang="en-US" sz="3200" dirty="0"/>
              <a:t>＋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ja-JP" altLang="en-US" sz="3200" dirty="0">
                <a:solidFill>
                  <a:srgbClr val="000000"/>
                </a:solidFill>
              </a:rPr>
              <a:t> </a:t>
            </a:r>
            <a:r>
              <a:rPr lang="ja-JP" altLang="en-US" sz="3200" dirty="0"/>
              <a:t>｝ </a:t>
            </a:r>
            <a:r>
              <a:rPr kumimoji="1" lang="ja-JP" altLang="en-US" sz="3200" dirty="0"/>
              <a:t>の平均</a:t>
            </a:r>
            <a:r>
              <a:rPr lang="ja-JP" altLang="en-US" sz="3200" dirty="0"/>
              <a:t>は</a:t>
            </a:r>
            <a:r>
              <a:rPr lang="en-US" altLang="ja-JP" sz="3200" dirty="0"/>
              <a:t>‥‥</a:t>
            </a:r>
            <a:endParaRPr kumimoji="1" lang="ja-JP" altLang="en-US" sz="3200" dirty="0"/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110204" y="5623714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8324091" y="4851292"/>
            <a:ext cx="1915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2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kumimoji="1"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ja-JP" sz="16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ja-JP" altLang="en-US" sz="4000" b="1" baseline="-10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線コネクタ 2"/>
          <p:cNvCxnSpPr/>
          <p:nvPr/>
        </p:nvCxnSpPr>
        <p:spPr>
          <a:xfrm>
            <a:off x="8426243" y="4956836"/>
            <a:ext cx="1701878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9" name="グループ化 8"/>
          <p:cNvGrpSpPr/>
          <p:nvPr/>
        </p:nvGrpSpPr>
        <p:grpSpPr>
          <a:xfrm>
            <a:off x="2891297" y="1653172"/>
            <a:ext cx="3344185" cy="1175706"/>
            <a:chOff x="2891297" y="1653172"/>
            <a:chExt cx="3344185" cy="1175706"/>
          </a:xfrm>
        </p:grpSpPr>
        <p:sp>
          <p:nvSpPr>
            <p:cNvPr id="22" name="テキスト ボックス 21"/>
            <p:cNvSpPr txBox="1"/>
            <p:nvPr/>
          </p:nvSpPr>
          <p:spPr>
            <a:xfrm>
              <a:off x="2891297" y="2176313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solidFill>
                    <a:schemeClr val="accent5"/>
                  </a:solidFill>
                </a:rPr>
                <a:t>Ｎ</a:t>
              </a:r>
            </a:p>
          </p:txBody>
        </p:sp>
        <p:cxnSp>
          <p:nvCxnSpPr>
            <p:cNvPr id="23" name="直線コネクタ 22"/>
            <p:cNvCxnSpPr/>
            <p:nvPr/>
          </p:nvCxnSpPr>
          <p:spPr>
            <a:xfrm>
              <a:off x="2967466" y="2202574"/>
              <a:ext cx="46422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5" name="テキスト ボックス 24"/>
            <p:cNvSpPr txBox="1"/>
            <p:nvPr/>
          </p:nvSpPr>
          <p:spPr>
            <a:xfrm>
              <a:off x="2891297" y="1667634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/>
                <a:t>１</a:t>
              </a:r>
            </a:p>
          </p:txBody>
        </p:sp>
        <p:sp>
          <p:nvSpPr>
            <p:cNvPr id="27" name="テキスト ボックス 26"/>
            <p:cNvSpPr txBox="1"/>
            <p:nvPr/>
          </p:nvSpPr>
          <p:spPr>
            <a:xfrm>
              <a:off x="3359349" y="1653172"/>
              <a:ext cx="648072" cy="11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ja-JP" altLang="en-US" sz="20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Ｎ</a:t>
              </a:r>
              <a:endParaRPr lang="en-US" altLang="ja-JP" sz="4400" dirty="0">
                <a:solidFill>
                  <a:schemeClr val="accent5"/>
                </a:solidFill>
                <a:latin typeface="Symbol" panose="05050102010706020507" pitchFamily="18" charset="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ja-JP" sz="4800" dirty="0">
                  <a:latin typeface="Symbol" panose="05050102010706020507" pitchFamily="18" charset="2"/>
                </a:rPr>
                <a:t>S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altLang="ja-JP" sz="2000" i="1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１</a:t>
              </a:r>
            </a:p>
          </p:txBody>
        </p:sp>
        <p:sp>
          <p:nvSpPr>
            <p:cNvPr id="28" name="テキスト ボックス 27"/>
            <p:cNvSpPr txBox="1"/>
            <p:nvPr/>
          </p:nvSpPr>
          <p:spPr>
            <a:xfrm>
              <a:off x="3856264" y="1764092"/>
              <a:ext cx="237921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</a:t>
              </a:r>
              <a:r>
                <a:rPr lang="ja-JP" altLang="en-US" sz="18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4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ja-JP" altLang="en-US" sz="2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ja-JP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ja-JP" sz="4000" b="1" i="1" baseline="-10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ja-JP" altLang="en-US" sz="4000" baseline="-10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ja-JP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＋ </a:t>
              </a:r>
              <a:r>
                <a:rPr lang="en-US" altLang="ja-JP" sz="4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r>
                <a:rPr lang="ja-JP" altLang="en-US" sz="32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）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51" name="テキスト ボックス 50"/>
          <p:cNvSpPr txBox="1"/>
          <p:nvPr/>
        </p:nvSpPr>
        <p:spPr>
          <a:xfrm>
            <a:off x="10702071" y="6290950"/>
            <a:ext cx="1370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‥‥</a:t>
            </a:r>
            <a:r>
              <a:rPr kumimoji="1" lang="ja-JP" altLang="en-US" sz="2800" dirty="0"/>
              <a:t> </a:t>
            </a:r>
            <a:r>
              <a:rPr lang="ja-JP" altLang="en-US" sz="2800" dirty="0"/>
              <a:t>③</a:t>
            </a:r>
            <a:endParaRPr kumimoji="1" lang="ja-JP" altLang="en-US" sz="2800" dirty="0"/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118989" y="5130691"/>
            <a:ext cx="797612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★すべて </a:t>
            </a:r>
            <a:r>
              <a:rPr lang="en-US" altLang="ja-JP" sz="4000" i="1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2800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倍</a:t>
            </a:r>
            <a:r>
              <a:rPr lang="ja-JP" altLang="en-US" sz="2800" dirty="0"/>
              <a:t> して </a:t>
            </a:r>
            <a:r>
              <a:rPr lang="en-US" altLang="ja-JP" sz="4000" i="1" u="sng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ja-JP" altLang="en-US" sz="2800" u="sng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を足した</a:t>
            </a:r>
            <a:r>
              <a:rPr lang="ja-JP" altLang="en-US" sz="2800" dirty="0"/>
              <a:t> データの平均は、</a:t>
            </a:r>
            <a:endParaRPr lang="en-US" altLang="ja-JP" sz="2800" dirty="0"/>
          </a:p>
          <a:p>
            <a:r>
              <a:rPr lang="ja-JP" altLang="en-US" sz="2800" dirty="0"/>
              <a:t>元データの平均を </a:t>
            </a:r>
            <a:r>
              <a:rPr lang="en-US" altLang="ja-JP" sz="4000" i="1" u="sng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2800" u="sng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倍</a:t>
            </a:r>
            <a:r>
              <a:rPr lang="ja-JP" altLang="en-US" sz="2800" dirty="0"/>
              <a:t> して </a:t>
            </a:r>
            <a:r>
              <a:rPr lang="en-US" altLang="ja-JP" sz="4000" i="1" u="sng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ja-JP" altLang="en-US" sz="2800" u="sng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を足した</a:t>
            </a:r>
            <a:r>
              <a:rPr lang="ja-JP" altLang="en-US" sz="2800" dirty="0"/>
              <a:t> ものになる。</a:t>
            </a:r>
            <a:endParaRPr kumimoji="1" lang="ja-JP" altLang="en-US" sz="2800" dirty="0"/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6203665" y="1915576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grpSp>
        <p:nvGrpSpPr>
          <p:cNvPr id="11" name="グループ化 10"/>
          <p:cNvGrpSpPr/>
          <p:nvPr/>
        </p:nvGrpSpPr>
        <p:grpSpPr>
          <a:xfrm>
            <a:off x="6851737" y="1629594"/>
            <a:ext cx="3870009" cy="1175706"/>
            <a:chOff x="6851737" y="1629594"/>
            <a:chExt cx="3870009" cy="1175706"/>
          </a:xfrm>
        </p:grpSpPr>
        <p:sp>
          <p:nvSpPr>
            <p:cNvPr id="52" name="テキスト ボックス 51"/>
            <p:cNvSpPr txBox="1"/>
            <p:nvPr/>
          </p:nvSpPr>
          <p:spPr>
            <a:xfrm>
              <a:off x="6851737" y="2152735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solidFill>
                    <a:schemeClr val="accent5"/>
                  </a:solidFill>
                </a:rPr>
                <a:t>Ｎ</a:t>
              </a:r>
            </a:p>
          </p:txBody>
        </p:sp>
        <p:cxnSp>
          <p:nvCxnSpPr>
            <p:cNvPr id="54" name="直線コネクタ 53"/>
            <p:cNvCxnSpPr/>
            <p:nvPr/>
          </p:nvCxnSpPr>
          <p:spPr>
            <a:xfrm>
              <a:off x="6927906" y="2178996"/>
              <a:ext cx="46422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57" name="テキスト ボックス 56"/>
            <p:cNvSpPr txBox="1"/>
            <p:nvPr/>
          </p:nvSpPr>
          <p:spPr>
            <a:xfrm>
              <a:off x="6851737" y="1644056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/>
                <a:t>１</a:t>
              </a:r>
            </a:p>
          </p:txBody>
        </p:sp>
        <p:sp>
          <p:nvSpPr>
            <p:cNvPr id="58" name="テキスト ボックス 57"/>
            <p:cNvSpPr txBox="1"/>
            <p:nvPr/>
          </p:nvSpPr>
          <p:spPr>
            <a:xfrm>
              <a:off x="7697409" y="1629594"/>
              <a:ext cx="648072" cy="11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ja-JP" altLang="en-US" sz="20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Ｎ</a:t>
              </a:r>
              <a:endParaRPr lang="en-US" altLang="ja-JP" sz="4400" dirty="0">
                <a:solidFill>
                  <a:schemeClr val="accent5"/>
                </a:solidFill>
                <a:latin typeface="Symbol" panose="05050102010706020507" pitchFamily="18" charset="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ja-JP" sz="4800" dirty="0">
                  <a:latin typeface="Symbol" panose="05050102010706020507" pitchFamily="18" charset="2"/>
                </a:rPr>
                <a:t>S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altLang="ja-JP" sz="2000" i="1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１</a:t>
              </a:r>
            </a:p>
          </p:txBody>
        </p:sp>
        <p:sp>
          <p:nvSpPr>
            <p:cNvPr id="60" name="テキスト ボックス 59"/>
            <p:cNvSpPr txBox="1"/>
            <p:nvPr/>
          </p:nvSpPr>
          <p:spPr>
            <a:xfrm>
              <a:off x="8194324" y="1740514"/>
              <a:ext cx="9432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ja-JP" altLang="en-US" sz="2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kumimoji="1" lang="en-US" altLang="ja-JP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ja-JP" sz="4000" b="1" i="1" baseline="-10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" name="中かっこ 4"/>
            <p:cNvSpPr/>
            <p:nvPr/>
          </p:nvSpPr>
          <p:spPr>
            <a:xfrm>
              <a:off x="7518450" y="1647538"/>
              <a:ext cx="3203296" cy="1080120"/>
            </a:xfrm>
            <a:prstGeom prst="brace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1" name="テキスト ボックス 60"/>
            <p:cNvSpPr txBox="1"/>
            <p:nvPr/>
          </p:nvSpPr>
          <p:spPr>
            <a:xfrm>
              <a:off x="9569617" y="1629594"/>
              <a:ext cx="648072" cy="11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ja-JP" altLang="en-US" sz="20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Ｎ</a:t>
              </a:r>
              <a:endParaRPr lang="en-US" altLang="ja-JP" sz="4400" dirty="0">
                <a:solidFill>
                  <a:schemeClr val="accent5"/>
                </a:solidFill>
                <a:latin typeface="Symbol" panose="05050102010706020507" pitchFamily="18" charset="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ja-JP" sz="4800" dirty="0">
                  <a:latin typeface="Symbol" panose="05050102010706020507" pitchFamily="18" charset="2"/>
                </a:rPr>
                <a:t>S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altLang="ja-JP" sz="2000" i="1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１</a:t>
              </a:r>
            </a:p>
          </p:txBody>
        </p:sp>
        <p:sp>
          <p:nvSpPr>
            <p:cNvPr id="62" name="テキスト ボックス 61"/>
            <p:cNvSpPr txBox="1"/>
            <p:nvPr/>
          </p:nvSpPr>
          <p:spPr>
            <a:xfrm>
              <a:off x="10066532" y="1740514"/>
              <a:ext cx="552053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3" name="テキスト ボックス 62"/>
            <p:cNvSpPr txBox="1"/>
            <p:nvPr/>
          </p:nvSpPr>
          <p:spPr>
            <a:xfrm>
              <a:off x="9095320" y="1915576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＋</a:t>
              </a:r>
            </a:p>
          </p:txBody>
        </p:sp>
      </p:grpSp>
      <p:sp>
        <p:nvSpPr>
          <p:cNvPr id="64" name="テキスト ボックス 63"/>
          <p:cNvSpPr txBox="1"/>
          <p:nvPr/>
        </p:nvSpPr>
        <p:spPr>
          <a:xfrm>
            <a:off x="2275042" y="3355736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grpSp>
        <p:nvGrpSpPr>
          <p:cNvPr id="17" name="グループ化 16"/>
          <p:cNvGrpSpPr/>
          <p:nvPr/>
        </p:nvGrpSpPr>
        <p:grpSpPr>
          <a:xfrm>
            <a:off x="2923114" y="3069754"/>
            <a:ext cx="3646652" cy="1175706"/>
            <a:chOff x="2923114" y="3069754"/>
            <a:chExt cx="3646652" cy="1175706"/>
          </a:xfrm>
        </p:grpSpPr>
        <p:sp>
          <p:nvSpPr>
            <p:cNvPr id="67" name="テキスト ボックス 66"/>
            <p:cNvSpPr txBox="1"/>
            <p:nvPr/>
          </p:nvSpPr>
          <p:spPr>
            <a:xfrm>
              <a:off x="2923114" y="3592895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solidFill>
                    <a:schemeClr val="accent5"/>
                  </a:solidFill>
                </a:rPr>
                <a:t>Ｎ</a:t>
              </a:r>
            </a:p>
          </p:txBody>
        </p:sp>
        <p:cxnSp>
          <p:nvCxnSpPr>
            <p:cNvPr id="71" name="直線コネクタ 70"/>
            <p:cNvCxnSpPr/>
            <p:nvPr/>
          </p:nvCxnSpPr>
          <p:spPr>
            <a:xfrm>
              <a:off x="2999283" y="3619156"/>
              <a:ext cx="46422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76" name="テキスト ボックス 75"/>
            <p:cNvSpPr txBox="1"/>
            <p:nvPr/>
          </p:nvSpPr>
          <p:spPr>
            <a:xfrm>
              <a:off x="2923114" y="3084216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/>
                <a:t>１</a:t>
              </a:r>
            </a:p>
          </p:txBody>
        </p:sp>
        <p:sp>
          <p:nvSpPr>
            <p:cNvPr id="77" name="テキスト ボックス 76"/>
            <p:cNvSpPr txBox="1"/>
            <p:nvPr/>
          </p:nvSpPr>
          <p:spPr>
            <a:xfrm>
              <a:off x="4085057" y="3069754"/>
              <a:ext cx="648072" cy="11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ja-JP" altLang="en-US" sz="20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Ｎ</a:t>
              </a:r>
              <a:endParaRPr lang="en-US" altLang="ja-JP" sz="4400" dirty="0">
                <a:solidFill>
                  <a:schemeClr val="accent5"/>
                </a:solidFill>
                <a:latin typeface="Symbol" panose="05050102010706020507" pitchFamily="18" charset="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ja-JP" sz="4800" dirty="0">
                  <a:latin typeface="Symbol" panose="05050102010706020507" pitchFamily="18" charset="2"/>
                </a:rPr>
                <a:t>S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altLang="ja-JP" sz="2000" i="1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ja-JP" altLang="en-US" sz="2000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１</a:t>
              </a:r>
            </a:p>
          </p:txBody>
        </p:sp>
        <p:sp>
          <p:nvSpPr>
            <p:cNvPr id="78" name="テキスト ボックス 77"/>
            <p:cNvSpPr txBox="1"/>
            <p:nvPr/>
          </p:nvSpPr>
          <p:spPr>
            <a:xfrm>
              <a:off x="4581973" y="3180674"/>
              <a:ext cx="53034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ja-JP" sz="4000" b="1" i="1" baseline="-10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79" name="中かっこ 78"/>
            <p:cNvSpPr/>
            <p:nvPr/>
          </p:nvSpPr>
          <p:spPr>
            <a:xfrm>
              <a:off x="3589827" y="3087698"/>
              <a:ext cx="2979939" cy="1080120"/>
            </a:xfrm>
            <a:prstGeom prst="brace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1" name="テキスト ボックス 80"/>
            <p:cNvSpPr txBox="1"/>
            <p:nvPr/>
          </p:nvSpPr>
          <p:spPr>
            <a:xfrm>
              <a:off x="5613166" y="3229446"/>
              <a:ext cx="8383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600" dirty="0">
                  <a:solidFill>
                    <a:schemeClr val="accent5"/>
                  </a:solidFill>
                </a:rPr>
                <a:t>Ｎ</a:t>
              </a:r>
              <a:r>
                <a:rPr lang="en-US" altLang="ja-JP" sz="4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2" name="テキスト ボックス 81"/>
            <p:cNvSpPr txBox="1"/>
            <p:nvPr/>
          </p:nvSpPr>
          <p:spPr>
            <a:xfrm>
              <a:off x="5166697" y="3355736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＋</a:t>
              </a:r>
            </a:p>
          </p:txBody>
        </p:sp>
        <p:sp>
          <p:nvSpPr>
            <p:cNvPr id="83" name="テキスト ボックス 82"/>
            <p:cNvSpPr txBox="1"/>
            <p:nvPr/>
          </p:nvSpPr>
          <p:spPr>
            <a:xfrm>
              <a:off x="3787210" y="3180674"/>
              <a:ext cx="5138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84" name="テキスト ボックス 83"/>
          <p:cNvSpPr txBox="1"/>
          <p:nvPr/>
        </p:nvSpPr>
        <p:spPr>
          <a:xfrm>
            <a:off x="6811546" y="3355736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grpSp>
        <p:nvGrpSpPr>
          <p:cNvPr id="15" name="グループ化 14"/>
          <p:cNvGrpSpPr/>
          <p:nvPr/>
        </p:nvGrpSpPr>
        <p:grpSpPr>
          <a:xfrm>
            <a:off x="7459618" y="3084216"/>
            <a:ext cx="3646652" cy="1083602"/>
            <a:chOff x="7459618" y="3084216"/>
            <a:chExt cx="3646652" cy="1083602"/>
          </a:xfrm>
        </p:grpSpPr>
        <p:sp>
          <p:nvSpPr>
            <p:cNvPr id="85" name="テキスト ボックス 84"/>
            <p:cNvSpPr txBox="1"/>
            <p:nvPr/>
          </p:nvSpPr>
          <p:spPr>
            <a:xfrm>
              <a:off x="7459618" y="3592895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solidFill>
                    <a:schemeClr val="accent5"/>
                  </a:solidFill>
                </a:rPr>
                <a:t>Ｎ</a:t>
              </a:r>
            </a:p>
          </p:txBody>
        </p:sp>
        <p:cxnSp>
          <p:nvCxnSpPr>
            <p:cNvPr id="86" name="直線コネクタ 85"/>
            <p:cNvCxnSpPr/>
            <p:nvPr/>
          </p:nvCxnSpPr>
          <p:spPr>
            <a:xfrm>
              <a:off x="7535787" y="3619156"/>
              <a:ext cx="464225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87" name="テキスト ボックス 86"/>
            <p:cNvSpPr txBox="1"/>
            <p:nvPr/>
          </p:nvSpPr>
          <p:spPr>
            <a:xfrm>
              <a:off x="7459618" y="3084216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/>
                <a:t>１</a:t>
              </a:r>
            </a:p>
          </p:txBody>
        </p:sp>
        <p:sp>
          <p:nvSpPr>
            <p:cNvPr id="90" name="中かっこ 89"/>
            <p:cNvSpPr/>
            <p:nvPr/>
          </p:nvSpPr>
          <p:spPr>
            <a:xfrm>
              <a:off x="8126331" y="3087698"/>
              <a:ext cx="2979939" cy="1080120"/>
            </a:xfrm>
            <a:prstGeom prst="bracePair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1" name="テキスト ボックス 90"/>
            <p:cNvSpPr txBox="1"/>
            <p:nvPr/>
          </p:nvSpPr>
          <p:spPr>
            <a:xfrm>
              <a:off x="10149670" y="3229446"/>
              <a:ext cx="83834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600" dirty="0">
                  <a:solidFill>
                    <a:schemeClr val="accent5"/>
                  </a:solidFill>
                </a:rPr>
                <a:t>Ｎ</a:t>
              </a:r>
              <a:r>
                <a:rPr lang="en-US" altLang="ja-JP" sz="4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2" name="テキスト ボックス 91"/>
            <p:cNvSpPr txBox="1"/>
            <p:nvPr/>
          </p:nvSpPr>
          <p:spPr>
            <a:xfrm>
              <a:off x="9703201" y="3355736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＋</a:t>
              </a:r>
            </a:p>
          </p:txBody>
        </p:sp>
        <p:sp>
          <p:nvSpPr>
            <p:cNvPr id="93" name="テキスト ボックス 92"/>
            <p:cNvSpPr txBox="1"/>
            <p:nvPr/>
          </p:nvSpPr>
          <p:spPr>
            <a:xfrm>
              <a:off x="8323714" y="3180674"/>
              <a:ext cx="5138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テキスト ボックス 93"/>
            <p:cNvSpPr txBox="1"/>
            <p:nvPr/>
          </p:nvSpPr>
          <p:spPr>
            <a:xfrm>
              <a:off x="8683754" y="3229446"/>
              <a:ext cx="55091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ja-JP" altLang="en-US" sz="3600" dirty="0">
                  <a:solidFill>
                    <a:schemeClr val="accent5"/>
                  </a:solidFill>
                </a:rPr>
                <a:t>Ｎ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5" name="テキスト ボックス 94"/>
            <p:cNvSpPr txBox="1"/>
            <p:nvPr/>
          </p:nvSpPr>
          <p:spPr>
            <a:xfrm>
              <a:off x="9095706" y="3195484"/>
              <a:ext cx="5431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6" name="直線コネクタ 95"/>
            <p:cNvCxnSpPr/>
            <p:nvPr/>
          </p:nvCxnSpPr>
          <p:spPr>
            <a:xfrm>
              <a:off x="9149007" y="3381274"/>
              <a:ext cx="396044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97" name="テキスト ボックス 96"/>
          <p:cNvSpPr txBox="1"/>
          <p:nvPr/>
        </p:nvSpPr>
        <p:spPr>
          <a:xfrm>
            <a:off x="2319421" y="4432374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grpSp>
        <p:nvGrpSpPr>
          <p:cNvPr id="6" name="グループ化 5"/>
          <p:cNvGrpSpPr/>
          <p:nvPr/>
        </p:nvGrpSpPr>
        <p:grpSpPr>
          <a:xfrm>
            <a:off x="2977541" y="4257312"/>
            <a:ext cx="1965984" cy="756658"/>
            <a:chOff x="3831589" y="4257312"/>
            <a:chExt cx="1965984" cy="756658"/>
          </a:xfrm>
        </p:grpSpPr>
        <p:sp>
          <p:nvSpPr>
            <p:cNvPr id="98" name="テキスト ボックス 97"/>
            <p:cNvSpPr txBox="1"/>
            <p:nvPr/>
          </p:nvSpPr>
          <p:spPr>
            <a:xfrm>
              <a:off x="5264718" y="4306084"/>
              <a:ext cx="5328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9" name="テキスト ボックス 98"/>
            <p:cNvSpPr txBox="1"/>
            <p:nvPr/>
          </p:nvSpPr>
          <p:spPr>
            <a:xfrm>
              <a:off x="4746241" y="4432374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＋</a:t>
              </a:r>
            </a:p>
          </p:txBody>
        </p:sp>
        <p:sp>
          <p:nvSpPr>
            <p:cNvPr id="100" name="テキスト ボックス 99"/>
            <p:cNvSpPr txBox="1"/>
            <p:nvPr/>
          </p:nvSpPr>
          <p:spPr>
            <a:xfrm>
              <a:off x="3831589" y="4257312"/>
              <a:ext cx="5138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2" name="テキスト ボックス 101"/>
            <p:cNvSpPr txBox="1"/>
            <p:nvPr/>
          </p:nvSpPr>
          <p:spPr>
            <a:xfrm>
              <a:off x="4223445" y="4272122"/>
              <a:ext cx="5431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3" name="直線コネクタ 102"/>
            <p:cNvCxnSpPr/>
            <p:nvPr/>
          </p:nvCxnSpPr>
          <p:spPr>
            <a:xfrm>
              <a:off x="4266698" y="4457912"/>
              <a:ext cx="396044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4" name="グループ化 103"/>
          <p:cNvGrpSpPr/>
          <p:nvPr/>
        </p:nvGrpSpPr>
        <p:grpSpPr>
          <a:xfrm>
            <a:off x="9674285" y="5484052"/>
            <a:ext cx="1965984" cy="756658"/>
            <a:chOff x="3831589" y="4257312"/>
            <a:chExt cx="1965984" cy="756658"/>
          </a:xfrm>
        </p:grpSpPr>
        <p:sp>
          <p:nvSpPr>
            <p:cNvPr id="105" name="テキスト ボックス 104"/>
            <p:cNvSpPr txBox="1"/>
            <p:nvPr/>
          </p:nvSpPr>
          <p:spPr>
            <a:xfrm>
              <a:off x="5264718" y="4306084"/>
              <a:ext cx="53285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6" name="テキスト ボックス 105"/>
            <p:cNvSpPr txBox="1"/>
            <p:nvPr/>
          </p:nvSpPr>
          <p:spPr>
            <a:xfrm>
              <a:off x="4746241" y="4432374"/>
              <a:ext cx="61206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/>
                <a:t>＋</a:t>
              </a:r>
            </a:p>
          </p:txBody>
        </p:sp>
        <p:sp>
          <p:nvSpPr>
            <p:cNvPr id="107" name="テキスト ボックス 106"/>
            <p:cNvSpPr txBox="1"/>
            <p:nvPr/>
          </p:nvSpPr>
          <p:spPr>
            <a:xfrm>
              <a:off x="3831589" y="4257312"/>
              <a:ext cx="51387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ja-JP" sz="4000" i="1" dirty="0">
                  <a:solidFill>
                    <a:schemeClr val="bg2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kumimoji="1" lang="ja-JP" altLang="en-US" sz="40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8" name="テキスト ボックス 107"/>
            <p:cNvSpPr txBox="1"/>
            <p:nvPr/>
          </p:nvSpPr>
          <p:spPr>
            <a:xfrm>
              <a:off x="4223445" y="4272122"/>
              <a:ext cx="54312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4000" i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kumimoji="1" lang="ja-JP" altLang="en-US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9" name="直線コネクタ 108"/>
            <p:cNvCxnSpPr/>
            <p:nvPr/>
          </p:nvCxnSpPr>
          <p:spPr>
            <a:xfrm>
              <a:off x="4266698" y="4457912"/>
              <a:ext cx="396044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0" name="テキスト ボックス 109"/>
          <p:cNvSpPr txBox="1"/>
          <p:nvPr/>
        </p:nvSpPr>
        <p:spPr>
          <a:xfrm>
            <a:off x="292070" y="1813333"/>
            <a:ext cx="19151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2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＋</a:t>
            </a:r>
            <a:r>
              <a:rPr kumimoji="1" lang="ja-JP" alt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altLang="ja-JP" sz="16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ja-JP" altLang="en-US" sz="4000" b="1" baseline="-10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11" name="直線コネクタ 110"/>
          <p:cNvCxnSpPr/>
          <p:nvPr/>
        </p:nvCxnSpPr>
        <p:spPr>
          <a:xfrm>
            <a:off x="394222" y="1918877"/>
            <a:ext cx="1701878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2" name="テキスト ボックス 111"/>
          <p:cNvSpPr txBox="1"/>
          <p:nvPr/>
        </p:nvSpPr>
        <p:spPr>
          <a:xfrm>
            <a:off x="2237365" y="1915576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</p:spTree>
    <p:extLst>
      <p:ext uri="{BB962C8B-B14F-4D97-AF65-F5344CB8AC3E}">
        <p14:creationId xmlns:p14="http://schemas.microsoft.com/office/powerpoint/2010/main" val="180558908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" grpId="0"/>
      <p:bldP spid="7" grpId="0"/>
      <p:bldP spid="10" grpId="0"/>
      <p:bldP spid="51" grpId="0"/>
      <p:bldP spid="75" grpId="0"/>
      <p:bldP spid="44" grpId="0"/>
      <p:bldP spid="64" grpId="0"/>
      <p:bldP spid="84" grpId="0"/>
      <p:bldP spid="97" grpId="0"/>
      <p:bldP spid="110" grpId="0"/>
      <p:bldP spid="11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35</a:t>
            </a:fld>
            <a:endParaRPr lang="ja-JP" alt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graphicFrame>
        <p:nvGraphicFramePr>
          <p:cNvPr id="2" name="表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4158209"/>
              </p:ext>
            </p:extLst>
          </p:nvPr>
        </p:nvGraphicFramePr>
        <p:xfrm>
          <a:off x="335013" y="261442"/>
          <a:ext cx="1775143" cy="321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商品の元値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kumimoji="1" lang="en-US" altLang="ja-JP" sz="40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ja-JP" sz="4000" b="1" i="1" baseline="-100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1" lang="ja-JP" altLang="en-US" b="1" i="1" baseline="-100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１００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２００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３００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４００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５００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" name="テキスト ボックス 2"/>
          <p:cNvSpPr txBox="1"/>
          <p:nvPr/>
        </p:nvSpPr>
        <p:spPr>
          <a:xfrm>
            <a:off x="227001" y="3645818"/>
            <a:ext cx="18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元値の平均</a:t>
            </a:r>
          </a:p>
        </p:txBody>
      </p:sp>
      <p:sp>
        <p:nvSpPr>
          <p:cNvPr id="5" name="正方形/長方形 4"/>
          <p:cNvSpPr/>
          <p:nvPr/>
        </p:nvSpPr>
        <p:spPr>
          <a:xfrm>
            <a:off x="479029" y="4397432"/>
            <a:ext cx="412292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dirty="0"/>
          </a:p>
        </p:txBody>
      </p:sp>
      <p:cxnSp>
        <p:nvCxnSpPr>
          <p:cNvPr id="15" name="直線コネクタ 14"/>
          <p:cNvCxnSpPr/>
          <p:nvPr/>
        </p:nvCxnSpPr>
        <p:spPr>
          <a:xfrm>
            <a:off x="479029" y="4548249"/>
            <a:ext cx="412292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テキスト ボックス 15"/>
          <p:cNvSpPr txBox="1"/>
          <p:nvPr/>
        </p:nvSpPr>
        <p:spPr>
          <a:xfrm>
            <a:off x="983085" y="4548249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1517285" y="4285006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100</a:t>
            </a:r>
            <a:r>
              <a:rPr lang="ja-JP" altLang="en-US" sz="2800" dirty="0"/>
              <a:t>＋</a:t>
            </a:r>
            <a:r>
              <a:rPr lang="en-US" altLang="ja-JP" sz="2800" dirty="0"/>
              <a:t>200</a:t>
            </a:r>
            <a:r>
              <a:rPr lang="ja-JP" altLang="en-US" sz="2800" dirty="0"/>
              <a:t>＋</a:t>
            </a:r>
            <a:r>
              <a:rPr lang="en-US" altLang="ja-JP" sz="2800" dirty="0"/>
              <a:t>300</a:t>
            </a:r>
            <a:r>
              <a:rPr lang="ja-JP" altLang="en-US" sz="2800" dirty="0"/>
              <a:t>＋</a:t>
            </a:r>
            <a:r>
              <a:rPr lang="en-US" altLang="ja-JP" sz="2800" dirty="0"/>
              <a:t>400</a:t>
            </a:r>
            <a:r>
              <a:rPr lang="ja-JP" altLang="en-US" sz="2800" dirty="0"/>
              <a:t>＋</a:t>
            </a:r>
            <a:r>
              <a:rPr lang="en-US" altLang="ja-JP" sz="2800" dirty="0"/>
              <a:t>500</a:t>
            </a:r>
            <a:endParaRPr kumimoji="1" lang="ja-JP" altLang="en-US" sz="2800" dirty="0"/>
          </a:p>
        </p:txBody>
      </p:sp>
      <p:cxnSp>
        <p:nvCxnSpPr>
          <p:cNvPr id="20" name="直線コネクタ 19"/>
          <p:cNvCxnSpPr/>
          <p:nvPr/>
        </p:nvCxnSpPr>
        <p:spPr>
          <a:xfrm>
            <a:off x="1589293" y="4802871"/>
            <a:ext cx="432048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3173469" y="4798878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５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983085" y="5321153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589293" y="5321153"/>
            <a:ext cx="1410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3"/>
                </a:solidFill>
              </a:rPr>
              <a:t>３００</a:t>
            </a:r>
            <a:r>
              <a:rPr kumimoji="1" lang="ja-JP" altLang="en-US" sz="2800" dirty="0"/>
              <a:t> ■</a:t>
            </a:r>
          </a:p>
        </p:txBody>
      </p:sp>
      <p:sp>
        <p:nvSpPr>
          <p:cNvPr id="18" name="右矢印 17"/>
          <p:cNvSpPr/>
          <p:nvPr/>
        </p:nvSpPr>
        <p:spPr>
          <a:xfrm>
            <a:off x="2351237" y="2349674"/>
            <a:ext cx="2058088" cy="50405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2351237" y="1413570"/>
            <a:ext cx="2058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消費税加算</a:t>
            </a:r>
            <a:endParaRPr kumimoji="1" lang="en-US" altLang="ja-JP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US" altLang="ja-JP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×</a:t>
            </a:r>
            <a:r>
              <a:rPr lang="ja-JP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１</a:t>
            </a:r>
            <a:r>
              <a:rPr lang="en-US" altLang="ja-JP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.</a:t>
            </a:r>
            <a:r>
              <a:rPr lang="ja-JP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０８</a:t>
            </a:r>
            <a:endParaRPr kumimoji="1" lang="ja-JP" altLang="en-US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27" name="表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6747017"/>
              </p:ext>
            </p:extLst>
          </p:nvPr>
        </p:nvGraphicFramePr>
        <p:xfrm>
          <a:off x="4583485" y="261442"/>
          <a:ext cx="1775143" cy="321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751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税込価格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kumimoji="1" lang="en-US" altLang="ja-JP" sz="3200" b="0" i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1.08</a:t>
                      </a:r>
                      <a:r>
                        <a:rPr kumimoji="1" lang="ja-JP" altLang="en-US" sz="3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kumimoji="1" lang="en-US" altLang="ja-JP" sz="40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ja-JP" sz="4000" b="1" i="1" baseline="-100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endParaRPr kumimoji="1" lang="ja-JP" altLang="en-US" b="1" i="1" baseline="-10000" dirty="0">
                        <a:solidFill>
                          <a:schemeClr val="accent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１０８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２１６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３２４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４３２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５４０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8" name="右矢印 27"/>
          <p:cNvSpPr/>
          <p:nvPr/>
        </p:nvSpPr>
        <p:spPr>
          <a:xfrm>
            <a:off x="6527701" y="2349674"/>
            <a:ext cx="2058088" cy="504056"/>
          </a:xfrm>
          <a:prstGeom prst="rightArrow">
            <a:avLst/>
          </a:prstGeom>
          <a:solidFill>
            <a:schemeClr val="bg2">
              <a:lumMod val="60000"/>
              <a:lumOff val="40000"/>
            </a:schemeClr>
          </a:solidFill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6527701" y="1413570"/>
            <a:ext cx="205808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20</a:t>
            </a:r>
            <a:r>
              <a:rPr lang="ja-JP" altLang="en-US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円値上げ＋２０</a:t>
            </a:r>
            <a:endParaRPr kumimoji="1" lang="ja-JP" altLang="en-US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30" name="表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6732316"/>
              </p:ext>
            </p:extLst>
          </p:nvPr>
        </p:nvGraphicFramePr>
        <p:xfrm>
          <a:off x="8687941" y="261442"/>
          <a:ext cx="2736304" cy="321028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36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>
                        <a:lnSpc>
                          <a:spcPct val="80000"/>
                        </a:lnSpc>
                      </a:pPr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値上げ後の売値</a:t>
                      </a:r>
                      <a:endParaRPr kumimoji="1" lang="en-US" altLang="ja-JP" b="0" dirty="0">
                        <a:solidFill>
                          <a:schemeClr val="tx1"/>
                        </a:solidFill>
                      </a:endParaRPr>
                    </a:p>
                    <a:p>
                      <a:pPr algn="ctr">
                        <a:lnSpc>
                          <a:spcPct val="80000"/>
                        </a:lnSpc>
                      </a:pPr>
                      <a:r>
                        <a:rPr kumimoji="1" lang="en-US" altLang="ja-JP" sz="3200" b="0" i="0" dirty="0"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1.08</a:t>
                      </a:r>
                      <a:r>
                        <a:rPr kumimoji="1" lang="ja-JP" altLang="en-US" sz="3200" b="0" i="0" dirty="0">
                          <a:solidFill>
                            <a:schemeClr val="tx1"/>
                          </a:solidFill>
                          <a:latin typeface="+mj-ea"/>
                          <a:ea typeface="+mj-ea"/>
                          <a:cs typeface="Times New Roman" panose="02020603050405020304" pitchFamily="18" charset="0"/>
                        </a:rPr>
                        <a:t>・</a:t>
                      </a:r>
                      <a:r>
                        <a:rPr kumimoji="1" lang="en-US" altLang="ja-JP" sz="4000" b="0" i="1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x</a:t>
                      </a:r>
                      <a:r>
                        <a:rPr kumimoji="1" lang="en-US" altLang="ja-JP" sz="4000" b="1" i="1" baseline="-10000" dirty="0">
                          <a:solidFill>
                            <a:schemeClr val="accent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kumimoji="1" lang="ja-JP" altLang="en-US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ＭＳ Ｐゴシック"/>
                          <a:ea typeface="+mn-ea"/>
                          <a:cs typeface="Times New Roman" panose="02020603050405020304" pitchFamily="18" charset="0"/>
                        </a:rPr>
                        <a:t> ＋ </a:t>
                      </a:r>
                      <a:r>
                        <a:rPr kumimoji="1" lang="en-US" altLang="ja-JP" sz="3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60000"/>
                              <a:lumOff val="40000"/>
                            </a:schemeClr>
                          </a:solidFill>
                          <a:effectLst/>
                          <a:uLnTx/>
                          <a:uFillTx/>
                          <a:latin typeface="ＭＳ Ｐゴシック"/>
                          <a:ea typeface="+mn-ea"/>
                          <a:cs typeface="Times New Roman" panose="02020603050405020304" pitchFamily="18" charset="0"/>
                        </a:rPr>
                        <a:t>20</a:t>
                      </a:r>
                      <a:endParaRPr kumimoji="1" lang="ja-JP" altLang="en-US" b="1" i="1" baseline="-10000" dirty="0">
                        <a:solidFill>
                          <a:schemeClr val="bg2">
                            <a:lumMod val="60000"/>
                            <a:lumOff val="4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T="72000" marB="72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１２８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２３６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３４４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４５２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kumimoji="1" lang="ja-JP" altLang="en-US" b="0" dirty="0">
                          <a:solidFill>
                            <a:schemeClr val="tx1"/>
                          </a:solidFill>
                        </a:rPr>
                        <a:t>５６０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31" name="テキスト ボックス 30"/>
          <p:cNvSpPr txBox="1"/>
          <p:nvPr/>
        </p:nvSpPr>
        <p:spPr>
          <a:xfrm>
            <a:off x="6311677" y="3645818"/>
            <a:ext cx="3600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「値上げ後の売値」の平均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7103765" y="4285006"/>
            <a:ext cx="43924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128</a:t>
            </a:r>
            <a:r>
              <a:rPr lang="ja-JP" altLang="en-US" sz="2800" dirty="0"/>
              <a:t>＋</a:t>
            </a:r>
            <a:r>
              <a:rPr lang="en-US" altLang="ja-JP" sz="2800" dirty="0"/>
              <a:t>236</a:t>
            </a:r>
            <a:r>
              <a:rPr lang="ja-JP" altLang="en-US" sz="2800" dirty="0"/>
              <a:t>＋</a:t>
            </a:r>
            <a:r>
              <a:rPr lang="en-US" altLang="ja-JP" sz="2800" dirty="0"/>
              <a:t>344</a:t>
            </a:r>
            <a:r>
              <a:rPr lang="ja-JP" altLang="en-US" sz="2800" dirty="0"/>
              <a:t>＋</a:t>
            </a:r>
            <a:r>
              <a:rPr lang="en-US" altLang="ja-JP" sz="2800" dirty="0"/>
              <a:t>452</a:t>
            </a:r>
            <a:r>
              <a:rPr lang="ja-JP" altLang="en-US" sz="2800" dirty="0"/>
              <a:t>＋</a:t>
            </a:r>
            <a:r>
              <a:rPr lang="en-US" altLang="ja-JP" sz="2800" dirty="0"/>
              <a:t>560</a:t>
            </a:r>
            <a:endParaRPr kumimoji="1" lang="ja-JP" altLang="en-US" sz="2800" dirty="0"/>
          </a:p>
        </p:txBody>
      </p:sp>
      <p:cxnSp>
        <p:nvCxnSpPr>
          <p:cNvPr id="33" name="直線コネクタ 32"/>
          <p:cNvCxnSpPr/>
          <p:nvPr/>
        </p:nvCxnSpPr>
        <p:spPr>
          <a:xfrm>
            <a:off x="7175773" y="4802871"/>
            <a:ext cx="432048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8759949" y="4798878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５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6505920" y="5321153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7103765" y="5104556"/>
            <a:ext cx="936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2800" dirty="0"/>
              <a:t>1720</a:t>
            </a:r>
            <a:endParaRPr kumimoji="1" lang="ja-JP" altLang="en-US" sz="2800" dirty="0"/>
          </a:p>
        </p:txBody>
      </p:sp>
      <p:cxnSp>
        <p:nvCxnSpPr>
          <p:cNvPr id="37" name="直線コネクタ 36"/>
          <p:cNvCxnSpPr/>
          <p:nvPr/>
        </p:nvCxnSpPr>
        <p:spPr>
          <a:xfrm>
            <a:off x="7133909" y="5622421"/>
            <a:ext cx="864096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7371701" y="5618428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５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111877" y="5321153"/>
            <a:ext cx="57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8687941" y="5321153"/>
            <a:ext cx="141001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b="1" dirty="0">
                <a:solidFill>
                  <a:schemeClr val="accent5"/>
                </a:solidFill>
              </a:rPr>
              <a:t>３</a:t>
            </a:r>
            <a:r>
              <a:rPr lang="ja-JP" altLang="en-US" sz="2800" b="1" dirty="0">
                <a:solidFill>
                  <a:schemeClr val="accent5"/>
                </a:solidFill>
              </a:rPr>
              <a:t>４４</a:t>
            </a:r>
            <a:r>
              <a:rPr kumimoji="1" lang="ja-JP" altLang="en-US" sz="2800" b="1" dirty="0">
                <a:solidFill>
                  <a:schemeClr val="accent5"/>
                </a:solidFill>
              </a:rPr>
              <a:t> </a:t>
            </a:r>
            <a:r>
              <a:rPr kumimoji="1" lang="ja-JP" altLang="en-US" sz="2800" dirty="0"/>
              <a:t>■</a:t>
            </a:r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886495" y="6188122"/>
            <a:ext cx="689779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１</a:t>
            </a:r>
            <a:r>
              <a:rPr kumimoji="1" lang="en-US" altLang="ja-JP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.</a:t>
            </a:r>
            <a:r>
              <a:rPr kumimoji="1" lang="ja-JP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０８</a:t>
            </a:r>
            <a:r>
              <a:rPr kumimoji="1" lang="en-US" altLang="ja-JP" sz="2800" dirty="0"/>
              <a:t>×</a:t>
            </a:r>
            <a:r>
              <a:rPr kumimoji="1" lang="ja-JP" altLang="en-US" sz="2800" b="1" dirty="0">
                <a:solidFill>
                  <a:schemeClr val="accent3"/>
                </a:solidFill>
              </a:rPr>
              <a:t>３００</a:t>
            </a:r>
            <a:r>
              <a:rPr kumimoji="1" lang="ja-JP" altLang="en-US" sz="2800" dirty="0"/>
              <a:t> ＋ </a:t>
            </a:r>
            <a:r>
              <a:rPr kumimoji="1" lang="ja-JP" altLang="en-US" sz="28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２０</a:t>
            </a:r>
            <a:r>
              <a:rPr kumimoji="1" lang="ja-JP" altLang="en-US" sz="2800" dirty="0"/>
              <a:t>　＝　</a:t>
            </a:r>
            <a:r>
              <a:rPr kumimoji="1" lang="ja-JP" altLang="en-US" sz="2800" b="1" dirty="0">
                <a:solidFill>
                  <a:schemeClr val="accent5"/>
                </a:solidFill>
              </a:rPr>
              <a:t>３４４</a:t>
            </a:r>
            <a:r>
              <a:rPr kumimoji="1" lang="ja-JP" altLang="en-US" sz="2800" dirty="0"/>
              <a:t>　</a:t>
            </a:r>
            <a:r>
              <a:rPr lang="ja-JP" altLang="en-US" sz="2800" dirty="0"/>
              <a:t>と一致する。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3599488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3" dur="500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6" grpId="0"/>
      <p:bldP spid="19" grpId="0"/>
      <p:bldP spid="22" grpId="0"/>
      <p:bldP spid="23" grpId="0"/>
      <p:bldP spid="24" grpId="0"/>
      <p:bldP spid="18" grpId="0" animBg="1"/>
      <p:bldP spid="21" grpId="0"/>
      <p:bldP spid="28" grpId="0" animBg="1"/>
      <p:bldP spid="29" grpId="0"/>
      <p:bldP spid="31" grpId="0"/>
      <p:bldP spid="32" grpId="0"/>
      <p:bldP spid="34" grpId="0"/>
      <p:bldP spid="35" grpId="0"/>
      <p:bldP spid="36" grpId="0"/>
      <p:bldP spid="38" grpId="0"/>
      <p:bldP spid="40" grpId="0"/>
      <p:bldP spid="41" grpId="0"/>
      <p:bldP spid="42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テキスト ボックス 68"/>
          <p:cNvSpPr txBox="1"/>
          <p:nvPr/>
        </p:nvSpPr>
        <p:spPr>
          <a:xfrm>
            <a:off x="5588643" y="4957296"/>
            <a:ext cx="497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ja-JP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2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4000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 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ja-JP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 － （ </a:t>
            </a:r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2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 </a:t>
            </a:r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ja-JP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endParaRPr kumimoji="1" lang="ja-JP" altLang="en-US" sz="4000" i="1" baseline="-10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3" name="正方形/長方形 42"/>
          <p:cNvSpPr/>
          <p:nvPr/>
        </p:nvSpPr>
        <p:spPr>
          <a:xfrm>
            <a:off x="2404010" y="1034851"/>
            <a:ext cx="6137821" cy="1674863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36</a:t>
            </a:fld>
            <a:endParaRPr lang="ja-JP" alt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90997" y="189434"/>
            <a:ext cx="114492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3200" dirty="0"/>
              <a:t>●</a:t>
            </a:r>
            <a:r>
              <a:rPr kumimoji="1" lang="ja-JP" altLang="en-US" sz="3200" dirty="0">
                <a:solidFill>
                  <a:schemeClr val="accent5"/>
                </a:solidFill>
              </a:rPr>
              <a:t>Ｎ個</a:t>
            </a:r>
            <a:r>
              <a:rPr kumimoji="1" lang="ja-JP" altLang="en-US" sz="3200" dirty="0"/>
              <a:t>のデータ</a:t>
            </a:r>
            <a:r>
              <a:rPr lang="ja-JP" altLang="en-US" sz="3200" dirty="0"/>
              <a:t> ｛ 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  <a:r>
              <a:rPr lang="ja-JP" altLang="en-US" sz="3200" dirty="0"/>
              <a:t> ，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r>
              <a:rPr lang="ja-JP" altLang="en-US" sz="3200" dirty="0">
                <a:solidFill>
                  <a:srgbClr val="000000"/>
                </a:solidFill>
              </a:rPr>
              <a:t> ，</a:t>
            </a:r>
            <a:r>
              <a:rPr lang="en-US" altLang="ja-JP" sz="3200" dirty="0">
                <a:solidFill>
                  <a:srgbClr val="000000"/>
                </a:solidFill>
              </a:rPr>
              <a:t>‥‥</a:t>
            </a:r>
            <a:r>
              <a:rPr lang="ja-JP" altLang="en-US" sz="3200" dirty="0">
                <a:solidFill>
                  <a:srgbClr val="000000"/>
                </a:solidFill>
              </a:rPr>
              <a:t> ，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r>
              <a:rPr lang="ja-JP" altLang="en-US" sz="3200" dirty="0">
                <a:solidFill>
                  <a:srgbClr val="000000"/>
                </a:solidFill>
              </a:rPr>
              <a:t> </a:t>
            </a:r>
            <a:r>
              <a:rPr lang="ja-JP" altLang="en-US" sz="3200" dirty="0"/>
              <a:t>｝ </a:t>
            </a:r>
            <a:r>
              <a:rPr kumimoji="1" lang="ja-JP" altLang="en-US" sz="3200" dirty="0"/>
              <a:t>の標準偏差は</a:t>
            </a:r>
            <a:r>
              <a:rPr kumimoji="1" lang="en-US" altLang="ja-JP" sz="3200" dirty="0"/>
              <a:t>‥‥</a:t>
            </a:r>
            <a:endParaRPr kumimoji="1" lang="ja-JP" altLang="en-US" sz="3200" dirty="0"/>
          </a:p>
        </p:txBody>
      </p:sp>
      <p:cxnSp>
        <p:nvCxnSpPr>
          <p:cNvPr id="3" name="直線コネクタ 2"/>
          <p:cNvCxnSpPr/>
          <p:nvPr/>
        </p:nvCxnSpPr>
        <p:spPr>
          <a:xfrm>
            <a:off x="7161739" y="1692971"/>
            <a:ext cx="341836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5544884" y="1394891"/>
            <a:ext cx="64807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6021551" y="1498068"/>
            <a:ext cx="202922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kumimoji="1"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2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r>
              <a:rPr lang="ja-JP" altLang="en-US" sz="28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endParaRPr kumimoji="1" lang="ja-JP" altLang="en-US" sz="4000" i="1" baseline="30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521862" y="1551101"/>
            <a:ext cx="979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ja-JP" sz="4000" dirty="0" err="1">
                <a:latin typeface="+mj-ea"/>
                <a:ea typeface="+mj-ea"/>
              </a:rPr>
              <a:t>σ</a:t>
            </a:r>
            <a:r>
              <a:rPr lang="en-US" altLang="ja-JP" sz="4000" b="1" i="1" baseline="-1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sz="4000" b="1" i="1" baseline="-1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504382" y="1948947"/>
            <a:ext cx="1085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Ｎ</a:t>
            </a:r>
          </a:p>
        </p:txBody>
      </p:sp>
      <p:cxnSp>
        <p:nvCxnSpPr>
          <p:cNvPr id="45" name="直線コネクタ 44"/>
          <p:cNvCxnSpPr/>
          <p:nvPr/>
        </p:nvCxnSpPr>
        <p:spPr>
          <a:xfrm>
            <a:off x="4552573" y="1964629"/>
            <a:ext cx="94778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4715360" y="1431361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１</a:t>
            </a:r>
          </a:p>
        </p:txBody>
      </p:sp>
      <p:sp>
        <p:nvSpPr>
          <p:cNvPr id="9" name="フリーフォーム 8"/>
          <p:cNvSpPr/>
          <p:nvPr/>
        </p:nvSpPr>
        <p:spPr>
          <a:xfrm>
            <a:off x="4015484" y="1314409"/>
            <a:ext cx="4049485" cy="1222562"/>
          </a:xfrm>
          <a:custGeom>
            <a:avLst/>
            <a:gdLst>
              <a:gd name="connsiteX0" fmla="*/ 4049485 w 4049485"/>
              <a:gd name="connsiteY0" fmla="*/ 0 h 1366576"/>
              <a:gd name="connsiteX1" fmla="*/ 371789 w 4049485"/>
              <a:gd name="connsiteY1" fmla="*/ 0 h 1366576"/>
              <a:gd name="connsiteX2" fmla="*/ 130628 w 4049485"/>
              <a:gd name="connsiteY2" fmla="*/ 1366576 h 1366576"/>
              <a:gd name="connsiteX3" fmla="*/ 0 w 4049485"/>
              <a:gd name="connsiteY3" fmla="*/ 1175657 h 136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5" h="1366576">
                <a:moveTo>
                  <a:pt x="4049485" y="0"/>
                </a:moveTo>
                <a:lnTo>
                  <a:pt x="371789" y="0"/>
                </a:lnTo>
                <a:lnTo>
                  <a:pt x="130628" y="1366576"/>
                </a:lnTo>
                <a:lnTo>
                  <a:pt x="0" y="1175657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3371417" y="1721134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8613839" y="1715671"/>
            <a:ext cx="1370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‥‥</a:t>
            </a:r>
            <a:r>
              <a:rPr kumimoji="1" lang="ja-JP" altLang="en-US" sz="2800" dirty="0"/>
              <a:t> ④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90997" y="2898443"/>
            <a:ext cx="1209734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436688" lvl="0" indent="-1436688"/>
            <a:r>
              <a:rPr kumimoji="1" lang="ja-JP" altLang="en-US" sz="3200" dirty="0"/>
              <a:t>●</a:t>
            </a:r>
            <a:r>
              <a:rPr kumimoji="1" lang="ja-JP" altLang="en-US" sz="3200" dirty="0">
                <a:solidFill>
                  <a:schemeClr val="accent5"/>
                </a:solidFill>
              </a:rPr>
              <a:t>Ｎ個</a:t>
            </a:r>
            <a:r>
              <a:rPr kumimoji="1" lang="ja-JP" altLang="en-US" sz="3200" dirty="0"/>
              <a:t>のデータ</a:t>
            </a:r>
            <a:r>
              <a:rPr lang="ja-JP" altLang="en-US" sz="3200" dirty="0"/>
              <a:t> ｛ 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  <a:r>
              <a:rPr lang="ja-JP" altLang="en-US" sz="3200" dirty="0"/>
              <a:t> ，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r>
              <a:rPr lang="ja-JP" altLang="en-US" sz="3200" dirty="0">
                <a:solidFill>
                  <a:srgbClr val="000000"/>
                </a:solidFill>
              </a:rPr>
              <a:t> ，</a:t>
            </a:r>
            <a:r>
              <a:rPr lang="en-US" altLang="ja-JP" sz="3200" dirty="0">
                <a:solidFill>
                  <a:srgbClr val="000000"/>
                </a:solidFill>
              </a:rPr>
              <a:t>‥‥</a:t>
            </a:r>
            <a:r>
              <a:rPr lang="ja-JP" altLang="en-US" sz="3200" dirty="0">
                <a:solidFill>
                  <a:srgbClr val="000000"/>
                </a:solidFill>
              </a:rPr>
              <a:t> ，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r>
              <a:rPr lang="ja-JP" altLang="en-US" sz="3200" dirty="0">
                <a:solidFill>
                  <a:srgbClr val="000000"/>
                </a:solidFill>
              </a:rPr>
              <a:t> </a:t>
            </a:r>
            <a:r>
              <a:rPr lang="ja-JP" altLang="en-US" sz="3200" dirty="0"/>
              <a:t>｝ から作った、</a:t>
            </a:r>
            <a:br>
              <a:rPr lang="en-US" altLang="ja-JP" sz="3200" dirty="0"/>
            </a:br>
            <a:r>
              <a:rPr lang="ja-JP" altLang="en-US" sz="3200" dirty="0"/>
              <a:t>｛ 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2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  <a:r>
              <a:rPr lang="ja-JP" altLang="en-US" sz="3200" dirty="0"/>
              <a:t>＋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ja-JP" altLang="en-US" sz="3200" dirty="0"/>
              <a:t> ，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2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r>
              <a:rPr lang="ja-JP" altLang="en-US" sz="3200" dirty="0">
                <a:solidFill>
                  <a:srgbClr val="000000"/>
                </a:solidFill>
              </a:rPr>
              <a:t>＋</a:t>
            </a:r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ja-JP" altLang="en-US" sz="3200" dirty="0">
                <a:solidFill>
                  <a:srgbClr val="000000"/>
                </a:solidFill>
              </a:rPr>
              <a:t> ，</a:t>
            </a:r>
            <a:r>
              <a:rPr lang="en-US" altLang="ja-JP" sz="3200" dirty="0">
                <a:solidFill>
                  <a:srgbClr val="000000"/>
                </a:solidFill>
              </a:rPr>
              <a:t>‥‥</a:t>
            </a:r>
            <a:r>
              <a:rPr lang="ja-JP" altLang="en-US" sz="3200" dirty="0">
                <a:solidFill>
                  <a:srgbClr val="000000"/>
                </a:solidFill>
              </a:rPr>
              <a:t> ，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2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r>
              <a:rPr lang="ja-JP" altLang="en-US" sz="3200" dirty="0"/>
              <a:t>＋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ja-JP" altLang="en-US" sz="3200" dirty="0">
                <a:solidFill>
                  <a:srgbClr val="000000"/>
                </a:solidFill>
              </a:rPr>
              <a:t> </a:t>
            </a:r>
            <a:r>
              <a:rPr lang="ja-JP" altLang="en-US" sz="3200" dirty="0"/>
              <a:t>｝ </a:t>
            </a:r>
            <a:r>
              <a:rPr kumimoji="1" lang="ja-JP" altLang="en-US" sz="3200" dirty="0"/>
              <a:t>の標準偏差</a:t>
            </a:r>
            <a:r>
              <a:rPr lang="ja-JP" altLang="en-US" sz="3200" dirty="0"/>
              <a:t>は</a:t>
            </a:r>
            <a:r>
              <a:rPr lang="en-US" altLang="ja-JP" sz="3200" dirty="0"/>
              <a:t>‥‥</a:t>
            </a:r>
            <a:endParaRPr kumimoji="1" lang="ja-JP" altLang="en-US" sz="3200" dirty="0"/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911077" y="4963679"/>
            <a:ext cx="1564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ja-JP" sz="4000" dirty="0" err="1">
                <a:latin typeface="+mj-ea"/>
                <a:ea typeface="+mj-ea"/>
              </a:rPr>
              <a:t>σ</a:t>
            </a:r>
            <a:r>
              <a:rPr lang="en-US" altLang="ja-JP" sz="4000" b="1" i="1" baseline="-10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4000" b="1" i="1" baseline="-1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</a:t>
            </a:r>
            <a:r>
              <a:rPr lang="en-US" altLang="ja-JP" sz="4000" b="1" i="1" baseline="-10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ja-JP" altLang="en-US" sz="4000" b="1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2565224" y="5086156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799509" y="4774368"/>
            <a:ext cx="64807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cxnSp>
        <p:nvCxnSpPr>
          <p:cNvPr id="70" name="直線コネクタ 69"/>
          <p:cNvCxnSpPr/>
          <p:nvPr/>
        </p:nvCxnSpPr>
        <p:spPr>
          <a:xfrm>
            <a:off x="8388633" y="5055834"/>
            <a:ext cx="188348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中かっこ 14"/>
          <p:cNvSpPr/>
          <p:nvPr/>
        </p:nvSpPr>
        <p:spPr>
          <a:xfrm>
            <a:off x="5487773" y="5055833"/>
            <a:ext cx="5112567" cy="462191"/>
          </a:xfrm>
          <a:prstGeom prst="bracePair">
            <a:avLst>
              <a:gd name="adj" fmla="val 1523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0560149" y="4778782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6"/>
                </a:solidFill>
              </a:rPr>
              <a:t>２</a:t>
            </a: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3694292" y="5344798"/>
            <a:ext cx="1085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Ｎ</a:t>
            </a:r>
          </a:p>
        </p:txBody>
      </p:sp>
      <p:cxnSp>
        <p:nvCxnSpPr>
          <p:cNvPr id="73" name="直線コネクタ 72"/>
          <p:cNvCxnSpPr/>
          <p:nvPr/>
        </p:nvCxnSpPr>
        <p:spPr>
          <a:xfrm>
            <a:off x="3742483" y="5360480"/>
            <a:ext cx="94778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3905270" y="4827212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１</a:t>
            </a:r>
          </a:p>
        </p:txBody>
      </p:sp>
      <p:sp>
        <p:nvSpPr>
          <p:cNvPr id="75" name="フリーフォーム 74"/>
          <p:cNvSpPr/>
          <p:nvPr/>
        </p:nvSpPr>
        <p:spPr>
          <a:xfrm>
            <a:off x="3215333" y="4675647"/>
            <a:ext cx="7848872" cy="1222562"/>
          </a:xfrm>
          <a:custGeom>
            <a:avLst/>
            <a:gdLst>
              <a:gd name="connsiteX0" fmla="*/ 4049485 w 4049485"/>
              <a:gd name="connsiteY0" fmla="*/ 0 h 1366576"/>
              <a:gd name="connsiteX1" fmla="*/ 371789 w 4049485"/>
              <a:gd name="connsiteY1" fmla="*/ 0 h 1366576"/>
              <a:gd name="connsiteX2" fmla="*/ 130628 w 4049485"/>
              <a:gd name="connsiteY2" fmla="*/ 1366576 h 1366576"/>
              <a:gd name="connsiteX3" fmla="*/ 0 w 4049485"/>
              <a:gd name="connsiteY3" fmla="*/ 1175657 h 1366576"/>
              <a:gd name="connsiteX0" fmla="*/ 4049485 w 4049485"/>
              <a:gd name="connsiteY0" fmla="*/ 0 h 1366576"/>
              <a:gd name="connsiteX1" fmla="*/ 200708 w 4049485"/>
              <a:gd name="connsiteY1" fmla="*/ 22464 h 1366576"/>
              <a:gd name="connsiteX2" fmla="*/ 130628 w 4049485"/>
              <a:gd name="connsiteY2" fmla="*/ 1366576 h 1366576"/>
              <a:gd name="connsiteX3" fmla="*/ 0 w 4049485"/>
              <a:gd name="connsiteY3" fmla="*/ 1175657 h 136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5" h="1366576">
                <a:moveTo>
                  <a:pt x="4049485" y="0"/>
                </a:moveTo>
                <a:lnTo>
                  <a:pt x="200708" y="22464"/>
                </a:lnTo>
                <a:lnTo>
                  <a:pt x="130628" y="1366576"/>
                </a:lnTo>
                <a:lnTo>
                  <a:pt x="0" y="1175657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下矢印 17"/>
          <p:cNvSpPr/>
          <p:nvPr/>
        </p:nvSpPr>
        <p:spPr>
          <a:xfrm>
            <a:off x="11568261" y="5362221"/>
            <a:ext cx="504056" cy="101990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82706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9" grpId="0"/>
      <p:bldP spid="43" grpId="0" animBg="1"/>
      <p:bldP spid="4" grpId="0"/>
      <p:bldP spid="27" grpId="0"/>
      <p:bldP spid="28" grpId="0"/>
      <p:bldP spid="2" grpId="0"/>
      <p:bldP spid="44" grpId="0"/>
      <p:bldP spid="47" grpId="0"/>
      <p:bldP spid="9" grpId="0" animBg="1"/>
      <p:bldP spid="49" grpId="0"/>
      <p:bldP spid="50" grpId="0"/>
      <p:bldP spid="53" grpId="0"/>
      <p:bldP spid="55" grpId="0"/>
      <p:bldP spid="56" grpId="0"/>
      <p:bldP spid="68" grpId="0"/>
      <p:bldP spid="15" grpId="0" animBg="1"/>
      <p:bldP spid="71" grpId="0"/>
      <p:bldP spid="72" grpId="0"/>
      <p:bldP spid="74" grpId="0"/>
      <p:bldP spid="75" grpId="0" animBg="1"/>
      <p:bldP spid="18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テキスト ボックス 68"/>
          <p:cNvSpPr txBox="1"/>
          <p:nvPr/>
        </p:nvSpPr>
        <p:spPr>
          <a:xfrm>
            <a:off x="4796555" y="471083"/>
            <a:ext cx="497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ja-JP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2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4000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 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ja-JP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 － （ </a:t>
            </a:r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2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 </a:t>
            </a:r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ja-JP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endParaRPr kumimoji="1" lang="ja-JP" altLang="en-US" sz="4000" i="1" baseline="-10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37</a:t>
            </a:fld>
            <a:endParaRPr lang="ja-JP" alt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18989" y="477466"/>
            <a:ext cx="1564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ja-JP" sz="4000" dirty="0" err="1">
                <a:latin typeface="+mj-ea"/>
                <a:ea typeface="+mj-ea"/>
              </a:rPr>
              <a:t>σ</a:t>
            </a:r>
            <a:r>
              <a:rPr lang="en-US" altLang="ja-JP" sz="4000" b="1" i="1" baseline="-10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4000" b="1" i="1" baseline="-1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</a:t>
            </a:r>
            <a:r>
              <a:rPr lang="en-US" altLang="ja-JP" sz="4000" b="1" i="1" baseline="-10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ja-JP" altLang="en-US" sz="4000" b="1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773136" y="599943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007421" y="288155"/>
            <a:ext cx="64807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cxnSp>
        <p:nvCxnSpPr>
          <p:cNvPr id="70" name="直線コネクタ 69"/>
          <p:cNvCxnSpPr/>
          <p:nvPr/>
        </p:nvCxnSpPr>
        <p:spPr>
          <a:xfrm>
            <a:off x="7596545" y="569621"/>
            <a:ext cx="188348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5" name="中かっこ 14"/>
          <p:cNvSpPr/>
          <p:nvPr/>
        </p:nvSpPr>
        <p:spPr>
          <a:xfrm>
            <a:off x="4695685" y="569620"/>
            <a:ext cx="5112567" cy="462191"/>
          </a:xfrm>
          <a:prstGeom prst="bracePair">
            <a:avLst>
              <a:gd name="adj" fmla="val 1523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9768061" y="292569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6"/>
                </a:solidFill>
              </a:rPr>
              <a:t>２</a:t>
            </a: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902204" y="858585"/>
            <a:ext cx="1085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Ｎ</a:t>
            </a:r>
          </a:p>
        </p:txBody>
      </p:sp>
      <p:cxnSp>
        <p:nvCxnSpPr>
          <p:cNvPr id="73" name="直線コネクタ 72"/>
          <p:cNvCxnSpPr/>
          <p:nvPr/>
        </p:nvCxnSpPr>
        <p:spPr>
          <a:xfrm>
            <a:off x="2950395" y="874267"/>
            <a:ext cx="94778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4" name="テキスト ボックス 73"/>
          <p:cNvSpPr txBox="1"/>
          <p:nvPr/>
        </p:nvSpPr>
        <p:spPr>
          <a:xfrm>
            <a:off x="3113182" y="340999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１</a:t>
            </a:r>
          </a:p>
        </p:txBody>
      </p:sp>
      <p:sp>
        <p:nvSpPr>
          <p:cNvPr id="75" name="フリーフォーム 74"/>
          <p:cNvSpPr/>
          <p:nvPr/>
        </p:nvSpPr>
        <p:spPr>
          <a:xfrm>
            <a:off x="2423245" y="189434"/>
            <a:ext cx="7848872" cy="1222562"/>
          </a:xfrm>
          <a:custGeom>
            <a:avLst/>
            <a:gdLst>
              <a:gd name="connsiteX0" fmla="*/ 4049485 w 4049485"/>
              <a:gd name="connsiteY0" fmla="*/ 0 h 1366576"/>
              <a:gd name="connsiteX1" fmla="*/ 371789 w 4049485"/>
              <a:gd name="connsiteY1" fmla="*/ 0 h 1366576"/>
              <a:gd name="connsiteX2" fmla="*/ 130628 w 4049485"/>
              <a:gd name="connsiteY2" fmla="*/ 1366576 h 1366576"/>
              <a:gd name="connsiteX3" fmla="*/ 0 w 4049485"/>
              <a:gd name="connsiteY3" fmla="*/ 1175657 h 1366576"/>
              <a:gd name="connsiteX0" fmla="*/ 4049485 w 4049485"/>
              <a:gd name="connsiteY0" fmla="*/ 0 h 1366576"/>
              <a:gd name="connsiteX1" fmla="*/ 200708 w 4049485"/>
              <a:gd name="connsiteY1" fmla="*/ 22464 h 1366576"/>
              <a:gd name="connsiteX2" fmla="*/ 130628 w 4049485"/>
              <a:gd name="connsiteY2" fmla="*/ 1366576 h 1366576"/>
              <a:gd name="connsiteX3" fmla="*/ 0 w 4049485"/>
              <a:gd name="connsiteY3" fmla="*/ 1175657 h 136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5" h="1366576">
                <a:moveTo>
                  <a:pt x="4049485" y="0"/>
                </a:moveTo>
                <a:lnTo>
                  <a:pt x="200708" y="22464"/>
                </a:lnTo>
                <a:lnTo>
                  <a:pt x="130628" y="1366576"/>
                </a:lnTo>
                <a:lnTo>
                  <a:pt x="0" y="1175657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下矢印 17"/>
          <p:cNvSpPr/>
          <p:nvPr/>
        </p:nvSpPr>
        <p:spPr>
          <a:xfrm>
            <a:off x="8597931" y="5058364"/>
            <a:ext cx="504056" cy="101990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4796555" y="2004790"/>
            <a:ext cx="49715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ja-JP" altLang="en-US" sz="18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2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4000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 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ja-JP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 － （ </a:t>
            </a:r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2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4000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＋ </a:t>
            </a:r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ja-JP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endParaRPr kumimoji="1" lang="ja-JP" altLang="en-US" sz="4000" i="1" baseline="-10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1773136" y="2133650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4007421" y="1821862"/>
            <a:ext cx="64807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cxnSp>
        <p:nvCxnSpPr>
          <p:cNvPr id="33" name="直線コネクタ 32"/>
          <p:cNvCxnSpPr/>
          <p:nvPr/>
        </p:nvCxnSpPr>
        <p:spPr>
          <a:xfrm>
            <a:off x="8110205" y="2195610"/>
            <a:ext cx="324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中かっこ 33"/>
          <p:cNvSpPr/>
          <p:nvPr/>
        </p:nvSpPr>
        <p:spPr>
          <a:xfrm>
            <a:off x="4695685" y="2103327"/>
            <a:ext cx="5112567" cy="462191"/>
          </a:xfrm>
          <a:prstGeom prst="bracePair">
            <a:avLst>
              <a:gd name="adj" fmla="val 1523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9768061" y="1826276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6"/>
                </a:solidFill>
              </a:rPr>
              <a:t>２</a:t>
            </a: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902204" y="2392292"/>
            <a:ext cx="1085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Ｎ</a:t>
            </a:r>
          </a:p>
        </p:txBody>
      </p:sp>
      <p:cxnSp>
        <p:nvCxnSpPr>
          <p:cNvPr id="37" name="直線コネクタ 36"/>
          <p:cNvCxnSpPr/>
          <p:nvPr/>
        </p:nvCxnSpPr>
        <p:spPr>
          <a:xfrm>
            <a:off x="2950395" y="2407974"/>
            <a:ext cx="94778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3113182" y="1874706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１</a:t>
            </a:r>
          </a:p>
        </p:txBody>
      </p:sp>
      <p:sp>
        <p:nvSpPr>
          <p:cNvPr id="39" name="フリーフォーム 38"/>
          <p:cNvSpPr/>
          <p:nvPr/>
        </p:nvSpPr>
        <p:spPr>
          <a:xfrm>
            <a:off x="2423245" y="1723141"/>
            <a:ext cx="7848872" cy="1222562"/>
          </a:xfrm>
          <a:custGeom>
            <a:avLst/>
            <a:gdLst>
              <a:gd name="connsiteX0" fmla="*/ 4049485 w 4049485"/>
              <a:gd name="connsiteY0" fmla="*/ 0 h 1366576"/>
              <a:gd name="connsiteX1" fmla="*/ 371789 w 4049485"/>
              <a:gd name="connsiteY1" fmla="*/ 0 h 1366576"/>
              <a:gd name="connsiteX2" fmla="*/ 130628 w 4049485"/>
              <a:gd name="connsiteY2" fmla="*/ 1366576 h 1366576"/>
              <a:gd name="connsiteX3" fmla="*/ 0 w 4049485"/>
              <a:gd name="connsiteY3" fmla="*/ 1175657 h 1366576"/>
              <a:gd name="connsiteX0" fmla="*/ 4049485 w 4049485"/>
              <a:gd name="connsiteY0" fmla="*/ 0 h 1366576"/>
              <a:gd name="connsiteX1" fmla="*/ 200708 w 4049485"/>
              <a:gd name="connsiteY1" fmla="*/ 22464 h 1366576"/>
              <a:gd name="connsiteX2" fmla="*/ 130628 w 4049485"/>
              <a:gd name="connsiteY2" fmla="*/ 1366576 h 1366576"/>
              <a:gd name="connsiteX3" fmla="*/ 0 w 4049485"/>
              <a:gd name="connsiteY3" fmla="*/ 1175657 h 136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5" h="1366576">
                <a:moveTo>
                  <a:pt x="4049485" y="0"/>
                </a:moveTo>
                <a:lnTo>
                  <a:pt x="200708" y="22464"/>
                </a:lnTo>
                <a:lnTo>
                  <a:pt x="130628" y="1366576"/>
                </a:lnTo>
                <a:lnTo>
                  <a:pt x="0" y="1175657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テキスト ボックス 41"/>
          <p:cNvSpPr txBox="1"/>
          <p:nvPr/>
        </p:nvSpPr>
        <p:spPr>
          <a:xfrm>
            <a:off x="4735823" y="3423411"/>
            <a:ext cx="248575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2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4000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 </a:t>
            </a:r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2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4000" i="1" baseline="-10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1773136" y="3552271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4007421" y="3240483"/>
            <a:ext cx="64807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cxnSp>
        <p:nvCxnSpPr>
          <p:cNvPr id="51" name="直線コネクタ 50"/>
          <p:cNvCxnSpPr/>
          <p:nvPr/>
        </p:nvCxnSpPr>
        <p:spPr>
          <a:xfrm>
            <a:off x="6599265" y="3614231"/>
            <a:ext cx="324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2" name="中かっこ 51"/>
          <p:cNvSpPr/>
          <p:nvPr/>
        </p:nvSpPr>
        <p:spPr>
          <a:xfrm>
            <a:off x="4695686" y="3521948"/>
            <a:ext cx="2696112" cy="462191"/>
          </a:xfrm>
          <a:prstGeom prst="bracePair">
            <a:avLst>
              <a:gd name="adj" fmla="val 1523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7391797" y="3244897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6"/>
                </a:solidFill>
              </a:rPr>
              <a:t>２</a:t>
            </a: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902204" y="3810913"/>
            <a:ext cx="1085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Ｎ</a:t>
            </a:r>
          </a:p>
        </p:txBody>
      </p:sp>
      <p:cxnSp>
        <p:nvCxnSpPr>
          <p:cNvPr id="58" name="直線コネクタ 57"/>
          <p:cNvCxnSpPr/>
          <p:nvPr/>
        </p:nvCxnSpPr>
        <p:spPr>
          <a:xfrm>
            <a:off x="2950395" y="3826595"/>
            <a:ext cx="94778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0" name="テキスト ボックス 59"/>
          <p:cNvSpPr txBox="1"/>
          <p:nvPr/>
        </p:nvSpPr>
        <p:spPr>
          <a:xfrm>
            <a:off x="3113182" y="3293327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１</a:t>
            </a:r>
          </a:p>
        </p:txBody>
      </p:sp>
      <p:sp>
        <p:nvSpPr>
          <p:cNvPr id="61" name="フリーフォーム 60"/>
          <p:cNvSpPr/>
          <p:nvPr/>
        </p:nvSpPr>
        <p:spPr>
          <a:xfrm>
            <a:off x="2423245" y="3141762"/>
            <a:ext cx="5616624" cy="1222562"/>
          </a:xfrm>
          <a:custGeom>
            <a:avLst/>
            <a:gdLst>
              <a:gd name="connsiteX0" fmla="*/ 4049485 w 4049485"/>
              <a:gd name="connsiteY0" fmla="*/ 0 h 1366576"/>
              <a:gd name="connsiteX1" fmla="*/ 371789 w 4049485"/>
              <a:gd name="connsiteY1" fmla="*/ 0 h 1366576"/>
              <a:gd name="connsiteX2" fmla="*/ 130628 w 4049485"/>
              <a:gd name="connsiteY2" fmla="*/ 1366576 h 1366576"/>
              <a:gd name="connsiteX3" fmla="*/ 0 w 4049485"/>
              <a:gd name="connsiteY3" fmla="*/ 1175657 h 1366576"/>
              <a:gd name="connsiteX0" fmla="*/ 4049485 w 4049485"/>
              <a:gd name="connsiteY0" fmla="*/ 0 h 1366576"/>
              <a:gd name="connsiteX1" fmla="*/ 200708 w 4049485"/>
              <a:gd name="connsiteY1" fmla="*/ 22464 h 1366576"/>
              <a:gd name="connsiteX2" fmla="*/ 130628 w 4049485"/>
              <a:gd name="connsiteY2" fmla="*/ 1366576 h 1366576"/>
              <a:gd name="connsiteX3" fmla="*/ 0 w 4049485"/>
              <a:gd name="connsiteY3" fmla="*/ 1175657 h 1366576"/>
              <a:gd name="connsiteX0" fmla="*/ 4049485 w 4049485"/>
              <a:gd name="connsiteY0" fmla="*/ 0 h 1366576"/>
              <a:gd name="connsiteX1" fmla="*/ 287644 w 4049485"/>
              <a:gd name="connsiteY1" fmla="*/ 11233 h 1366576"/>
              <a:gd name="connsiteX2" fmla="*/ 130628 w 4049485"/>
              <a:gd name="connsiteY2" fmla="*/ 1366576 h 1366576"/>
              <a:gd name="connsiteX3" fmla="*/ 0 w 4049485"/>
              <a:gd name="connsiteY3" fmla="*/ 1175657 h 136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5" h="1366576">
                <a:moveTo>
                  <a:pt x="4049485" y="0"/>
                </a:moveTo>
                <a:lnTo>
                  <a:pt x="287644" y="11233"/>
                </a:lnTo>
                <a:lnTo>
                  <a:pt x="130628" y="1366576"/>
                </a:lnTo>
                <a:lnTo>
                  <a:pt x="0" y="1175657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/>
          <p:cNvCxnSpPr/>
          <p:nvPr/>
        </p:nvCxnSpPr>
        <p:spPr>
          <a:xfrm>
            <a:off x="6275673" y="2163794"/>
            <a:ext cx="396044" cy="429202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直線コネクタ 61"/>
          <p:cNvCxnSpPr/>
          <p:nvPr/>
        </p:nvCxnSpPr>
        <p:spPr>
          <a:xfrm>
            <a:off x="8903965" y="2163794"/>
            <a:ext cx="396044" cy="429202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3" name="テキスト ボックス 62"/>
          <p:cNvSpPr txBox="1"/>
          <p:nvPr/>
        </p:nvSpPr>
        <p:spPr>
          <a:xfrm>
            <a:off x="4735823" y="5007587"/>
            <a:ext cx="2799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2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4000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 </a:t>
            </a:r>
            <a:r>
              <a:rPr lang="ja-JP" altLang="en-US" sz="2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ja-JP" altLang="en-US" sz="4000" baseline="-10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1773136" y="5136447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4007421" y="4824659"/>
            <a:ext cx="64807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cxnSp>
        <p:nvCxnSpPr>
          <p:cNvPr id="66" name="直線コネクタ 65"/>
          <p:cNvCxnSpPr/>
          <p:nvPr/>
        </p:nvCxnSpPr>
        <p:spPr>
          <a:xfrm>
            <a:off x="6599265" y="5198407"/>
            <a:ext cx="324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中かっこ 66"/>
          <p:cNvSpPr/>
          <p:nvPr/>
        </p:nvSpPr>
        <p:spPr>
          <a:xfrm>
            <a:off x="4695686" y="5106124"/>
            <a:ext cx="2696112" cy="462191"/>
          </a:xfrm>
          <a:prstGeom prst="bracePair">
            <a:avLst>
              <a:gd name="adj" fmla="val 1523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391797" y="4829073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6"/>
                </a:solidFill>
              </a:rPr>
              <a:t>２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2902204" y="5395089"/>
            <a:ext cx="1085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Ｎ</a:t>
            </a:r>
          </a:p>
        </p:txBody>
      </p:sp>
      <p:cxnSp>
        <p:nvCxnSpPr>
          <p:cNvPr id="78" name="直線コネクタ 77"/>
          <p:cNvCxnSpPr/>
          <p:nvPr/>
        </p:nvCxnSpPr>
        <p:spPr>
          <a:xfrm>
            <a:off x="2950395" y="5410771"/>
            <a:ext cx="94778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3113182" y="4877503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１</a:t>
            </a:r>
          </a:p>
        </p:txBody>
      </p:sp>
      <p:sp>
        <p:nvSpPr>
          <p:cNvPr id="80" name="フリーフォーム 79"/>
          <p:cNvSpPr/>
          <p:nvPr/>
        </p:nvSpPr>
        <p:spPr>
          <a:xfrm>
            <a:off x="2423245" y="4725938"/>
            <a:ext cx="5616624" cy="1222562"/>
          </a:xfrm>
          <a:custGeom>
            <a:avLst/>
            <a:gdLst>
              <a:gd name="connsiteX0" fmla="*/ 4049485 w 4049485"/>
              <a:gd name="connsiteY0" fmla="*/ 0 h 1366576"/>
              <a:gd name="connsiteX1" fmla="*/ 371789 w 4049485"/>
              <a:gd name="connsiteY1" fmla="*/ 0 h 1366576"/>
              <a:gd name="connsiteX2" fmla="*/ 130628 w 4049485"/>
              <a:gd name="connsiteY2" fmla="*/ 1366576 h 1366576"/>
              <a:gd name="connsiteX3" fmla="*/ 0 w 4049485"/>
              <a:gd name="connsiteY3" fmla="*/ 1175657 h 1366576"/>
              <a:gd name="connsiteX0" fmla="*/ 4049485 w 4049485"/>
              <a:gd name="connsiteY0" fmla="*/ 0 h 1366576"/>
              <a:gd name="connsiteX1" fmla="*/ 200708 w 4049485"/>
              <a:gd name="connsiteY1" fmla="*/ 22464 h 1366576"/>
              <a:gd name="connsiteX2" fmla="*/ 130628 w 4049485"/>
              <a:gd name="connsiteY2" fmla="*/ 1366576 h 1366576"/>
              <a:gd name="connsiteX3" fmla="*/ 0 w 4049485"/>
              <a:gd name="connsiteY3" fmla="*/ 1175657 h 1366576"/>
              <a:gd name="connsiteX0" fmla="*/ 4049485 w 4049485"/>
              <a:gd name="connsiteY0" fmla="*/ 0 h 1366576"/>
              <a:gd name="connsiteX1" fmla="*/ 287644 w 4049485"/>
              <a:gd name="connsiteY1" fmla="*/ 11233 h 1366576"/>
              <a:gd name="connsiteX2" fmla="*/ 130628 w 4049485"/>
              <a:gd name="connsiteY2" fmla="*/ 1366576 h 1366576"/>
              <a:gd name="connsiteX3" fmla="*/ 0 w 4049485"/>
              <a:gd name="connsiteY3" fmla="*/ 1175657 h 136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5" h="1366576">
                <a:moveTo>
                  <a:pt x="4049485" y="0"/>
                </a:moveTo>
                <a:lnTo>
                  <a:pt x="287644" y="11233"/>
                </a:lnTo>
                <a:lnTo>
                  <a:pt x="130628" y="1366576"/>
                </a:lnTo>
                <a:lnTo>
                  <a:pt x="0" y="1175657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3482154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30" grpId="0"/>
      <p:bldP spid="32" grpId="0"/>
      <p:bldP spid="34" grpId="0" animBg="1"/>
      <p:bldP spid="35" grpId="0"/>
      <p:bldP spid="36" grpId="0"/>
      <p:bldP spid="38" grpId="0"/>
      <p:bldP spid="39" grpId="0" animBg="1"/>
      <p:bldP spid="42" grpId="0"/>
      <p:bldP spid="46" grpId="0"/>
      <p:bldP spid="48" grpId="0"/>
      <p:bldP spid="52" grpId="0" animBg="1"/>
      <p:bldP spid="54" grpId="0"/>
      <p:bldP spid="57" grpId="0"/>
      <p:bldP spid="60" grpId="0"/>
      <p:bldP spid="61" grpId="0" animBg="1"/>
      <p:bldP spid="63" grpId="0"/>
      <p:bldP spid="64" grpId="0"/>
      <p:bldP spid="65" grpId="0"/>
      <p:bldP spid="67" grpId="0" animBg="1"/>
      <p:bldP spid="76" grpId="0"/>
      <p:bldP spid="77" grpId="0"/>
      <p:bldP spid="79" grpId="0"/>
      <p:bldP spid="80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正方形/長方形 132"/>
          <p:cNvSpPr/>
          <p:nvPr/>
        </p:nvSpPr>
        <p:spPr>
          <a:xfrm>
            <a:off x="8049272" y="5035686"/>
            <a:ext cx="4023045" cy="92170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38</a:t>
            </a:fld>
            <a:endParaRPr lang="ja-JP" alt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118989" y="477466"/>
            <a:ext cx="1564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ja-JP" sz="4000" dirty="0" err="1">
                <a:latin typeface="+mj-ea"/>
                <a:ea typeface="+mj-ea"/>
              </a:rPr>
              <a:t>σ</a:t>
            </a:r>
            <a:r>
              <a:rPr lang="en-US" altLang="ja-JP" sz="4000" b="1" i="1" baseline="-10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4000" b="1" i="1" baseline="-1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</a:t>
            </a:r>
            <a:r>
              <a:rPr lang="en-US" altLang="ja-JP" sz="4000" b="1" i="1" baseline="-10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ja-JP" altLang="en-US" sz="4000" b="1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6" name="テキスト ボックス 55"/>
          <p:cNvSpPr txBox="1"/>
          <p:nvPr/>
        </p:nvSpPr>
        <p:spPr>
          <a:xfrm>
            <a:off x="1559149" y="599943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521836" y="492800"/>
            <a:ext cx="2799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　</a:t>
            </a:r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2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4000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 </a:t>
            </a:r>
            <a:r>
              <a:rPr lang="ja-JP" altLang="en-US" sz="2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endParaRPr kumimoji="1" lang="ja-JP" altLang="en-US" sz="4000" baseline="-10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3793434" y="309872"/>
            <a:ext cx="64807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cxnSp>
        <p:nvCxnSpPr>
          <p:cNvPr id="66" name="直線コネクタ 65"/>
          <p:cNvCxnSpPr/>
          <p:nvPr/>
        </p:nvCxnSpPr>
        <p:spPr>
          <a:xfrm>
            <a:off x="6385278" y="683620"/>
            <a:ext cx="324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中かっこ 66"/>
          <p:cNvSpPr/>
          <p:nvPr/>
        </p:nvSpPr>
        <p:spPr>
          <a:xfrm>
            <a:off x="4481699" y="591337"/>
            <a:ext cx="2696112" cy="462191"/>
          </a:xfrm>
          <a:prstGeom prst="bracePair">
            <a:avLst>
              <a:gd name="adj" fmla="val 15237"/>
            </a:avLst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7177810" y="314286"/>
            <a:ext cx="4320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6"/>
                </a:solidFill>
              </a:rPr>
              <a:t>２</a:t>
            </a: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2688217" y="880302"/>
            <a:ext cx="1085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Ｎ</a:t>
            </a:r>
          </a:p>
        </p:txBody>
      </p:sp>
      <p:cxnSp>
        <p:nvCxnSpPr>
          <p:cNvPr id="78" name="直線コネクタ 77"/>
          <p:cNvCxnSpPr/>
          <p:nvPr/>
        </p:nvCxnSpPr>
        <p:spPr>
          <a:xfrm>
            <a:off x="2736408" y="895984"/>
            <a:ext cx="94778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テキスト ボックス 78"/>
          <p:cNvSpPr txBox="1"/>
          <p:nvPr/>
        </p:nvSpPr>
        <p:spPr>
          <a:xfrm>
            <a:off x="2899195" y="362716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１</a:t>
            </a:r>
          </a:p>
        </p:txBody>
      </p:sp>
      <p:sp>
        <p:nvSpPr>
          <p:cNvPr id="80" name="フリーフォーム 79"/>
          <p:cNvSpPr/>
          <p:nvPr/>
        </p:nvSpPr>
        <p:spPr>
          <a:xfrm>
            <a:off x="2209258" y="211151"/>
            <a:ext cx="5616624" cy="1222562"/>
          </a:xfrm>
          <a:custGeom>
            <a:avLst/>
            <a:gdLst>
              <a:gd name="connsiteX0" fmla="*/ 4049485 w 4049485"/>
              <a:gd name="connsiteY0" fmla="*/ 0 h 1366576"/>
              <a:gd name="connsiteX1" fmla="*/ 371789 w 4049485"/>
              <a:gd name="connsiteY1" fmla="*/ 0 h 1366576"/>
              <a:gd name="connsiteX2" fmla="*/ 130628 w 4049485"/>
              <a:gd name="connsiteY2" fmla="*/ 1366576 h 1366576"/>
              <a:gd name="connsiteX3" fmla="*/ 0 w 4049485"/>
              <a:gd name="connsiteY3" fmla="*/ 1175657 h 1366576"/>
              <a:gd name="connsiteX0" fmla="*/ 4049485 w 4049485"/>
              <a:gd name="connsiteY0" fmla="*/ 0 h 1366576"/>
              <a:gd name="connsiteX1" fmla="*/ 200708 w 4049485"/>
              <a:gd name="connsiteY1" fmla="*/ 22464 h 1366576"/>
              <a:gd name="connsiteX2" fmla="*/ 130628 w 4049485"/>
              <a:gd name="connsiteY2" fmla="*/ 1366576 h 1366576"/>
              <a:gd name="connsiteX3" fmla="*/ 0 w 4049485"/>
              <a:gd name="connsiteY3" fmla="*/ 1175657 h 1366576"/>
              <a:gd name="connsiteX0" fmla="*/ 4049485 w 4049485"/>
              <a:gd name="connsiteY0" fmla="*/ 0 h 1366576"/>
              <a:gd name="connsiteX1" fmla="*/ 287644 w 4049485"/>
              <a:gd name="connsiteY1" fmla="*/ 11233 h 1366576"/>
              <a:gd name="connsiteX2" fmla="*/ 130628 w 4049485"/>
              <a:gd name="connsiteY2" fmla="*/ 1366576 h 1366576"/>
              <a:gd name="connsiteX3" fmla="*/ 0 w 4049485"/>
              <a:gd name="connsiteY3" fmla="*/ 1175657 h 136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5" h="1366576">
                <a:moveTo>
                  <a:pt x="4049485" y="0"/>
                </a:moveTo>
                <a:lnTo>
                  <a:pt x="287644" y="11233"/>
                </a:lnTo>
                <a:lnTo>
                  <a:pt x="130628" y="1366576"/>
                </a:lnTo>
                <a:lnTo>
                  <a:pt x="0" y="1175657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559149" y="2040103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369498" y="1932960"/>
            <a:ext cx="279999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4000" baseline="3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4000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 </a:t>
            </a:r>
            <a:r>
              <a:rPr lang="ja-JP" altLang="en-US" sz="2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ja-JP" altLang="en-US" sz="4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endParaRPr kumimoji="1" lang="ja-JP" altLang="en-US" sz="4000" baseline="30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3793434" y="1750032"/>
            <a:ext cx="64807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cxnSp>
        <p:nvCxnSpPr>
          <p:cNvPr id="81" name="直線コネクタ 80"/>
          <p:cNvCxnSpPr/>
          <p:nvPr/>
        </p:nvCxnSpPr>
        <p:spPr>
          <a:xfrm>
            <a:off x="6127080" y="2123780"/>
            <a:ext cx="324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2688217" y="2320462"/>
            <a:ext cx="1085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Ｎ</a:t>
            </a:r>
          </a:p>
        </p:txBody>
      </p:sp>
      <p:cxnSp>
        <p:nvCxnSpPr>
          <p:cNvPr id="85" name="直線コネクタ 84"/>
          <p:cNvCxnSpPr/>
          <p:nvPr/>
        </p:nvCxnSpPr>
        <p:spPr>
          <a:xfrm>
            <a:off x="2736408" y="2336144"/>
            <a:ext cx="94778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2899195" y="1802876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１</a:t>
            </a:r>
          </a:p>
        </p:txBody>
      </p:sp>
      <p:sp>
        <p:nvSpPr>
          <p:cNvPr id="87" name="フリーフォーム 86"/>
          <p:cNvSpPr/>
          <p:nvPr/>
        </p:nvSpPr>
        <p:spPr>
          <a:xfrm>
            <a:off x="2209258" y="1651311"/>
            <a:ext cx="5112568" cy="1222562"/>
          </a:xfrm>
          <a:custGeom>
            <a:avLst/>
            <a:gdLst>
              <a:gd name="connsiteX0" fmla="*/ 4049485 w 4049485"/>
              <a:gd name="connsiteY0" fmla="*/ 0 h 1366576"/>
              <a:gd name="connsiteX1" fmla="*/ 371789 w 4049485"/>
              <a:gd name="connsiteY1" fmla="*/ 0 h 1366576"/>
              <a:gd name="connsiteX2" fmla="*/ 130628 w 4049485"/>
              <a:gd name="connsiteY2" fmla="*/ 1366576 h 1366576"/>
              <a:gd name="connsiteX3" fmla="*/ 0 w 4049485"/>
              <a:gd name="connsiteY3" fmla="*/ 1175657 h 1366576"/>
              <a:gd name="connsiteX0" fmla="*/ 4049485 w 4049485"/>
              <a:gd name="connsiteY0" fmla="*/ 0 h 1366576"/>
              <a:gd name="connsiteX1" fmla="*/ 200708 w 4049485"/>
              <a:gd name="connsiteY1" fmla="*/ 22464 h 1366576"/>
              <a:gd name="connsiteX2" fmla="*/ 130628 w 4049485"/>
              <a:gd name="connsiteY2" fmla="*/ 1366576 h 1366576"/>
              <a:gd name="connsiteX3" fmla="*/ 0 w 4049485"/>
              <a:gd name="connsiteY3" fmla="*/ 1175657 h 1366576"/>
              <a:gd name="connsiteX0" fmla="*/ 4049485 w 4049485"/>
              <a:gd name="connsiteY0" fmla="*/ 0 h 1366576"/>
              <a:gd name="connsiteX1" fmla="*/ 287644 w 4049485"/>
              <a:gd name="connsiteY1" fmla="*/ 11233 h 1366576"/>
              <a:gd name="connsiteX2" fmla="*/ 130628 w 4049485"/>
              <a:gd name="connsiteY2" fmla="*/ 1366576 h 1366576"/>
              <a:gd name="connsiteX3" fmla="*/ 0 w 4049485"/>
              <a:gd name="connsiteY3" fmla="*/ 1175657 h 136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5" h="1366576">
                <a:moveTo>
                  <a:pt x="4049485" y="0"/>
                </a:moveTo>
                <a:lnTo>
                  <a:pt x="287644" y="11233"/>
                </a:lnTo>
                <a:lnTo>
                  <a:pt x="130628" y="1366576"/>
                </a:lnTo>
                <a:lnTo>
                  <a:pt x="0" y="1175657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4225482" y="3402332"/>
            <a:ext cx="2177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4000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 </a:t>
            </a:r>
            <a:r>
              <a:rPr lang="ja-JP" altLang="en-US" sz="2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ja-JP" altLang="en-US" sz="4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endParaRPr kumimoji="1" lang="ja-JP" altLang="en-US" sz="4000" baseline="30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3793434" y="3219404"/>
            <a:ext cx="64807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cxnSp>
        <p:nvCxnSpPr>
          <p:cNvPr id="90" name="直線コネクタ 89"/>
          <p:cNvCxnSpPr/>
          <p:nvPr/>
        </p:nvCxnSpPr>
        <p:spPr>
          <a:xfrm>
            <a:off x="5521626" y="3593152"/>
            <a:ext cx="324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テキスト ボックス 90"/>
          <p:cNvSpPr txBox="1"/>
          <p:nvPr/>
        </p:nvSpPr>
        <p:spPr>
          <a:xfrm>
            <a:off x="2688217" y="3789834"/>
            <a:ext cx="1085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Ｎ</a:t>
            </a:r>
          </a:p>
        </p:txBody>
      </p:sp>
      <p:cxnSp>
        <p:nvCxnSpPr>
          <p:cNvPr id="92" name="直線コネクタ 91"/>
          <p:cNvCxnSpPr/>
          <p:nvPr/>
        </p:nvCxnSpPr>
        <p:spPr>
          <a:xfrm>
            <a:off x="2736408" y="3805516"/>
            <a:ext cx="94778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3" name="テキスト ボックス 92"/>
          <p:cNvSpPr txBox="1"/>
          <p:nvPr/>
        </p:nvSpPr>
        <p:spPr>
          <a:xfrm>
            <a:off x="2726270" y="3141762"/>
            <a:ext cx="95791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4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endParaRPr kumimoji="1" lang="ja-JP" altLang="en-US" sz="2800" dirty="0"/>
          </a:p>
        </p:txBody>
      </p:sp>
      <p:sp>
        <p:nvSpPr>
          <p:cNvPr id="94" name="フリーフォーム 93"/>
          <p:cNvSpPr/>
          <p:nvPr/>
        </p:nvSpPr>
        <p:spPr>
          <a:xfrm>
            <a:off x="2209258" y="3120683"/>
            <a:ext cx="4338020" cy="1222562"/>
          </a:xfrm>
          <a:custGeom>
            <a:avLst/>
            <a:gdLst>
              <a:gd name="connsiteX0" fmla="*/ 4049485 w 4049485"/>
              <a:gd name="connsiteY0" fmla="*/ 0 h 1366576"/>
              <a:gd name="connsiteX1" fmla="*/ 371789 w 4049485"/>
              <a:gd name="connsiteY1" fmla="*/ 0 h 1366576"/>
              <a:gd name="connsiteX2" fmla="*/ 130628 w 4049485"/>
              <a:gd name="connsiteY2" fmla="*/ 1366576 h 1366576"/>
              <a:gd name="connsiteX3" fmla="*/ 0 w 4049485"/>
              <a:gd name="connsiteY3" fmla="*/ 1175657 h 1366576"/>
              <a:gd name="connsiteX0" fmla="*/ 4049485 w 4049485"/>
              <a:gd name="connsiteY0" fmla="*/ 0 h 1366576"/>
              <a:gd name="connsiteX1" fmla="*/ 200708 w 4049485"/>
              <a:gd name="connsiteY1" fmla="*/ 22464 h 1366576"/>
              <a:gd name="connsiteX2" fmla="*/ 130628 w 4049485"/>
              <a:gd name="connsiteY2" fmla="*/ 1366576 h 1366576"/>
              <a:gd name="connsiteX3" fmla="*/ 0 w 4049485"/>
              <a:gd name="connsiteY3" fmla="*/ 1175657 h 1366576"/>
              <a:gd name="connsiteX0" fmla="*/ 4049485 w 4049485"/>
              <a:gd name="connsiteY0" fmla="*/ 0 h 1366576"/>
              <a:gd name="connsiteX1" fmla="*/ 287644 w 4049485"/>
              <a:gd name="connsiteY1" fmla="*/ 11233 h 1366576"/>
              <a:gd name="connsiteX2" fmla="*/ 130628 w 4049485"/>
              <a:gd name="connsiteY2" fmla="*/ 1366576 h 1366576"/>
              <a:gd name="connsiteX3" fmla="*/ 0 w 4049485"/>
              <a:gd name="connsiteY3" fmla="*/ 1175657 h 1366576"/>
              <a:gd name="connsiteX0" fmla="*/ 4049485 w 4049485"/>
              <a:gd name="connsiteY0" fmla="*/ 0 h 1366576"/>
              <a:gd name="connsiteX1" fmla="*/ 381443 w 4049485"/>
              <a:gd name="connsiteY1" fmla="*/ 11233 h 1366576"/>
              <a:gd name="connsiteX2" fmla="*/ 130628 w 4049485"/>
              <a:gd name="connsiteY2" fmla="*/ 1366576 h 1366576"/>
              <a:gd name="connsiteX3" fmla="*/ 0 w 4049485"/>
              <a:gd name="connsiteY3" fmla="*/ 1175657 h 136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5" h="1366576">
                <a:moveTo>
                  <a:pt x="4049485" y="0"/>
                </a:moveTo>
                <a:lnTo>
                  <a:pt x="381443" y="11233"/>
                </a:lnTo>
                <a:lnTo>
                  <a:pt x="130628" y="1366576"/>
                </a:lnTo>
                <a:lnTo>
                  <a:pt x="0" y="1175657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1559149" y="3519169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4513514" y="4885288"/>
            <a:ext cx="217778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（</a:t>
            </a:r>
            <a:r>
              <a:rPr lang="ja-JP" alt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en-US" altLang="ja-JP" sz="40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4000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－ </a:t>
            </a:r>
            <a:r>
              <a:rPr lang="ja-JP" altLang="en-US" sz="2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0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32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）</a:t>
            </a:r>
            <a:r>
              <a:rPr lang="ja-JP" altLang="en-US" sz="4000" baseline="30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endParaRPr kumimoji="1" lang="ja-JP" altLang="en-US" sz="4000" baseline="30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4081466" y="4702360"/>
            <a:ext cx="648072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cxnSp>
        <p:nvCxnSpPr>
          <p:cNvPr id="106" name="直線コネクタ 105"/>
          <p:cNvCxnSpPr/>
          <p:nvPr/>
        </p:nvCxnSpPr>
        <p:spPr>
          <a:xfrm>
            <a:off x="5809658" y="5076108"/>
            <a:ext cx="324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7" name="テキスト ボックス 106"/>
          <p:cNvSpPr txBox="1"/>
          <p:nvPr/>
        </p:nvSpPr>
        <p:spPr>
          <a:xfrm>
            <a:off x="2976249" y="5272790"/>
            <a:ext cx="10851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Ｎ</a:t>
            </a:r>
          </a:p>
        </p:txBody>
      </p:sp>
      <p:cxnSp>
        <p:nvCxnSpPr>
          <p:cNvPr id="108" name="直線コネクタ 107"/>
          <p:cNvCxnSpPr/>
          <p:nvPr/>
        </p:nvCxnSpPr>
        <p:spPr>
          <a:xfrm>
            <a:off x="3024440" y="5288472"/>
            <a:ext cx="94778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0" name="フリーフォーム 109"/>
          <p:cNvSpPr/>
          <p:nvPr/>
        </p:nvSpPr>
        <p:spPr>
          <a:xfrm>
            <a:off x="2497290" y="4603639"/>
            <a:ext cx="4338020" cy="1222562"/>
          </a:xfrm>
          <a:custGeom>
            <a:avLst/>
            <a:gdLst>
              <a:gd name="connsiteX0" fmla="*/ 4049485 w 4049485"/>
              <a:gd name="connsiteY0" fmla="*/ 0 h 1366576"/>
              <a:gd name="connsiteX1" fmla="*/ 371789 w 4049485"/>
              <a:gd name="connsiteY1" fmla="*/ 0 h 1366576"/>
              <a:gd name="connsiteX2" fmla="*/ 130628 w 4049485"/>
              <a:gd name="connsiteY2" fmla="*/ 1366576 h 1366576"/>
              <a:gd name="connsiteX3" fmla="*/ 0 w 4049485"/>
              <a:gd name="connsiteY3" fmla="*/ 1175657 h 1366576"/>
              <a:gd name="connsiteX0" fmla="*/ 4049485 w 4049485"/>
              <a:gd name="connsiteY0" fmla="*/ 0 h 1366576"/>
              <a:gd name="connsiteX1" fmla="*/ 200708 w 4049485"/>
              <a:gd name="connsiteY1" fmla="*/ 22464 h 1366576"/>
              <a:gd name="connsiteX2" fmla="*/ 130628 w 4049485"/>
              <a:gd name="connsiteY2" fmla="*/ 1366576 h 1366576"/>
              <a:gd name="connsiteX3" fmla="*/ 0 w 4049485"/>
              <a:gd name="connsiteY3" fmla="*/ 1175657 h 1366576"/>
              <a:gd name="connsiteX0" fmla="*/ 4049485 w 4049485"/>
              <a:gd name="connsiteY0" fmla="*/ 0 h 1366576"/>
              <a:gd name="connsiteX1" fmla="*/ 287644 w 4049485"/>
              <a:gd name="connsiteY1" fmla="*/ 11233 h 1366576"/>
              <a:gd name="connsiteX2" fmla="*/ 130628 w 4049485"/>
              <a:gd name="connsiteY2" fmla="*/ 1366576 h 1366576"/>
              <a:gd name="connsiteX3" fmla="*/ 0 w 4049485"/>
              <a:gd name="connsiteY3" fmla="*/ 1175657 h 1366576"/>
              <a:gd name="connsiteX0" fmla="*/ 4049485 w 4049485"/>
              <a:gd name="connsiteY0" fmla="*/ 0 h 1366576"/>
              <a:gd name="connsiteX1" fmla="*/ 381443 w 4049485"/>
              <a:gd name="connsiteY1" fmla="*/ 11233 h 1366576"/>
              <a:gd name="connsiteX2" fmla="*/ 130628 w 4049485"/>
              <a:gd name="connsiteY2" fmla="*/ 1366576 h 1366576"/>
              <a:gd name="connsiteX3" fmla="*/ 0 w 4049485"/>
              <a:gd name="connsiteY3" fmla="*/ 1175657 h 13665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49485" h="1366576">
                <a:moveTo>
                  <a:pt x="4049485" y="0"/>
                </a:moveTo>
                <a:lnTo>
                  <a:pt x="381443" y="11233"/>
                </a:lnTo>
                <a:lnTo>
                  <a:pt x="130628" y="1366576"/>
                </a:lnTo>
                <a:lnTo>
                  <a:pt x="0" y="1175657"/>
                </a:lnTo>
              </a:path>
            </a:pathLst>
          </a:cu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テキスト ボックス 110"/>
          <p:cNvSpPr txBox="1"/>
          <p:nvPr/>
        </p:nvSpPr>
        <p:spPr>
          <a:xfrm>
            <a:off x="1559149" y="5002125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2065242" y="4869954"/>
            <a:ext cx="6018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2800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3198906" y="4725938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/>
              <a:t>１</a:t>
            </a: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1559149" y="6010237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grpSp>
        <p:nvGrpSpPr>
          <p:cNvPr id="2" name="グループ化 1"/>
          <p:cNvGrpSpPr/>
          <p:nvPr/>
        </p:nvGrpSpPr>
        <p:grpSpPr>
          <a:xfrm>
            <a:off x="2065242" y="5838161"/>
            <a:ext cx="1421505" cy="747791"/>
            <a:chOff x="2065242" y="5838161"/>
            <a:chExt cx="1421505" cy="747791"/>
          </a:xfrm>
        </p:grpSpPr>
        <p:sp>
          <p:nvSpPr>
            <p:cNvPr id="116" name="テキスト ボックス 115"/>
            <p:cNvSpPr txBox="1"/>
            <p:nvPr/>
          </p:nvSpPr>
          <p:spPr>
            <a:xfrm>
              <a:off x="2065242" y="5878066"/>
              <a:ext cx="820791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4000" i="1" dirty="0">
                  <a:solidFill>
                    <a:srgbClr val="00007F">
                      <a:lumMod val="60000"/>
                      <a:lumOff val="40000"/>
                    </a:srgb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r>
                <a:rPr lang="ja-JP" alt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・</a:t>
              </a:r>
              <a:endParaRPr kumimoji="1" lang="ja-JP" altLang="en-US" sz="2800" dirty="0"/>
            </a:p>
          </p:txBody>
        </p:sp>
        <p:sp>
          <p:nvSpPr>
            <p:cNvPr id="117" name="テキスト ボックス 116"/>
            <p:cNvSpPr txBox="1"/>
            <p:nvPr/>
          </p:nvSpPr>
          <p:spPr>
            <a:xfrm>
              <a:off x="2507338" y="5838161"/>
              <a:ext cx="97940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 algn="ctr"/>
              <a:r>
                <a:rPr kumimoji="1" lang="en-US" altLang="ja-JP" sz="4000" dirty="0" err="1">
                  <a:latin typeface="+mj-ea"/>
                  <a:ea typeface="+mj-ea"/>
                </a:rPr>
                <a:t>σ</a:t>
              </a:r>
              <a:r>
                <a:rPr lang="en-US" altLang="ja-JP" sz="4000" b="1" i="1" baseline="-10000" dirty="0" err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endParaRPr lang="ja-JP" altLang="en-US" sz="4000" b="1" i="1" baseline="-10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29" name="テキスト ボックス 128"/>
          <p:cNvSpPr txBox="1"/>
          <p:nvPr/>
        </p:nvSpPr>
        <p:spPr>
          <a:xfrm>
            <a:off x="8289053" y="5098043"/>
            <a:ext cx="15649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ja-JP" sz="4000" dirty="0" err="1">
                <a:latin typeface="+mj-ea"/>
                <a:ea typeface="+mj-ea"/>
              </a:rPr>
              <a:t>σ</a:t>
            </a:r>
            <a:r>
              <a:rPr lang="en-US" altLang="ja-JP" sz="4000" b="1" i="1" baseline="-10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altLang="ja-JP" sz="4000" b="1" i="1" baseline="-1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x+</a:t>
            </a:r>
            <a:r>
              <a:rPr lang="en-US" altLang="ja-JP" sz="4000" b="1" i="1" baseline="-10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ja-JP" altLang="en-US" sz="4000" b="1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9729213" y="5220520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10209512" y="5083768"/>
            <a:ext cx="82079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000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endParaRPr kumimoji="1" lang="ja-JP" altLang="en-US" sz="2800" dirty="0"/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10651608" y="5043863"/>
            <a:ext cx="97940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ja-JP" sz="4000" dirty="0" err="1">
                <a:latin typeface="+mj-ea"/>
                <a:ea typeface="+mj-ea"/>
              </a:rPr>
              <a:t>σ</a:t>
            </a:r>
            <a:r>
              <a:rPr lang="en-US" altLang="ja-JP" sz="4000" b="1" i="1" baseline="-100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sz="4000" b="1" i="1" baseline="-10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10702071" y="6002918"/>
            <a:ext cx="13702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800" dirty="0"/>
              <a:t>‥‥</a:t>
            </a:r>
            <a:r>
              <a:rPr kumimoji="1" lang="ja-JP" altLang="en-US" sz="2800" dirty="0"/>
              <a:t> ⑤</a:t>
            </a:r>
          </a:p>
        </p:txBody>
      </p:sp>
      <p:sp>
        <p:nvSpPr>
          <p:cNvPr id="51" name="テキスト ボックス 50"/>
          <p:cNvSpPr txBox="1"/>
          <p:nvPr/>
        </p:nvSpPr>
        <p:spPr>
          <a:xfrm>
            <a:off x="7679829" y="2781722"/>
            <a:ext cx="4643147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/>
              <a:t>★すべて </a:t>
            </a:r>
            <a:r>
              <a:rPr lang="en-US" altLang="ja-JP" sz="4000" i="1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2800" u="sng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倍</a:t>
            </a:r>
            <a:r>
              <a:rPr lang="ja-JP" altLang="en-US" sz="2800" dirty="0"/>
              <a:t> して </a:t>
            </a:r>
            <a:r>
              <a:rPr lang="en-US" altLang="ja-JP" sz="4000" i="1" u="sng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ja-JP" altLang="en-US" sz="2800" u="sng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を足した</a:t>
            </a:r>
            <a:r>
              <a:rPr lang="ja-JP" altLang="en-US" sz="2800" dirty="0"/>
              <a:t> データの標準偏差は、</a:t>
            </a:r>
            <a:endParaRPr lang="en-US" altLang="ja-JP" sz="2800" dirty="0"/>
          </a:p>
          <a:p>
            <a:r>
              <a:rPr lang="ja-JP" altLang="en-US" sz="2800" dirty="0"/>
              <a:t>元データの標準偏差を </a:t>
            </a:r>
            <a:r>
              <a:rPr lang="en-US" altLang="ja-JP" sz="4000" i="1" u="sng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2800" u="sng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倍</a:t>
            </a:r>
            <a:endParaRPr lang="en-US" altLang="ja-JP" sz="2800" u="sng" dirty="0">
              <a:solidFill>
                <a:srgbClr val="00007F">
                  <a:lumMod val="60000"/>
                  <a:lumOff val="40000"/>
                </a:srgb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r"/>
            <a:r>
              <a:rPr lang="ja-JP" altLang="en-US" sz="2800" dirty="0"/>
              <a:t>したものになる。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16379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6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" grpId="0" animBg="1"/>
      <p:bldP spid="50" grpId="0"/>
      <p:bldP spid="53" grpId="0"/>
      <p:bldP spid="84" grpId="0"/>
      <p:bldP spid="86" grpId="0"/>
      <p:bldP spid="87" grpId="0" animBg="1"/>
      <p:bldP spid="88" grpId="0"/>
      <p:bldP spid="89" grpId="0"/>
      <p:bldP spid="91" grpId="0"/>
      <p:bldP spid="93" grpId="0"/>
      <p:bldP spid="94" grpId="0" animBg="1"/>
      <p:bldP spid="95" grpId="0"/>
      <p:bldP spid="104" grpId="0"/>
      <p:bldP spid="105" grpId="0"/>
      <p:bldP spid="107" grpId="0"/>
      <p:bldP spid="110" grpId="0" animBg="1"/>
      <p:bldP spid="111" grpId="0"/>
      <p:bldP spid="112" grpId="0"/>
      <p:bldP spid="113" grpId="0"/>
      <p:bldP spid="115" grpId="0"/>
      <p:bldP spid="129" grpId="0"/>
      <p:bldP spid="130" grpId="0"/>
      <p:bldP spid="131" grpId="0"/>
      <p:bldP spid="132" grpId="0"/>
      <p:bldP spid="134" grpId="0"/>
      <p:bldP spid="5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角丸四角形 52"/>
          <p:cNvSpPr/>
          <p:nvPr/>
        </p:nvSpPr>
        <p:spPr>
          <a:xfrm>
            <a:off x="4677261" y="3847730"/>
            <a:ext cx="756000" cy="1116000"/>
          </a:xfrm>
          <a:prstGeom prst="roundRect">
            <a:avLst/>
          </a:prstGeom>
          <a:solidFill>
            <a:srgbClr val="FF00FF">
              <a:alpha val="20000"/>
            </a:srgbClr>
          </a:solidFill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4766117" y="348961"/>
            <a:ext cx="15523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4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4400" i="1" baseline="-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4400" baseline="-10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－ </a:t>
            </a:r>
            <a:r>
              <a:rPr lang="en-US" altLang="ja-JP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2000" baseline="-1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テキスト ボックス 20"/>
          <p:cNvSpPr txBox="1"/>
          <p:nvPr/>
        </p:nvSpPr>
        <p:spPr>
          <a:xfrm>
            <a:off x="5157549" y="949880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i="1" dirty="0" err="1"/>
              <a:t>σ</a:t>
            </a:r>
            <a:r>
              <a:rPr lang="en-US" altLang="ja-JP" sz="4400" i="1" baseline="-1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sz="4400" i="1" baseline="-1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39</a:t>
            </a:fld>
            <a:endParaRPr lang="ja-JP" alt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15" name="正方形/長方形 14"/>
          <p:cNvSpPr/>
          <p:nvPr/>
        </p:nvSpPr>
        <p:spPr>
          <a:xfrm>
            <a:off x="190997" y="261442"/>
            <a:ext cx="6552728" cy="158417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16" name="テキスト ボックス 15"/>
          <p:cNvSpPr txBox="1"/>
          <p:nvPr/>
        </p:nvSpPr>
        <p:spPr>
          <a:xfrm>
            <a:off x="444909" y="837506"/>
            <a:ext cx="2986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標準化変量 （Ｚ値）</a:t>
            </a:r>
          </a:p>
        </p:txBody>
      </p:sp>
      <p:sp>
        <p:nvSpPr>
          <p:cNvPr id="17" name="テキスト ボックス 16"/>
          <p:cNvSpPr txBox="1"/>
          <p:nvPr/>
        </p:nvSpPr>
        <p:spPr>
          <a:xfrm>
            <a:off x="3647381" y="646041"/>
            <a:ext cx="1584176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r>
              <a:rPr lang="en-US" altLang="ja-JP" sz="4400" i="1" baseline="-10000" dirty="0" err="1">
                <a:solidFill>
                  <a:schemeClr val="accent1"/>
                </a:solidFill>
                <a:latin typeface="Times New Roman" panose="02020603050405020304" pitchFamily="18" charset="0"/>
                <a:ea typeface="Adobe Ming Std L" pitchFamily="18" charset="-128"/>
                <a:cs typeface="Times New Roman" panose="02020603050405020304" pitchFamily="18" charset="0"/>
              </a:rPr>
              <a:t>i</a:t>
            </a:r>
            <a:r>
              <a:rPr kumimoji="1" lang="ja-JP" altLang="en-US" sz="3200" dirty="0"/>
              <a:t> ＝</a:t>
            </a:r>
          </a:p>
        </p:txBody>
      </p:sp>
      <p:cxnSp>
        <p:nvCxnSpPr>
          <p:cNvPr id="19" name="直線コネクタ 18"/>
          <p:cNvCxnSpPr/>
          <p:nvPr/>
        </p:nvCxnSpPr>
        <p:spPr>
          <a:xfrm>
            <a:off x="5854613" y="593834"/>
            <a:ext cx="311048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0" name="直線コネクタ 19"/>
          <p:cNvCxnSpPr/>
          <p:nvPr/>
        </p:nvCxnSpPr>
        <p:spPr>
          <a:xfrm>
            <a:off x="4842313" y="1101233"/>
            <a:ext cx="147616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テキスト ボックス 21"/>
          <p:cNvSpPr txBox="1"/>
          <p:nvPr/>
        </p:nvSpPr>
        <p:spPr>
          <a:xfrm>
            <a:off x="6887741" y="825786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＝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7492044" y="949880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i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σ</a:t>
            </a:r>
            <a:r>
              <a:rPr lang="en-US" altLang="ja-JP" sz="4400" i="1" baseline="-10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sz="4400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5" name="直線コネクタ 24"/>
          <p:cNvCxnSpPr/>
          <p:nvPr/>
        </p:nvCxnSpPr>
        <p:spPr>
          <a:xfrm>
            <a:off x="7679829" y="1101233"/>
            <a:ext cx="57606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7" name="テキスト ボックス 26"/>
          <p:cNvSpPr txBox="1"/>
          <p:nvPr/>
        </p:nvSpPr>
        <p:spPr>
          <a:xfrm>
            <a:off x="7643825" y="507785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１</a:t>
            </a: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8315337" y="631530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4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ja-JP" altLang="en-US" sz="2000" baseline="-1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テキスト ボックス 28"/>
          <p:cNvSpPr txBox="1"/>
          <p:nvPr/>
        </p:nvSpPr>
        <p:spPr>
          <a:xfrm>
            <a:off x="8903965" y="78559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－</a:t>
            </a:r>
          </a:p>
        </p:txBody>
      </p:sp>
      <p:sp>
        <p:nvSpPr>
          <p:cNvPr id="30" name="テキスト ボックス 29"/>
          <p:cNvSpPr txBox="1"/>
          <p:nvPr/>
        </p:nvSpPr>
        <p:spPr>
          <a:xfrm>
            <a:off x="9480029" y="949880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i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σ</a:t>
            </a:r>
            <a:r>
              <a:rPr lang="en-US" altLang="ja-JP" sz="4400" i="1" baseline="-10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sz="4400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1" name="直線コネクタ 30"/>
          <p:cNvCxnSpPr/>
          <p:nvPr/>
        </p:nvCxnSpPr>
        <p:spPr>
          <a:xfrm>
            <a:off x="9667814" y="1101233"/>
            <a:ext cx="57606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3" name="テキスト ボックス 32"/>
          <p:cNvSpPr txBox="1"/>
          <p:nvPr/>
        </p:nvSpPr>
        <p:spPr>
          <a:xfrm>
            <a:off x="9717821" y="348961"/>
            <a:ext cx="463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2000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4" name="直線コネクタ 33"/>
          <p:cNvCxnSpPr/>
          <p:nvPr/>
        </p:nvCxnSpPr>
        <p:spPr>
          <a:xfrm>
            <a:off x="9788127" y="593834"/>
            <a:ext cx="311048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4" name="テキスト ボックス 23"/>
          <p:cNvSpPr txBox="1"/>
          <p:nvPr/>
        </p:nvSpPr>
        <p:spPr>
          <a:xfrm>
            <a:off x="10560148" y="765498"/>
            <a:ext cx="187220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 err="1"/>
              <a:t>なの</a:t>
            </a:r>
            <a:r>
              <a:rPr kumimoji="1" lang="ja-JP" altLang="en-US" sz="3200" dirty="0"/>
              <a:t>で</a:t>
            </a:r>
            <a:r>
              <a:rPr kumimoji="1" lang="en-US" altLang="ja-JP" sz="3200" dirty="0"/>
              <a:t>‥</a:t>
            </a:r>
            <a:endParaRPr kumimoji="1" lang="ja-JP" altLang="en-US" sz="3200" dirty="0"/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2135213" y="2565698"/>
            <a:ext cx="5760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4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kumimoji="1" lang="ja-JP" altLang="en-US" sz="3200" dirty="0"/>
          </a:p>
        </p:txBody>
      </p:sp>
      <p:cxnSp>
        <p:nvCxnSpPr>
          <p:cNvPr id="37" name="直線コネクタ 36"/>
          <p:cNvCxnSpPr/>
          <p:nvPr/>
        </p:nvCxnSpPr>
        <p:spPr>
          <a:xfrm>
            <a:off x="2165357" y="2647754"/>
            <a:ext cx="443556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8" name="テキスト ボックス 37"/>
          <p:cNvSpPr txBox="1"/>
          <p:nvPr/>
        </p:nvSpPr>
        <p:spPr>
          <a:xfrm>
            <a:off x="118989" y="2647754"/>
            <a:ext cx="19442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●平均は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2711277" y="266651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＝</a:t>
            </a: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3615120" y="2804369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i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σ</a:t>
            </a:r>
            <a:r>
              <a:rPr lang="en-US" altLang="ja-JP" sz="4400" i="1" baseline="-10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sz="4400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2" name="直線コネクタ 41"/>
          <p:cNvCxnSpPr/>
          <p:nvPr/>
        </p:nvCxnSpPr>
        <p:spPr>
          <a:xfrm>
            <a:off x="3802905" y="2955722"/>
            <a:ext cx="57606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3" name="テキスト ボックス 42"/>
          <p:cNvSpPr txBox="1"/>
          <p:nvPr/>
        </p:nvSpPr>
        <p:spPr>
          <a:xfrm>
            <a:off x="3766901" y="236227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１</a:t>
            </a:r>
          </a:p>
        </p:txBody>
      </p:sp>
      <p:sp>
        <p:nvSpPr>
          <p:cNvPr id="44" name="テキスト ボックス 43"/>
          <p:cNvSpPr txBox="1"/>
          <p:nvPr/>
        </p:nvSpPr>
        <p:spPr>
          <a:xfrm>
            <a:off x="4438413" y="2486019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4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ja-JP" altLang="en-US" sz="2000" baseline="-1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5027041" y="2640083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－</a:t>
            </a:r>
          </a:p>
        </p:txBody>
      </p:sp>
      <p:sp>
        <p:nvSpPr>
          <p:cNvPr id="46" name="テキスト ボックス 45"/>
          <p:cNvSpPr txBox="1"/>
          <p:nvPr/>
        </p:nvSpPr>
        <p:spPr>
          <a:xfrm>
            <a:off x="5603105" y="2804369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i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σ</a:t>
            </a:r>
            <a:r>
              <a:rPr lang="en-US" altLang="ja-JP" sz="4400" i="1" baseline="-10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sz="4400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7" name="直線コネクタ 46"/>
          <p:cNvCxnSpPr/>
          <p:nvPr/>
        </p:nvCxnSpPr>
        <p:spPr>
          <a:xfrm>
            <a:off x="5790890" y="2955722"/>
            <a:ext cx="57606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8" name="テキスト ボックス 47"/>
          <p:cNvSpPr txBox="1"/>
          <p:nvPr/>
        </p:nvSpPr>
        <p:spPr>
          <a:xfrm>
            <a:off x="5840897" y="2203450"/>
            <a:ext cx="463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2000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線コネクタ 48"/>
          <p:cNvCxnSpPr/>
          <p:nvPr/>
        </p:nvCxnSpPr>
        <p:spPr>
          <a:xfrm>
            <a:off x="5911203" y="2448323"/>
            <a:ext cx="311048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9" name="中かっこ 38"/>
          <p:cNvSpPr/>
          <p:nvPr/>
        </p:nvSpPr>
        <p:spPr>
          <a:xfrm>
            <a:off x="3456373" y="2362274"/>
            <a:ext cx="3348372" cy="1149337"/>
          </a:xfrm>
          <a:prstGeom prst="bracePai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/>
          <p:cNvCxnSpPr/>
          <p:nvPr/>
        </p:nvCxnSpPr>
        <p:spPr>
          <a:xfrm>
            <a:off x="3359349" y="2203450"/>
            <a:ext cx="3553408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4" name="テキスト ボックス 53"/>
          <p:cNvSpPr txBox="1"/>
          <p:nvPr/>
        </p:nvSpPr>
        <p:spPr>
          <a:xfrm>
            <a:off x="7031757" y="266651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＝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607821" y="2804369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i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σ</a:t>
            </a:r>
            <a:r>
              <a:rPr lang="en-US" altLang="ja-JP" sz="4400" i="1" baseline="-10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sz="4400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6" name="直線コネクタ 55"/>
          <p:cNvCxnSpPr/>
          <p:nvPr/>
        </p:nvCxnSpPr>
        <p:spPr>
          <a:xfrm>
            <a:off x="7795606" y="2955722"/>
            <a:ext cx="57606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7" name="テキスト ボックス 56"/>
          <p:cNvSpPr txBox="1"/>
          <p:nvPr/>
        </p:nvSpPr>
        <p:spPr>
          <a:xfrm>
            <a:off x="7759602" y="236227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１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8448477" y="2486019"/>
            <a:ext cx="50578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2000" baseline="-1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0" name="直線コネクタ 59"/>
          <p:cNvCxnSpPr/>
          <p:nvPr/>
        </p:nvCxnSpPr>
        <p:spPr>
          <a:xfrm>
            <a:off x="8536155" y="2694853"/>
            <a:ext cx="311048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1" name="テキスト ボックス 60"/>
          <p:cNvSpPr txBox="1"/>
          <p:nvPr/>
        </p:nvSpPr>
        <p:spPr>
          <a:xfrm>
            <a:off x="9024541" y="2640083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－</a:t>
            </a: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9600605" y="2804369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i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σ</a:t>
            </a:r>
            <a:r>
              <a:rPr lang="en-US" altLang="ja-JP" sz="4400" i="1" baseline="-10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sz="4400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3" name="直線コネクタ 62"/>
          <p:cNvCxnSpPr/>
          <p:nvPr/>
        </p:nvCxnSpPr>
        <p:spPr>
          <a:xfrm>
            <a:off x="9788390" y="2955722"/>
            <a:ext cx="57606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4" name="テキスト ボックス 63"/>
          <p:cNvSpPr txBox="1"/>
          <p:nvPr/>
        </p:nvSpPr>
        <p:spPr>
          <a:xfrm>
            <a:off x="9838397" y="2203450"/>
            <a:ext cx="463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2000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線コネクタ 64"/>
          <p:cNvCxnSpPr/>
          <p:nvPr/>
        </p:nvCxnSpPr>
        <p:spPr>
          <a:xfrm>
            <a:off x="9908703" y="2448323"/>
            <a:ext cx="311048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6" name="テキスト ボックス 65"/>
          <p:cNvSpPr txBox="1"/>
          <p:nvPr/>
        </p:nvSpPr>
        <p:spPr>
          <a:xfrm>
            <a:off x="10560149" y="266651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＝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11174005" y="2666514"/>
            <a:ext cx="118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heavy" dirty="0">
                <a:solidFill>
                  <a:schemeClr val="accent1"/>
                </a:solidFill>
              </a:rPr>
              <a:t>０　■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118989" y="4149874"/>
            <a:ext cx="27363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●標準偏差は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2919536" y="4038148"/>
            <a:ext cx="97210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kumimoji="1" lang="en-US" altLang="ja-JP" sz="4000" dirty="0" err="1">
                <a:latin typeface="+mj-ea"/>
                <a:ea typeface="+mj-ea"/>
              </a:rPr>
              <a:t>σ</a:t>
            </a:r>
            <a:r>
              <a:rPr lang="en-US" altLang="ja-JP" sz="4000" b="1" i="1" baseline="-10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</a:t>
            </a:r>
            <a:endParaRPr lang="ja-JP" altLang="en-US" sz="4000" b="1" i="1" baseline="-100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3819636" y="4160625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4575720" y="4244529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i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σ</a:t>
            </a:r>
            <a:r>
              <a:rPr lang="en-US" altLang="ja-JP" sz="4400" i="1" baseline="-10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sz="4400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線コネクタ 71"/>
          <p:cNvCxnSpPr/>
          <p:nvPr/>
        </p:nvCxnSpPr>
        <p:spPr>
          <a:xfrm>
            <a:off x="4763505" y="4395882"/>
            <a:ext cx="57606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4727501" y="3802434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１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5399013" y="3926179"/>
            <a:ext cx="6480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44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400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ja-JP" altLang="en-US" sz="2000" baseline="-1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987641" y="4080243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－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6563705" y="4244529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i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σ</a:t>
            </a:r>
            <a:r>
              <a:rPr lang="en-US" altLang="ja-JP" sz="4400" i="1" baseline="-10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sz="4400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7" name="直線コネクタ 76"/>
          <p:cNvCxnSpPr/>
          <p:nvPr/>
        </p:nvCxnSpPr>
        <p:spPr>
          <a:xfrm>
            <a:off x="6751490" y="4395882"/>
            <a:ext cx="57606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8" name="テキスト ボックス 77"/>
          <p:cNvSpPr txBox="1"/>
          <p:nvPr/>
        </p:nvSpPr>
        <p:spPr>
          <a:xfrm>
            <a:off x="6801497" y="3643610"/>
            <a:ext cx="4638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ja-JP" altLang="en-US" sz="2000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9" name="直線コネクタ 78"/>
          <p:cNvCxnSpPr/>
          <p:nvPr/>
        </p:nvCxnSpPr>
        <p:spPr>
          <a:xfrm>
            <a:off x="6871803" y="3888483"/>
            <a:ext cx="311048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0" name="中かっこ 79"/>
          <p:cNvSpPr/>
          <p:nvPr/>
        </p:nvSpPr>
        <p:spPr>
          <a:xfrm>
            <a:off x="4425210" y="3821213"/>
            <a:ext cx="3348372" cy="1149337"/>
          </a:xfrm>
          <a:prstGeom prst="bracePair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7843312" y="4088828"/>
            <a:ext cx="228478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/>
              <a:t>の標準偏差</a:t>
            </a: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3819636" y="5399419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4295453" y="5528073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400" i="1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σ</a:t>
            </a:r>
            <a:r>
              <a:rPr lang="en-US" altLang="ja-JP" sz="4400" i="1" baseline="-10000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sz="4400" i="1" baseline="-10000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線コネクタ 83"/>
          <p:cNvCxnSpPr/>
          <p:nvPr/>
        </p:nvCxnSpPr>
        <p:spPr>
          <a:xfrm>
            <a:off x="4483238" y="5679426"/>
            <a:ext cx="57606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5" name="テキスト ボックス 84"/>
          <p:cNvSpPr txBox="1"/>
          <p:nvPr/>
        </p:nvSpPr>
        <p:spPr>
          <a:xfrm>
            <a:off x="4447234" y="5085978"/>
            <a:ext cx="6480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１</a:t>
            </a: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4953573" y="5266260"/>
            <a:ext cx="10081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3200" dirty="0"/>
              <a:t>・</a:t>
            </a:r>
            <a:r>
              <a:rPr lang="en-US" altLang="ja-JP" sz="4400" i="1" dirty="0" err="1"/>
              <a:t>σ</a:t>
            </a:r>
            <a:r>
              <a:rPr lang="en-US" altLang="ja-JP" sz="4400" i="1" baseline="-10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sz="4400" i="1" baseline="-10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5989959" y="5399419"/>
            <a:ext cx="6120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/>
              <a:t>＝</a:t>
            </a: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6613540" y="5368641"/>
            <a:ext cx="118634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u="heavy" dirty="0">
                <a:solidFill>
                  <a:schemeClr val="accent1"/>
                </a:solidFill>
              </a:rPr>
              <a:t>１　■</a:t>
            </a: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8432111" y="4974929"/>
            <a:ext cx="3537192" cy="1629000"/>
          </a:xfrm>
          <a:prstGeom prst="rect">
            <a:avLst/>
          </a:prstGeom>
          <a:solidFill>
            <a:srgbClr val="000000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ja-JP"/>
            </a:defPPr>
            <a:lvl1pPr algn="ctr">
              <a:defRPr sz="2800" b="1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/>
            <a:r>
              <a:rPr lang="ja-JP" altLang="en-US" b="0" dirty="0"/>
              <a:t>標準化変量（Ｚ値）は</a:t>
            </a:r>
            <a:endParaRPr lang="en-US" altLang="ja-JP" b="0" dirty="0"/>
          </a:p>
          <a:p>
            <a:pPr algn="l"/>
            <a:r>
              <a:rPr lang="ja-JP" altLang="en-US" b="0" dirty="0"/>
              <a:t>　●平均が“</a:t>
            </a:r>
            <a:r>
              <a:rPr lang="ja-JP" altLang="en-US" b="0" dirty="0">
                <a:solidFill>
                  <a:schemeClr val="accent1"/>
                </a:solidFill>
              </a:rPr>
              <a:t>０</a:t>
            </a:r>
            <a:r>
              <a:rPr lang="ja-JP" altLang="en-US" b="0" dirty="0"/>
              <a:t>”</a:t>
            </a:r>
            <a:endParaRPr lang="en-US" altLang="ja-JP" b="0" dirty="0"/>
          </a:p>
          <a:p>
            <a:pPr algn="l"/>
            <a:r>
              <a:rPr lang="ja-JP" altLang="en-US" b="0" dirty="0"/>
              <a:t>　●標準偏差が“</a:t>
            </a:r>
            <a:r>
              <a:rPr lang="ja-JP" altLang="en-US" b="0" dirty="0">
                <a:solidFill>
                  <a:schemeClr val="accent1"/>
                </a:solidFill>
              </a:rPr>
              <a:t>１</a:t>
            </a:r>
            <a:r>
              <a:rPr lang="ja-JP" altLang="en-US" b="0" dirty="0"/>
              <a:t>”</a:t>
            </a:r>
          </a:p>
        </p:txBody>
      </p:sp>
      <p:sp>
        <p:nvSpPr>
          <p:cNvPr id="90" name="角丸四角形吹き出し 89"/>
          <p:cNvSpPr/>
          <p:nvPr/>
        </p:nvSpPr>
        <p:spPr>
          <a:xfrm>
            <a:off x="5179422" y="6238106"/>
            <a:ext cx="1698987" cy="504056"/>
          </a:xfrm>
          <a:prstGeom prst="wedgeRoundRectCallout">
            <a:avLst>
              <a:gd name="adj1" fmla="val -53953"/>
              <a:gd name="adj2" fmla="val -98973"/>
              <a:gd name="adj3" fmla="val 16667"/>
            </a:avLst>
          </a:prstGeom>
          <a:solidFill>
            <a:srgbClr val="FF00FF">
              <a:alpha val="20000"/>
            </a:srgbClr>
          </a:solidFill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</a:rPr>
              <a:t>⑤式より</a:t>
            </a:r>
          </a:p>
        </p:txBody>
      </p:sp>
    </p:spTree>
    <p:extLst>
      <p:ext uri="{BB962C8B-B14F-4D97-AF65-F5344CB8AC3E}">
        <p14:creationId xmlns:p14="http://schemas.microsoft.com/office/powerpoint/2010/main" val="161974203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7" dur="500"/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08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9" fill="hold">
                      <p:stCondLst>
                        <p:cond delay="indefinite"/>
                      </p:stCondLst>
                      <p:childTnLst>
                        <p:par>
                          <p:cTn id="160" fill="hold">
                            <p:stCondLst>
                              <p:cond delay="0"/>
                            </p:stCondLst>
                            <p:childTnLst>
                              <p:par>
                                <p:cTn id="161" presetID="1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4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9" dur="500"/>
                                        <p:tgtEl>
                                          <p:spTgt spid="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170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 animBg="1"/>
      <p:bldP spid="18" grpId="0"/>
      <p:bldP spid="21" grpId="0"/>
      <p:bldP spid="15" grpId="0" animBg="1"/>
      <p:bldP spid="16" grpId="0"/>
      <p:bldP spid="17" grpId="0"/>
      <p:bldP spid="22" grpId="0"/>
      <p:bldP spid="23" grpId="0"/>
      <p:bldP spid="27" grpId="0"/>
      <p:bldP spid="28" grpId="0"/>
      <p:bldP spid="29" grpId="0"/>
      <p:bldP spid="30" grpId="0"/>
      <p:bldP spid="33" grpId="0"/>
      <p:bldP spid="24" grpId="0"/>
      <p:bldP spid="36" grpId="0"/>
      <p:bldP spid="38" grpId="0"/>
      <p:bldP spid="40" grpId="0"/>
      <p:bldP spid="41" grpId="0"/>
      <p:bldP spid="43" grpId="0"/>
      <p:bldP spid="44" grpId="0"/>
      <p:bldP spid="45" grpId="0"/>
      <p:bldP spid="46" grpId="0"/>
      <p:bldP spid="48" grpId="0"/>
      <p:bldP spid="39" grpId="0" animBg="1"/>
      <p:bldP spid="54" grpId="0"/>
      <p:bldP spid="55" grpId="0"/>
      <p:bldP spid="57" grpId="0"/>
      <p:bldP spid="58" grpId="0"/>
      <p:bldP spid="61" grpId="0"/>
      <p:bldP spid="62" grpId="0"/>
      <p:bldP spid="64" grpId="0"/>
      <p:bldP spid="66" grpId="0"/>
      <p:bldP spid="67" grpId="0"/>
      <p:bldP spid="68" grpId="0"/>
      <p:bldP spid="69" grpId="0"/>
      <p:bldP spid="70" grpId="0"/>
      <p:bldP spid="71" grpId="0"/>
      <p:bldP spid="73" grpId="0"/>
      <p:bldP spid="74" grpId="0"/>
      <p:bldP spid="75" grpId="0"/>
      <p:bldP spid="76" grpId="0"/>
      <p:bldP spid="78" grpId="0"/>
      <p:bldP spid="80" grpId="0" animBg="1"/>
      <p:bldP spid="81" grpId="0"/>
      <p:bldP spid="82" grpId="0"/>
      <p:bldP spid="83" grpId="0"/>
      <p:bldP spid="85" grpId="0"/>
      <p:bldP spid="86" grpId="0"/>
      <p:bldP spid="87" grpId="0"/>
      <p:bldP spid="88" grpId="0"/>
      <p:bldP spid="89" grpId="0" animBg="1"/>
      <p:bldP spid="9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正方形/長方形 37"/>
          <p:cNvSpPr/>
          <p:nvPr/>
        </p:nvSpPr>
        <p:spPr>
          <a:xfrm>
            <a:off x="551037" y="2163794"/>
            <a:ext cx="5328592" cy="2553379"/>
          </a:xfrm>
          <a:prstGeom prst="rect">
            <a:avLst/>
          </a:prstGeom>
          <a:solidFill>
            <a:srgbClr val="0000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71" name="正方形/長方形 70"/>
          <p:cNvSpPr/>
          <p:nvPr/>
        </p:nvSpPr>
        <p:spPr>
          <a:xfrm>
            <a:off x="6455693" y="2163794"/>
            <a:ext cx="5328592" cy="2553379"/>
          </a:xfrm>
          <a:prstGeom prst="rect">
            <a:avLst/>
          </a:prstGeom>
          <a:solidFill>
            <a:srgbClr val="0000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4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695053" y="2279407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accent2"/>
                </a:solidFill>
              </a:rPr>
              <a:t>母平均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775172" y="3492385"/>
            <a:ext cx="144016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i="1" dirty="0">
                <a:solidFill>
                  <a:schemeClr val="accent2"/>
                </a:solidFill>
              </a:rPr>
              <a:t>μ</a:t>
            </a:r>
            <a:r>
              <a:rPr kumimoji="1" lang="ja-JP" altLang="en-US" sz="4400" dirty="0">
                <a:solidFill>
                  <a:schemeClr val="bg1"/>
                </a:solidFill>
              </a:rPr>
              <a:t> ＝</a:t>
            </a:r>
          </a:p>
        </p:txBody>
      </p:sp>
      <p:grpSp>
        <p:nvGrpSpPr>
          <p:cNvPr id="41" name="グループ化 40"/>
          <p:cNvGrpSpPr/>
          <p:nvPr/>
        </p:nvGrpSpPr>
        <p:grpSpPr>
          <a:xfrm>
            <a:off x="3322241" y="2196241"/>
            <a:ext cx="1765299" cy="1624013"/>
            <a:chOff x="3112700" y="3861842"/>
            <a:chExt cx="1765299" cy="1624013"/>
          </a:xfrm>
        </p:grpSpPr>
        <p:sp>
          <p:nvSpPr>
            <p:cNvPr id="42" name="Rectangle 28"/>
            <p:cNvSpPr>
              <a:spLocks noChangeArrowheads="1"/>
            </p:cNvSpPr>
            <p:nvPr/>
          </p:nvSpPr>
          <p:spPr bwMode="auto">
            <a:xfrm>
              <a:off x="3196837" y="4080917"/>
              <a:ext cx="1681162" cy="1016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60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uLnTx/>
                  <a:uFillTx/>
                  <a:latin typeface="Symbol" pitchFamily="18" charset="2"/>
                </a:rPr>
                <a:t>S</a:t>
              </a:r>
              <a:r>
                <a:rPr kumimoji="0" lang="en-US" altLang="ja-JP" sz="6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Symbol" pitchFamily="18" charset="2"/>
                </a:rPr>
                <a:t> </a:t>
              </a:r>
              <a:r>
                <a:rPr kumimoji="0" lang="en-US" altLang="ja-JP" sz="60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Times New Roman" pitchFamily="18" charset="0"/>
                </a:rPr>
                <a:t>x</a:t>
              </a:r>
              <a:r>
                <a:rPr kumimoji="0" lang="en-US" altLang="ja-JP" sz="6000" b="0" i="1" u="none" strike="noStrike" kern="0" cap="none" spc="0" normalizeH="0" baseline="-10000" noProof="0" dirty="0">
                  <a:ln>
                    <a:noFill/>
                  </a:ln>
                  <a:solidFill>
                    <a:schemeClr val="accent4"/>
                  </a:solidFill>
                  <a:uLnTx/>
                  <a:uFillTx/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43" name="Rectangle 29"/>
            <p:cNvSpPr>
              <a:spLocks noChangeArrowheads="1"/>
            </p:cNvSpPr>
            <p:nvPr/>
          </p:nvSpPr>
          <p:spPr bwMode="auto">
            <a:xfrm>
              <a:off x="3112700" y="4901655"/>
              <a:ext cx="1260474" cy="584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200" b="0" i="1" u="none" strike="noStrike" kern="0" cap="none" spc="0" normalizeH="0" baseline="0" noProof="0" dirty="0" err="1">
                  <a:ln>
                    <a:noFill/>
                  </a:ln>
                  <a:solidFill>
                    <a:schemeClr val="accent4"/>
                  </a:solidFill>
                  <a:uLnTx/>
                  <a:uFillTx/>
                  <a:latin typeface="Times New Roman" pitchFamily="18" charset="0"/>
                </a:rPr>
                <a:t>i</a:t>
              </a: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Arial" charset="0"/>
                </a:rPr>
                <a:t> </a:t>
              </a: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Arial" charset="0"/>
                </a:rPr>
                <a:t>＝ </a:t>
              </a: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Arial" charset="0"/>
                </a:rPr>
                <a:t>1</a:t>
              </a:r>
            </a:p>
          </p:txBody>
        </p:sp>
        <p:sp>
          <p:nvSpPr>
            <p:cNvPr id="45" name="Rectangle 30"/>
            <p:cNvSpPr>
              <a:spLocks noChangeArrowheads="1"/>
            </p:cNvSpPr>
            <p:nvPr/>
          </p:nvSpPr>
          <p:spPr bwMode="auto">
            <a:xfrm>
              <a:off x="3322250" y="3861842"/>
              <a:ext cx="623887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b="0" i="1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uLnTx/>
                  <a:uFillTx/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46" name="Line 31"/>
          <p:cNvSpPr>
            <a:spLocks noChangeShapeType="1"/>
          </p:cNvSpPr>
          <p:nvPr/>
        </p:nvSpPr>
        <p:spPr bwMode="auto">
          <a:xfrm>
            <a:off x="3011091" y="3856766"/>
            <a:ext cx="1944687" cy="0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uLnTx/>
              <a:uFillTx/>
              <a:latin typeface="Arial" charset="0"/>
            </a:endParaRPr>
          </a:p>
        </p:txBody>
      </p:sp>
      <p:sp>
        <p:nvSpPr>
          <p:cNvPr id="48" name="Rectangle 32"/>
          <p:cNvSpPr>
            <a:spLocks noChangeArrowheads="1"/>
          </p:cNvSpPr>
          <p:nvPr/>
        </p:nvSpPr>
        <p:spPr bwMode="auto">
          <a:xfrm>
            <a:off x="3587353" y="3856766"/>
            <a:ext cx="595312" cy="830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4800" b="0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Times New Roman" pitchFamily="18" charset="0"/>
              </a:rPr>
              <a:t>N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6602533" y="2279407"/>
            <a:ext cx="22294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accent2"/>
                </a:solidFill>
              </a:rPr>
              <a:t>標本平均</a:t>
            </a: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7681962" y="3285778"/>
            <a:ext cx="14401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54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 sz="4400" dirty="0">
                <a:solidFill>
                  <a:schemeClr val="bg1"/>
                </a:solidFill>
              </a:rPr>
              <a:t> ＝</a:t>
            </a:r>
          </a:p>
        </p:txBody>
      </p:sp>
      <p:grpSp>
        <p:nvGrpSpPr>
          <p:cNvPr id="56" name="グループ化 55"/>
          <p:cNvGrpSpPr/>
          <p:nvPr/>
        </p:nvGrpSpPr>
        <p:grpSpPr>
          <a:xfrm>
            <a:off x="9298906" y="2061642"/>
            <a:ext cx="1765299" cy="1696021"/>
            <a:chOff x="3112700" y="3789834"/>
            <a:chExt cx="1765299" cy="1696021"/>
          </a:xfrm>
        </p:grpSpPr>
        <p:sp>
          <p:nvSpPr>
            <p:cNvPr id="57" name="Rectangle 28"/>
            <p:cNvSpPr>
              <a:spLocks noChangeArrowheads="1"/>
            </p:cNvSpPr>
            <p:nvPr/>
          </p:nvSpPr>
          <p:spPr bwMode="auto">
            <a:xfrm>
              <a:off x="3196837" y="4080917"/>
              <a:ext cx="1681162" cy="1016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60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uLnTx/>
                  <a:uFillTx/>
                  <a:latin typeface="Symbol" pitchFamily="18" charset="2"/>
                </a:rPr>
                <a:t>S</a:t>
              </a:r>
              <a:r>
                <a:rPr kumimoji="0" lang="en-US" altLang="ja-JP" sz="6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Symbol" pitchFamily="18" charset="2"/>
                </a:rPr>
                <a:t> </a:t>
              </a:r>
              <a:r>
                <a:rPr kumimoji="0" lang="en-US" altLang="ja-JP" sz="60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Times New Roman" pitchFamily="18" charset="0"/>
                </a:rPr>
                <a:t>x</a:t>
              </a:r>
              <a:r>
                <a:rPr kumimoji="0" lang="en-US" altLang="ja-JP" sz="6000" b="0" i="1" u="none" strike="noStrike" kern="0" cap="none" spc="0" normalizeH="0" baseline="-10000" noProof="0" dirty="0">
                  <a:ln>
                    <a:noFill/>
                  </a:ln>
                  <a:solidFill>
                    <a:schemeClr val="accent4"/>
                  </a:solidFill>
                  <a:uLnTx/>
                  <a:uFillTx/>
                  <a:latin typeface="Times New Roman" pitchFamily="18" charset="0"/>
                </a:rPr>
                <a:t>i</a:t>
              </a:r>
            </a:p>
          </p:txBody>
        </p:sp>
        <p:sp>
          <p:nvSpPr>
            <p:cNvPr id="58" name="Rectangle 29"/>
            <p:cNvSpPr>
              <a:spLocks noChangeArrowheads="1"/>
            </p:cNvSpPr>
            <p:nvPr/>
          </p:nvSpPr>
          <p:spPr bwMode="auto">
            <a:xfrm>
              <a:off x="3112700" y="4901655"/>
              <a:ext cx="1260474" cy="584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200" b="0" i="1" u="none" strike="noStrike" kern="0" cap="none" spc="0" normalizeH="0" baseline="0" noProof="0" dirty="0" err="1">
                  <a:ln>
                    <a:noFill/>
                  </a:ln>
                  <a:solidFill>
                    <a:schemeClr val="accent4"/>
                  </a:solidFill>
                  <a:uLnTx/>
                  <a:uFillTx/>
                  <a:latin typeface="Times New Roman" pitchFamily="18" charset="0"/>
                </a:rPr>
                <a:t>i</a:t>
              </a: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Arial" charset="0"/>
                </a:rPr>
                <a:t> </a:t>
              </a: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Arial" charset="0"/>
                </a:rPr>
                <a:t>＝ </a:t>
              </a: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Arial" charset="0"/>
                </a:rPr>
                <a:t>1</a:t>
              </a:r>
            </a:p>
          </p:txBody>
        </p:sp>
        <p:sp>
          <p:nvSpPr>
            <p:cNvPr id="64" name="Rectangle 30"/>
            <p:cNvSpPr>
              <a:spLocks noChangeArrowheads="1"/>
            </p:cNvSpPr>
            <p:nvPr/>
          </p:nvSpPr>
          <p:spPr bwMode="auto">
            <a:xfrm>
              <a:off x="3322250" y="3789834"/>
              <a:ext cx="623887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200" b="0" i="1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uLnTx/>
                  <a:uFillTx/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65" name="Line 31"/>
          <p:cNvSpPr>
            <a:spLocks noChangeShapeType="1"/>
          </p:cNvSpPr>
          <p:nvPr/>
        </p:nvSpPr>
        <p:spPr bwMode="auto">
          <a:xfrm>
            <a:off x="8987756" y="3794175"/>
            <a:ext cx="1944687" cy="0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uLnTx/>
              <a:uFillTx/>
              <a:latin typeface="Arial" charset="0"/>
            </a:endParaRPr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9564018" y="3794175"/>
            <a:ext cx="492443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4800" b="0" i="1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uLnTx/>
                <a:uFillTx/>
                <a:latin typeface="Times New Roman" pitchFamily="18" charset="0"/>
              </a:rPr>
              <a:t>n</a:t>
            </a:r>
          </a:p>
        </p:txBody>
      </p:sp>
      <p:cxnSp>
        <p:nvCxnSpPr>
          <p:cNvPr id="22" name="直線コネクタ 21"/>
          <p:cNvCxnSpPr/>
          <p:nvPr/>
        </p:nvCxnSpPr>
        <p:spPr>
          <a:xfrm>
            <a:off x="7702510" y="3543666"/>
            <a:ext cx="4115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テキスト ボックス 33"/>
          <p:cNvSpPr txBox="1"/>
          <p:nvPr/>
        </p:nvSpPr>
        <p:spPr>
          <a:xfrm>
            <a:off x="1487141" y="4246188"/>
            <a:ext cx="10801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tx2"/>
                </a:solidFill>
              </a:rPr>
              <a:t>「ミュー」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7270462" y="4183597"/>
            <a:ext cx="127559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tx2"/>
                </a:solidFill>
              </a:rPr>
              <a:t>「</a:t>
            </a:r>
            <a:r>
              <a:rPr kumimoji="1" lang="en-US" altLang="ja-JP" sz="2000" dirty="0">
                <a:solidFill>
                  <a:schemeClr val="tx2"/>
                </a:solidFill>
              </a:rPr>
              <a:t>X</a:t>
            </a:r>
            <a:r>
              <a:rPr kumimoji="1" lang="ja-JP" altLang="en-US" sz="2000" dirty="0">
                <a:solidFill>
                  <a:schemeClr val="tx2"/>
                </a:solidFill>
              </a:rPr>
              <a:t>バー」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983085" y="4797946"/>
            <a:ext cx="47730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2"/>
                </a:solidFill>
              </a:rPr>
              <a:t>● 真の平均値</a:t>
            </a:r>
            <a:endParaRPr kumimoji="1" lang="en-US" altLang="ja-JP" dirty="0">
              <a:solidFill>
                <a:schemeClr val="tx2"/>
              </a:solidFill>
            </a:endParaRPr>
          </a:p>
          <a:p>
            <a:r>
              <a:rPr lang="ja-JP" altLang="en-US" dirty="0">
                <a:solidFill>
                  <a:schemeClr val="tx2"/>
                </a:solidFill>
              </a:rPr>
              <a:t>● 統計調査で一番知りたい平均値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859465" y="4797945"/>
            <a:ext cx="52848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tx2"/>
                </a:solidFill>
              </a:rPr>
              <a:t>● サンプリング調査で得られる平均値</a:t>
            </a:r>
            <a:endParaRPr kumimoji="1" lang="en-US" altLang="ja-JP" dirty="0">
              <a:solidFill>
                <a:schemeClr val="tx2"/>
              </a:solidFill>
            </a:endParaRPr>
          </a:p>
          <a:p>
            <a:r>
              <a:rPr lang="ja-JP" altLang="en-US" dirty="0">
                <a:solidFill>
                  <a:schemeClr val="tx2"/>
                </a:solidFill>
              </a:rPr>
              <a:t>● 母平均とは異なる事が多い</a:t>
            </a:r>
            <a:endParaRPr kumimoji="1" lang="ja-JP" altLang="en-US" dirty="0">
              <a:solidFill>
                <a:schemeClr val="tx2"/>
              </a:solidFill>
            </a:endParaRPr>
          </a:p>
        </p:txBody>
      </p:sp>
      <p:sp>
        <p:nvSpPr>
          <p:cNvPr id="72" name="左右矢印 71"/>
          <p:cNvSpPr/>
          <p:nvPr/>
        </p:nvSpPr>
        <p:spPr>
          <a:xfrm>
            <a:off x="5263373" y="2923316"/>
            <a:ext cx="1800200" cy="1522927"/>
          </a:xfrm>
          <a:prstGeom prst="leftRightArrow">
            <a:avLst>
              <a:gd name="adj1" fmla="val 67402"/>
              <a:gd name="adj2" fmla="val 27079"/>
            </a:avLst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違いに</a:t>
            </a:r>
            <a:endParaRPr kumimoji="1" lang="en-US" altLang="ja-JP" dirty="0">
              <a:solidFill>
                <a:schemeClr val="tx1"/>
              </a:solidFill>
            </a:endParaRPr>
          </a:p>
          <a:p>
            <a:pPr algn="ctr"/>
            <a:r>
              <a:rPr lang="ja-JP" altLang="en-US" dirty="0">
                <a:solidFill>
                  <a:schemeClr val="tx1"/>
                </a:solidFill>
              </a:rPr>
              <a:t>注意！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551038" y="676503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tx2"/>
                </a:solidFill>
              </a:rPr>
              <a:t>母集団</a:t>
            </a:r>
          </a:p>
        </p:txBody>
      </p:sp>
      <p:sp>
        <p:nvSpPr>
          <p:cNvPr id="76" name="円/楕円 75"/>
          <p:cNvSpPr/>
          <p:nvPr/>
        </p:nvSpPr>
        <p:spPr>
          <a:xfrm>
            <a:off x="2104300" y="261442"/>
            <a:ext cx="3559305" cy="1435814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7" name="テキスト ボックス 76"/>
          <p:cNvSpPr txBox="1"/>
          <p:nvPr/>
        </p:nvSpPr>
        <p:spPr>
          <a:xfrm>
            <a:off x="2135214" y="489660"/>
            <a:ext cx="25555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tx2"/>
                </a:solidFill>
              </a:rPr>
              <a:t>全データ数　</a:t>
            </a:r>
            <a:r>
              <a:rPr lang="en-US" altLang="ja-JP" sz="40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en-US" altLang="ja-JP" sz="40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10470467" y="571540"/>
            <a:ext cx="1313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tx2"/>
                </a:solidFill>
              </a:rPr>
              <a:t>標本</a:t>
            </a:r>
          </a:p>
        </p:txBody>
      </p:sp>
      <p:sp>
        <p:nvSpPr>
          <p:cNvPr id="79" name="円/楕円 78"/>
          <p:cNvSpPr/>
          <p:nvPr/>
        </p:nvSpPr>
        <p:spPr>
          <a:xfrm>
            <a:off x="8105565" y="333451"/>
            <a:ext cx="2419798" cy="1094058"/>
          </a:xfrm>
          <a:prstGeom prst="ellipse">
            <a:avLst/>
          </a:prstGeom>
          <a:solidFill>
            <a:srgbClr val="000000">
              <a:alpha val="20000"/>
            </a:srgbClr>
          </a:solidFill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8235344" y="479207"/>
            <a:ext cx="21602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sz="2800" dirty="0">
                <a:solidFill>
                  <a:schemeClr val="tx2"/>
                </a:solidFill>
              </a:rPr>
              <a:t>標本</a:t>
            </a:r>
            <a:r>
              <a:rPr kumimoji="1" lang="ja-JP" altLang="en-US" sz="2800" dirty="0">
                <a:solidFill>
                  <a:schemeClr val="tx2"/>
                </a:solidFill>
              </a:rPr>
              <a:t>数　</a:t>
            </a:r>
            <a:r>
              <a:rPr lang="en-US" altLang="ja-JP" sz="40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en-US" altLang="ja-JP" sz="4000" i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1" name="円/楕円 80"/>
          <p:cNvSpPr/>
          <p:nvPr/>
        </p:nvSpPr>
        <p:spPr>
          <a:xfrm>
            <a:off x="4670305" y="722962"/>
            <a:ext cx="792088" cy="538316"/>
          </a:xfrm>
          <a:prstGeom prst="ellipse">
            <a:avLst/>
          </a:prstGeom>
          <a:solidFill>
            <a:srgbClr val="000000">
              <a:alpha val="20000"/>
            </a:srgbClr>
          </a:solidFill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cxnSp>
        <p:nvCxnSpPr>
          <p:cNvPr id="82" name="直線コネクタ 81"/>
          <p:cNvCxnSpPr>
            <a:stCxn id="81" idx="0"/>
            <a:endCxn id="79" idx="0"/>
          </p:cNvCxnSpPr>
          <p:nvPr/>
        </p:nvCxnSpPr>
        <p:spPr>
          <a:xfrm flipV="1">
            <a:off x="5066349" y="333451"/>
            <a:ext cx="4249115" cy="389511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3" name="直線コネクタ 82"/>
          <p:cNvCxnSpPr>
            <a:stCxn id="81" idx="4"/>
            <a:endCxn id="79" idx="4"/>
          </p:cNvCxnSpPr>
          <p:nvPr/>
        </p:nvCxnSpPr>
        <p:spPr>
          <a:xfrm>
            <a:off x="5066349" y="1261278"/>
            <a:ext cx="4249115" cy="166231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4" name="テキスト ボックス 83"/>
          <p:cNvSpPr txBox="1"/>
          <p:nvPr/>
        </p:nvSpPr>
        <p:spPr>
          <a:xfrm>
            <a:off x="5826908" y="621482"/>
            <a:ext cx="2140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5"/>
                </a:solidFill>
              </a:rPr>
              <a:t>サンプリング調査</a:t>
            </a:r>
          </a:p>
        </p:txBody>
      </p:sp>
      <p:sp>
        <p:nvSpPr>
          <p:cNvPr id="85" name="右矢印 84"/>
          <p:cNvSpPr/>
          <p:nvPr/>
        </p:nvSpPr>
        <p:spPr>
          <a:xfrm>
            <a:off x="5766524" y="961560"/>
            <a:ext cx="2162115" cy="360040"/>
          </a:xfrm>
          <a:prstGeom prst="rightArrow">
            <a:avLst>
              <a:gd name="adj1" fmla="val 50000"/>
              <a:gd name="adj2" fmla="val 108609"/>
            </a:avLst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9" name="角丸四角形 88"/>
          <p:cNvSpPr/>
          <p:nvPr/>
        </p:nvSpPr>
        <p:spPr>
          <a:xfrm>
            <a:off x="118989" y="117426"/>
            <a:ext cx="1332148" cy="53352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復習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25938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71" grpId="0" animBg="1"/>
      <p:bldP spid="39" grpId="0"/>
      <p:bldP spid="40" grpId="0"/>
      <p:bldP spid="46" grpId="0" animBg="1"/>
      <p:bldP spid="48" grpId="0"/>
      <p:bldP spid="49" grpId="0"/>
      <p:bldP spid="55" grpId="0"/>
      <p:bldP spid="65" grpId="0" animBg="1"/>
      <p:bldP spid="66" grpId="0"/>
      <p:bldP spid="34" grpId="0"/>
      <p:bldP spid="68" grpId="0"/>
      <p:bldP spid="69" grpId="0"/>
      <p:bldP spid="70" grpId="0"/>
      <p:bldP spid="72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335013" y="1989634"/>
            <a:ext cx="9361040" cy="2705948"/>
          </a:xfrm>
          <a:prstGeom prst="roundRect">
            <a:avLst>
              <a:gd name="adj" fmla="val 11097"/>
            </a:avLst>
          </a:prstGeom>
          <a:solidFill>
            <a:schemeClr val="accent3">
              <a:lumMod val="60000"/>
              <a:lumOff val="40000"/>
              <a:alpha val="20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40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68313" y="2060880"/>
            <a:ext cx="7140575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5400">
                <a:solidFill>
                  <a:srgbClr val="00FFFF"/>
                </a:solidFill>
                <a:latin typeface="Arial" charset="0"/>
              </a:rPr>
              <a:t>散布図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68313" y="4695582"/>
            <a:ext cx="714057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5400" dirty="0">
                <a:solidFill>
                  <a:srgbClr val="00FFFF"/>
                </a:solidFill>
                <a:latin typeface="Arial" charset="0"/>
              </a:rPr>
              <a:t>回帰分析</a:t>
            </a:r>
            <a:r>
              <a:rPr lang="ja-JP" altLang="en-US" sz="3200" dirty="0">
                <a:solidFill>
                  <a:schemeClr val="accent1"/>
                </a:solidFill>
                <a:latin typeface="Arial" charset="0"/>
              </a:rPr>
              <a:t>　（教科書未掲載）</a:t>
            </a:r>
            <a:endParaRPr lang="ja-JP" altLang="en-US" sz="5400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68313" y="257175"/>
            <a:ext cx="7140575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5400" dirty="0">
                <a:solidFill>
                  <a:srgbClr val="00FFFF"/>
                </a:solidFill>
                <a:latin typeface="Arial" charset="0"/>
              </a:rPr>
              <a:t>データの標準化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127101" y="1293062"/>
            <a:ext cx="1044116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● 標準化変量（Ｚ値）　● 偏差値（Ｔ値）　●変動係数　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127101" y="3096767"/>
            <a:ext cx="8208912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● 散布図　● 共分散　● 相関係数</a:t>
            </a:r>
            <a:endParaRPr lang="en-US" altLang="ja-JP" sz="3600" dirty="0">
              <a:solidFill>
                <a:srgbClr val="FFFFFF"/>
              </a:solidFill>
              <a:latin typeface="Arial" charset="0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● 正の相関・負の相関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127101" y="5740400"/>
            <a:ext cx="763670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● 回帰直線　● 最小二乗法</a:t>
            </a:r>
          </a:p>
        </p:txBody>
      </p:sp>
    </p:spTree>
    <p:extLst>
      <p:ext uri="{BB962C8B-B14F-4D97-AF65-F5344CB8AC3E}">
        <p14:creationId xmlns:p14="http://schemas.microsoft.com/office/powerpoint/2010/main" val="317779303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5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41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6" name="Text Box 3"/>
          <p:cNvSpPr txBox="1">
            <a:spLocks noChangeArrowheads="1"/>
          </p:cNvSpPr>
          <p:nvPr/>
        </p:nvSpPr>
        <p:spPr bwMode="auto">
          <a:xfrm>
            <a:off x="251397" y="188913"/>
            <a:ext cx="2243856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4400" dirty="0">
                <a:solidFill>
                  <a:srgbClr val="00FFFF"/>
                </a:solidFill>
                <a:latin typeface="Arial" charset="0"/>
              </a:rPr>
              <a:t>散布図</a:t>
            </a: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611758" y="1125538"/>
            <a:ext cx="11460559" cy="2308324"/>
          </a:xfrm>
          <a:prstGeom prst="rect">
            <a:avLst/>
          </a:prstGeom>
          <a:noFill/>
          <a:ln w="19050" algn="ctr">
            <a:noFill/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各データが</a:t>
            </a: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</a:rPr>
              <a:t>２つ変数</a:t>
            </a: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で構成される値の場合、</a:t>
            </a:r>
            <a:endParaRPr kumimoji="0" lang="en-US" altLang="ja-JP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２変数それぞれを</a:t>
            </a:r>
            <a:r>
              <a:rPr kumimoji="0" lang="ja-JP" altLang="en-US" sz="3600" i="1" kern="0" dirty="0">
                <a:solidFill>
                  <a:srgbClr val="FFFFFF"/>
                </a:solidFill>
                <a:latin typeface="Times New Roman" pitchFamily="18" charset="0"/>
              </a:rPr>
              <a:t> </a:t>
            </a:r>
            <a:r>
              <a:rPr kumimoji="0" lang="en-US" altLang="ja-JP" sz="36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X</a:t>
            </a: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座標、</a:t>
            </a:r>
            <a:r>
              <a:rPr kumimoji="0" lang="en-US" altLang="ja-JP" sz="36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Y</a:t>
            </a: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座標として、</a:t>
            </a:r>
            <a:endParaRPr kumimoji="0" lang="en-US" altLang="ja-JP" sz="3600" kern="0" noProof="0" dirty="0">
              <a:solidFill>
                <a:srgbClr val="FFFFFF"/>
              </a:solidFill>
              <a:latin typeface="Arial" charset="0"/>
            </a:endParaRP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データを</a:t>
            </a:r>
            <a:r>
              <a:rPr kumimoji="0" lang="en-US" altLang="ja-JP" sz="36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XY</a:t>
            </a: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平面にプロットした図の事。</a:t>
            </a:r>
          </a:p>
        </p:txBody>
      </p:sp>
    </p:spTree>
    <p:extLst>
      <p:ext uri="{BB962C8B-B14F-4D97-AF65-F5344CB8AC3E}">
        <p14:creationId xmlns:p14="http://schemas.microsoft.com/office/powerpoint/2010/main" val="359305330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42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7" name="Text Box 9"/>
          <p:cNvSpPr txBox="1">
            <a:spLocks noChangeArrowheads="1"/>
          </p:cNvSpPr>
          <p:nvPr/>
        </p:nvSpPr>
        <p:spPr bwMode="auto">
          <a:xfrm>
            <a:off x="5015533" y="630238"/>
            <a:ext cx="28797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散布図の例</a:t>
            </a:r>
          </a:p>
        </p:txBody>
      </p:sp>
      <p:sp>
        <p:nvSpPr>
          <p:cNvPr id="8" name="Text Box 3"/>
          <p:cNvSpPr txBox="1">
            <a:spLocks noChangeArrowheads="1"/>
          </p:cNvSpPr>
          <p:nvPr/>
        </p:nvSpPr>
        <p:spPr bwMode="auto">
          <a:xfrm>
            <a:off x="251397" y="188913"/>
            <a:ext cx="2243856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4400" dirty="0">
                <a:solidFill>
                  <a:srgbClr val="00FFFF"/>
                </a:solidFill>
                <a:latin typeface="Arial" charset="0"/>
              </a:rPr>
              <a:t>散布図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79229" y="1272969"/>
            <a:ext cx="8280772" cy="5476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90030844"/>
      </p:ext>
    </p:extLst>
  </p:cSld>
  <p:clrMapOvr>
    <a:masterClrMapping/>
  </p:clrMapOvr>
  <p:transition>
    <p:dissolve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43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1397" y="188913"/>
            <a:ext cx="2243856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4400" dirty="0">
                <a:solidFill>
                  <a:srgbClr val="00FFFF"/>
                </a:solidFill>
                <a:latin typeface="Arial" charset="0"/>
              </a:rPr>
              <a:t>散布図</a:t>
            </a:r>
          </a:p>
        </p:txBody>
      </p:sp>
      <p:pic>
        <p:nvPicPr>
          <p:cNvPr id="12" name="Picture 10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blackGray">
          <a:xfrm>
            <a:off x="2639293" y="1628775"/>
            <a:ext cx="7416800" cy="490378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900113" y="1052513"/>
            <a:ext cx="74898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rgbClr val="FFFFFF"/>
                </a:solidFill>
                <a:latin typeface="Arial" charset="0"/>
              </a:rPr>
              <a:t>A</a:t>
            </a:r>
            <a:r>
              <a:rPr lang="ja-JP" altLang="en-US" sz="3600" dirty="0" err="1">
                <a:solidFill>
                  <a:srgbClr val="FFFFFF"/>
                </a:solidFill>
                <a:latin typeface="Arial" charset="0"/>
              </a:rPr>
              <a:t>．</a:t>
            </a:r>
            <a:r>
              <a:rPr lang="ja-JP" altLang="en-US" sz="3600" dirty="0">
                <a:solidFill>
                  <a:srgbClr val="00FF00"/>
                </a:solidFill>
                <a:latin typeface="Arial" charset="0"/>
              </a:rPr>
              <a:t>正の相関</a:t>
            </a: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がある例</a:t>
            </a:r>
          </a:p>
        </p:txBody>
      </p:sp>
    </p:spTree>
    <p:extLst>
      <p:ext uri="{BB962C8B-B14F-4D97-AF65-F5344CB8AC3E}">
        <p14:creationId xmlns:p14="http://schemas.microsoft.com/office/powerpoint/2010/main" val="1433746108"/>
      </p:ext>
    </p:extLst>
  </p:cSld>
  <p:clrMapOvr>
    <a:masterClrMapping/>
  </p:clrMapOvr>
  <p:transition>
    <p:dissolve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44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1397" y="188913"/>
            <a:ext cx="2243856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4400" dirty="0">
                <a:solidFill>
                  <a:srgbClr val="00FFFF"/>
                </a:solidFill>
                <a:latin typeface="Arial" charset="0"/>
              </a:rPr>
              <a:t>散布図</a:t>
            </a: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611188" y="1052513"/>
            <a:ext cx="74898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rgbClr val="FFFFFF"/>
                </a:solidFill>
                <a:latin typeface="Arial" charset="0"/>
              </a:rPr>
              <a:t>B</a:t>
            </a:r>
            <a:r>
              <a:rPr lang="ja-JP" altLang="en-US" sz="3600" dirty="0" err="1">
                <a:solidFill>
                  <a:srgbClr val="FFFFFF"/>
                </a:solidFill>
                <a:latin typeface="Arial" charset="0"/>
              </a:rPr>
              <a:t>．</a:t>
            </a:r>
            <a:r>
              <a:rPr lang="ja-JP" altLang="en-US" sz="3600" dirty="0">
                <a:solidFill>
                  <a:srgbClr val="00FF00"/>
                </a:solidFill>
                <a:latin typeface="Arial" charset="0"/>
              </a:rPr>
              <a:t>負の相関</a:t>
            </a: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がある例</a:t>
            </a:r>
          </a:p>
        </p:txBody>
      </p:sp>
      <p:pic>
        <p:nvPicPr>
          <p:cNvPr id="12" name="Picture 8" descr="図1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invGray">
          <a:xfrm>
            <a:off x="2327572" y="1484313"/>
            <a:ext cx="7656513" cy="51181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47623179"/>
      </p:ext>
    </p:extLst>
  </p:cSld>
  <p:clrMapOvr>
    <a:masterClrMapping/>
  </p:clrMapOvr>
  <p:transition>
    <p:dissolve/>
  </p:transition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45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1397" y="188913"/>
            <a:ext cx="2243856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4400" dirty="0">
                <a:solidFill>
                  <a:srgbClr val="00FFFF"/>
                </a:solidFill>
                <a:latin typeface="Arial" charset="0"/>
              </a:rPr>
              <a:t>散布図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invGray">
          <a:xfrm>
            <a:off x="2351237" y="1628775"/>
            <a:ext cx="7489825" cy="49514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11188" y="1052513"/>
            <a:ext cx="74898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rgbClr val="FFFFFF"/>
                </a:solidFill>
                <a:latin typeface="Arial" charset="0"/>
              </a:rPr>
              <a:t>C</a:t>
            </a:r>
            <a:r>
              <a:rPr lang="ja-JP" altLang="en-US" sz="3600" dirty="0" err="1">
                <a:solidFill>
                  <a:srgbClr val="FFFFFF"/>
                </a:solidFill>
                <a:latin typeface="Arial" charset="0"/>
              </a:rPr>
              <a:t>．</a:t>
            </a:r>
            <a:r>
              <a:rPr lang="ja-JP" altLang="en-US" sz="3600" dirty="0">
                <a:solidFill>
                  <a:srgbClr val="00FF00"/>
                </a:solidFill>
                <a:latin typeface="Arial" charset="0"/>
              </a:rPr>
              <a:t>無相関（相関がない）</a:t>
            </a: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の例</a:t>
            </a:r>
          </a:p>
        </p:txBody>
      </p:sp>
    </p:spTree>
    <p:extLst>
      <p:ext uri="{BB962C8B-B14F-4D97-AF65-F5344CB8AC3E}">
        <p14:creationId xmlns:p14="http://schemas.microsoft.com/office/powerpoint/2010/main" val="112062718"/>
      </p:ext>
    </p:extLst>
  </p:cSld>
  <p:clrMapOvr>
    <a:masterClrMapping/>
  </p:clrMapOvr>
  <p:transition>
    <p:dissolve/>
  </p:transition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46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1397" y="188913"/>
            <a:ext cx="2243856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4400" dirty="0">
                <a:solidFill>
                  <a:srgbClr val="00FFFF"/>
                </a:solidFill>
                <a:latin typeface="Arial" charset="0"/>
              </a:rPr>
              <a:t>散布図</a:t>
            </a:r>
          </a:p>
        </p:txBody>
      </p:sp>
      <p:pic>
        <p:nvPicPr>
          <p:cNvPr id="7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invGray">
          <a:xfrm>
            <a:off x="2494830" y="1557338"/>
            <a:ext cx="7561263" cy="49990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611188" y="1052513"/>
            <a:ext cx="74898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rgbClr val="FFFFFF"/>
                </a:solidFill>
                <a:latin typeface="Arial" charset="0"/>
              </a:rPr>
              <a:t>D</a:t>
            </a:r>
            <a:r>
              <a:rPr lang="ja-JP" altLang="en-US" sz="3600" dirty="0" err="1">
                <a:solidFill>
                  <a:srgbClr val="FFFFFF"/>
                </a:solidFill>
                <a:latin typeface="Arial" charset="0"/>
              </a:rPr>
              <a:t>．</a:t>
            </a:r>
            <a:r>
              <a:rPr lang="ja-JP" altLang="en-US" sz="3600" dirty="0">
                <a:solidFill>
                  <a:srgbClr val="00FF00"/>
                </a:solidFill>
                <a:latin typeface="Arial" charset="0"/>
              </a:rPr>
              <a:t>２次式的関係</a:t>
            </a: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の例①</a:t>
            </a:r>
          </a:p>
        </p:txBody>
      </p:sp>
    </p:spTree>
    <p:extLst>
      <p:ext uri="{BB962C8B-B14F-4D97-AF65-F5344CB8AC3E}">
        <p14:creationId xmlns:p14="http://schemas.microsoft.com/office/powerpoint/2010/main" val="3495815424"/>
      </p:ext>
    </p:extLst>
  </p:cSld>
  <p:clrMapOvr>
    <a:masterClrMapping/>
  </p:clrMapOvr>
  <p:transition>
    <p:dissolve/>
  </p:transition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47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251397" y="188913"/>
            <a:ext cx="2243856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4400" dirty="0">
                <a:solidFill>
                  <a:srgbClr val="00FFFF"/>
                </a:solidFill>
                <a:latin typeface="Arial" charset="0"/>
              </a:rPr>
              <a:t>散布図</a:t>
            </a: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611188" y="1052513"/>
            <a:ext cx="748982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rgbClr val="FFFFFF"/>
                </a:solidFill>
                <a:latin typeface="Arial" charset="0"/>
              </a:rPr>
              <a:t>E</a:t>
            </a:r>
            <a:r>
              <a:rPr lang="ja-JP" altLang="en-US" sz="3600" dirty="0" err="1">
                <a:solidFill>
                  <a:srgbClr val="FFFFFF"/>
                </a:solidFill>
                <a:latin typeface="Arial" charset="0"/>
              </a:rPr>
              <a:t>．</a:t>
            </a:r>
            <a:r>
              <a:rPr lang="ja-JP" altLang="en-US" sz="3600" dirty="0">
                <a:solidFill>
                  <a:srgbClr val="00FF00"/>
                </a:solidFill>
                <a:latin typeface="Arial" charset="0"/>
              </a:rPr>
              <a:t>２次式的関係</a:t>
            </a: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の例②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1237" y="1557586"/>
            <a:ext cx="7917428" cy="50297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93990892"/>
      </p:ext>
    </p:extLst>
  </p:cSld>
  <p:clrMapOvr>
    <a:masterClrMapping/>
  </p:clrMapOvr>
  <p:transition>
    <p:dissolve/>
  </p:transition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48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14" name="Text Box 3"/>
          <p:cNvSpPr txBox="1">
            <a:spLocks noChangeArrowheads="1"/>
          </p:cNvSpPr>
          <p:nvPr/>
        </p:nvSpPr>
        <p:spPr bwMode="auto">
          <a:xfrm>
            <a:off x="111122" y="129581"/>
            <a:ext cx="403225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200" dirty="0">
                <a:solidFill>
                  <a:srgbClr val="FFFFFF"/>
                </a:solidFill>
                <a:latin typeface="Arial" charset="0"/>
              </a:rPr>
              <a:t>ならば</a:t>
            </a:r>
            <a:r>
              <a:rPr lang="en-US" altLang="ja-JP" sz="3200" dirty="0">
                <a:solidFill>
                  <a:srgbClr val="FFFFFF"/>
                </a:solidFill>
                <a:latin typeface="Arial" charset="0"/>
              </a:rPr>
              <a:t>‥‥</a:t>
            </a:r>
            <a:endParaRPr lang="ja-JP" altLang="en-US" sz="3200" dirty="0">
              <a:solidFill>
                <a:srgbClr val="FFFFFF"/>
              </a:solidFill>
              <a:latin typeface="Arial" charset="0"/>
            </a:endParaRPr>
          </a:p>
        </p:txBody>
      </p:sp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738329"/>
              </p:ext>
            </p:extLst>
          </p:nvPr>
        </p:nvGraphicFramePr>
        <p:xfrm>
          <a:off x="261950" y="717745"/>
          <a:ext cx="2585403" cy="5943600"/>
        </p:xfrm>
        <a:graphic>
          <a:graphicData uri="http://schemas.openxmlformats.org/drawingml/2006/table">
            <a:tbl>
              <a:tblPr firstRow="1" bandRow="1"/>
              <a:tblGrid>
                <a:gridCol w="68294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994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251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442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被験者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番号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ビタミン</a:t>
                      </a:r>
                      <a:r>
                        <a:rPr kumimoji="1" lang="en-US" altLang="ja-JP" sz="1200" b="0" dirty="0">
                          <a:solidFill>
                            <a:schemeClr val="tx1"/>
                          </a:solidFill>
                        </a:rPr>
                        <a:t>A</a:t>
                      </a:r>
                    </a:p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摂取量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b="1" kern="1200">
                          <a:solidFill>
                            <a:schemeClr val="lt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成長ホルモン</a:t>
                      </a:r>
                      <a:endParaRPr kumimoji="1" lang="en-US" altLang="ja-JP" sz="1200" b="0" dirty="0">
                        <a:solidFill>
                          <a:schemeClr val="tx1"/>
                        </a:solidFill>
                      </a:endParaRPr>
                    </a:p>
                    <a:p>
                      <a:pPr algn="ctr"/>
                      <a:r>
                        <a:rPr kumimoji="1" lang="ja-JP" altLang="en-US" sz="1200" b="0" dirty="0">
                          <a:solidFill>
                            <a:schemeClr val="tx1"/>
                          </a:solidFill>
                        </a:rPr>
                        <a:t>増加量</a:t>
                      </a:r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00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442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dirty="0"/>
                        <a:t>A001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284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451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442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dirty="0"/>
                        <a:t>A002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395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589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442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dirty="0"/>
                        <a:t>A003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827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875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6442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dirty="0"/>
                        <a:t>A004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484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981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6442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dirty="0"/>
                        <a:t>A005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30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593</a:t>
                      </a:r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6442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dirty="0"/>
                        <a:t>A006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78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727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6442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dirty="0"/>
                        <a:t>A007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1103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450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6442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dirty="0"/>
                        <a:t>A008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853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589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6442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dirty="0"/>
                        <a:t>A009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312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1203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6442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dirty="0"/>
                        <a:t>A010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493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534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46442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dirty="0"/>
                        <a:t>A011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47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539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46442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dirty="0"/>
                        <a:t>A012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356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874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46442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dirty="0"/>
                        <a:t>A013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45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238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6442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dirty="0"/>
                        <a:t>A014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2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639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46442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dirty="0"/>
                        <a:t>A015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674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347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46442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dirty="0"/>
                        <a:t>A016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467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1237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46442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dirty="0"/>
                        <a:t>A017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538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896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  <a:tr h="246442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dirty="0"/>
                        <a:t>A018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777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653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8"/>
                  </a:ext>
                </a:extLst>
              </a:tr>
              <a:tr h="246442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dirty="0"/>
                        <a:t>A019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854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468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9"/>
                  </a:ext>
                </a:extLst>
              </a:tr>
              <a:tr h="246442"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ctr"/>
                      <a:r>
                        <a:rPr kumimoji="1" lang="en-US" altLang="ja-JP" sz="1200" dirty="0"/>
                        <a:t>A020</a:t>
                      </a:r>
                      <a:endParaRPr kumimoji="1" lang="ja-JP" altLang="en-US" sz="1200" dirty="0"/>
                    </a:p>
                  </a:txBody>
                  <a:tcPr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1342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>
                      <a:lvl1pPr marL="0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1pPr>
                      <a:lvl2pPr marL="605018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2pPr>
                      <a:lvl3pPr marL="121002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3pPr>
                      <a:lvl4pPr marL="181503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4pPr>
                      <a:lvl5pPr marL="2420049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5pPr>
                      <a:lvl6pPr marL="3025072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6pPr>
                      <a:lvl7pPr marL="3630081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7pPr>
                      <a:lvl8pPr marL="4235103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8pPr>
                      <a:lvl9pPr marL="4840125" algn="l" defTabSz="1210029" rtl="0" eaLnBrk="1" latinLnBrk="0" hangingPunct="1">
                        <a:defRPr kumimoji="1" sz="2400" kern="1200">
                          <a:solidFill>
                            <a:schemeClr val="dk1"/>
                          </a:solidFill>
                          <a:latin typeface="Arial"/>
                          <a:ea typeface="ＭＳ Ｐゴシック"/>
                        </a:defRPr>
                      </a:lvl9pPr>
                    </a:lstStyle>
                    <a:p>
                      <a:pPr algn="r"/>
                      <a:r>
                        <a:rPr kumimoji="1" lang="en-US" altLang="ja-JP" sz="1200" dirty="0"/>
                        <a:t>623</a:t>
                      </a:r>
                      <a:endParaRPr kumimoji="1" lang="ja-JP" altLang="en-US" sz="1200" dirty="0"/>
                    </a:p>
                  </a:txBody>
                  <a:tcPr marR="28800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20"/>
                  </a:ext>
                </a:extLst>
              </a:tr>
            </a:tbl>
          </a:graphicData>
        </a:graphic>
      </p:graphicFrame>
      <p:sp>
        <p:nvSpPr>
          <p:cNvPr id="16" name="テキスト ボックス 15"/>
          <p:cNvSpPr txBox="1"/>
          <p:nvPr/>
        </p:nvSpPr>
        <p:spPr>
          <a:xfrm>
            <a:off x="2928925" y="214290"/>
            <a:ext cx="907138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Aft>
                <a:spcPct val="0"/>
              </a:spcAft>
            </a:pP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この表から</a:t>
            </a:r>
            <a:br>
              <a:rPr lang="en-US" altLang="ja-JP" sz="2800" dirty="0">
                <a:solidFill>
                  <a:srgbClr val="FFFFFF"/>
                </a:solidFill>
                <a:latin typeface="Arial" charset="0"/>
              </a:rPr>
            </a:b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「</a:t>
            </a:r>
            <a:r>
              <a:rPr lang="ja-JP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</a:rPr>
              <a:t>ビタミン</a:t>
            </a:r>
            <a:r>
              <a:rPr lang="en-US" altLang="ja-JP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</a:rPr>
              <a:t>A</a:t>
            </a:r>
            <a:r>
              <a:rPr lang="ja-JP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</a:rPr>
              <a:t>摂取量</a:t>
            </a: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」　と　「</a:t>
            </a:r>
            <a:r>
              <a:rPr lang="ja-JP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</a:rPr>
              <a:t>成長ホルモン増加量</a:t>
            </a: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」　との間に、</a:t>
            </a:r>
          </a:p>
        </p:txBody>
      </p:sp>
      <p:sp>
        <p:nvSpPr>
          <p:cNvPr id="17" name="正方形/長方形 16"/>
          <p:cNvSpPr/>
          <p:nvPr/>
        </p:nvSpPr>
        <p:spPr>
          <a:xfrm>
            <a:off x="4415373" y="1413570"/>
            <a:ext cx="57150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rgbClr val="FFFF00"/>
                </a:solidFill>
                <a:latin typeface="Arial" charset="0"/>
              </a:rPr>
              <a:t>●相関関係があるか？</a:t>
            </a:r>
            <a:endParaRPr lang="ja-JP" altLang="en-US" sz="3600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18" name="正方形/長方形 17"/>
          <p:cNvSpPr/>
          <p:nvPr/>
        </p:nvSpPr>
        <p:spPr>
          <a:xfrm>
            <a:off x="4415373" y="1925213"/>
            <a:ext cx="600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rgbClr val="FFFF00"/>
                </a:solidFill>
                <a:latin typeface="Arial" charset="0"/>
              </a:rPr>
              <a:t>●どのような相関関係か？（正？負？）</a:t>
            </a:r>
            <a:endParaRPr lang="ja-JP" altLang="en-US" sz="3600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19" name="正方形/長方形 18"/>
          <p:cNvSpPr/>
          <p:nvPr/>
        </p:nvSpPr>
        <p:spPr>
          <a:xfrm>
            <a:off x="4415373" y="2436856"/>
            <a:ext cx="60007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rgbClr val="FFFF00"/>
                </a:solidFill>
                <a:latin typeface="Arial" charset="0"/>
              </a:rPr>
              <a:t>●相関関係はどれくらいの度合いか？</a:t>
            </a:r>
            <a:endParaRPr lang="ja-JP" altLang="en-US" sz="3600" dirty="0">
              <a:solidFill>
                <a:srgbClr val="FFFF00"/>
              </a:solidFill>
              <a:latin typeface="Arial" charset="0"/>
            </a:endParaRPr>
          </a:p>
        </p:txBody>
      </p:sp>
      <p:sp>
        <p:nvSpPr>
          <p:cNvPr id="20" name="正方形/長方形 19"/>
          <p:cNvSpPr/>
          <p:nvPr/>
        </p:nvSpPr>
        <p:spPr>
          <a:xfrm>
            <a:off x="4915439" y="3008360"/>
            <a:ext cx="50720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2800" dirty="0">
                <a:solidFill>
                  <a:srgbClr val="FFFFFF"/>
                </a:solidFill>
                <a:latin typeface="Arial" charset="0"/>
              </a:rPr>
              <a:t>‥‥</a:t>
            </a: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と言われればどうする？</a:t>
            </a:r>
            <a:endParaRPr lang="ja-JP" altLang="en-US" sz="3600" dirty="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1" name="正方形/長方形 20"/>
          <p:cNvSpPr/>
          <p:nvPr/>
        </p:nvSpPr>
        <p:spPr>
          <a:xfrm>
            <a:off x="4007421" y="3933850"/>
            <a:ext cx="7560356" cy="954107"/>
          </a:xfrm>
          <a:prstGeom prst="rect">
            <a:avLst/>
          </a:prstGeom>
          <a:solidFill>
            <a:srgbClr val="FFFFFF"/>
          </a:solidFill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散布図を描いて、目で見るだけの判断をしても、</a:t>
            </a:r>
            <a:br>
              <a:rPr kumimoji="0" lang="en-US" altLang="ja-JP" sz="2800" kern="0" dirty="0">
                <a:solidFill>
                  <a:srgbClr val="0000FF"/>
                </a:solidFill>
                <a:latin typeface="Arial" charset="0"/>
              </a:rPr>
            </a:br>
            <a:r>
              <a:rPr kumimoji="0" lang="ja-JP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  <a:latin typeface="Arial" charset="0"/>
              </a:rPr>
              <a:t>正確には判りづらい</a:t>
            </a:r>
          </a:p>
        </p:txBody>
      </p:sp>
      <p:sp>
        <p:nvSpPr>
          <p:cNvPr id="22" name="正方形/長方形 21"/>
          <p:cNvSpPr/>
          <p:nvPr/>
        </p:nvSpPr>
        <p:spPr>
          <a:xfrm>
            <a:off x="3287341" y="5498862"/>
            <a:ext cx="8857069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914400" fontAlgn="base">
              <a:spcAft>
                <a:spcPct val="0"/>
              </a:spcAft>
            </a:pPr>
            <a:r>
              <a:rPr lang="ja-JP" altLang="en-US" sz="2800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そこでこれらを、「</a:t>
            </a:r>
            <a:r>
              <a:rPr lang="ja-JP" alt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ある数値</a:t>
            </a:r>
            <a:r>
              <a:rPr lang="ja-JP" altLang="en-US" sz="2800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」を計算する事によって</a:t>
            </a:r>
            <a:br>
              <a:rPr lang="en-US" altLang="ja-JP" sz="2800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</a:br>
            <a:r>
              <a:rPr lang="ja-JP" altLang="en-US" sz="2800" dirty="0">
                <a:solidFill>
                  <a:srgbClr val="00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考えてみる　↓</a:t>
            </a:r>
            <a:endParaRPr lang="ja-JP" altLang="en-US" sz="3600" dirty="0">
              <a:solidFill>
                <a:srgbClr val="00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8114646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To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7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7" grpId="0"/>
      <p:bldP spid="18" grpId="0"/>
      <p:bldP spid="19" grpId="0"/>
      <p:bldP spid="20" grpId="0"/>
      <p:bldP spid="21" grpId="0" animBg="1"/>
      <p:bldP spid="22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179388" y="1705794"/>
            <a:ext cx="12108953" cy="4388296"/>
          </a:xfrm>
          <a:prstGeom prst="rect">
            <a:avLst/>
          </a:prstGeom>
          <a:solidFill>
            <a:srgbClr val="0000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49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79388" y="117426"/>
            <a:ext cx="7056437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200" dirty="0">
                <a:solidFill>
                  <a:srgbClr val="FFFFFF"/>
                </a:solidFill>
                <a:latin typeface="Arial" charset="0"/>
              </a:rPr>
              <a:t>２変数を持つデータ（</a:t>
            </a:r>
            <a:r>
              <a:rPr lang="ja-JP" altLang="en-US" sz="3200" dirty="0">
                <a:solidFill>
                  <a:schemeClr val="accent5"/>
                </a:solidFill>
                <a:latin typeface="Arial" charset="0"/>
              </a:rPr>
              <a:t>全</a:t>
            </a:r>
            <a:r>
              <a:rPr lang="en-US" altLang="ja-JP" sz="3200" dirty="0">
                <a:solidFill>
                  <a:schemeClr val="accent5"/>
                </a:solidFill>
                <a:latin typeface="Arial" charset="0"/>
              </a:rPr>
              <a:t>N</a:t>
            </a:r>
            <a:r>
              <a:rPr lang="ja-JP" altLang="en-US" sz="3200" dirty="0">
                <a:solidFill>
                  <a:schemeClr val="accent5"/>
                </a:solidFill>
                <a:latin typeface="Arial" charset="0"/>
              </a:rPr>
              <a:t>個</a:t>
            </a:r>
            <a:r>
              <a:rPr lang="ja-JP" altLang="en-US" sz="3200" dirty="0">
                <a:solidFill>
                  <a:srgbClr val="FFFFFF"/>
                </a:solidFill>
                <a:latin typeface="Arial" charset="0"/>
              </a:rPr>
              <a:t>）があるとき、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271117" y="769690"/>
            <a:ext cx="10153128" cy="707886"/>
          </a:xfrm>
          <a:prstGeom prst="rect">
            <a:avLst/>
          </a:prstGeom>
          <a:noFill/>
          <a:ln w="19050" algn="ctr">
            <a:solidFill>
              <a:srgbClr val="FFFFFF"/>
            </a:solidFill>
            <a:prstDash val="solid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（ </a:t>
            </a:r>
            <a:r>
              <a:rPr kumimoji="0" lang="en-US" altLang="ja-JP" sz="4000" b="0" i="1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itchFamily="18" charset="0"/>
              </a:rPr>
              <a:t>x</a:t>
            </a:r>
            <a:r>
              <a:rPr kumimoji="0" lang="en-US" altLang="ja-JP" sz="4000" b="0" i="0" u="none" strike="noStrike" kern="0" cap="none" spc="0" normalizeH="0" baseline="-10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</a:rPr>
              <a:t>1</a:t>
            </a:r>
            <a:r>
              <a:rPr kumimoji="0" lang="en-US" altLang="ja-JP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, </a:t>
            </a:r>
            <a:r>
              <a:rPr kumimoji="0" lang="en-US" altLang="ja-JP" sz="4000" b="0" i="1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</a:rPr>
              <a:t>y</a:t>
            </a:r>
            <a:r>
              <a:rPr kumimoji="0" lang="en-US" altLang="ja-JP" sz="4000" kern="0" baseline="-10000" dirty="0">
                <a:solidFill>
                  <a:schemeClr val="accent1"/>
                </a:solidFill>
                <a:latin typeface="Arial" charset="0"/>
              </a:rPr>
              <a:t>1</a:t>
            </a:r>
            <a:r>
              <a:rPr kumimoji="0" lang="en-US" altLang="ja-JP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）、（ </a:t>
            </a:r>
            <a:r>
              <a:rPr kumimoji="0" lang="en-US" altLang="ja-JP" sz="4000" i="1" kern="0" dirty="0">
                <a:solidFill>
                  <a:schemeClr val="accent4"/>
                </a:solidFill>
                <a:latin typeface="Times New Roman" pitchFamily="18" charset="0"/>
              </a:rPr>
              <a:t>x</a:t>
            </a:r>
            <a:r>
              <a:rPr kumimoji="0" lang="en-US" altLang="ja-JP" sz="4000" kern="0" baseline="-10000" dirty="0">
                <a:solidFill>
                  <a:schemeClr val="accent1"/>
                </a:solidFill>
                <a:latin typeface="Arial" charset="0"/>
              </a:rPr>
              <a:t>2</a:t>
            </a:r>
            <a:r>
              <a:rPr kumimoji="0" lang="en-US" altLang="ja-JP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, </a:t>
            </a:r>
            <a:r>
              <a:rPr kumimoji="0" lang="en-US" altLang="ja-JP" sz="4000" i="1" kern="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y</a:t>
            </a:r>
            <a:r>
              <a:rPr kumimoji="0" lang="en-US" altLang="ja-JP" sz="4000" kern="0" baseline="-10000" dirty="0">
                <a:solidFill>
                  <a:schemeClr val="accent1"/>
                </a:solidFill>
                <a:latin typeface="Arial" charset="0"/>
              </a:rPr>
              <a:t>2</a:t>
            </a:r>
            <a:r>
              <a:rPr kumimoji="0" lang="en-US" altLang="ja-JP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）、</a:t>
            </a:r>
            <a:r>
              <a:rPr kumimoji="0" lang="en-US" altLang="ja-JP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‥‥‥‥</a:t>
            </a:r>
            <a:r>
              <a:rPr kumimoji="0" lang="ja-JP" alt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、</a:t>
            </a:r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（ </a:t>
            </a:r>
            <a:r>
              <a:rPr kumimoji="0" lang="en-US" altLang="ja-JP" sz="4000" i="1" kern="0" dirty="0" err="1">
                <a:solidFill>
                  <a:schemeClr val="accent4"/>
                </a:solidFill>
                <a:latin typeface="Times New Roman" pitchFamily="18" charset="0"/>
              </a:rPr>
              <a:t>x</a:t>
            </a:r>
            <a:r>
              <a:rPr kumimoji="0" lang="en-US" altLang="ja-JP" sz="4000" kern="0" baseline="-10000" dirty="0" err="1">
                <a:solidFill>
                  <a:schemeClr val="accent5"/>
                </a:solidFill>
                <a:latin typeface="Arial" charset="0"/>
              </a:rPr>
              <a:t>N</a:t>
            </a:r>
            <a:r>
              <a:rPr kumimoji="0" lang="en-US" altLang="ja-JP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, </a:t>
            </a:r>
            <a:r>
              <a:rPr kumimoji="0" lang="en-US" altLang="ja-JP" sz="4000" i="1" kern="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y</a:t>
            </a:r>
            <a:r>
              <a:rPr kumimoji="0" lang="en-US" altLang="ja-JP" sz="4000" kern="0" baseline="-10000" dirty="0" err="1">
                <a:solidFill>
                  <a:schemeClr val="accent5"/>
                </a:solidFill>
                <a:latin typeface="Arial" charset="0"/>
              </a:rPr>
              <a:t>N</a:t>
            </a:r>
            <a:r>
              <a:rPr kumimoji="0" lang="en-US" altLang="ja-JP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）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1479" y="1777802"/>
            <a:ext cx="568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accent2"/>
                </a:solidFill>
              </a:rPr>
              <a:t>相関係数 </a:t>
            </a:r>
            <a:r>
              <a:rPr kumimoji="1" lang="ja-JP" altLang="en-US" dirty="0">
                <a:solidFill>
                  <a:schemeClr val="accent2"/>
                </a:solidFill>
              </a:rPr>
              <a:t>（ピアソンの積率相関係数）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271117" y="3435650"/>
            <a:ext cx="1152128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60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6000" i="1" baseline="-10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endParaRPr lang="ja-JP" altLang="en-US" sz="6000" i="1" baseline="-10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423244" y="3797431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tx2"/>
                </a:solidFill>
              </a:rPr>
              <a:t>＝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69873" y="4429658"/>
            <a:ext cx="1006429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5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60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8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629901" y="4577967"/>
            <a:ext cx="2623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kumimoji="1" lang="en-US" altLang="ja-JP" sz="48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8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8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r>
              <a:rPr lang="ja-JP" altLang="en-US" sz="36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endParaRPr kumimoji="1" lang="en-US" altLang="ja-JP" sz="3600" baseline="3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6065418" y="4807007"/>
            <a:ext cx="360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フリーフォーム 21"/>
          <p:cNvSpPr/>
          <p:nvPr/>
        </p:nvSpPr>
        <p:spPr>
          <a:xfrm>
            <a:off x="3581233" y="4354178"/>
            <a:ext cx="3657600" cy="1467060"/>
          </a:xfrm>
          <a:custGeom>
            <a:avLst/>
            <a:gdLst>
              <a:gd name="connsiteX0" fmla="*/ 3657600 w 3657600"/>
              <a:gd name="connsiteY0" fmla="*/ 0 h 1467060"/>
              <a:gd name="connsiteX1" fmla="*/ 442127 w 3657600"/>
              <a:gd name="connsiteY1" fmla="*/ 0 h 1467060"/>
              <a:gd name="connsiteX2" fmla="*/ 150725 w 3657600"/>
              <a:gd name="connsiteY2" fmla="*/ 1467060 h 1467060"/>
              <a:gd name="connsiteX3" fmla="*/ 0 w 3657600"/>
              <a:gd name="connsiteY3" fmla="*/ 1205802 h 146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1467060">
                <a:moveTo>
                  <a:pt x="3657600" y="0"/>
                </a:moveTo>
                <a:lnTo>
                  <a:pt x="442127" y="0"/>
                </a:lnTo>
                <a:lnTo>
                  <a:pt x="150725" y="1467060"/>
                </a:lnTo>
                <a:lnTo>
                  <a:pt x="0" y="1205802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924453" y="4429658"/>
            <a:ext cx="1006429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5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60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8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84481" y="4577967"/>
            <a:ext cx="2623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kumimoji="1" lang="en-US" altLang="ja-JP" sz="4800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ja-JP" sz="4800" b="1" i="1" baseline="-10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8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ja-JP" alt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r>
              <a:rPr lang="ja-JP" altLang="en-US" sz="36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endParaRPr kumimoji="1" lang="en-US" altLang="ja-JP" sz="3600" baseline="3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コネクタ 32"/>
          <p:cNvCxnSpPr/>
          <p:nvPr/>
        </p:nvCxnSpPr>
        <p:spPr>
          <a:xfrm>
            <a:off x="10019998" y="4807007"/>
            <a:ext cx="360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フリーフォーム 33"/>
          <p:cNvSpPr/>
          <p:nvPr/>
        </p:nvSpPr>
        <p:spPr>
          <a:xfrm>
            <a:off x="7535813" y="4354178"/>
            <a:ext cx="3657600" cy="1467060"/>
          </a:xfrm>
          <a:custGeom>
            <a:avLst/>
            <a:gdLst>
              <a:gd name="connsiteX0" fmla="*/ 3657600 w 3657600"/>
              <a:gd name="connsiteY0" fmla="*/ 0 h 1467060"/>
              <a:gd name="connsiteX1" fmla="*/ 442127 w 3657600"/>
              <a:gd name="connsiteY1" fmla="*/ 0 h 1467060"/>
              <a:gd name="connsiteX2" fmla="*/ 150725 w 3657600"/>
              <a:gd name="connsiteY2" fmla="*/ 1467060 h 1467060"/>
              <a:gd name="connsiteX3" fmla="*/ 0 w 3657600"/>
              <a:gd name="connsiteY3" fmla="*/ 1205802 h 146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1467060">
                <a:moveTo>
                  <a:pt x="3657600" y="0"/>
                </a:moveTo>
                <a:lnTo>
                  <a:pt x="442127" y="0"/>
                </a:lnTo>
                <a:lnTo>
                  <a:pt x="150725" y="1467060"/>
                </a:lnTo>
                <a:lnTo>
                  <a:pt x="0" y="1205802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871517" y="2493690"/>
            <a:ext cx="1006429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5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60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8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529863" y="2641999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kumimoji="1" lang="en-US" altLang="ja-JP" sz="48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8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8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r>
              <a:rPr kumimoji="1" lang="ja-JP" alt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ja-JP" alt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lang="en-US" altLang="ja-JP" sz="4800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4800" b="1" i="1" baseline="-10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8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ja-JP" alt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endParaRPr lang="ja-JP" altLang="en-US" sz="48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6980071" y="2857386"/>
            <a:ext cx="360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9234119" y="2857386"/>
            <a:ext cx="360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3293201" y="4114391"/>
            <a:ext cx="8347068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" name="左右矢印 2"/>
          <p:cNvSpPr/>
          <p:nvPr/>
        </p:nvSpPr>
        <p:spPr>
          <a:xfrm>
            <a:off x="11193413" y="6245106"/>
            <a:ext cx="1069846" cy="432048"/>
          </a:xfrm>
          <a:prstGeom prst="leftRightArrow">
            <a:avLst>
              <a:gd name="adj1" fmla="val 50000"/>
              <a:gd name="adj2" fmla="val 69024"/>
            </a:avLst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749761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 animBg="1"/>
      <p:bldP spid="10" grpId="0"/>
      <p:bldP spid="11" grpId="0"/>
      <p:bldP spid="2" grpId="0"/>
      <p:bldP spid="18" grpId="0"/>
      <p:bldP spid="19" grpId="0"/>
      <p:bldP spid="22" grpId="0" animBg="1"/>
      <p:bldP spid="31" grpId="0"/>
      <p:bldP spid="32" grpId="0"/>
      <p:bldP spid="34" grpId="0" animBg="1"/>
      <p:bldP spid="37" grpId="0"/>
      <p:bldP spid="38" grpId="0"/>
      <p:bldP spid="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テキスト ボックス 51"/>
          <p:cNvSpPr txBox="1"/>
          <p:nvPr/>
        </p:nvSpPr>
        <p:spPr>
          <a:xfrm>
            <a:off x="551038" y="676503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tx2"/>
                </a:solidFill>
              </a:rPr>
              <a:t>母集団</a:t>
            </a:r>
          </a:p>
        </p:txBody>
      </p:sp>
      <p:sp>
        <p:nvSpPr>
          <p:cNvPr id="54" name="円/楕円 53"/>
          <p:cNvSpPr/>
          <p:nvPr/>
        </p:nvSpPr>
        <p:spPr>
          <a:xfrm>
            <a:off x="2104300" y="261442"/>
            <a:ext cx="3559305" cy="1435814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2135214" y="431880"/>
            <a:ext cx="25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2"/>
                </a:solidFill>
              </a:rPr>
              <a:t>全データ数　</a:t>
            </a:r>
            <a:r>
              <a:rPr lang="en-US" altLang="ja-JP" sz="36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en-US" altLang="ja-JP" sz="36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10470467" y="571540"/>
            <a:ext cx="1313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tx2"/>
                </a:solidFill>
              </a:rPr>
              <a:t>標本</a:t>
            </a:r>
          </a:p>
        </p:txBody>
      </p:sp>
      <p:sp>
        <p:nvSpPr>
          <p:cNvPr id="71" name="円/楕円 70"/>
          <p:cNvSpPr/>
          <p:nvPr/>
        </p:nvSpPr>
        <p:spPr>
          <a:xfrm>
            <a:off x="8105565" y="333451"/>
            <a:ext cx="2419798" cy="1094058"/>
          </a:xfrm>
          <a:prstGeom prst="ellipse">
            <a:avLst/>
          </a:prstGeom>
          <a:solidFill>
            <a:srgbClr val="000000">
              <a:alpha val="20000"/>
            </a:srgbClr>
          </a:solidFill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00" i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8235344" y="27149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tx2"/>
                </a:solidFill>
              </a:rPr>
              <a:t>標本</a:t>
            </a:r>
            <a:r>
              <a:rPr kumimoji="1" lang="ja-JP" altLang="en-US" dirty="0">
                <a:solidFill>
                  <a:schemeClr val="tx2"/>
                </a:solidFill>
              </a:rPr>
              <a:t>数　</a:t>
            </a:r>
            <a:r>
              <a:rPr lang="en-US" altLang="ja-JP" sz="36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en-US" altLang="ja-JP" sz="3600" i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円/楕円 72"/>
          <p:cNvSpPr/>
          <p:nvPr/>
        </p:nvSpPr>
        <p:spPr>
          <a:xfrm>
            <a:off x="4670305" y="722962"/>
            <a:ext cx="792088" cy="538316"/>
          </a:xfrm>
          <a:prstGeom prst="ellipse">
            <a:avLst/>
          </a:prstGeom>
          <a:solidFill>
            <a:srgbClr val="000000">
              <a:alpha val="20000"/>
            </a:srgbClr>
          </a:solidFill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ja-JP" altLang="en-US" sz="3600" i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0" name="直線コネクタ 79"/>
          <p:cNvCxnSpPr>
            <a:stCxn id="73" idx="0"/>
            <a:endCxn id="71" idx="0"/>
          </p:cNvCxnSpPr>
          <p:nvPr/>
        </p:nvCxnSpPr>
        <p:spPr>
          <a:xfrm flipV="1">
            <a:off x="5066349" y="333451"/>
            <a:ext cx="4249115" cy="389511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2" name="直線コネクタ 81"/>
          <p:cNvCxnSpPr>
            <a:stCxn id="73" idx="4"/>
            <a:endCxn id="71" idx="4"/>
          </p:cNvCxnSpPr>
          <p:nvPr/>
        </p:nvCxnSpPr>
        <p:spPr>
          <a:xfrm>
            <a:off x="5066349" y="1261278"/>
            <a:ext cx="4249115" cy="166231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5826908" y="621482"/>
            <a:ext cx="2140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5"/>
                </a:solidFill>
              </a:rPr>
              <a:t>サンプリング調査</a:t>
            </a:r>
          </a:p>
        </p:txBody>
      </p:sp>
      <p:sp>
        <p:nvSpPr>
          <p:cNvPr id="84" name="右矢印 83"/>
          <p:cNvSpPr/>
          <p:nvPr/>
        </p:nvSpPr>
        <p:spPr>
          <a:xfrm>
            <a:off x="5766524" y="961560"/>
            <a:ext cx="2162115" cy="360040"/>
          </a:xfrm>
          <a:prstGeom prst="rightArrow">
            <a:avLst>
              <a:gd name="adj1" fmla="val 50000"/>
              <a:gd name="adj2" fmla="val 108609"/>
            </a:avLst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2386473" y="863928"/>
            <a:ext cx="2052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2"/>
                </a:solidFill>
              </a:rPr>
              <a:t>母平均　</a:t>
            </a:r>
            <a:r>
              <a:rPr lang="en-US" altLang="ja-JP" sz="3600" i="1" dirty="0">
                <a:solidFill>
                  <a:schemeClr val="accent2"/>
                </a:solidFill>
              </a:rPr>
              <a:t> </a:t>
            </a:r>
            <a:r>
              <a:rPr lang="en-US" altLang="ja-JP" sz="3600" i="1" dirty="0">
                <a:solidFill>
                  <a:schemeClr val="accent1"/>
                </a:solidFill>
              </a:rPr>
              <a:t>μ</a:t>
            </a:r>
            <a:endParaRPr kumimoji="1" lang="en-US" altLang="ja-JP" sz="36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5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69776" y="1557587"/>
            <a:ext cx="5915601" cy="2490135"/>
          </a:xfrm>
          <a:prstGeom prst="rect">
            <a:avLst/>
          </a:prstGeom>
          <a:solidFill>
            <a:srgbClr val="0000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63005" y="1631335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accent1"/>
                </a:solidFill>
              </a:rPr>
              <a:t>母</a:t>
            </a:r>
            <a:r>
              <a:rPr kumimoji="1" lang="ja-JP" altLang="en-US" sz="3600" dirty="0">
                <a:solidFill>
                  <a:schemeClr val="accent2"/>
                </a:solidFill>
              </a:rPr>
              <a:t>分散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911077" y="2895594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ja-JP" sz="4400" i="1" dirty="0">
                <a:solidFill>
                  <a:schemeClr val="accent2"/>
                </a:solidFill>
              </a:rPr>
              <a:t>σ</a:t>
            </a:r>
            <a:r>
              <a:rPr kumimoji="1" lang="ja-JP" altLang="en-US" sz="4400" baseline="30000" dirty="0">
                <a:solidFill>
                  <a:schemeClr val="accent2"/>
                </a:solidFill>
              </a:rPr>
              <a:t>２</a:t>
            </a:r>
            <a:r>
              <a:rPr kumimoji="1" lang="ja-JP" altLang="en-US" sz="4400" dirty="0">
                <a:solidFill>
                  <a:schemeClr val="bg1"/>
                </a:solidFill>
              </a:rPr>
              <a:t> ＝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2526075" y="1743466"/>
            <a:ext cx="3281546" cy="1519447"/>
            <a:chOff x="2022019" y="3213770"/>
            <a:chExt cx="3281546" cy="1519447"/>
          </a:xfrm>
        </p:grpSpPr>
        <p:sp>
          <p:nvSpPr>
            <p:cNvPr id="42" name="Rectangle 28"/>
            <p:cNvSpPr>
              <a:spLocks noChangeArrowheads="1"/>
            </p:cNvSpPr>
            <p:nvPr/>
          </p:nvSpPr>
          <p:spPr bwMode="auto">
            <a:xfrm>
              <a:off x="2107409" y="3422571"/>
              <a:ext cx="3196156" cy="10156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60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uLnTx/>
                  <a:uFillTx/>
                  <a:latin typeface="Symbol" pitchFamily="18" charset="2"/>
                </a:rPr>
                <a:t>S</a:t>
              </a:r>
              <a:r>
                <a:rPr kumimoji="0" lang="ja-JP" altLang="en-US" sz="4400" kern="0" dirty="0">
                  <a:solidFill>
                    <a:srgbClr val="FFFFFF"/>
                  </a:solidFill>
                  <a:latin typeface="Symbol" pitchFamily="18" charset="2"/>
                </a:rPr>
                <a:t>（</a:t>
              </a:r>
              <a:r>
                <a:rPr lang="ja-JP" altLang="en-US" dirty="0"/>
                <a:t> </a:t>
              </a:r>
              <a:r>
                <a:rPr kumimoji="0" lang="en-US" altLang="ja-JP" sz="60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Times New Roman" pitchFamily="18" charset="0"/>
                </a:rPr>
                <a:t>x</a:t>
              </a:r>
              <a:r>
                <a:rPr kumimoji="0" lang="en-US" altLang="ja-JP" sz="6000" b="0" i="1" u="none" strike="noStrike" kern="0" cap="none" spc="0" normalizeH="0" baseline="-10000" noProof="0" dirty="0">
                  <a:ln>
                    <a:noFill/>
                  </a:ln>
                  <a:solidFill>
                    <a:schemeClr val="accent4"/>
                  </a:solidFill>
                  <a:uLnTx/>
                  <a:uFillTx/>
                  <a:latin typeface="Times New Roman" pitchFamily="18" charset="0"/>
                </a:rPr>
                <a:t>i</a:t>
              </a:r>
              <a:r>
                <a:rPr kumimoji="0" lang="ja-JP" altLang="en-US" sz="6000" b="0" u="none" strike="noStrike" kern="0" cap="none" spc="0" normalizeH="0" baseline="-10000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Times New Roman" pitchFamily="18" charset="0"/>
                </a:rPr>
                <a:t> － </a:t>
              </a:r>
              <a:r>
                <a:rPr lang="en-US" altLang="ja-JP" sz="4400" i="1" dirty="0">
                  <a:solidFill>
                    <a:schemeClr val="accent1"/>
                  </a:solidFill>
                </a:rPr>
                <a:t>μ</a:t>
              </a:r>
              <a:r>
                <a:rPr kumimoji="0" lang="ja-JP" altLang="en-US" sz="4400" kern="0" dirty="0">
                  <a:solidFill>
                    <a:srgbClr val="FFFFFF"/>
                  </a:solidFill>
                  <a:latin typeface="Symbol" pitchFamily="18" charset="2"/>
                </a:rPr>
                <a:t>）</a:t>
              </a:r>
              <a:r>
                <a:rPr kumimoji="0" lang="ja-JP" altLang="en-US" sz="4400" kern="0" baseline="30000" dirty="0">
                  <a:solidFill>
                    <a:srgbClr val="FFFFFF"/>
                  </a:solidFill>
                  <a:latin typeface="Symbol" pitchFamily="18" charset="2"/>
                </a:rPr>
                <a:t>２</a:t>
              </a:r>
              <a:endParaRPr kumimoji="0" lang="en-US" altLang="ja-JP" sz="4400" kern="0" baseline="30000" dirty="0">
                <a:solidFill>
                  <a:srgbClr val="FFFFFF"/>
                </a:solidFill>
                <a:latin typeface="Symbol" pitchFamily="18" charset="2"/>
              </a:endParaRPr>
            </a:p>
          </p:txBody>
        </p:sp>
        <p:sp>
          <p:nvSpPr>
            <p:cNvPr id="43" name="Rectangle 29"/>
            <p:cNvSpPr>
              <a:spLocks noChangeArrowheads="1"/>
            </p:cNvSpPr>
            <p:nvPr/>
          </p:nvSpPr>
          <p:spPr bwMode="auto">
            <a:xfrm>
              <a:off x="2022019" y="4149017"/>
              <a:ext cx="904028" cy="584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200" b="0" i="1" u="none" strike="noStrike" kern="0" cap="none" spc="0" normalizeH="0" baseline="0" noProof="0" dirty="0" err="1">
                  <a:ln>
                    <a:noFill/>
                  </a:ln>
                  <a:solidFill>
                    <a:schemeClr val="accent4"/>
                  </a:solidFill>
                  <a:uLnTx/>
                  <a:uFillTx/>
                  <a:latin typeface="Times New Roman" pitchFamily="18" charset="0"/>
                </a:rPr>
                <a:t>i</a:t>
              </a: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Arial" charset="0"/>
                </a:rPr>
                <a:t> </a:t>
              </a: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Arial" charset="0"/>
                </a:rPr>
                <a:t>＝ </a:t>
              </a: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Arial" charset="0"/>
                </a:rPr>
                <a:t>1</a:t>
              </a:r>
            </a:p>
          </p:txBody>
        </p:sp>
        <p:sp>
          <p:nvSpPr>
            <p:cNvPr id="45" name="Rectangle 30"/>
            <p:cNvSpPr>
              <a:spLocks noChangeArrowheads="1"/>
            </p:cNvSpPr>
            <p:nvPr/>
          </p:nvSpPr>
          <p:spPr bwMode="auto">
            <a:xfrm>
              <a:off x="2232823" y="3213770"/>
              <a:ext cx="499001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b="0" i="1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uLnTx/>
                  <a:uFillTx/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46" name="Line 31"/>
          <p:cNvSpPr>
            <a:spLocks noChangeShapeType="1"/>
          </p:cNvSpPr>
          <p:nvPr/>
        </p:nvSpPr>
        <p:spPr bwMode="auto">
          <a:xfrm>
            <a:off x="2495253" y="3271007"/>
            <a:ext cx="3188901" cy="0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uLnTx/>
              <a:uFillTx/>
              <a:latin typeface="Arial" charset="0"/>
            </a:endParaRPr>
          </a:p>
        </p:txBody>
      </p:sp>
      <p:sp>
        <p:nvSpPr>
          <p:cNvPr id="48" name="Rectangle 32"/>
          <p:cNvSpPr>
            <a:spLocks noChangeArrowheads="1"/>
          </p:cNvSpPr>
          <p:nvPr/>
        </p:nvSpPr>
        <p:spPr bwMode="auto">
          <a:xfrm>
            <a:off x="3719389" y="3193043"/>
            <a:ext cx="595312" cy="830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4800" b="0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Times New Roman" pitchFamily="18" charset="0"/>
              </a:rPr>
              <a:t>N</a:t>
            </a:r>
          </a:p>
        </p:txBody>
      </p:sp>
      <p:sp>
        <p:nvSpPr>
          <p:cNvPr id="63" name="正方形/長方形 62"/>
          <p:cNvSpPr/>
          <p:nvPr/>
        </p:nvSpPr>
        <p:spPr>
          <a:xfrm>
            <a:off x="6419689" y="1557587"/>
            <a:ext cx="5868652" cy="2490135"/>
          </a:xfrm>
          <a:prstGeom prst="rect">
            <a:avLst/>
          </a:prstGeom>
          <a:solidFill>
            <a:srgbClr val="0000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502099" y="1629594"/>
            <a:ext cx="2041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accent5"/>
                </a:solidFill>
              </a:rPr>
              <a:t>標本</a:t>
            </a:r>
            <a:r>
              <a:rPr kumimoji="1" lang="ja-JP" altLang="en-US" sz="3600" dirty="0">
                <a:solidFill>
                  <a:schemeClr val="accent2"/>
                </a:solidFill>
              </a:rPr>
              <a:t>分散</a:t>
            </a:r>
          </a:p>
        </p:txBody>
      </p:sp>
      <p:sp>
        <p:nvSpPr>
          <p:cNvPr id="78" name="Line 31"/>
          <p:cNvSpPr>
            <a:spLocks noChangeShapeType="1"/>
          </p:cNvSpPr>
          <p:nvPr/>
        </p:nvSpPr>
        <p:spPr bwMode="auto">
          <a:xfrm>
            <a:off x="8811073" y="3271007"/>
            <a:ext cx="3188901" cy="0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uLnTx/>
              <a:uFillTx/>
              <a:latin typeface="Arial" charset="0"/>
            </a:endParaRPr>
          </a:p>
        </p:txBody>
      </p:sp>
      <p:sp>
        <p:nvSpPr>
          <p:cNvPr id="79" name="Rectangle 32"/>
          <p:cNvSpPr>
            <a:spLocks noChangeArrowheads="1"/>
          </p:cNvSpPr>
          <p:nvPr/>
        </p:nvSpPr>
        <p:spPr bwMode="auto">
          <a:xfrm>
            <a:off x="10101578" y="3124392"/>
            <a:ext cx="53091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5400" b="0" i="1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uLnTx/>
                <a:uFillTx/>
                <a:latin typeface="Times New Roman" pitchFamily="18" charset="0"/>
              </a:rPr>
              <a:t>n</a:t>
            </a:r>
          </a:p>
        </p:txBody>
      </p:sp>
      <p:grpSp>
        <p:nvGrpSpPr>
          <p:cNvPr id="12" name="グループ化 11"/>
          <p:cNvGrpSpPr/>
          <p:nvPr/>
        </p:nvGrpSpPr>
        <p:grpSpPr>
          <a:xfrm>
            <a:off x="8841895" y="1670834"/>
            <a:ext cx="3281546" cy="1592079"/>
            <a:chOff x="8841895" y="3141138"/>
            <a:chExt cx="3281546" cy="1592079"/>
          </a:xfrm>
        </p:grpSpPr>
        <p:sp>
          <p:nvSpPr>
            <p:cNvPr id="75" name="Rectangle 28"/>
            <p:cNvSpPr>
              <a:spLocks noChangeArrowheads="1"/>
            </p:cNvSpPr>
            <p:nvPr/>
          </p:nvSpPr>
          <p:spPr bwMode="auto">
            <a:xfrm>
              <a:off x="8927285" y="3422571"/>
              <a:ext cx="3196156" cy="10156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0" lang="en-US" altLang="ja-JP" sz="60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uLnTx/>
                  <a:uFillTx/>
                  <a:latin typeface="Symbol" pitchFamily="18" charset="2"/>
                </a:rPr>
                <a:t>S</a:t>
              </a:r>
              <a:r>
                <a:rPr kumimoji="0" lang="ja-JP" altLang="en-US" sz="4400" kern="0" dirty="0">
                  <a:solidFill>
                    <a:srgbClr val="FFFFFF"/>
                  </a:solidFill>
                  <a:latin typeface="Symbol" pitchFamily="18" charset="2"/>
                </a:rPr>
                <a:t>（</a:t>
              </a:r>
              <a:r>
                <a:rPr lang="ja-JP" altLang="en-US" dirty="0"/>
                <a:t> </a:t>
              </a:r>
              <a:r>
                <a:rPr kumimoji="0" lang="en-US" altLang="ja-JP" sz="60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Times New Roman" pitchFamily="18" charset="0"/>
                </a:rPr>
                <a:t>x</a:t>
              </a:r>
              <a:r>
                <a:rPr kumimoji="0" lang="en-US" altLang="ja-JP" sz="6000" b="0" i="1" u="none" strike="noStrike" kern="0" cap="none" spc="0" normalizeH="0" baseline="-10000" noProof="0" dirty="0">
                  <a:ln>
                    <a:noFill/>
                  </a:ln>
                  <a:solidFill>
                    <a:schemeClr val="accent4"/>
                  </a:solidFill>
                  <a:uLnTx/>
                  <a:uFillTx/>
                  <a:latin typeface="Times New Roman" pitchFamily="18" charset="0"/>
                </a:rPr>
                <a:t>i</a:t>
              </a:r>
              <a:r>
                <a:rPr kumimoji="0" lang="ja-JP" altLang="en-US" sz="6000" b="0" u="none" strike="noStrike" kern="0" cap="none" spc="0" normalizeH="0" baseline="-10000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Times New Roman" pitchFamily="18" charset="0"/>
                </a:rPr>
                <a:t> － </a:t>
              </a:r>
              <a:r>
                <a:rPr kumimoji="0" lang="en-US" altLang="ja-JP" sz="6000" i="1" kern="0" dirty="0">
                  <a:solidFill>
                    <a:schemeClr val="accent5"/>
                  </a:solidFill>
                  <a:latin typeface="Times New Roman" pitchFamily="18" charset="0"/>
                </a:rPr>
                <a:t>x</a:t>
              </a:r>
              <a:r>
                <a:rPr kumimoji="0" lang="ja-JP" altLang="en-US" sz="2000" i="1" kern="0" dirty="0">
                  <a:solidFill>
                    <a:schemeClr val="accent5"/>
                  </a:solidFill>
                  <a:latin typeface="Times New Roman" pitchFamily="18" charset="0"/>
                </a:rPr>
                <a:t> </a:t>
              </a:r>
              <a:r>
                <a:rPr kumimoji="0" lang="ja-JP" altLang="en-US" sz="4400" kern="0" dirty="0">
                  <a:solidFill>
                    <a:srgbClr val="FFFFFF"/>
                  </a:solidFill>
                  <a:latin typeface="Symbol" pitchFamily="18" charset="2"/>
                </a:rPr>
                <a:t>）</a:t>
              </a:r>
              <a:r>
                <a:rPr kumimoji="0" lang="ja-JP" altLang="en-US" sz="4400" kern="0" baseline="30000" dirty="0">
                  <a:solidFill>
                    <a:srgbClr val="FFFFFF"/>
                  </a:solidFill>
                  <a:latin typeface="Symbol" pitchFamily="18" charset="2"/>
                </a:rPr>
                <a:t>２</a:t>
              </a:r>
              <a:endParaRPr kumimoji="0" lang="en-US" altLang="ja-JP" sz="4400" kern="0" baseline="30000" dirty="0">
                <a:solidFill>
                  <a:srgbClr val="FFFFFF"/>
                </a:solidFill>
                <a:latin typeface="Symbol" pitchFamily="18" charset="2"/>
              </a:endParaRPr>
            </a:p>
          </p:txBody>
        </p:sp>
        <p:sp>
          <p:nvSpPr>
            <p:cNvPr id="76" name="Rectangle 29"/>
            <p:cNvSpPr>
              <a:spLocks noChangeArrowheads="1"/>
            </p:cNvSpPr>
            <p:nvPr/>
          </p:nvSpPr>
          <p:spPr bwMode="auto">
            <a:xfrm>
              <a:off x="8841895" y="4149017"/>
              <a:ext cx="904028" cy="584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200" b="0" i="1" u="none" strike="noStrike" kern="0" cap="none" spc="0" normalizeH="0" baseline="0" noProof="0" dirty="0" err="1">
                  <a:ln>
                    <a:noFill/>
                  </a:ln>
                  <a:solidFill>
                    <a:schemeClr val="accent4"/>
                  </a:solidFill>
                  <a:uLnTx/>
                  <a:uFillTx/>
                  <a:latin typeface="Times New Roman" pitchFamily="18" charset="0"/>
                </a:rPr>
                <a:t>i</a:t>
              </a: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Arial" charset="0"/>
                </a:rPr>
                <a:t> </a:t>
              </a: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Arial" charset="0"/>
                </a:rPr>
                <a:t>＝ </a:t>
              </a: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Arial" charset="0"/>
                </a:rPr>
                <a:t>1</a:t>
              </a:r>
            </a:p>
          </p:txBody>
        </p:sp>
        <p:sp>
          <p:nvSpPr>
            <p:cNvPr id="77" name="Rectangle 30"/>
            <p:cNvSpPr>
              <a:spLocks noChangeArrowheads="1"/>
            </p:cNvSpPr>
            <p:nvPr/>
          </p:nvSpPr>
          <p:spPr bwMode="auto">
            <a:xfrm>
              <a:off x="9052699" y="3141138"/>
              <a:ext cx="499001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200" b="0" i="1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uLnTx/>
                  <a:uFillTx/>
                  <a:latin typeface="Times New Roman" pitchFamily="18" charset="0"/>
                </a:rPr>
                <a:t>n</a:t>
              </a:r>
            </a:p>
          </p:txBody>
        </p:sp>
        <p:cxnSp>
          <p:nvCxnSpPr>
            <p:cNvPr id="81" name="直線コネクタ 80"/>
            <p:cNvCxnSpPr/>
            <p:nvPr/>
          </p:nvCxnSpPr>
          <p:spPr>
            <a:xfrm>
              <a:off x="11013081" y="3758922"/>
              <a:ext cx="43204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10" name="グループ化 9"/>
          <p:cNvGrpSpPr/>
          <p:nvPr/>
        </p:nvGrpSpPr>
        <p:grpSpPr>
          <a:xfrm>
            <a:off x="7175773" y="2895594"/>
            <a:ext cx="1563292" cy="769441"/>
            <a:chOff x="7247781" y="4365898"/>
            <a:chExt cx="1563292" cy="769441"/>
          </a:xfrm>
        </p:grpSpPr>
        <p:sp>
          <p:nvSpPr>
            <p:cNvPr id="74" name="テキスト ボックス 73"/>
            <p:cNvSpPr txBox="1"/>
            <p:nvPr/>
          </p:nvSpPr>
          <p:spPr>
            <a:xfrm>
              <a:off x="7298905" y="4365898"/>
              <a:ext cx="1512168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en-US" altLang="ja-JP" sz="4400" i="1" dirty="0">
                  <a:solidFill>
                    <a:schemeClr val="accent2"/>
                  </a:solidFill>
                </a:rPr>
                <a:t>σ</a:t>
              </a:r>
              <a:r>
                <a:rPr kumimoji="1" lang="ja-JP" altLang="en-US" sz="4400" baseline="30000" dirty="0">
                  <a:solidFill>
                    <a:schemeClr val="accent2"/>
                  </a:solidFill>
                </a:rPr>
                <a:t>２</a:t>
              </a:r>
              <a:r>
                <a:rPr kumimoji="1" lang="ja-JP" altLang="en-US" sz="4400" dirty="0">
                  <a:solidFill>
                    <a:schemeClr val="bg1"/>
                  </a:solidFill>
                </a:rPr>
                <a:t> ＝</a:t>
              </a:r>
            </a:p>
          </p:txBody>
        </p:sp>
        <p:sp>
          <p:nvSpPr>
            <p:cNvPr id="5" name="テキスト ボックス 4"/>
            <p:cNvSpPr txBox="1"/>
            <p:nvPr/>
          </p:nvSpPr>
          <p:spPr>
            <a:xfrm>
              <a:off x="7247781" y="4408647"/>
              <a:ext cx="576064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ja-JP" altLang="en-US" sz="3200" dirty="0">
                  <a:solidFill>
                    <a:schemeClr val="accent2"/>
                  </a:solidFill>
                </a:rPr>
                <a:t>＾</a:t>
              </a:r>
            </a:p>
          </p:txBody>
        </p:sp>
      </p:grpSp>
      <p:sp>
        <p:nvSpPr>
          <p:cNvPr id="68" name="テキスト ボックス 67"/>
          <p:cNvSpPr txBox="1"/>
          <p:nvPr/>
        </p:nvSpPr>
        <p:spPr>
          <a:xfrm>
            <a:off x="118989" y="3645818"/>
            <a:ext cx="19950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tx2"/>
                </a:solidFill>
              </a:rPr>
              <a:t>「シグマの２乗」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599709" y="3645818"/>
            <a:ext cx="26141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tx2"/>
                </a:solidFill>
              </a:rPr>
              <a:t>「シグマハットの２乗」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6419689" y="4202691"/>
            <a:ext cx="5868652" cy="2507506"/>
          </a:xfrm>
          <a:prstGeom prst="rect">
            <a:avLst/>
          </a:prstGeom>
          <a:solidFill>
            <a:srgbClr val="000000">
              <a:alpha val="20000"/>
            </a:srgb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502099" y="4221882"/>
            <a:ext cx="2041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accent1"/>
                </a:solidFill>
              </a:rPr>
              <a:t>不偏</a:t>
            </a:r>
            <a:r>
              <a:rPr kumimoji="1" lang="ja-JP" altLang="en-US" sz="3600" dirty="0">
                <a:solidFill>
                  <a:schemeClr val="accent2"/>
                </a:solidFill>
              </a:rPr>
              <a:t>分散</a:t>
            </a:r>
          </a:p>
        </p:txBody>
      </p:sp>
      <p:sp>
        <p:nvSpPr>
          <p:cNvPr id="56" name="Line 31"/>
          <p:cNvSpPr>
            <a:spLocks noChangeShapeType="1"/>
          </p:cNvSpPr>
          <p:nvPr/>
        </p:nvSpPr>
        <p:spPr bwMode="auto">
          <a:xfrm>
            <a:off x="8720727" y="5844104"/>
            <a:ext cx="3188901" cy="0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uLnTx/>
              <a:uFillTx/>
              <a:latin typeface="Arial" charset="0"/>
            </a:endParaRPr>
          </a:p>
        </p:txBody>
      </p:sp>
      <p:sp>
        <p:nvSpPr>
          <p:cNvPr id="61" name="Rectangle 28"/>
          <p:cNvSpPr>
            <a:spLocks noChangeArrowheads="1"/>
          </p:cNvSpPr>
          <p:nvPr/>
        </p:nvSpPr>
        <p:spPr bwMode="auto">
          <a:xfrm>
            <a:off x="8836939" y="4525364"/>
            <a:ext cx="3196156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ja-JP" sz="60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uLnTx/>
                <a:uFillTx/>
                <a:latin typeface="Symbol" pitchFamily="18" charset="2"/>
              </a:rPr>
              <a:t>S</a:t>
            </a:r>
            <a:r>
              <a:rPr kumimoji="0" lang="ja-JP" altLang="en-US" sz="4400" kern="0" dirty="0">
                <a:solidFill>
                  <a:srgbClr val="FFFFFF"/>
                </a:solidFill>
                <a:latin typeface="Symbol" pitchFamily="18" charset="2"/>
              </a:rPr>
              <a:t>（</a:t>
            </a:r>
            <a:r>
              <a:rPr lang="ja-JP" altLang="en-US" dirty="0"/>
              <a:t> </a:t>
            </a:r>
            <a:r>
              <a:rPr kumimoji="0" lang="en-US" altLang="ja-JP" sz="6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Times New Roman" pitchFamily="18" charset="0"/>
              </a:rPr>
              <a:t>x</a:t>
            </a:r>
            <a:r>
              <a:rPr kumimoji="0" lang="en-US" altLang="ja-JP" sz="6000" b="0" i="1" u="none" strike="noStrike" kern="0" cap="none" spc="0" normalizeH="0" baseline="-10000" noProof="0" dirty="0">
                <a:ln>
                  <a:noFill/>
                </a:ln>
                <a:solidFill>
                  <a:schemeClr val="accent4"/>
                </a:solidFill>
                <a:uLnTx/>
                <a:uFillTx/>
                <a:latin typeface="Times New Roman" pitchFamily="18" charset="0"/>
              </a:rPr>
              <a:t>i</a:t>
            </a:r>
            <a:r>
              <a:rPr kumimoji="0" lang="ja-JP" altLang="en-US" sz="6000" b="0" u="none" strike="noStrike" kern="0" cap="none" spc="0" normalizeH="0" baseline="-100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</a:rPr>
              <a:t> － </a:t>
            </a:r>
            <a:r>
              <a:rPr kumimoji="0" lang="en-US" altLang="ja-JP" sz="6000" i="1" kern="0" dirty="0">
                <a:solidFill>
                  <a:schemeClr val="accent5"/>
                </a:solidFill>
                <a:latin typeface="Times New Roman" pitchFamily="18" charset="0"/>
              </a:rPr>
              <a:t>x</a:t>
            </a:r>
            <a:r>
              <a:rPr kumimoji="0" lang="ja-JP" altLang="en-US" sz="2000" i="1" kern="0" dirty="0">
                <a:solidFill>
                  <a:schemeClr val="accent5"/>
                </a:solidFill>
                <a:latin typeface="Times New Roman" pitchFamily="18" charset="0"/>
              </a:rPr>
              <a:t> </a:t>
            </a:r>
            <a:r>
              <a:rPr kumimoji="0" lang="ja-JP" altLang="en-US" sz="4400" kern="0" dirty="0">
                <a:solidFill>
                  <a:srgbClr val="FFFFFF"/>
                </a:solidFill>
                <a:latin typeface="Symbol" pitchFamily="18" charset="2"/>
              </a:rPr>
              <a:t>）</a:t>
            </a:r>
            <a:r>
              <a:rPr kumimoji="0" lang="ja-JP" altLang="en-US" sz="4400" kern="0" baseline="30000" dirty="0">
                <a:solidFill>
                  <a:srgbClr val="FFFFFF"/>
                </a:solidFill>
                <a:latin typeface="Symbol" pitchFamily="18" charset="2"/>
              </a:rPr>
              <a:t>２</a:t>
            </a:r>
            <a:endParaRPr kumimoji="0" lang="en-US" altLang="ja-JP" sz="4400" kern="0" baseline="30000" dirty="0">
              <a:solidFill>
                <a:srgbClr val="FFFFFF"/>
              </a:solidFill>
              <a:latin typeface="Symbol" pitchFamily="18" charset="2"/>
            </a:endParaRPr>
          </a:p>
        </p:txBody>
      </p:sp>
      <p:sp>
        <p:nvSpPr>
          <p:cNvPr id="62" name="Rectangle 29"/>
          <p:cNvSpPr>
            <a:spLocks noChangeArrowheads="1"/>
          </p:cNvSpPr>
          <p:nvPr/>
        </p:nvSpPr>
        <p:spPr bwMode="auto">
          <a:xfrm>
            <a:off x="8751549" y="5251810"/>
            <a:ext cx="904028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b="0" i="1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uLnTx/>
                <a:uFillTx/>
                <a:latin typeface="Times New Roman" pitchFamily="18" charset="0"/>
              </a:rPr>
              <a:t>i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charset="0"/>
              </a:rPr>
              <a:t> </a:t>
            </a:r>
            <a:r>
              <a: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charset="0"/>
              </a:rPr>
              <a:t>＝ 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8962353" y="4243931"/>
            <a:ext cx="49900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b="0" i="1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uLnTx/>
                <a:uFillTx/>
                <a:latin typeface="Times New Roman" pitchFamily="18" charset="0"/>
              </a:rPr>
              <a:t>n</a:t>
            </a:r>
          </a:p>
        </p:txBody>
      </p:sp>
      <p:cxnSp>
        <p:nvCxnSpPr>
          <p:cNvPr id="65" name="直線コネクタ 64"/>
          <p:cNvCxnSpPr/>
          <p:nvPr/>
        </p:nvCxnSpPr>
        <p:spPr>
          <a:xfrm>
            <a:off x="10922735" y="4861715"/>
            <a:ext cx="432048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7064543" y="5468691"/>
            <a:ext cx="151216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ja-JP" altLang="en-US" sz="4400" dirty="0">
                <a:solidFill>
                  <a:schemeClr val="accent2"/>
                </a:solidFill>
              </a:rPr>
              <a:t>ｓ</a:t>
            </a:r>
            <a:r>
              <a:rPr kumimoji="1" lang="ja-JP" altLang="en-US" sz="4400" baseline="30000" dirty="0">
                <a:solidFill>
                  <a:schemeClr val="accent2"/>
                </a:solidFill>
              </a:rPr>
              <a:t>２</a:t>
            </a:r>
            <a:r>
              <a:rPr kumimoji="1" lang="ja-JP" altLang="en-US" sz="4400" dirty="0">
                <a:solidFill>
                  <a:schemeClr val="bg1"/>
                </a:solidFill>
              </a:rPr>
              <a:t> ＝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581370" y="6270044"/>
            <a:ext cx="169984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tx2"/>
                </a:solidFill>
              </a:rPr>
              <a:t>「エスの２乗」</a:t>
            </a:r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9533698" y="5786867"/>
            <a:ext cx="1568058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5400" b="0" i="1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uLnTx/>
                <a:uFillTx/>
                <a:latin typeface="Times New Roman" pitchFamily="18" charset="0"/>
              </a:rPr>
              <a:t>n</a:t>
            </a:r>
            <a:r>
              <a:rPr kumimoji="0" lang="ja-JP" altLang="en-US" sz="4800" b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uLnTx/>
                <a:uFillTx/>
                <a:latin typeface="Times New Roman" pitchFamily="18" charset="0"/>
              </a:rPr>
              <a:t>－１</a:t>
            </a:r>
            <a:endParaRPr kumimoji="0" lang="en-US" altLang="ja-JP" sz="4800" b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uLnTx/>
              <a:uFillTx/>
              <a:latin typeface="Times New Roman" pitchFamily="18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63004" y="4221882"/>
            <a:ext cx="5976665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>
                <a:solidFill>
                  <a:schemeClr val="tx2"/>
                </a:solidFill>
              </a:rPr>
              <a:t>※</a:t>
            </a:r>
            <a:r>
              <a:rPr kumimoji="1" lang="ja-JP" altLang="en-US" sz="2000" dirty="0">
                <a:solidFill>
                  <a:schemeClr val="tx2"/>
                </a:solidFill>
              </a:rPr>
              <a:t> なぜ、</a:t>
            </a:r>
            <a:r>
              <a:rPr kumimoji="1" lang="ja-JP" altLang="en-US" sz="2000" dirty="0">
                <a:solidFill>
                  <a:schemeClr val="accent1"/>
                </a:solidFill>
              </a:rPr>
              <a:t>不偏</a:t>
            </a:r>
            <a:r>
              <a:rPr kumimoji="1" lang="ja-JP" altLang="en-US" sz="2000" dirty="0">
                <a:solidFill>
                  <a:schemeClr val="accent2"/>
                </a:solidFill>
              </a:rPr>
              <a:t>分散</a:t>
            </a:r>
            <a:r>
              <a:rPr kumimoji="1" lang="ja-JP" altLang="en-US" sz="2000" dirty="0">
                <a:solidFill>
                  <a:schemeClr val="tx2"/>
                </a:solidFill>
              </a:rPr>
              <a:t>の場合は </a:t>
            </a:r>
            <a:r>
              <a:rPr kumimoji="1" lang="en-US" altLang="ja-JP" sz="2800" i="1" u="sng" dirty="0">
                <a:solidFill>
                  <a:schemeClr val="accent5"/>
                </a:solidFill>
                <a:uFill>
                  <a:solidFill>
                    <a:schemeClr val="accent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kumimoji="1" lang="ja-JP" altLang="en-US" sz="2000" i="1" u="sng" dirty="0">
                <a:solidFill>
                  <a:schemeClr val="accent5"/>
                </a:solidFill>
                <a:uFill>
                  <a:solidFill>
                    <a:schemeClr val="accent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000" u="sng" dirty="0" err="1">
                <a:solidFill>
                  <a:schemeClr val="accent5"/>
                </a:solidFill>
                <a:uFill>
                  <a:solidFill>
                    <a:schemeClr val="accent1"/>
                  </a:solidFill>
                </a:uFill>
              </a:rPr>
              <a:t>ー</a:t>
            </a:r>
            <a:r>
              <a:rPr kumimoji="1" lang="ja-JP" altLang="en-US" sz="2000" u="sng" dirty="0">
                <a:solidFill>
                  <a:schemeClr val="accent5"/>
                </a:solidFill>
                <a:uFill>
                  <a:solidFill>
                    <a:schemeClr val="accent1"/>
                  </a:solidFill>
                </a:uFill>
              </a:rPr>
              <a:t>１</a:t>
            </a:r>
            <a:r>
              <a:rPr kumimoji="1" lang="ja-JP" altLang="en-US" sz="2000" u="sng" dirty="0">
                <a:solidFill>
                  <a:schemeClr val="tx2"/>
                </a:solidFill>
                <a:uFill>
                  <a:solidFill>
                    <a:schemeClr val="accent1"/>
                  </a:solidFill>
                </a:uFill>
              </a:rPr>
              <a:t>で割るのか？</a:t>
            </a:r>
            <a:r>
              <a:rPr kumimoji="1" lang="ja-JP" altLang="en-US" sz="2000" dirty="0">
                <a:solidFill>
                  <a:schemeClr val="tx2"/>
                </a:solidFill>
              </a:rPr>
              <a:t>は、</a:t>
            </a:r>
            <a:endParaRPr kumimoji="1" lang="en-US" altLang="ja-JP" sz="2000" dirty="0">
              <a:solidFill>
                <a:schemeClr val="tx2"/>
              </a:solidFill>
            </a:endParaRPr>
          </a:p>
          <a:p>
            <a:r>
              <a:rPr lang="ja-JP" altLang="en-US" sz="2000" dirty="0">
                <a:solidFill>
                  <a:schemeClr val="tx2"/>
                </a:solidFill>
              </a:rPr>
              <a:t>高度な数学計算による証明が必要なため、</a:t>
            </a:r>
            <a:endParaRPr lang="en-US" altLang="ja-JP" sz="2000" dirty="0">
              <a:solidFill>
                <a:schemeClr val="tx2"/>
              </a:solidFill>
            </a:endParaRPr>
          </a:p>
          <a:p>
            <a:r>
              <a:rPr kumimoji="1" lang="ja-JP" altLang="en-US" sz="2000" dirty="0">
                <a:solidFill>
                  <a:schemeClr val="tx2"/>
                </a:solidFill>
              </a:rPr>
              <a:t>当授業では省略します。</a:t>
            </a:r>
            <a:endParaRPr kumimoji="1" lang="en-US" altLang="ja-JP" sz="2000" dirty="0">
              <a:solidFill>
                <a:schemeClr val="tx2"/>
              </a:solidFill>
            </a:endParaRPr>
          </a:p>
          <a:p>
            <a:endParaRPr lang="en-US" altLang="ja-JP" sz="700" dirty="0">
              <a:solidFill>
                <a:schemeClr val="tx2"/>
              </a:solidFill>
            </a:endParaRPr>
          </a:p>
          <a:p>
            <a:r>
              <a:rPr kumimoji="1" lang="en-US" altLang="ja-JP" sz="2000" dirty="0">
                <a:solidFill>
                  <a:schemeClr val="tx2"/>
                </a:solidFill>
              </a:rPr>
              <a:t>※</a:t>
            </a:r>
            <a:r>
              <a:rPr kumimoji="1" lang="ja-JP" altLang="en-US" sz="2000" dirty="0">
                <a:solidFill>
                  <a:schemeClr val="tx2"/>
                </a:solidFill>
              </a:rPr>
              <a:t> 教科書では、「標本数が </a:t>
            </a:r>
            <a:r>
              <a:rPr lang="en-US" altLang="ja-JP" sz="2800" i="1" u="sng" dirty="0">
                <a:solidFill>
                  <a:schemeClr val="accent5"/>
                </a:solidFill>
                <a:uFill>
                  <a:solidFill>
                    <a:schemeClr val="accent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ja-JP" altLang="en-US" sz="2000" i="1" u="sng" dirty="0">
                <a:solidFill>
                  <a:schemeClr val="accent5"/>
                </a:solidFill>
                <a:uFill>
                  <a:solidFill>
                    <a:schemeClr val="accent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000" u="sng" dirty="0">
                <a:solidFill>
                  <a:schemeClr val="accent5"/>
                </a:solidFill>
                <a:uFill>
                  <a:solidFill>
                    <a:schemeClr val="accent1"/>
                  </a:solidFill>
                </a:uFill>
              </a:rPr>
              <a:t>＜３０ </a:t>
            </a:r>
            <a:r>
              <a:rPr lang="ja-JP" altLang="en-US" sz="2000" u="sng" dirty="0">
                <a:solidFill>
                  <a:schemeClr val="tx2"/>
                </a:solidFill>
                <a:uFill>
                  <a:solidFill>
                    <a:schemeClr val="accent1"/>
                  </a:solidFill>
                </a:uFill>
              </a:rPr>
              <a:t>のときは </a:t>
            </a:r>
            <a:r>
              <a:rPr lang="en-US" altLang="ja-JP" sz="2800" i="1" u="sng" dirty="0">
                <a:solidFill>
                  <a:schemeClr val="accent5"/>
                </a:solidFill>
                <a:uFill>
                  <a:solidFill>
                    <a:schemeClr val="accent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ja-JP" altLang="en-US" sz="2000" i="1" u="sng" dirty="0">
                <a:solidFill>
                  <a:schemeClr val="accent5"/>
                </a:solidFill>
                <a:uFill>
                  <a:solidFill>
                    <a:schemeClr val="accent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ja-JP" altLang="en-US" sz="2000" u="sng" dirty="0" err="1">
                <a:solidFill>
                  <a:schemeClr val="accent5"/>
                </a:solidFill>
                <a:uFill>
                  <a:solidFill>
                    <a:schemeClr val="accent1"/>
                  </a:solidFill>
                </a:uFill>
              </a:rPr>
              <a:t>ー</a:t>
            </a:r>
            <a:r>
              <a:rPr lang="ja-JP" altLang="en-US" sz="2000" u="sng" dirty="0">
                <a:solidFill>
                  <a:schemeClr val="accent5"/>
                </a:solidFill>
                <a:uFill>
                  <a:solidFill>
                    <a:schemeClr val="accent1"/>
                  </a:solidFill>
                </a:uFill>
              </a:rPr>
              <a:t>１</a:t>
            </a:r>
            <a:r>
              <a:rPr lang="ja-JP" altLang="en-US" sz="2000" u="sng" dirty="0">
                <a:solidFill>
                  <a:schemeClr val="tx2"/>
                </a:solidFill>
                <a:uFill>
                  <a:solidFill>
                    <a:schemeClr val="accent1"/>
                  </a:solidFill>
                </a:uFill>
              </a:rPr>
              <a:t>で割った不偏分散にする</a:t>
            </a:r>
            <a:r>
              <a:rPr lang="ja-JP" altLang="en-US" sz="2000" dirty="0">
                <a:solidFill>
                  <a:schemeClr val="tx2"/>
                </a:solidFill>
                <a:uFill>
                  <a:solidFill>
                    <a:schemeClr val="accent1"/>
                  </a:solidFill>
                </a:uFill>
              </a:rPr>
              <a:t>」と書いてあります。</a:t>
            </a:r>
            <a:endParaRPr lang="en-US" altLang="ja-JP" sz="2000" dirty="0">
              <a:solidFill>
                <a:schemeClr val="tx2"/>
              </a:solidFill>
              <a:uFill>
                <a:solidFill>
                  <a:schemeClr val="accent1"/>
                </a:solidFill>
              </a:uFill>
            </a:endParaRPr>
          </a:p>
          <a:p>
            <a:r>
              <a:rPr kumimoji="1" lang="ja-JP" altLang="en-US" sz="2000" dirty="0">
                <a:solidFill>
                  <a:schemeClr val="tx2"/>
                </a:solidFill>
                <a:uFill>
                  <a:solidFill>
                    <a:schemeClr val="accent1"/>
                  </a:solidFill>
                </a:uFill>
              </a:rPr>
              <a:t>標本数が非常に大きければ母分散に近づきます。</a:t>
            </a:r>
            <a:endParaRPr kumimoji="1" lang="ja-JP" altLang="en-US" sz="2000" dirty="0">
              <a:solidFill>
                <a:schemeClr val="tx2"/>
              </a:solidFill>
            </a:endParaRP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8235344" y="70527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tx2"/>
                </a:solidFill>
              </a:rPr>
              <a:t>標本平均</a:t>
            </a:r>
            <a:r>
              <a:rPr kumimoji="1" lang="ja-JP" altLang="en-US" dirty="0">
                <a:solidFill>
                  <a:schemeClr val="tx2"/>
                </a:solidFill>
              </a:rPr>
              <a:t>　</a:t>
            </a:r>
            <a:r>
              <a:rPr lang="en-US" altLang="ja-JP" sz="36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en-US" altLang="ja-JP" sz="3600" i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" name="直線コネクタ 16"/>
          <p:cNvCxnSpPr/>
          <p:nvPr/>
        </p:nvCxnSpPr>
        <p:spPr>
          <a:xfrm>
            <a:off x="9902028" y="900576"/>
            <a:ext cx="252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角丸四角形 17"/>
          <p:cNvSpPr/>
          <p:nvPr/>
        </p:nvSpPr>
        <p:spPr>
          <a:xfrm>
            <a:off x="118989" y="117426"/>
            <a:ext cx="1332148" cy="53352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復習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176150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 animBg="1"/>
      <p:bldP spid="39" grpId="0"/>
      <p:bldP spid="40" grpId="0"/>
      <p:bldP spid="46" grpId="0" animBg="1"/>
      <p:bldP spid="48" grpId="0"/>
      <p:bldP spid="63" grpId="0" animBg="1"/>
      <p:bldP spid="67" grpId="0"/>
      <p:bldP spid="78" grpId="0" animBg="1"/>
      <p:bldP spid="79" grpId="0"/>
      <p:bldP spid="68" grpId="0"/>
      <p:bldP spid="69" grpId="0"/>
      <p:bldP spid="53" grpId="0" animBg="1"/>
      <p:bldP spid="55" grpId="0"/>
      <p:bldP spid="56" grpId="0" animBg="1"/>
      <p:bldP spid="61" grpId="0"/>
      <p:bldP spid="62" grpId="0"/>
      <p:bldP spid="64" grpId="0"/>
      <p:bldP spid="58" grpId="0"/>
      <p:bldP spid="60" grpId="0"/>
      <p:bldP spid="66" grpId="0"/>
      <p:bldP spid="2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179388" y="1705794"/>
            <a:ext cx="12108953" cy="4388296"/>
          </a:xfrm>
          <a:prstGeom prst="rect">
            <a:avLst/>
          </a:prstGeom>
          <a:solidFill>
            <a:srgbClr val="0000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50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79388" y="117426"/>
            <a:ext cx="7056437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200" dirty="0">
                <a:solidFill>
                  <a:srgbClr val="FFFFFF"/>
                </a:solidFill>
                <a:latin typeface="Arial" charset="0"/>
              </a:rPr>
              <a:t>２変数を持つデータ（</a:t>
            </a:r>
            <a:r>
              <a:rPr lang="ja-JP" altLang="en-US" sz="3200" dirty="0">
                <a:solidFill>
                  <a:schemeClr val="accent5"/>
                </a:solidFill>
                <a:latin typeface="Arial" charset="0"/>
              </a:rPr>
              <a:t>全</a:t>
            </a:r>
            <a:r>
              <a:rPr lang="en-US" altLang="ja-JP" sz="3200" dirty="0">
                <a:solidFill>
                  <a:schemeClr val="accent5"/>
                </a:solidFill>
                <a:latin typeface="Arial" charset="0"/>
              </a:rPr>
              <a:t>N</a:t>
            </a:r>
            <a:r>
              <a:rPr lang="ja-JP" altLang="en-US" sz="3200" dirty="0">
                <a:solidFill>
                  <a:schemeClr val="accent5"/>
                </a:solidFill>
                <a:latin typeface="Arial" charset="0"/>
              </a:rPr>
              <a:t>個</a:t>
            </a:r>
            <a:r>
              <a:rPr lang="ja-JP" altLang="en-US" sz="3200" dirty="0">
                <a:solidFill>
                  <a:srgbClr val="FFFFFF"/>
                </a:solidFill>
                <a:latin typeface="Arial" charset="0"/>
              </a:rPr>
              <a:t>）があるとき、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271117" y="769690"/>
            <a:ext cx="10153128" cy="707886"/>
          </a:xfrm>
          <a:prstGeom prst="rect">
            <a:avLst/>
          </a:prstGeom>
          <a:noFill/>
          <a:ln w="19050" algn="ctr">
            <a:solidFill>
              <a:srgbClr val="FFFFFF"/>
            </a:solidFill>
            <a:prstDash val="solid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（ </a:t>
            </a:r>
            <a:r>
              <a:rPr kumimoji="0" lang="en-US" altLang="ja-JP" sz="4000" b="0" i="1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itchFamily="18" charset="0"/>
              </a:rPr>
              <a:t>x</a:t>
            </a:r>
            <a:r>
              <a:rPr kumimoji="0" lang="en-US" altLang="ja-JP" sz="4000" b="0" i="0" u="none" strike="noStrike" kern="0" cap="none" spc="0" normalizeH="0" baseline="-10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</a:rPr>
              <a:t>1</a:t>
            </a:r>
            <a:r>
              <a:rPr kumimoji="0" lang="en-US" altLang="ja-JP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, </a:t>
            </a:r>
            <a:r>
              <a:rPr kumimoji="0" lang="en-US" altLang="ja-JP" sz="4000" b="0" i="1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</a:rPr>
              <a:t>y</a:t>
            </a:r>
            <a:r>
              <a:rPr kumimoji="0" lang="en-US" altLang="ja-JP" sz="4000" kern="0" baseline="-10000" dirty="0">
                <a:solidFill>
                  <a:schemeClr val="accent1"/>
                </a:solidFill>
                <a:latin typeface="Arial" charset="0"/>
              </a:rPr>
              <a:t>1</a:t>
            </a:r>
            <a:r>
              <a:rPr kumimoji="0" lang="en-US" altLang="ja-JP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）、（ </a:t>
            </a:r>
            <a:r>
              <a:rPr kumimoji="0" lang="en-US" altLang="ja-JP" sz="4000" i="1" kern="0" dirty="0">
                <a:solidFill>
                  <a:schemeClr val="accent4"/>
                </a:solidFill>
                <a:latin typeface="Times New Roman" pitchFamily="18" charset="0"/>
              </a:rPr>
              <a:t>x</a:t>
            </a:r>
            <a:r>
              <a:rPr kumimoji="0" lang="en-US" altLang="ja-JP" sz="4000" kern="0" baseline="-10000" dirty="0">
                <a:solidFill>
                  <a:schemeClr val="accent1"/>
                </a:solidFill>
                <a:latin typeface="Arial" charset="0"/>
              </a:rPr>
              <a:t>2</a:t>
            </a:r>
            <a:r>
              <a:rPr kumimoji="0" lang="en-US" altLang="ja-JP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, </a:t>
            </a:r>
            <a:r>
              <a:rPr kumimoji="0" lang="en-US" altLang="ja-JP" sz="4000" i="1" kern="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y</a:t>
            </a:r>
            <a:r>
              <a:rPr kumimoji="0" lang="en-US" altLang="ja-JP" sz="4000" kern="0" baseline="-10000" dirty="0">
                <a:solidFill>
                  <a:schemeClr val="accent1"/>
                </a:solidFill>
                <a:latin typeface="Arial" charset="0"/>
              </a:rPr>
              <a:t>2</a:t>
            </a:r>
            <a:r>
              <a:rPr kumimoji="0" lang="en-US" altLang="ja-JP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）、</a:t>
            </a:r>
            <a:r>
              <a:rPr kumimoji="0" lang="en-US" altLang="ja-JP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‥‥‥‥</a:t>
            </a:r>
            <a:r>
              <a:rPr kumimoji="0" lang="ja-JP" alt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、</a:t>
            </a:r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（ </a:t>
            </a:r>
            <a:r>
              <a:rPr kumimoji="0" lang="en-US" altLang="ja-JP" sz="4000" i="1" kern="0" dirty="0" err="1">
                <a:solidFill>
                  <a:schemeClr val="accent4"/>
                </a:solidFill>
                <a:latin typeface="Times New Roman" pitchFamily="18" charset="0"/>
              </a:rPr>
              <a:t>x</a:t>
            </a:r>
            <a:r>
              <a:rPr kumimoji="0" lang="en-US" altLang="ja-JP" sz="4000" kern="0" baseline="-10000" dirty="0" err="1">
                <a:solidFill>
                  <a:schemeClr val="accent5"/>
                </a:solidFill>
                <a:latin typeface="Arial" charset="0"/>
              </a:rPr>
              <a:t>N</a:t>
            </a:r>
            <a:r>
              <a:rPr kumimoji="0" lang="en-US" altLang="ja-JP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, </a:t>
            </a:r>
            <a:r>
              <a:rPr kumimoji="0" lang="en-US" altLang="ja-JP" sz="4000" i="1" kern="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y</a:t>
            </a:r>
            <a:r>
              <a:rPr kumimoji="0" lang="en-US" altLang="ja-JP" sz="4000" kern="0" baseline="-10000" dirty="0" err="1">
                <a:solidFill>
                  <a:schemeClr val="accent5"/>
                </a:solidFill>
                <a:latin typeface="Arial" charset="0"/>
              </a:rPr>
              <a:t>N</a:t>
            </a:r>
            <a:r>
              <a:rPr kumimoji="0" lang="en-US" altLang="ja-JP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）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1479" y="1777802"/>
            <a:ext cx="568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accent2"/>
                </a:solidFill>
              </a:rPr>
              <a:t>相関係数 </a:t>
            </a:r>
            <a:r>
              <a:rPr kumimoji="1" lang="ja-JP" altLang="en-US" dirty="0">
                <a:solidFill>
                  <a:schemeClr val="accent2"/>
                </a:solidFill>
              </a:rPr>
              <a:t>（ピアソンの積率相関係数）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271117" y="3435650"/>
            <a:ext cx="1152128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60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6000" i="1" baseline="-10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endParaRPr lang="ja-JP" altLang="en-US" sz="6000" i="1" baseline="-10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423244" y="3797431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tx2"/>
                </a:solidFill>
              </a:rPr>
              <a:t>＝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4871517" y="2493690"/>
            <a:ext cx="1006429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5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60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8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5529863" y="2641999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kumimoji="1" lang="en-US" altLang="ja-JP" sz="48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8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8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r>
              <a:rPr kumimoji="1" lang="ja-JP" alt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ja-JP" alt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lang="en-US" altLang="ja-JP" sz="4800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4800" b="1" i="1" baseline="-10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8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ja-JP" alt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endParaRPr lang="ja-JP" altLang="en-US" sz="48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直線コネクタ 11"/>
          <p:cNvCxnSpPr/>
          <p:nvPr/>
        </p:nvCxnSpPr>
        <p:spPr>
          <a:xfrm>
            <a:off x="6980071" y="2857386"/>
            <a:ext cx="360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" name="直線コネクタ 16"/>
          <p:cNvCxnSpPr/>
          <p:nvPr/>
        </p:nvCxnSpPr>
        <p:spPr>
          <a:xfrm>
            <a:off x="9234119" y="2857386"/>
            <a:ext cx="360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8" name="テキスト ボックス 17"/>
          <p:cNvSpPr txBox="1"/>
          <p:nvPr/>
        </p:nvSpPr>
        <p:spPr>
          <a:xfrm>
            <a:off x="3969873" y="4429658"/>
            <a:ext cx="1006429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5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60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8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629901" y="4577967"/>
            <a:ext cx="2623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kumimoji="1" lang="en-US" altLang="ja-JP" sz="48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8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8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r>
              <a:rPr lang="ja-JP" altLang="en-US" sz="36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endParaRPr kumimoji="1" lang="en-US" altLang="ja-JP" sz="3600" baseline="3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6065418" y="4807007"/>
            <a:ext cx="360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" name="直線コネクタ 15"/>
          <p:cNvCxnSpPr/>
          <p:nvPr/>
        </p:nvCxnSpPr>
        <p:spPr>
          <a:xfrm>
            <a:off x="3293201" y="4114391"/>
            <a:ext cx="8347068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フリーフォーム 21"/>
          <p:cNvSpPr/>
          <p:nvPr/>
        </p:nvSpPr>
        <p:spPr>
          <a:xfrm>
            <a:off x="3581233" y="4354178"/>
            <a:ext cx="3657600" cy="1467060"/>
          </a:xfrm>
          <a:custGeom>
            <a:avLst/>
            <a:gdLst>
              <a:gd name="connsiteX0" fmla="*/ 3657600 w 3657600"/>
              <a:gd name="connsiteY0" fmla="*/ 0 h 1467060"/>
              <a:gd name="connsiteX1" fmla="*/ 442127 w 3657600"/>
              <a:gd name="connsiteY1" fmla="*/ 0 h 1467060"/>
              <a:gd name="connsiteX2" fmla="*/ 150725 w 3657600"/>
              <a:gd name="connsiteY2" fmla="*/ 1467060 h 1467060"/>
              <a:gd name="connsiteX3" fmla="*/ 0 w 3657600"/>
              <a:gd name="connsiteY3" fmla="*/ 1205802 h 146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1467060">
                <a:moveTo>
                  <a:pt x="3657600" y="0"/>
                </a:moveTo>
                <a:lnTo>
                  <a:pt x="442127" y="0"/>
                </a:lnTo>
                <a:lnTo>
                  <a:pt x="150725" y="1467060"/>
                </a:lnTo>
                <a:lnTo>
                  <a:pt x="0" y="1205802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924453" y="4429658"/>
            <a:ext cx="1006429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5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60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8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84481" y="4577967"/>
            <a:ext cx="2623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kumimoji="1" lang="en-US" altLang="ja-JP" sz="4800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ja-JP" sz="4800" b="1" i="1" baseline="-10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8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ja-JP" alt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r>
              <a:rPr lang="ja-JP" altLang="en-US" sz="36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endParaRPr kumimoji="1" lang="en-US" altLang="ja-JP" sz="3600" baseline="3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コネクタ 32"/>
          <p:cNvCxnSpPr/>
          <p:nvPr/>
        </p:nvCxnSpPr>
        <p:spPr>
          <a:xfrm>
            <a:off x="10019998" y="4807007"/>
            <a:ext cx="360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フリーフォーム 33"/>
          <p:cNvSpPr/>
          <p:nvPr/>
        </p:nvSpPr>
        <p:spPr>
          <a:xfrm>
            <a:off x="7535813" y="4354178"/>
            <a:ext cx="3657600" cy="1467060"/>
          </a:xfrm>
          <a:custGeom>
            <a:avLst/>
            <a:gdLst>
              <a:gd name="connsiteX0" fmla="*/ 3657600 w 3657600"/>
              <a:gd name="connsiteY0" fmla="*/ 0 h 1467060"/>
              <a:gd name="connsiteX1" fmla="*/ 442127 w 3657600"/>
              <a:gd name="connsiteY1" fmla="*/ 0 h 1467060"/>
              <a:gd name="connsiteX2" fmla="*/ 150725 w 3657600"/>
              <a:gd name="connsiteY2" fmla="*/ 1467060 h 1467060"/>
              <a:gd name="connsiteX3" fmla="*/ 0 w 3657600"/>
              <a:gd name="connsiteY3" fmla="*/ 1205802 h 146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1467060">
                <a:moveTo>
                  <a:pt x="3657600" y="0"/>
                </a:moveTo>
                <a:lnTo>
                  <a:pt x="442127" y="0"/>
                </a:lnTo>
                <a:lnTo>
                  <a:pt x="150725" y="1467060"/>
                </a:lnTo>
                <a:lnTo>
                  <a:pt x="0" y="1205802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角丸四角形 22"/>
          <p:cNvSpPr/>
          <p:nvPr/>
        </p:nvSpPr>
        <p:spPr>
          <a:xfrm>
            <a:off x="4871516" y="2424133"/>
            <a:ext cx="5148481" cy="1519348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</a:rPr>
              <a:t>（ </a:t>
            </a:r>
            <a:r>
              <a:rPr lang="en-US" altLang="ja-JP" sz="44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3200" dirty="0">
                <a:solidFill>
                  <a:schemeClr val="accent4"/>
                </a:solidFill>
              </a:rPr>
              <a:t>の偏差 </a:t>
            </a:r>
            <a:r>
              <a:rPr lang="ja-JP" altLang="en-US" sz="3200" dirty="0">
                <a:solidFill>
                  <a:schemeClr val="bg1"/>
                </a:solidFill>
              </a:rPr>
              <a:t>）・（</a:t>
            </a:r>
            <a:r>
              <a:rPr lang="ja-JP" alt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 </a:t>
            </a:r>
            <a:r>
              <a:rPr lang="en-US" altLang="ja-JP" sz="4400" i="1" dirty="0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ja-JP" altLang="en-US" sz="3200" dirty="0">
                <a:solidFill>
                  <a:schemeClr val="accent3">
                    <a:lumMod val="40000"/>
                    <a:lumOff val="60000"/>
                  </a:schemeClr>
                </a:solidFill>
              </a:rPr>
              <a:t>の偏差 </a:t>
            </a:r>
            <a:r>
              <a:rPr lang="ja-JP" altLang="en-US" sz="3200" dirty="0">
                <a:solidFill>
                  <a:schemeClr val="bg1"/>
                </a:solidFill>
              </a:rPr>
              <a:t>）</a:t>
            </a:r>
            <a:endParaRPr lang="en-US" altLang="ja-JP" sz="32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3200" dirty="0">
                <a:solidFill>
                  <a:schemeClr val="bg1"/>
                </a:solidFill>
              </a:rPr>
              <a:t>の合計</a:t>
            </a:r>
          </a:p>
        </p:txBody>
      </p:sp>
      <p:sp>
        <p:nvSpPr>
          <p:cNvPr id="24" name="角丸四角形 23"/>
          <p:cNvSpPr/>
          <p:nvPr/>
        </p:nvSpPr>
        <p:spPr>
          <a:xfrm>
            <a:off x="3503365" y="4237866"/>
            <a:ext cx="3855358" cy="1712207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</a:rPr>
              <a:t>（ </a:t>
            </a:r>
            <a:r>
              <a:rPr lang="en-US" altLang="ja-JP" sz="44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3200" dirty="0">
                <a:solidFill>
                  <a:schemeClr val="accent4"/>
                </a:solidFill>
              </a:rPr>
              <a:t>の偏差 </a:t>
            </a:r>
            <a:r>
              <a:rPr lang="ja-JP" altLang="en-US" sz="3200" dirty="0">
                <a:solidFill>
                  <a:schemeClr val="bg1"/>
                </a:solidFill>
              </a:rPr>
              <a:t>）の２乗</a:t>
            </a:r>
            <a:endParaRPr lang="en-US" altLang="ja-JP" sz="3200" baseline="300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3200" dirty="0">
                <a:solidFill>
                  <a:schemeClr val="bg1"/>
                </a:solidFill>
              </a:rPr>
              <a:t>の合計</a:t>
            </a:r>
            <a:endParaRPr kumimoji="1" lang="en-US" altLang="ja-JP" sz="3200" dirty="0">
              <a:solidFill>
                <a:schemeClr val="bg1"/>
              </a:solidFill>
            </a:endParaRPr>
          </a:p>
          <a:p>
            <a:pPr algn="ctr"/>
            <a:r>
              <a:rPr lang="ja-JP" altLang="en-US" sz="2000" dirty="0">
                <a:solidFill>
                  <a:schemeClr val="accent2"/>
                </a:solidFill>
              </a:rPr>
              <a:t>（ </a:t>
            </a:r>
            <a:r>
              <a:rPr lang="en-US" altLang="ja-JP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2000" dirty="0">
                <a:solidFill>
                  <a:schemeClr val="accent2"/>
                </a:solidFill>
              </a:rPr>
              <a:t>の偏差平方和 ）</a:t>
            </a:r>
            <a:endParaRPr kumimoji="1" lang="ja-JP" altLang="en-US" sz="2800" dirty="0">
              <a:solidFill>
                <a:schemeClr val="accent2"/>
              </a:solidFill>
            </a:endParaRPr>
          </a:p>
        </p:txBody>
      </p:sp>
      <p:sp>
        <p:nvSpPr>
          <p:cNvPr id="25" name="角丸四角形 24"/>
          <p:cNvSpPr/>
          <p:nvPr/>
        </p:nvSpPr>
        <p:spPr>
          <a:xfrm>
            <a:off x="7514045" y="4237866"/>
            <a:ext cx="3855358" cy="1712207"/>
          </a:xfrm>
          <a:prstGeom prst="roundRect">
            <a:avLst/>
          </a:prstGeom>
          <a:solidFill>
            <a:schemeClr val="tx1"/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bg1"/>
                </a:solidFill>
              </a:rPr>
              <a:t>（ </a:t>
            </a:r>
            <a:r>
              <a:rPr lang="en-US" altLang="ja-JP" sz="4400" i="1" dirty="0">
                <a:solidFill>
                  <a:srgbClr val="008000">
                    <a:lumMod val="40000"/>
                    <a:lumOff val="60000"/>
                  </a:srgb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ja-JP" altLang="en-US" sz="3200" dirty="0">
                <a:solidFill>
                  <a:srgbClr val="008000">
                    <a:lumMod val="40000"/>
                    <a:lumOff val="60000"/>
                  </a:srgbClr>
                </a:solidFill>
              </a:rPr>
              <a:t>の偏差</a:t>
            </a:r>
            <a:r>
              <a:rPr lang="ja-JP" altLang="en-US" sz="3200" dirty="0">
                <a:solidFill>
                  <a:schemeClr val="accent4"/>
                </a:solidFill>
              </a:rPr>
              <a:t> </a:t>
            </a:r>
            <a:r>
              <a:rPr lang="ja-JP" altLang="en-US" sz="3200" dirty="0">
                <a:solidFill>
                  <a:schemeClr val="bg1"/>
                </a:solidFill>
              </a:rPr>
              <a:t>）の２乗</a:t>
            </a:r>
            <a:endParaRPr lang="en-US" altLang="ja-JP" sz="3200" baseline="30000" dirty="0">
              <a:solidFill>
                <a:schemeClr val="bg1"/>
              </a:solidFill>
            </a:endParaRPr>
          </a:p>
          <a:p>
            <a:pPr algn="ctr"/>
            <a:r>
              <a:rPr kumimoji="1" lang="ja-JP" altLang="en-US" sz="3200" dirty="0">
                <a:solidFill>
                  <a:schemeClr val="bg1"/>
                </a:solidFill>
              </a:rPr>
              <a:t>の合計</a:t>
            </a:r>
            <a:endParaRPr kumimoji="1" lang="en-US" altLang="ja-JP" sz="3200" dirty="0">
              <a:solidFill>
                <a:schemeClr val="bg1"/>
              </a:solidFill>
            </a:endParaRPr>
          </a:p>
          <a:p>
            <a:pPr lvl="0" algn="ctr"/>
            <a:r>
              <a:rPr lang="ja-JP" altLang="en-US" sz="2000" dirty="0">
                <a:solidFill>
                  <a:srgbClr val="FFFF00"/>
                </a:solidFill>
              </a:rPr>
              <a:t>（ </a:t>
            </a:r>
            <a:r>
              <a:rPr lang="en-US" altLang="ja-JP" sz="2800" i="1" dirty="0">
                <a:solidFill>
                  <a:srgbClr val="FFFF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ja-JP" altLang="en-US" sz="2000" dirty="0">
                <a:solidFill>
                  <a:srgbClr val="FFFF00"/>
                </a:solidFill>
              </a:rPr>
              <a:t>の偏差平方和 ）</a:t>
            </a:r>
            <a:endParaRPr lang="ja-JP" altLang="en-US" sz="2800" dirty="0">
              <a:solidFill>
                <a:srgbClr val="FFFF00"/>
              </a:solidFill>
            </a:endParaRPr>
          </a:p>
        </p:txBody>
      </p:sp>
      <p:sp>
        <p:nvSpPr>
          <p:cNvPr id="27" name="左右矢印 26"/>
          <p:cNvSpPr/>
          <p:nvPr/>
        </p:nvSpPr>
        <p:spPr>
          <a:xfrm>
            <a:off x="11193413" y="6245106"/>
            <a:ext cx="1069846" cy="432048"/>
          </a:xfrm>
          <a:prstGeom prst="leftRightArrow">
            <a:avLst>
              <a:gd name="adj1" fmla="val 50000"/>
              <a:gd name="adj2" fmla="val 69024"/>
            </a:avLst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10818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51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85958" y="189434"/>
            <a:ext cx="432117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200" dirty="0">
                <a:solidFill>
                  <a:srgbClr val="FFFFFF"/>
                </a:solidFill>
                <a:latin typeface="Arial" charset="0"/>
              </a:rPr>
              <a:t>相関係数　</a:t>
            </a:r>
            <a:r>
              <a:rPr lang="en-US" altLang="ja-JP" sz="54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5400" i="1" baseline="-10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ja-JP" altLang="en-US" sz="3200" dirty="0">
                <a:solidFill>
                  <a:srgbClr val="FFFFFF"/>
                </a:solidFill>
                <a:latin typeface="Arial" charset="0"/>
              </a:rPr>
              <a:t>　は、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1775123" y="1197546"/>
            <a:ext cx="885481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rgbClr val="FFFFFF"/>
                </a:solidFill>
                <a:latin typeface="Arial" charset="0"/>
              </a:rPr>
              <a:t>●</a:t>
            </a: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　取り得る範囲　</a:t>
            </a:r>
            <a:r>
              <a:rPr lang="ja-JP" altLang="en-US" sz="3600" dirty="0">
                <a:solidFill>
                  <a:schemeClr val="accent1"/>
                </a:solidFill>
                <a:latin typeface="Arial" charset="0"/>
              </a:rPr>
              <a:t>－１</a:t>
            </a: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 ≦ </a:t>
            </a:r>
            <a:r>
              <a:rPr lang="en-US" altLang="ja-JP" sz="4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4800" i="1" baseline="-10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ja-JP" sz="3600" dirty="0">
                <a:solidFill>
                  <a:srgbClr val="FFFFFF"/>
                </a:solidFill>
                <a:latin typeface="Arial" charset="0"/>
              </a:rPr>
              <a:t> ≦ </a:t>
            </a:r>
            <a:r>
              <a:rPr lang="ja-JP" altLang="en-US" sz="3600" dirty="0">
                <a:solidFill>
                  <a:schemeClr val="accent1"/>
                </a:solidFill>
                <a:latin typeface="Arial" charset="0"/>
              </a:rPr>
              <a:t>＋１</a:t>
            </a:r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775123" y="2297683"/>
            <a:ext cx="9433098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rgbClr val="FFFFFF"/>
                </a:solidFill>
                <a:latin typeface="Arial" charset="0"/>
              </a:rPr>
              <a:t>●</a:t>
            </a: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　「</a:t>
            </a:r>
            <a:r>
              <a:rPr lang="ja-JP" altLang="en-US" sz="3600" dirty="0">
                <a:solidFill>
                  <a:schemeClr val="accent4"/>
                </a:solidFill>
                <a:latin typeface="Arial" charset="0"/>
              </a:rPr>
              <a:t>正の相関</a:t>
            </a:r>
            <a:r>
              <a:rPr lang="ja-JP" altLang="en-US" sz="3600" dirty="0">
                <a:solidFill>
                  <a:schemeClr val="bg1"/>
                </a:solidFill>
                <a:latin typeface="Arial" charset="0"/>
              </a:rPr>
              <a:t>」</a:t>
            </a: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なら　０ ＜ </a:t>
            </a:r>
            <a:r>
              <a:rPr lang="en-US" altLang="ja-JP" sz="4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4800" i="1" baseline="-10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ja-JP" sz="3600" dirty="0">
                <a:solidFill>
                  <a:srgbClr val="FFFFFF"/>
                </a:solidFill>
                <a:latin typeface="Arial" charset="0"/>
              </a:rPr>
              <a:t> ≦ </a:t>
            </a:r>
            <a:r>
              <a:rPr lang="ja-JP" altLang="en-US" sz="3600" dirty="0">
                <a:solidFill>
                  <a:schemeClr val="accent4"/>
                </a:solidFill>
                <a:latin typeface="Arial" charset="0"/>
              </a:rPr>
              <a:t>＋１</a:t>
            </a:r>
            <a:br>
              <a:rPr lang="ja-JP" altLang="en-US" sz="3600" dirty="0">
                <a:solidFill>
                  <a:srgbClr val="FFFF00"/>
                </a:solidFill>
                <a:latin typeface="Arial" charset="0"/>
              </a:rPr>
            </a:br>
            <a:r>
              <a:rPr lang="ja-JP" altLang="en-US" sz="3600" dirty="0">
                <a:solidFill>
                  <a:srgbClr val="FFFF00"/>
                </a:solidFill>
                <a:latin typeface="Arial" charset="0"/>
              </a:rPr>
              <a:t>　　　　　　　　</a:t>
            </a:r>
            <a:r>
              <a:rPr lang="ja-JP" altLang="en-US" sz="3600" dirty="0">
                <a:solidFill>
                  <a:schemeClr val="accent4"/>
                </a:solidFill>
                <a:latin typeface="Arial" charset="0"/>
              </a:rPr>
              <a:t>★ ＋１ に近いほど強い正の相関</a:t>
            </a:r>
          </a:p>
        </p:txBody>
      </p:sp>
      <p:sp>
        <p:nvSpPr>
          <p:cNvPr id="14" name="Text Box 9"/>
          <p:cNvSpPr txBox="1">
            <a:spLocks noChangeArrowheads="1"/>
          </p:cNvSpPr>
          <p:nvPr/>
        </p:nvSpPr>
        <p:spPr bwMode="auto">
          <a:xfrm>
            <a:off x="1775123" y="3886894"/>
            <a:ext cx="9433098" cy="138499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rgbClr val="FFFFFF"/>
                </a:solidFill>
                <a:latin typeface="Arial" charset="0"/>
              </a:rPr>
              <a:t>●</a:t>
            </a: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　「</a:t>
            </a:r>
            <a:r>
              <a:rPr lang="ja-JP" altLang="en-US" sz="3600" dirty="0">
                <a:solidFill>
                  <a:schemeClr val="accent1"/>
                </a:solidFill>
                <a:latin typeface="Arial" charset="0"/>
              </a:rPr>
              <a:t>負の相関</a:t>
            </a:r>
            <a:r>
              <a:rPr lang="ja-JP" altLang="en-US" sz="3600" dirty="0">
                <a:solidFill>
                  <a:schemeClr val="bg1"/>
                </a:solidFill>
                <a:latin typeface="Arial" charset="0"/>
              </a:rPr>
              <a:t>」</a:t>
            </a: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のなら　</a:t>
            </a:r>
            <a:r>
              <a:rPr lang="ja-JP" altLang="en-US" sz="3600" dirty="0">
                <a:solidFill>
                  <a:schemeClr val="accent1"/>
                </a:solidFill>
                <a:latin typeface="Arial" charset="0"/>
              </a:rPr>
              <a:t>－１</a:t>
            </a: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 ≦ </a:t>
            </a:r>
            <a:r>
              <a:rPr lang="en-US" altLang="ja-JP" sz="4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4800" i="1" baseline="-10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ja-JP" sz="36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＜ ０</a:t>
            </a:r>
            <a:br>
              <a:rPr lang="ja-JP" altLang="en-US" sz="3600" dirty="0">
                <a:solidFill>
                  <a:srgbClr val="FFFF00"/>
                </a:solidFill>
                <a:latin typeface="Arial" charset="0"/>
              </a:rPr>
            </a:br>
            <a:r>
              <a:rPr lang="ja-JP" altLang="en-US" sz="3600" dirty="0">
                <a:solidFill>
                  <a:srgbClr val="FFFF00"/>
                </a:solidFill>
                <a:latin typeface="Arial" charset="0"/>
              </a:rPr>
              <a:t>　　　　　　　　</a:t>
            </a:r>
            <a:r>
              <a:rPr lang="ja-JP" altLang="en-US" sz="3600" dirty="0">
                <a:solidFill>
                  <a:schemeClr val="accent1"/>
                </a:solidFill>
                <a:latin typeface="Arial" charset="0"/>
              </a:rPr>
              <a:t>★ －１ に近いほど強い負の相関</a:t>
            </a:r>
          </a:p>
        </p:txBody>
      </p:sp>
      <p:sp>
        <p:nvSpPr>
          <p:cNvPr id="15" name="Text Box 10"/>
          <p:cNvSpPr txBox="1">
            <a:spLocks noChangeArrowheads="1"/>
          </p:cNvSpPr>
          <p:nvPr/>
        </p:nvSpPr>
        <p:spPr bwMode="auto">
          <a:xfrm>
            <a:off x="1775123" y="5476106"/>
            <a:ext cx="7776914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3600" dirty="0">
                <a:solidFill>
                  <a:srgbClr val="FFFFFF"/>
                </a:solidFill>
                <a:latin typeface="Arial" charset="0"/>
              </a:rPr>
              <a:t>●</a:t>
            </a: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　</a:t>
            </a:r>
            <a:r>
              <a:rPr lang="en-US" altLang="ja-JP" sz="4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4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4800" i="1" baseline="-10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en-US" altLang="ja-JP" sz="3600" dirty="0">
                <a:solidFill>
                  <a:srgbClr val="FFFFFF"/>
                </a:solidFill>
                <a:latin typeface="Arial" charset="0"/>
              </a:rPr>
              <a:t> </a:t>
            </a: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が </a:t>
            </a:r>
            <a:r>
              <a:rPr lang="ja-JP" alt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</a:rPr>
              <a:t>０ に近いほど　「無相関」</a:t>
            </a:r>
          </a:p>
        </p:txBody>
      </p:sp>
    </p:spTree>
    <p:extLst>
      <p:ext uri="{BB962C8B-B14F-4D97-AF65-F5344CB8AC3E}">
        <p14:creationId xmlns:p14="http://schemas.microsoft.com/office/powerpoint/2010/main" val="176232076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5093" y="4216487"/>
            <a:ext cx="3384922" cy="215510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52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11" name="Text Box 6"/>
          <p:cNvSpPr txBox="1">
            <a:spLocks noChangeArrowheads="1"/>
          </p:cNvSpPr>
          <p:nvPr/>
        </p:nvSpPr>
        <p:spPr bwMode="auto">
          <a:xfrm>
            <a:off x="185958" y="189434"/>
            <a:ext cx="432117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200" dirty="0">
                <a:solidFill>
                  <a:srgbClr val="FFFFFF"/>
                </a:solidFill>
                <a:latin typeface="Arial" charset="0"/>
              </a:rPr>
              <a:t>相関係数　</a:t>
            </a:r>
            <a:r>
              <a:rPr lang="en-US" altLang="ja-JP" sz="54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5400" i="1" baseline="-10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ja-JP" altLang="en-US" sz="3200" dirty="0">
                <a:solidFill>
                  <a:srgbClr val="FFFFFF"/>
                </a:solidFill>
                <a:latin typeface="Arial" charset="0"/>
              </a:rPr>
              <a:t>　は、</a:t>
            </a:r>
          </a:p>
        </p:txBody>
      </p:sp>
      <p:sp>
        <p:nvSpPr>
          <p:cNvPr id="32" name="AutoShape 16"/>
          <p:cNvSpPr>
            <a:spLocks noChangeArrowheads="1"/>
          </p:cNvSpPr>
          <p:nvPr/>
        </p:nvSpPr>
        <p:spPr bwMode="auto">
          <a:xfrm rot="5400000">
            <a:off x="3460093" y="449572"/>
            <a:ext cx="431800" cy="4953769"/>
          </a:xfrm>
          <a:prstGeom prst="triangle">
            <a:avLst>
              <a:gd name="adj" fmla="val 50000"/>
            </a:avLst>
          </a:prstGeom>
          <a:solidFill>
            <a:schemeClr val="accent1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3" name="AutoShape 17"/>
          <p:cNvSpPr>
            <a:spLocks noChangeArrowheads="1"/>
          </p:cNvSpPr>
          <p:nvPr/>
        </p:nvSpPr>
        <p:spPr bwMode="auto">
          <a:xfrm rot="16200000" flipH="1">
            <a:off x="8562457" y="315266"/>
            <a:ext cx="431800" cy="5222382"/>
          </a:xfrm>
          <a:prstGeom prst="triangle">
            <a:avLst>
              <a:gd name="adj" fmla="val 50000"/>
            </a:avLst>
          </a:prstGeom>
          <a:solidFill>
            <a:schemeClr val="accent4"/>
          </a:solidFill>
          <a:ln w="952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34" name="Line 9"/>
          <p:cNvSpPr>
            <a:spLocks noChangeShapeType="1"/>
          </p:cNvSpPr>
          <p:nvPr/>
        </p:nvSpPr>
        <p:spPr bwMode="auto">
          <a:xfrm>
            <a:off x="1199109" y="2335907"/>
            <a:ext cx="10190437" cy="0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 type="triangle" w="med" len="med"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5" name="Line 10"/>
          <p:cNvSpPr>
            <a:spLocks noChangeShapeType="1"/>
          </p:cNvSpPr>
          <p:nvPr/>
        </p:nvSpPr>
        <p:spPr bwMode="auto">
          <a:xfrm>
            <a:off x="6167165" y="1989832"/>
            <a:ext cx="0" cy="1225550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36" name="Text Box 13"/>
          <p:cNvSpPr txBox="1">
            <a:spLocks noChangeArrowheads="1"/>
          </p:cNvSpPr>
          <p:nvPr/>
        </p:nvSpPr>
        <p:spPr bwMode="auto">
          <a:xfrm>
            <a:off x="5908402" y="1413570"/>
            <a:ext cx="50323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 dirty="0">
                <a:solidFill>
                  <a:schemeClr val="accent2"/>
                </a:solidFill>
                <a:latin typeface="Arial" charset="0"/>
              </a:rPr>
              <a:t>０</a:t>
            </a:r>
          </a:p>
        </p:txBody>
      </p:sp>
      <p:sp>
        <p:nvSpPr>
          <p:cNvPr id="37" name="Text Box 14"/>
          <p:cNvSpPr txBox="1">
            <a:spLocks noChangeArrowheads="1"/>
          </p:cNvSpPr>
          <p:nvPr/>
        </p:nvSpPr>
        <p:spPr bwMode="auto">
          <a:xfrm>
            <a:off x="8905602" y="1413570"/>
            <a:ext cx="10064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>
                <a:solidFill>
                  <a:srgbClr val="FFFF00"/>
                </a:solidFill>
                <a:latin typeface="Arial" charset="0"/>
              </a:rPr>
              <a:t>＋１</a:t>
            </a:r>
          </a:p>
        </p:txBody>
      </p:sp>
      <p:sp>
        <p:nvSpPr>
          <p:cNvPr id="38" name="Text Box 15"/>
          <p:cNvSpPr txBox="1">
            <a:spLocks noChangeArrowheads="1"/>
          </p:cNvSpPr>
          <p:nvPr/>
        </p:nvSpPr>
        <p:spPr bwMode="auto">
          <a:xfrm>
            <a:off x="2452415" y="1413570"/>
            <a:ext cx="1006475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>
                <a:solidFill>
                  <a:srgbClr val="FFFF00"/>
                </a:solidFill>
                <a:latin typeface="Arial" charset="0"/>
              </a:rPr>
              <a:t>－１</a:t>
            </a:r>
          </a:p>
        </p:txBody>
      </p:sp>
      <p:sp>
        <p:nvSpPr>
          <p:cNvPr id="39" name="Line 11"/>
          <p:cNvSpPr>
            <a:spLocks noChangeShapeType="1"/>
          </p:cNvSpPr>
          <p:nvPr/>
        </p:nvSpPr>
        <p:spPr bwMode="auto">
          <a:xfrm>
            <a:off x="11389546" y="2046982"/>
            <a:ext cx="0" cy="1311275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0" name="Line 12"/>
          <p:cNvSpPr>
            <a:spLocks noChangeShapeType="1"/>
          </p:cNvSpPr>
          <p:nvPr/>
        </p:nvSpPr>
        <p:spPr bwMode="auto">
          <a:xfrm>
            <a:off x="1199109" y="2046982"/>
            <a:ext cx="0" cy="1239838"/>
          </a:xfrm>
          <a:prstGeom prst="line">
            <a:avLst/>
          </a:prstGeom>
          <a:noFill/>
          <a:ln w="38100">
            <a:solidFill>
              <a:srgbClr val="FFFFFF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41" name="AutoShape 18"/>
          <p:cNvSpPr>
            <a:spLocks noChangeArrowheads="1"/>
          </p:cNvSpPr>
          <p:nvPr/>
        </p:nvSpPr>
        <p:spPr bwMode="auto">
          <a:xfrm>
            <a:off x="1631157" y="3286820"/>
            <a:ext cx="2772000" cy="738187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381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負の相関</a:t>
            </a:r>
          </a:p>
        </p:txBody>
      </p:sp>
      <p:sp>
        <p:nvSpPr>
          <p:cNvPr id="42" name="AutoShape 19"/>
          <p:cNvSpPr>
            <a:spLocks noChangeArrowheads="1"/>
          </p:cNvSpPr>
          <p:nvPr/>
        </p:nvSpPr>
        <p:spPr bwMode="auto">
          <a:xfrm>
            <a:off x="8152192" y="3286820"/>
            <a:ext cx="2772000" cy="738187"/>
          </a:xfrm>
          <a:prstGeom prst="roundRect">
            <a:avLst>
              <a:gd name="adj" fmla="val 16667"/>
            </a:avLst>
          </a:prstGeom>
          <a:solidFill>
            <a:schemeClr val="bg2">
              <a:lumMod val="60000"/>
              <a:lumOff val="40000"/>
            </a:schemeClr>
          </a:solidFill>
          <a:ln w="381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正の相関</a:t>
            </a:r>
          </a:p>
        </p:txBody>
      </p:sp>
      <p:sp>
        <p:nvSpPr>
          <p:cNvPr id="43" name="AutoShape 20"/>
          <p:cNvSpPr>
            <a:spLocks noChangeArrowheads="1"/>
          </p:cNvSpPr>
          <p:nvPr/>
        </p:nvSpPr>
        <p:spPr bwMode="auto">
          <a:xfrm>
            <a:off x="5203576" y="3286820"/>
            <a:ext cx="1900190" cy="738187"/>
          </a:xfrm>
          <a:prstGeom prst="roundRect">
            <a:avLst>
              <a:gd name="adj" fmla="val 16667"/>
            </a:avLst>
          </a:prstGeom>
          <a:solidFill>
            <a:schemeClr val="accent3">
              <a:lumMod val="60000"/>
              <a:lumOff val="40000"/>
            </a:schemeClr>
          </a:solidFill>
          <a:ln w="38100" algn="ctr">
            <a:solidFill>
              <a:srgbClr val="FFFFFF"/>
            </a:solidFill>
            <a:round/>
            <a:headEnd/>
            <a:tailEnd/>
          </a:ln>
          <a:effectLst/>
        </p:spPr>
        <p:txBody>
          <a:bodyPr vert="horz" wrap="none" anchor="ctr">
            <a:no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effectLst/>
                <a:uLnTx/>
                <a:uFillTx/>
                <a:latin typeface="Arial" charset="0"/>
              </a:rPr>
              <a:t>無相関</a:t>
            </a:r>
          </a:p>
        </p:txBody>
      </p:sp>
      <p:pic>
        <p:nvPicPr>
          <p:cNvPr id="44" name="Picture 21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039323" y="4227516"/>
            <a:ext cx="3384922" cy="223828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pic>
        <p:nvPicPr>
          <p:cNvPr id="46" name="Picture 2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55493" y="4797946"/>
            <a:ext cx="2955926" cy="195414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</p:pic>
      <p:sp>
        <p:nvSpPr>
          <p:cNvPr id="47" name="AutoShape 24"/>
          <p:cNvSpPr>
            <a:spLocks noChangeArrowheads="1"/>
          </p:cNvSpPr>
          <p:nvPr/>
        </p:nvSpPr>
        <p:spPr bwMode="auto">
          <a:xfrm rot="1677734">
            <a:off x="1317477" y="4890941"/>
            <a:ext cx="2939228" cy="622401"/>
          </a:xfrm>
          <a:prstGeom prst="roundRect">
            <a:avLst>
              <a:gd name="adj" fmla="val 16667"/>
            </a:avLst>
          </a:prstGeom>
          <a:solidFill>
            <a:schemeClr val="accent1">
              <a:alpha val="20000"/>
            </a:schemeClr>
          </a:solidFill>
          <a:ln w="38100" algn="ctr">
            <a:solidFill>
              <a:schemeClr val="accent1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48" name="AutoShape 25"/>
          <p:cNvSpPr>
            <a:spLocks noChangeArrowheads="1"/>
          </p:cNvSpPr>
          <p:nvPr/>
        </p:nvSpPr>
        <p:spPr bwMode="auto">
          <a:xfrm rot="19922266" flipH="1">
            <a:off x="8510169" y="4845196"/>
            <a:ext cx="2939227" cy="712718"/>
          </a:xfrm>
          <a:prstGeom prst="roundRect">
            <a:avLst>
              <a:gd name="adj" fmla="val 16667"/>
            </a:avLst>
          </a:prstGeom>
          <a:solidFill>
            <a:schemeClr val="accent4">
              <a:alpha val="20000"/>
            </a:schemeClr>
          </a:solidFill>
          <a:ln w="38100" algn="ctr">
            <a:solidFill>
              <a:schemeClr val="accent4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027155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53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85958" y="45418"/>
            <a:ext cx="10014151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200" dirty="0">
                <a:solidFill>
                  <a:srgbClr val="FFFFFF"/>
                </a:solidFill>
                <a:latin typeface="Arial" charset="0"/>
              </a:rPr>
              <a:t>相関係数　</a:t>
            </a:r>
            <a:r>
              <a:rPr lang="en-US" altLang="ja-JP" sz="54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5400" i="1" baseline="-10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ja-JP" altLang="en-US" sz="3200" dirty="0">
                <a:solidFill>
                  <a:srgbClr val="FFFFFF"/>
                </a:solidFill>
                <a:latin typeface="Arial" charset="0"/>
              </a:rPr>
              <a:t>　の数式の意味は？</a:t>
            </a:r>
          </a:p>
        </p:txBody>
      </p:sp>
      <p:grpSp>
        <p:nvGrpSpPr>
          <p:cNvPr id="36" name="グループ化 35"/>
          <p:cNvGrpSpPr/>
          <p:nvPr/>
        </p:nvGrpSpPr>
        <p:grpSpPr>
          <a:xfrm>
            <a:off x="407021" y="930234"/>
            <a:ext cx="8203052" cy="2775212"/>
            <a:chOff x="407021" y="1201379"/>
            <a:chExt cx="8203052" cy="2775212"/>
          </a:xfrm>
        </p:grpSpPr>
        <p:sp>
          <p:nvSpPr>
            <p:cNvPr id="5" name="Text Box 7"/>
            <p:cNvSpPr txBox="1">
              <a:spLocks noChangeArrowheads="1"/>
            </p:cNvSpPr>
            <p:nvPr/>
          </p:nvSpPr>
          <p:spPr bwMode="auto">
            <a:xfrm>
              <a:off x="407021" y="1921459"/>
              <a:ext cx="1152128" cy="830997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en-US" altLang="ja-JP" sz="4800" i="1" dirty="0" err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r</a:t>
              </a:r>
              <a:r>
                <a:rPr lang="en-US" altLang="ja-JP" sz="4800" i="1" baseline="-10000" dirty="0" err="1">
                  <a:solidFill>
                    <a:schemeClr val="accent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xy</a:t>
              </a:r>
              <a:endParaRPr lang="ja-JP" altLang="en-US" sz="4800" i="1" baseline="-10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テキスト ボックス 5"/>
            <p:cNvSpPr txBox="1"/>
            <p:nvPr/>
          </p:nvSpPr>
          <p:spPr>
            <a:xfrm>
              <a:off x="1271116" y="2217088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2800" dirty="0">
                  <a:solidFill>
                    <a:schemeClr val="tx2"/>
                  </a:solidFill>
                </a:rPr>
                <a:t>＝</a:t>
              </a:r>
            </a:p>
          </p:txBody>
        </p:sp>
        <p:sp>
          <p:nvSpPr>
            <p:cNvPr id="7" name="テキスト ボックス 6"/>
            <p:cNvSpPr txBox="1"/>
            <p:nvPr/>
          </p:nvSpPr>
          <p:spPr>
            <a:xfrm>
              <a:off x="2379837" y="2800885"/>
              <a:ext cx="1006429" cy="11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ja-JP" altLang="en-US" sz="20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Ｎ</a:t>
              </a:r>
              <a:endParaRPr lang="en-US" altLang="ja-JP" sz="4400" dirty="0">
                <a:solidFill>
                  <a:schemeClr val="accent5"/>
                </a:solidFill>
                <a:latin typeface="Symbol" panose="05050102010706020507" pitchFamily="18" charset="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ja-JP" sz="4800" dirty="0">
                  <a:solidFill>
                    <a:schemeClr val="bg1"/>
                  </a:solidFill>
                  <a:latin typeface="Symbol" panose="05050102010706020507" pitchFamily="18" charset="2"/>
                </a:rPr>
                <a:t>S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altLang="ja-JP" sz="2000" b="1" i="1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ja-JP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ja-JP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１</a:t>
              </a:r>
            </a:p>
          </p:txBody>
        </p:sp>
        <p:sp>
          <p:nvSpPr>
            <p:cNvPr id="8" name="テキスト ボックス 7"/>
            <p:cNvSpPr txBox="1"/>
            <p:nvPr/>
          </p:nvSpPr>
          <p:spPr>
            <a:xfrm>
              <a:off x="3039865" y="2949194"/>
              <a:ext cx="20832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kumimoji="1" lang="ja-JP" alt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 </a:t>
              </a:r>
              <a:r>
                <a:rPr kumimoji="1" lang="en-US" altLang="ja-JP" sz="40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ja-JP" sz="4000" b="1" i="1" baseline="-10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ja-JP" alt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－ </a:t>
              </a:r>
              <a:r>
                <a:rPr lang="en-US" altLang="ja-JP" sz="40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ja-JP" alt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）</a:t>
              </a:r>
              <a:r>
                <a:rPr lang="ja-JP" altLang="en-US" sz="2800" baseline="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２</a:t>
              </a:r>
              <a:endParaRPr kumimoji="1" lang="en-US" altLang="ja-JP" sz="28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" name="直線コネクタ 8"/>
            <p:cNvCxnSpPr/>
            <p:nvPr/>
          </p:nvCxnSpPr>
          <p:spPr>
            <a:xfrm>
              <a:off x="4217585" y="3178234"/>
              <a:ext cx="2880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0" name="フリーフォーム 9"/>
            <p:cNvSpPr/>
            <p:nvPr/>
          </p:nvSpPr>
          <p:spPr>
            <a:xfrm>
              <a:off x="2201361" y="2725405"/>
              <a:ext cx="2886180" cy="1251186"/>
            </a:xfrm>
            <a:custGeom>
              <a:avLst/>
              <a:gdLst>
                <a:gd name="connsiteX0" fmla="*/ 3657600 w 3657600"/>
                <a:gd name="connsiteY0" fmla="*/ 0 h 1467060"/>
                <a:gd name="connsiteX1" fmla="*/ 442127 w 3657600"/>
                <a:gd name="connsiteY1" fmla="*/ 0 h 1467060"/>
                <a:gd name="connsiteX2" fmla="*/ 150725 w 3657600"/>
                <a:gd name="connsiteY2" fmla="*/ 1467060 h 1467060"/>
                <a:gd name="connsiteX3" fmla="*/ 0 w 3657600"/>
                <a:gd name="connsiteY3" fmla="*/ 1205802 h 146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0" h="1467060">
                  <a:moveTo>
                    <a:pt x="3657600" y="0"/>
                  </a:moveTo>
                  <a:lnTo>
                    <a:pt x="442127" y="0"/>
                  </a:lnTo>
                  <a:lnTo>
                    <a:pt x="150725" y="1467060"/>
                  </a:lnTo>
                  <a:lnTo>
                    <a:pt x="0" y="1205802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sp>
          <p:nvSpPr>
            <p:cNvPr id="11" name="テキスト ボックス 10"/>
            <p:cNvSpPr txBox="1"/>
            <p:nvPr/>
          </p:nvSpPr>
          <p:spPr>
            <a:xfrm>
              <a:off x="5548189" y="2800885"/>
              <a:ext cx="1006429" cy="11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ja-JP" altLang="en-US" sz="20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Ｎ</a:t>
              </a:r>
              <a:endParaRPr lang="en-US" altLang="ja-JP" sz="4400" dirty="0">
                <a:solidFill>
                  <a:schemeClr val="accent5"/>
                </a:solidFill>
                <a:latin typeface="Symbol" panose="05050102010706020507" pitchFamily="18" charset="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ja-JP" sz="4800" dirty="0">
                  <a:solidFill>
                    <a:schemeClr val="bg1"/>
                  </a:solidFill>
                  <a:latin typeface="Symbol" panose="05050102010706020507" pitchFamily="18" charset="2"/>
                </a:rPr>
                <a:t>S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altLang="ja-JP" sz="2000" b="1" i="1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ja-JP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ja-JP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１</a:t>
              </a:r>
            </a:p>
          </p:txBody>
        </p:sp>
        <p:sp>
          <p:nvSpPr>
            <p:cNvPr id="12" name="テキスト ボックス 11"/>
            <p:cNvSpPr txBox="1"/>
            <p:nvPr/>
          </p:nvSpPr>
          <p:spPr>
            <a:xfrm>
              <a:off x="6208217" y="2949194"/>
              <a:ext cx="208327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kumimoji="1" lang="ja-JP" alt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 </a:t>
              </a:r>
              <a:r>
                <a:rPr kumimoji="1" lang="en-US" altLang="ja-JP" sz="4000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1" lang="en-US" altLang="ja-JP" sz="4000" b="1" i="1" baseline="-10000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ja-JP" alt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－ </a:t>
              </a:r>
              <a:r>
                <a:rPr lang="en-US" altLang="ja-JP" sz="40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1" lang="ja-JP" alt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）</a:t>
              </a:r>
              <a:r>
                <a:rPr lang="ja-JP" altLang="en-US" sz="2800" baseline="30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２</a:t>
              </a:r>
              <a:endParaRPr kumimoji="1" lang="en-US" altLang="ja-JP" sz="28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直線コネクタ 12"/>
            <p:cNvCxnSpPr/>
            <p:nvPr/>
          </p:nvCxnSpPr>
          <p:spPr>
            <a:xfrm>
              <a:off x="7385937" y="3178234"/>
              <a:ext cx="2880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14" name="フリーフォーム 13"/>
            <p:cNvSpPr/>
            <p:nvPr/>
          </p:nvSpPr>
          <p:spPr>
            <a:xfrm>
              <a:off x="5369713" y="2725405"/>
              <a:ext cx="2886180" cy="1251186"/>
            </a:xfrm>
            <a:custGeom>
              <a:avLst/>
              <a:gdLst>
                <a:gd name="connsiteX0" fmla="*/ 3657600 w 3657600"/>
                <a:gd name="connsiteY0" fmla="*/ 0 h 1467060"/>
                <a:gd name="connsiteX1" fmla="*/ 442127 w 3657600"/>
                <a:gd name="connsiteY1" fmla="*/ 0 h 1467060"/>
                <a:gd name="connsiteX2" fmla="*/ 150725 w 3657600"/>
                <a:gd name="connsiteY2" fmla="*/ 1467060 h 1467060"/>
                <a:gd name="connsiteX3" fmla="*/ 0 w 3657600"/>
                <a:gd name="connsiteY3" fmla="*/ 1205802 h 14670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57600" h="1467060">
                  <a:moveTo>
                    <a:pt x="3657600" y="0"/>
                  </a:moveTo>
                  <a:lnTo>
                    <a:pt x="442127" y="0"/>
                  </a:lnTo>
                  <a:lnTo>
                    <a:pt x="150725" y="1467060"/>
                  </a:lnTo>
                  <a:lnTo>
                    <a:pt x="0" y="1205802"/>
                  </a:lnTo>
                </a:path>
              </a:pathLst>
            </a:cu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800"/>
            </a:p>
          </p:txBody>
        </p:sp>
        <p:sp>
          <p:nvSpPr>
            <p:cNvPr id="15" name="テキスト ボックス 14"/>
            <p:cNvSpPr txBox="1"/>
            <p:nvPr/>
          </p:nvSpPr>
          <p:spPr>
            <a:xfrm>
              <a:off x="3137465" y="1201379"/>
              <a:ext cx="1006429" cy="11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ja-JP" altLang="en-US" sz="20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Ｎ</a:t>
              </a:r>
              <a:endParaRPr lang="en-US" altLang="ja-JP" sz="4400" dirty="0">
                <a:solidFill>
                  <a:schemeClr val="accent5"/>
                </a:solidFill>
                <a:latin typeface="Symbol" panose="05050102010706020507" pitchFamily="18" charset="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ja-JP" sz="4800" dirty="0">
                  <a:solidFill>
                    <a:schemeClr val="bg1"/>
                  </a:solidFill>
                  <a:latin typeface="Symbol" panose="05050102010706020507" pitchFamily="18" charset="2"/>
                </a:rPr>
                <a:t>S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altLang="ja-JP" sz="2000" b="1" i="1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ja-JP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ja-JP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１</a:t>
              </a:r>
            </a:p>
          </p:txBody>
        </p:sp>
        <p:sp>
          <p:nvSpPr>
            <p:cNvPr id="16" name="テキスト ボックス 15"/>
            <p:cNvSpPr txBox="1"/>
            <p:nvPr/>
          </p:nvSpPr>
          <p:spPr>
            <a:xfrm>
              <a:off x="3795811" y="1349688"/>
              <a:ext cx="3659204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kumimoji="1" lang="ja-JP" alt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 </a:t>
              </a:r>
              <a:r>
                <a:rPr kumimoji="1" lang="en-US" altLang="ja-JP" sz="40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en-US" altLang="ja-JP" sz="4000" b="1" i="1" baseline="-10000" dirty="0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ja-JP" alt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－ </a:t>
              </a:r>
              <a:r>
                <a:rPr lang="en-US" altLang="ja-JP" sz="40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x</a:t>
              </a:r>
              <a:r>
                <a:rPr kumimoji="1" lang="ja-JP" alt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）・</a:t>
              </a:r>
              <a:r>
                <a:rPr lang="ja-JP" alt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（ </a:t>
              </a:r>
              <a:r>
                <a:rPr lang="en-US" altLang="ja-JP" sz="4000" i="1" dirty="0" err="1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ja-JP" sz="4000" b="1" i="1" baseline="-10000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ja-JP" alt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－ </a:t>
              </a:r>
              <a:r>
                <a:rPr lang="en-US" altLang="ja-JP" sz="4000" i="1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ja-JP" altLang="en-US" sz="28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）</a:t>
              </a:r>
              <a:endParaRPr lang="ja-JP" altLang="en-US" sz="4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7" name="直線コネクタ 16"/>
            <p:cNvCxnSpPr/>
            <p:nvPr/>
          </p:nvCxnSpPr>
          <p:spPr>
            <a:xfrm>
              <a:off x="4988222" y="1565075"/>
              <a:ext cx="2880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8" name="直線コネクタ 17"/>
            <p:cNvCxnSpPr/>
            <p:nvPr/>
          </p:nvCxnSpPr>
          <p:spPr>
            <a:xfrm>
              <a:off x="6748171" y="1565075"/>
              <a:ext cx="288000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9" name="直線コネクタ 18"/>
            <p:cNvCxnSpPr/>
            <p:nvPr/>
          </p:nvCxnSpPr>
          <p:spPr>
            <a:xfrm>
              <a:off x="1919189" y="2485618"/>
              <a:ext cx="6690884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34" name="グループ化 33"/>
          <p:cNvGrpSpPr/>
          <p:nvPr/>
        </p:nvGrpSpPr>
        <p:grpSpPr>
          <a:xfrm>
            <a:off x="8638639" y="837506"/>
            <a:ext cx="2065526" cy="2772355"/>
            <a:chOff x="8638639" y="1108651"/>
            <a:chExt cx="2065526" cy="2772355"/>
          </a:xfrm>
        </p:grpSpPr>
        <p:sp>
          <p:nvSpPr>
            <p:cNvPr id="21" name="テキスト ボックス 20"/>
            <p:cNvSpPr txBox="1"/>
            <p:nvPr/>
          </p:nvSpPr>
          <p:spPr>
            <a:xfrm>
              <a:off x="9788724" y="3357786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solidFill>
                    <a:schemeClr val="accent5"/>
                  </a:solidFill>
                </a:rPr>
                <a:t>Ｎ</a:t>
              </a:r>
            </a:p>
          </p:txBody>
        </p:sp>
        <p:sp>
          <p:nvSpPr>
            <p:cNvPr id="22" name="テキスト ボックス 21"/>
            <p:cNvSpPr txBox="1"/>
            <p:nvPr/>
          </p:nvSpPr>
          <p:spPr>
            <a:xfrm>
              <a:off x="9788724" y="2680276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solidFill>
                    <a:schemeClr val="accent5"/>
                  </a:solidFill>
                </a:rPr>
                <a:t>１</a:t>
              </a:r>
            </a:p>
          </p:txBody>
        </p:sp>
        <p:cxnSp>
          <p:nvCxnSpPr>
            <p:cNvPr id="20" name="直線コネクタ 19"/>
            <p:cNvCxnSpPr/>
            <p:nvPr/>
          </p:nvCxnSpPr>
          <p:spPr>
            <a:xfrm>
              <a:off x="9788724" y="3264776"/>
              <a:ext cx="504056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23" name="大かっこ 22"/>
            <p:cNvSpPr/>
            <p:nvPr/>
          </p:nvSpPr>
          <p:spPr>
            <a:xfrm>
              <a:off x="9531604" y="2752456"/>
              <a:ext cx="1008112" cy="1037378"/>
            </a:xfrm>
            <a:prstGeom prst="bracketPair">
              <a:avLst>
                <a:gd name="adj" fmla="val 8744"/>
              </a:avLst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accent5"/>
                </a:solidFill>
              </a:endParaRPr>
            </a:p>
          </p:txBody>
        </p:sp>
        <p:cxnSp>
          <p:nvCxnSpPr>
            <p:cNvPr id="28" name="直線コネクタ 27"/>
            <p:cNvCxnSpPr/>
            <p:nvPr/>
          </p:nvCxnSpPr>
          <p:spPr>
            <a:xfrm>
              <a:off x="9346492" y="2485618"/>
              <a:ext cx="1357673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0" name="テキスト ボックス 29"/>
            <p:cNvSpPr txBox="1"/>
            <p:nvPr/>
          </p:nvSpPr>
          <p:spPr>
            <a:xfrm>
              <a:off x="9788724" y="1786161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solidFill>
                    <a:schemeClr val="accent5"/>
                  </a:solidFill>
                </a:rPr>
                <a:t>Ｎ</a:t>
              </a:r>
            </a:p>
          </p:txBody>
        </p:sp>
        <p:sp>
          <p:nvSpPr>
            <p:cNvPr id="31" name="テキスト ボックス 30"/>
            <p:cNvSpPr txBox="1"/>
            <p:nvPr/>
          </p:nvSpPr>
          <p:spPr>
            <a:xfrm>
              <a:off x="9788724" y="1108651"/>
              <a:ext cx="5040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ja-JP" altLang="en-US" sz="2800" dirty="0">
                  <a:solidFill>
                    <a:schemeClr val="accent5"/>
                  </a:solidFill>
                </a:rPr>
                <a:t>１</a:t>
              </a:r>
            </a:p>
          </p:txBody>
        </p:sp>
        <p:cxnSp>
          <p:nvCxnSpPr>
            <p:cNvPr id="32" name="直線コネクタ 31"/>
            <p:cNvCxnSpPr/>
            <p:nvPr/>
          </p:nvCxnSpPr>
          <p:spPr>
            <a:xfrm>
              <a:off x="9788724" y="1693151"/>
              <a:ext cx="504056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3" name="大かっこ 32"/>
            <p:cNvSpPr/>
            <p:nvPr/>
          </p:nvSpPr>
          <p:spPr>
            <a:xfrm>
              <a:off x="9531604" y="1180831"/>
              <a:ext cx="1008112" cy="1037378"/>
            </a:xfrm>
            <a:prstGeom prst="bracketPair">
              <a:avLst>
                <a:gd name="adj" fmla="val 8744"/>
              </a:avLst>
            </a:prstGeom>
            <a:noFill/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solidFill>
                  <a:schemeClr val="accent5"/>
                </a:solidFill>
              </a:endParaRPr>
            </a:p>
          </p:txBody>
        </p:sp>
        <p:sp>
          <p:nvSpPr>
            <p:cNvPr id="35" name="テキスト ボックス 34"/>
            <p:cNvSpPr txBox="1"/>
            <p:nvPr/>
          </p:nvSpPr>
          <p:spPr>
            <a:xfrm>
              <a:off x="8638639" y="2217088"/>
              <a:ext cx="64807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ja-JP" sz="2800" dirty="0">
                  <a:solidFill>
                    <a:schemeClr val="accent5"/>
                  </a:solidFill>
                </a:rPr>
                <a:t>×</a:t>
              </a:r>
              <a:endParaRPr kumimoji="1" lang="ja-JP" altLang="en-US" sz="2800" dirty="0">
                <a:solidFill>
                  <a:schemeClr val="accent5"/>
                </a:solidFill>
              </a:endParaRPr>
            </a:p>
          </p:txBody>
        </p:sp>
      </p:grpSp>
      <p:sp>
        <p:nvSpPr>
          <p:cNvPr id="57" name="テキスト ボックス 56"/>
          <p:cNvSpPr txBox="1"/>
          <p:nvPr/>
        </p:nvSpPr>
        <p:spPr>
          <a:xfrm>
            <a:off x="1271116" y="4910651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2"/>
                </a:solidFill>
              </a:rPr>
              <a:t>＝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064318" y="5494448"/>
            <a:ext cx="1006429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3724346" y="5642757"/>
            <a:ext cx="2083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kumimoji="1"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r>
              <a:rPr lang="ja-JP" altLang="en-US" sz="28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endParaRPr kumimoji="1" lang="en-US" altLang="ja-JP" sz="2800" baseline="3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コネクタ 60"/>
          <p:cNvCxnSpPr/>
          <p:nvPr/>
        </p:nvCxnSpPr>
        <p:spPr>
          <a:xfrm>
            <a:off x="4902066" y="5871797"/>
            <a:ext cx="288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フリーフォーム 61"/>
          <p:cNvSpPr/>
          <p:nvPr/>
        </p:nvSpPr>
        <p:spPr>
          <a:xfrm>
            <a:off x="2201361" y="5418968"/>
            <a:ext cx="3534252" cy="1251186"/>
          </a:xfrm>
          <a:custGeom>
            <a:avLst/>
            <a:gdLst>
              <a:gd name="connsiteX0" fmla="*/ 3657600 w 3657600"/>
              <a:gd name="connsiteY0" fmla="*/ 0 h 1467060"/>
              <a:gd name="connsiteX1" fmla="*/ 442127 w 3657600"/>
              <a:gd name="connsiteY1" fmla="*/ 0 h 1467060"/>
              <a:gd name="connsiteX2" fmla="*/ 150725 w 3657600"/>
              <a:gd name="connsiteY2" fmla="*/ 1467060 h 1467060"/>
              <a:gd name="connsiteX3" fmla="*/ 0 w 3657600"/>
              <a:gd name="connsiteY3" fmla="*/ 1205802 h 146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1467060">
                <a:moveTo>
                  <a:pt x="3657600" y="0"/>
                </a:moveTo>
                <a:lnTo>
                  <a:pt x="442127" y="0"/>
                </a:lnTo>
                <a:lnTo>
                  <a:pt x="150725" y="1467060"/>
                </a:lnTo>
                <a:lnTo>
                  <a:pt x="0" y="1205802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6808734" y="5494448"/>
            <a:ext cx="1006429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7468762" y="5642757"/>
            <a:ext cx="2083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kumimoji="1" lang="en-US" altLang="ja-JP" sz="4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4000" b="1" i="1" baseline="-10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r>
              <a:rPr lang="ja-JP" altLang="en-US" sz="28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endParaRPr kumimoji="1" lang="en-US" altLang="ja-JP" sz="2800" baseline="3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線コネクタ 64"/>
          <p:cNvCxnSpPr/>
          <p:nvPr/>
        </p:nvCxnSpPr>
        <p:spPr>
          <a:xfrm>
            <a:off x="8646482" y="5871797"/>
            <a:ext cx="288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4011835" y="3894942"/>
            <a:ext cx="1006429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670181" y="4043251"/>
            <a:ext cx="3659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kumimoji="1"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）・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lang="en-US" altLang="ja-JP" sz="4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4000" b="1" i="1" baseline="-10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endParaRPr lang="ja-JP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9" name="直線コネクタ 68"/>
          <p:cNvCxnSpPr/>
          <p:nvPr/>
        </p:nvCxnSpPr>
        <p:spPr>
          <a:xfrm>
            <a:off x="5862592" y="4252704"/>
            <a:ext cx="288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0" name="直線コネクタ 69"/>
          <p:cNvCxnSpPr/>
          <p:nvPr/>
        </p:nvCxnSpPr>
        <p:spPr>
          <a:xfrm>
            <a:off x="7622541" y="4252704"/>
            <a:ext cx="288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71" name="直線コネクタ 70"/>
          <p:cNvCxnSpPr/>
          <p:nvPr/>
        </p:nvCxnSpPr>
        <p:spPr>
          <a:xfrm>
            <a:off x="1919189" y="5179181"/>
            <a:ext cx="777686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3647381" y="4462247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Ｎ</a:t>
            </a: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3647381" y="394939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１</a:t>
            </a:r>
          </a:p>
        </p:txBody>
      </p:sp>
      <p:cxnSp>
        <p:nvCxnSpPr>
          <p:cNvPr id="85" name="直線コネクタ 84"/>
          <p:cNvCxnSpPr/>
          <p:nvPr/>
        </p:nvCxnSpPr>
        <p:spPr>
          <a:xfrm>
            <a:off x="3647381" y="4467699"/>
            <a:ext cx="504056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2711277" y="605514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Ｎ</a:t>
            </a: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2711277" y="554229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１</a:t>
            </a:r>
          </a:p>
        </p:txBody>
      </p:sp>
      <p:cxnSp>
        <p:nvCxnSpPr>
          <p:cNvPr id="88" name="直線コネクタ 87"/>
          <p:cNvCxnSpPr/>
          <p:nvPr/>
        </p:nvCxnSpPr>
        <p:spPr>
          <a:xfrm>
            <a:off x="2711277" y="6060601"/>
            <a:ext cx="504056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6455693" y="605514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Ｎ</a:t>
            </a: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6455693" y="554229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１</a:t>
            </a:r>
          </a:p>
        </p:txBody>
      </p:sp>
      <p:cxnSp>
        <p:nvCxnSpPr>
          <p:cNvPr id="91" name="直線コネクタ 90"/>
          <p:cNvCxnSpPr/>
          <p:nvPr/>
        </p:nvCxnSpPr>
        <p:spPr>
          <a:xfrm>
            <a:off x="6455693" y="6060601"/>
            <a:ext cx="504056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フリーフォーム 91"/>
          <p:cNvSpPr/>
          <p:nvPr/>
        </p:nvSpPr>
        <p:spPr>
          <a:xfrm>
            <a:off x="5945777" y="5418968"/>
            <a:ext cx="3534252" cy="1251186"/>
          </a:xfrm>
          <a:custGeom>
            <a:avLst/>
            <a:gdLst>
              <a:gd name="connsiteX0" fmla="*/ 3657600 w 3657600"/>
              <a:gd name="connsiteY0" fmla="*/ 0 h 1467060"/>
              <a:gd name="connsiteX1" fmla="*/ 442127 w 3657600"/>
              <a:gd name="connsiteY1" fmla="*/ 0 h 1467060"/>
              <a:gd name="connsiteX2" fmla="*/ 150725 w 3657600"/>
              <a:gd name="connsiteY2" fmla="*/ 1467060 h 1467060"/>
              <a:gd name="connsiteX3" fmla="*/ 0 w 3657600"/>
              <a:gd name="connsiteY3" fmla="*/ 1205802 h 146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1467060">
                <a:moveTo>
                  <a:pt x="3657600" y="0"/>
                </a:moveTo>
                <a:lnTo>
                  <a:pt x="442127" y="0"/>
                </a:lnTo>
                <a:lnTo>
                  <a:pt x="150725" y="1467060"/>
                </a:lnTo>
                <a:lnTo>
                  <a:pt x="0" y="1205802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38" name="角丸四角形吹き出し 37"/>
          <p:cNvSpPr/>
          <p:nvPr/>
        </p:nvSpPr>
        <p:spPr bwMode="auto">
          <a:xfrm>
            <a:off x="6743725" y="70269"/>
            <a:ext cx="3176282" cy="767237"/>
          </a:xfrm>
          <a:prstGeom prst="wedgeRoundRectCallout">
            <a:avLst>
              <a:gd name="adj1" fmla="val 19444"/>
              <a:gd name="adj2" fmla="val 196502"/>
              <a:gd name="adj3" fmla="val 16667"/>
            </a:avLst>
          </a:prstGeom>
          <a:solidFill>
            <a:schemeClr val="accent5"/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dirty="0">
                <a:solidFill>
                  <a:schemeClr val="bg1"/>
                </a:solidFill>
              </a:rPr>
              <a:t>分子・分母に以下のような</a:t>
            </a:r>
            <a:endParaRPr lang="en-US" altLang="ja-JP" sz="2000" dirty="0">
              <a:solidFill>
                <a:schemeClr val="bg1"/>
              </a:solidFill>
            </a:endParaRPr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ja-JP" altLang="en-US" sz="2000" dirty="0">
                <a:solidFill>
                  <a:schemeClr val="bg1"/>
                </a:solidFill>
              </a:rPr>
              <a:t>同じ数を掛けてみると</a:t>
            </a:r>
            <a:r>
              <a:rPr lang="en-US" altLang="ja-JP" sz="2000" dirty="0">
                <a:solidFill>
                  <a:schemeClr val="bg1"/>
                </a:solidFill>
              </a:rPr>
              <a:t>‥‥</a:t>
            </a:r>
            <a:endParaRPr kumimoji="1" lang="ja-JP" altLang="en-US" sz="20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-128"/>
            </a:endParaRPr>
          </a:p>
        </p:txBody>
      </p:sp>
      <p:sp>
        <p:nvSpPr>
          <p:cNvPr id="93" name="下矢印 92"/>
          <p:cNvSpPr/>
          <p:nvPr/>
        </p:nvSpPr>
        <p:spPr>
          <a:xfrm>
            <a:off x="10214293" y="5650253"/>
            <a:ext cx="504056" cy="101990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6789817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/>
      <p:bldP spid="58" grpId="0"/>
      <p:bldP spid="60" grpId="0"/>
      <p:bldP spid="62" grpId="0" animBg="1"/>
      <p:bldP spid="63" grpId="0"/>
      <p:bldP spid="64" grpId="0"/>
      <p:bldP spid="67" grpId="0"/>
      <p:bldP spid="68" grpId="0"/>
      <p:bldP spid="83" grpId="0"/>
      <p:bldP spid="84" grpId="0"/>
      <p:bldP spid="86" grpId="0"/>
      <p:bldP spid="87" grpId="0"/>
      <p:bldP spid="89" grpId="0"/>
      <p:bldP spid="90" grpId="0"/>
      <p:bldP spid="92" grpId="0" animBg="1"/>
      <p:bldP spid="38" grpId="0" animBg="1"/>
      <p:bldP spid="93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54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85958" y="45418"/>
            <a:ext cx="10014151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200" dirty="0">
                <a:solidFill>
                  <a:srgbClr val="FFFFFF"/>
                </a:solidFill>
                <a:latin typeface="Arial" charset="0"/>
              </a:rPr>
              <a:t>相関係数　</a:t>
            </a:r>
            <a:r>
              <a:rPr lang="en-US" altLang="ja-JP" sz="54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5400" i="1" baseline="-10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r>
              <a:rPr lang="ja-JP" altLang="en-US" sz="3200" dirty="0">
                <a:solidFill>
                  <a:srgbClr val="FFFFFF"/>
                </a:solidFill>
                <a:latin typeface="Arial" charset="0"/>
              </a:rPr>
              <a:t>　の数式の意味は？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911077" y="1871091"/>
            <a:ext cx="115212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4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4800" i="1" baseline="-10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endParaRPr lang="ja-JP" altLang="en-US" sz="4800" i="1" baseline="-10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775172" y="2166720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2"/>
                </a:solidFill>
              </a:rPr>
              <a:t>＝</a:t>
            </a: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568374" y="2834905"/>
            <a:ext cx="1006429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228402" y="2983214"/>
            <a:ext cx="2083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kumimoji="1"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r>
              <a:rPr lang="ja-JP" altLang="en-US" sz="28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endParaRPr kumimoji="1" lang="en-US" altLang="ja-JP" sz="2800" baseline="3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1" name="直線コネクタ 60"/>
          <p:cNvCxnSpPr/>
          <p:nvPr/>
        </p:nvCxnSpPr>
        <p:spPr>
          <a:xfrm>
            <a:off x="5406122" y="3212254"/>
            <a:ext cx="288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2" name="フリーフォーム 61"/>
          <p:cNvSpPr/>
          <p:nvPr/>
        </p:nvSpPr>
        <p:spPr>
          <a:xfrm>
            <a:off x="2705417" y="2759425"/>
            <a:ext cx="3534252" cy="1251186"/>
          </a:xfrm>
          <a:custGeom>
            <a:avLst/>
            <a:gdLst>
              <a:gd name="connsiteX0" fmla="*/ 3657600 w 3657600"/>
              <a:gd name="connsiteY0" fmla="*/ 0 h 1467060"/>
              <a:gd name="connsiteX1" fmla="*/ 442127 w 3657600"/>
              <a:gd name="connsiteY1" fmla="*/ 0 h 1467060"/>
              <a:gd name="connsiteX2" fmla="*/ 150725 w 3657600"/>
              <a:gd name="connsiteY2" fmla="*/ 1467060 h 1467060"/>
              <a:gd name="connsiteX3" fmla="*/ 0 w 3657600"/>
              <a:gd name="connsiteY3" fmla="*/ 1205802 h 146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1467060">
                <a:moveTo>
                  <a:pt x="3657600" y="0"/>
                </a:moveTo>
                <a:lnTo>
                  <a:pt x="442127" y="0"/>
                </a:lnTo>
                <a:lnTo>
                  <a:pt x="150725" y="1467060"/>
                </a:lnTo>
                <a:lnTo>
                  <a:pt x="0" y="1205802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7511033" y="2834905"/>
            <a:ext cx="1006429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64" name="テキスト ボックス 63"/>
          <p:cNvSpPr txBox="1"/>
          <p:nvPr/>
        </p:nvSpPr>
        <p:spPr>
          <a:xfrm>
            <a:off x="8171061" y="2983214"/>
            <a:ext cx="20832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kumimoji="1" lang="en-US" altLang="ja-JP" sz="4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4000" b="1" i="1" baseline="-10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r>
              <a:rPr lang="ja-JP" altLang="en-US" sz="28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endParaRPr kumimoji="1" lang="en-US" altLang="ja-JP" sz="2800" baseline="3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65" name="直線コネクタ 64"/>
          <p:cNvCxnSpPr/>
          <p:nvPr/>
        </p:nvCxnSpPr>
        <p:spPr>
          <a:xfrm>
            <a:off x="9348781" y="3212254"/>
            <a:ext cx="288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7" name="テキスト ボックス 66"/>
          <p:cNvSpPr txBox="1"/>
          <p:nvPr/>
        </p:nvSpPr>
        <p:spPr>
          <a:xfrm>
            <a:off x="4515891" y="1089534"/>
            <a:ext cx="1006429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174237" y="1237843"/>
            <a:ext cx="3659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kumimoji="1"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）・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lang="en-US" altLang="ja-JP" sz="4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4000" b="1" i="1" baseline="-10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endParaRPr lang="ja-JP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1" name="直線コネクタ 70"/>
          <p:cNvCxnSpPr/>
          <p:nvPr/>
        </p:nvCxnSpPr>
        <p:spPr>
          <a:xfrm>
            <a:off x="2423245" y="2427082"/>
            <a:ext cx="8064896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3" name="テキスト ボックス 82"/>
          <p:cNvSpPr txBox="1"/>
          <p:nvPr/>
        </p:nvSpPr>
        <p:spPr>
          <a:xfrm>
            <a:off x="4151437" y="1656839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Ｎ</a:t>
            </a: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4151437" y="1143983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１</a:t>
            </a:r>
          </a:p>
        </p:txBody>
      </p:sp>
      <p:cxnSp>
        <p:nvCxnSpPr>
          <p:cNvPr id="85" name="直線コネクタ 84"/>
          <p:cNvCxnSpPr/>
          <p:nvPr/>
        </p:nvCxnSpPr>
        <p:spPr>
          <a:xfrm>
            <a:off x="4151437" y="1662291"/>
            <a:ext cx="504056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3215333" y="339560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Ｎ</a:t>
            </a:r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3215333" y="288275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１</a:t>
            </a:r>
          </a:p>
        </p:txBody>
      </p:sp>
      <p:cxnSp>
        <p:nvCxnSpPr>
          <p:cNvPr id="88" name="直線コネクタ 87"/>
          <p:cNvCxnSpPr/>
          <p:nvPr/>
        </p:nvCxnSpPr>
        <p:spPr>
          <a:xfrm>
            <a:off x="3215333" y="3401058"/>
            <a:ext cx="504056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9" name="テキスト ボックス 88"/>
          <p:cNvSpPr txBox="1"/>
          <p:nvPr/>
        </p:nvSpPr>
        <p:spPr>
          <a:xfrm>
            <a:off x="7157992" y="3395606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Ｎ</a:t>
            </a: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7157992" y="2882750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１</a:t>
            </a:r>
          </a:p>
        </p:txBody>
      </p:sp>
      <p:cxnSp>
        <p:nvCxnSpPr>
          <p:cNvPr id="91" name="直線コネクタ 90"/>
          <p:cNvCxnSpPr/>
          <p:nvPr/>
        </p:nvCxnSpPr>
        <p:spPr>
          <a:xfrm>
            <a:off x="7157992" y="3401058"/>
            <a:ext cx="504056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2" name="フリーフォーム 91"/>
          <p:cNvSpPr/>
          <p:nvPr/>
        </p:nvSpPr>
        <p:spPr>
          <a:xfrm>
            <a:off x="6648076" y="2759425"/>
            <a:ext cx="3534252" cy="1251186"/>
          </a:xfrm>
          <a:custGeom>
            <a:avLst/>
            <a:gdLst>
              <a:gd name="connsiteX0" fmla="*/ 3657600 w 3657600"/>
              <a:gd name="connsiteY0" fmla="*/ 0 h 1467060"/>
              <a:gd name="connsiteX1" fmla="*/ 442127 w 3657600"/>
              <a:gd name="connsiteY1" fmla="*/ 0 h 1467060"/>
              <a:gd name="connsiteX2" fmla="*/ 150725 w 3657600"/>
              <a:gd name="connsiteY2" fmla="*/ 1467060 h 1467060"/>
              <a:gd name="connsiteX3" fmla="*/ 0 w 3657600"/>
              <a:gd name="connsiteY3" fmla="*/ 1205802 h 146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1467060">
                <a:moveTo>
                  <a:pt x="3657600" y="0"/>
                </a:moveTo>
                <a:lnTo>
                  <a:pt x="442127" y="0"/>
                </a:lnTo>
                <a:lnTo>
                  <a:pt x="150725" y="1467060"/>
                </a:lnTo>
                <a:lnTo>
                  <a:pt x="0" y="1205802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800"/>
          </a:p>
        </p:txBody>
      </p:sp>
      <p:sp>
        <p:nvSpPr>
          <p:cNvPr id="66" name="角丸四角形 65"/>
          <p:cNvSpPr/>
          <p:nvPr/>
        </p:nvSpPr>
        <p:spPr>
          <a:xfrm>
            <a:off x="2590666" y="2594522"/>
            <a:ext cx="3793019" cy="1519348"/>
          </a:xfrm>
          <a:prstGeom prst="roundRect">
            <a:avLst>
              <a:gd name="adj" fmla="val 7876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bg1"/>
              </a:solidFill>
            </a:endParaRPr>
          </a:p>
        </p:txBody>
      </p:sp>
      <p:sp>
        <p:nvSpPr>
          <p:cNvPr id="72" name="角丸四角形 71"/>
          <p:cNvSpPr/>
          <p:nvPr/>
        </p:nvSpPr>
        <p:spPr>
          <a:xfrm>
            <a:off x="6551106" y="2594522"/>
            <a:ext cx="3793019" cy="1519348"/>
          </a:xfrm>
          <a:prstGeom prst="roundRect">
            <a:avLst>
              <a:gd name="adj" fmla="val 7876"/>
            </a:avLst>
          </a:prstGeom>
          <a:noFill/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bg1"/>
              </a:solidFill>
            </a:endParaRPr>
          </a:p>
        </p:txBody>
      </p:sp>
      <p:sp>
        <p:nvSpPr>
          <p:cNvPr id="73" name="角丸四角形 72"/>
          <p:cNvSpPr/>
          <p:nvPr/>
        </p:nvSpPr>
        <p:spPr>
          <a:xfrm>
            <a:off x="3935413" y="1004752"/>
            <a:ext cx="4898028" cy="1264638"/>
          </a:xfrm>
          <a:prstGeom prst="roundRect">
            <a:avLst>
              <a:gd name="adj" fmla="val 10313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bg1"/>
              </a:solidFill>
            </a:endParaRPr>
          </a:p>
        </p:txBody>
      </p:sp>
      <p:sp>
        <p:nvSpPr>
          <p:cNvPr id="3" name="角丸四角形吹き出し 2"/>
          <p:cNvSpPr/>
          <p:nvPr/>
        </p:nvSpPr>
        <p:spPr>
          <a:xfrm>
            <a:off x="566830" y="3789834"/>
            <a:ext cx="2416683" cy="648072"/>
          </a:xfrm>
          <a:prstGeom prst="wedgeRoundRectCallout">
            <a:avLst>
              <a:gd name="adj1" fmla="val 64194"/>
              <a:gd name="adj2" fmla="val -45303"/>
              <a:gd name="adj3" fmla="val 16667"/>
            </a:avLst>
          </a:prstGeom>
          <a:solidFill>
            <a:schemeClr val="accent4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 sz="2800" dirty="0">
                <a:solidFill>
                  <a:schemeClr val="tx1"/>
                </a:solidFill>
              </a:rPr>
              <a:t>の標準偏差</a:t>
            </a:r>
          </a:p>
        </p:txBody>
      </p:sp>
      <p:sp>
        <p:nvSpPr>
          <p:cNvPr id="74" name="角丸四角形吹き出し 73"/>
          <p:cNvSpPr/>
          <p:nvPr/>
        </p:nvSpPr>
        <p:spPr>
          <a:xfrm>
            <a:off x="9912077" y="3789834"/>
            <a:ext cx="2416683" cy="648072"/>
          </a:xfrm>
          <a:prstGeom prst="wedgeRoundRectCallout">
            <a:avLst>
              <a:gd name="adj1" fmla="val -68023"/>
              <a:gd name="adj2" fmla="val -56400"/>
              <a:gd name="adj3" fmla="val 16667"/>
            </a:avLst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ja-JP" altLang="en-US" sz="2800" dirty="0">
                <a:solidFill>
                  <a:schemeClr val="tx1"/>
                </a:solidFill>
              </a:rPr>
              <a:t>の標準偏差</a:t>
            </a:r>
          </a:p>
        </p:txBody>
      </p:sp>
      <p:sp>
        <p:nvSpPr>
          <p:cNvPr id="75" name="角丸四角形吹き出し 74"/>
          <p:cNvSpPr/>
          <p:nvPr/>
        </p:nvSpPr>
        <p:spPr>
          <a:xfrm>
            <a:off x="9207791" y="1049867"/>
            <a:ext cx="2936534" cy="648072"/>
          </a:xfrm>
          <a:prstGeom prst="wedgeRoundRectCallout">
            <a:avLst>
              <a:gd name="adj1" fmla="val -69690"/>
              <a:gd name="adj2" fmla="val 27623"/>
              <a:gd name="adj3" fmla="val 16667"/>
            </a:avLst>
          </a:prstGeom>
          <a:solidFill>
            <a:schemeClr val="accent2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i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 sz="2800" dirty="0">
                <a:solidFill>
                  <a:schemeClr val="tx1"/>
                </a:solidFill>
              </a:rPr>
              <a:t>と</a:t>
            </a:r>
            <a:r>
              <a:rPr lang="en-US" altLang="ja-JP" sz="3600" i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ja-JP" altLang="en-US" sz="2800" dirty="0">
                <a:solidFill>
                  <a:srgbClr val="000000"/>
                </a:solidFill>
              </a:rPr>
              <a:t>の「</a:t>
            </a:r>
            <a:r>
              <a:rPr lang="ja-JP" altLang="en-US" sz="2800" b="1" u="sng" dirty="0">
                <a:solidFill>
                  <a:schemeClr val="accent1"/>
                </a:solidFill>
              </a:rPr>
              <a:t>共分散</a:t>
            </a:r>
            <a:r>
              <a:rPr lang="ja-JP" altLang="en-US" sz="2800" dirty="0">
                <a:solidFill>
                  <a:srgbClr val="000000"/>
                </a:solidFill>
              </a:rPr>
              <a:t>」</a:t>
            </a:r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1847181" y="5734050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2"/>
                </a:solidFill>
              </a:rPr>
              <a:t>＝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4353800" y="5818832"/>
            <a:ext cx="195787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5400" dirty="0" err="1">
                <a:solidFill>
                  <a:schemeClr val="accent4"/>
                </a:solidFill>
              </a:rPr>
              <a:t>σ</a:t>
            </a:r>
            <a:r>
              <a:rPr lang="en-US" altLang="ja-JP" sz="5400" b="1" i="1" baseline="-100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5400" b="1" i="1" baseline="-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3200" dirty="0">
                <a:solidFill>
                  <a:schemeClr val="bg1"/>
                </a:solidFill>
              </a:rPr>
              <a:t>・ </a:t>
            </a:r>
            <a:r>
              <a:rPr kumimoji="1" lang="en-US" altLang="ja-JP" sz="54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σ</a:t>
            </a:r>
            <a:r>
              <a:rPr kumimoji="1" lang="en-US" altLang="ja-JP" sz="5400" b="1" i="1" baseline="-10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5400" b="1" i="1" baseline="-100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3291755" y="4675453"/>
            <a:ext cx="1006429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3950101" y="4823762"/>
            <a:ext cx="3659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kumimoji="1"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）・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lang="en-US" altLang="ja-JP" sz="4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4000" b="1" i="1" baseline="-10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endParaRPr lang="ja-JP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2927301" y="5242758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Ｎ</a:t>
            </a: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927301" y="4729902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１</a:t>
            </a:r>
          </a:p>
        </p:txBody>
      </p:sp>
      <p:cxnSp>
        <p:nvCxnSpPr>
          <p:cNvPr id="98" name="直線コネクタ 97"/>
          <p:cNvCxnSpPr/>
          <p:nvPr/>
        </p:nvCxnSpPr>
        <p:spPr>
          <a:xfrm>
            <a:off x="2927301" y="5248210"/>
            <a:ext cx="504056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9" name="角丸四角形 98"/>
          <p:cNvSpPr/>
          <p:nvPr/>
        </p:nvSpPr>
        <p:spPr>
          <a:xfrm>
            <a:off x="2711277" y="4590671"/>
            <a:ext cx="4898028" cy="1264638"/>
          </a:xfrm>
          <a:prstGeom prst="roundRect">
            <a:avLst>
              <a:gd name="adj" fmla="val 10313"/>
            </a:avLst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3200" dirty="0">
              <a:solidFill>
                <a:schemeClr val="bg1"/>
              </a:solidFill>
            </a:endParaRPr>
          </a:p>
        </p:txBody>
      </p:sp>
      <p:cxnSp>
        <p:nvCxnSpPr>
          <p:cNvPr id="100" name="直線コネクタ 99"/>
          <p:cNvCxnSpPr/>
          <p:nvPr/>
        </p:nvCxnSpPr>
        <p:spPr>
          <a:xfrm>
            <a:off x="2495253" y="6014308"/>
            <a:ext cx="54006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1" name="直線コネクタ 100"/>
          <p:cNvCxnSpPr/>
          <p:nvPr/>
        </p:nvCxnSpPr>
        <p:spPr>
          <a:xfrm>
            <a:off x="6355519" y="1443132"/>
            <a:ext cx="288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2" name="直線コネクタ 101"/>
          <p:cNvCxnSpPr/>
          <p:nvPr/>
        </p:nvCxnSpPr>
        <p:spPr>
          <a:xfrm>
            <a:off x="8159615" y="1443132"/>
            <a:ext cx="288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直線コネクタ 102"/>
          <p:cNvCxnSpPr/>
          <p:nvPr/>
        </p:nvCxnSpPr>
        <p:spPr>
          <a:xfrm>
            <a:off x="5115765" y="5022334"/>
            <a:ext cx="288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6919861" y="5022334"/>
            <a:ext cx="288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5" name="下矢印 104"/>
          <p:cNvSpPr/>
          <p:nvPr/>
        </p:nvSpPr>
        <p:spPr>
          <a:xfrm>
            <a:off x="8988725" y="5552505"/>
            <a:ext cx="504056" cy="1019901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488485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 animBg="1"/>
      <p:bldP spid="72" grpId="0" animBg="1"/>
      <p:bldP spid="73" grpId="0" animBg="1"/>
      <p:bldP spid="3" grpId="0" animBg="1"/>
      <p:bldP spid="74" grpId="0" animBg="1"/>
      <p:bldP spid="75" grpId="0" animBg="1"/>
      <p:bldP spid="76" grpId="0"/>
      <p:bldP spid="24" grpId="0"/>
      <p:bldP spid="94" grpId="0"/>
      <p:bldP spid="95" grpId="0"/>
      <p:bldP spid="96" grpId="0"/>
      <p:bldP spid="97" grpId="0"/>
      <p:bldP spid="99" grpId="0" animBg="1"/>
      <p:bldP spid="105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55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grpSp>
        <p:nvGrpSpPr>
          <p:cNvPr id="142" name="Group 15"/>
          <p:cNvGrpSpPr>
            <a:grpSpLocks/>
          </p:cNvGrpSpPr>
          <p:nvPr/>
        </p:nvGrpSpPr>
        <p:grpSpPr bwMode="auto">
          <a:xfrm>
            <a:off x="539750" y="2636838"/>
            <a:ext cx="6135688" cy="3810000"/>
            <a:chOff x="340" y="1661"/>
            <a:chExt cx="3865" cy="2400"/>
          </a:xfrm>
        </p:grpSpPr>
        <p:sp>
          <p:nvSpPr>
            <p:cNvPr id="143" name="Line 16"/>
            <p:cNvSpPr>
              <a:spLocks noChangeShapeType="1"/>
            </p:cNvSpPr>
            <p:nvPr/>
          </p:nvSpPr>
          <p:spPr bwMode="auto">
            <a:xfrm>
              <a:off x="703" y="3748"/>
              <a:ext cx="3221" cy="0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4" name="Line 17"/>
            <p:cNvSpPr>
              <a:spLocks noChangeShapeType="1"/>
            </p:cNvSpPr>
            <p:nvPr/>
          </p:nvSpPr>
          <p:spPr bwMode="auto">
            <a:xfrm flipV="1">
              <a:off x="703" y="1934"/>
              <a:ext cx="0" cy="181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5" name="Rectangle 18"/>
            <p:cNvSpPr>
              <a:spLocks noChangeArrowheads="1"/>
            </p:cNvSpPr>
            <p:nvPr/>
          </p:nvSpPr>
          <p:spPr bwMode="auto">
            <a:xfrm>
              <a:off x="386" y="1661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46" name="Rectangle 19"/>
            <p:cNvSpPr>
              <a:spLocks noChangeArrowheads="1"/>
            </p:cNvSpPr>
            <p:nvPr/>
          </p:nvSpPr>
          <p:spPr bwMode="auto">
            <a:xfrm>
              <a:off x="3924" y="3521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47" name="Rectangle 20"/>
            <p:cNvSpPr>
              <a:spLocks noChangeArrowheads="1"/>
            </p:cNvSpPr>
            <p:nvPr/>
          </p:nvSpPr>
          <p:spPr bwMode="auto">
            <a:xfrm>
              <a:off x="340" y="3657"/>
              <a:ext cx="317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０</a:t>
              </a:r>
            </a:p>
          </p:txBody>
        </p:sp>
      </p:grpSp>
      <p:grpSp>
        <p:nvGrpSpPr>
          <p:cNvPr id="148" name="Group 21"/>
          <p:cNvGrpSpPr>
            <a:grpSpLocks/>
          </p:cNvGrpSpPr>
          <p:nvPr/>
        </p:nvGrpSpPr>
        <p:grpSpPr bwMode="auto">
          <a:xfrm>
            <a:off x="3419475" y="5956300"/>
            <a:ext cx="446088" cy="641350"/>
            <a:chOff x="4558" y="2840"/>
            <a:chExt cx="281" cy="404"/>
          </a:xfrm>
        </p:grpSpPr>
        <p:sp>
          <p:nvSpPr>
            <p:cNvPr id="149" name="Rectangle 22"/>
            <p:cNvSpPr>
              <a:spLocks noChangeArrowheads="1"/>
            </p:cNvSpPr>
            <p:nvPr/>
          </p:nvSpPr>
          <p:spPr bwMode="auto">
            <a:xfrm>
              <a:off x="4558" y="2840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50" name="Line 23"/>
            <p:cNvSpPr>
              <a:spLocks noChangeShapeType="1"/>
            </p:cNvSpPr>
            <p:nvPr/>
          </p:nvSpPr>
          <p:spPr bwMode="auto">
            <a:xfrm>
              <a:off x="4604" y="2931"/>
              <a:ext cx="181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51" name="Group 24"/>
          <p:cNvGrpSpPr>
            <a:grpSpLocks/>
          </p:cNvGrpSpPr>
          <p:nvPr/>
        </p:nvGrpSpPr>
        <p:grpSpPr bwMode="auto">
          <a:xfrm>
            <a:off x="611188" y="4294188"/>
            <a:ext cx="446087" cy="641350"/>
            <a:chOff x="4558" y="2840"/>
            <a:chExt cx="281" cy="404"/>
          </a:xfrm>
        </p:grpSpPr>
        <p:sp>
          <p:nvSpPr>
            <p:cNvPr id="152" name="Rectangle 25"/>
            <p:cNvSpPr>
              <a:spLocks noChangeArrowheads="1"/>
            </p:cNvSpPr>
            <p:nvPr/>
          </p:nvSpPr>
          <p:spPr bwMode="auto">
            <a:xfrm>
              <a:off x="4558" y="2840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53" name="Line 26"/>
            <p:cNvSpPr>
              <a:spLocks noChangeShapeType="1"/>
            </p:cNvSpPr>
            <p:nvPr/>
          </p:nvSpPr>
          <p:spPr bwMode="auto">
            <a:xfrm>
              <a:off x="4604" y="2931"/>
              <a:ext cx="181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54" name="Line 27"/>
          <p:cNvSpPr>
            <a:spLocks noChangeShapeType="1"/>
          </p:cNvSpPr>
          <p:nvPr/>
        </p:nvSpPr>
        <p:spPr bwMode="auto">
          <a:xfrm flipV="1">
            <a:off x="3635375" y="3141663"/>
            <a:ext cx="0" cy="2808287"/>
          </a:xfrm>
          <a:prstGeom prst="line">
            <a:avLst/>
          </a:prstGeom>
          <a:noFill/>
          <a:ln w="19050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5" name="Line 28"/>
          <p:cNvSpPr>
            <a:spLocks noChangeShapeType="1"/>
          </p:cNvSpPr>
          <p:nvPr/>
        </p:nvSpPr>
        <p:spPr bwMode="auto">
          <a:xfrm>
            <a:off x="1116013" y="4581525"/>
            <a:ext cx="5184775" cy="0"/>
          </a:xfrm>
          <a:prstGeom prst="line">
            <a:avLst/>
          </a:prstGeom>
          <a:noFill/>
          <a:ln w="19050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56" name="Rectangle 30"/>
          <p:cNvSpPr>
            <a:spLocks noChangeArrowheads="1"/>
          </p:cNvSpPr>
          <p:nvPr/>
        </p:nvSpPr>
        <p:spPr bwMode="auto">
          <a:xfrm>
            <a:off x="3635375" y="3213100"/>
            <a:ext cx="2592388" cy="1363663"/>
          </a:xfrm>
          <a:prstGeom prst="rect">
            <a:avLst/>
          </a:prstGeom>
          <a:solidFill>
            <a:srgbClr val="00FFFF">
              <a:alpha val="2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t"/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 dirty="0">
                <a:solidFill>
                  <a:srgbClr val="FFFFFF"/>
                </a:solidFill>
                <a:latin typeface="ＭＳ Ｐゴシック"/>
              </a:rPr>
              <a:t>（</a:t>
            </a:r>
            <a:r>
              <a:rPr lang="en-US" altLang="ja-JP" sz="3600" dirty="0">
                <a:solidFill>
                  <a:srgbClr val="FFFFFF"/>
                </a:solidFill>
                <a:latin typeface="ＭＳ Ｐゴシック"/>
              </a:rPr>
              <a:t>Ⅰ</a:t>
            </a:r>
            <a:r>
              <a:rPr lang="ja-JP" altLang="en-US" sz="3600" dirty="0">
                <a:solidFill>
                  <a:srgbClr val="FFFFFF"/>
                </a:solidFill>
                <a:latin typeface="ＭＳ Ｐゴシック"/>
              </a:rPr>
              <a:t>）</a:t>
            </a:r>
          </a:p>
        </p:txBody>
      </p:sp>
      <p:sp>
        <p:nvSpPr>
          <p:cNvPr id="157" name="Rectangle 34"/>
          <p:cNvSpPr>
            <a:spLocks noChangeArrowheads="1"/>
          </p:cNvSpPr>
          <p:nvPr/>
        </p:nvSpPr>
        <p:spPr bwMode="auto">
          <a:xfrm>
            <a:off x="1116013" y="4581525"/>
            <a:ext cx="2519362" cy="1363663"/>
          </a:xfrm>
          <a:prstGeom prst="rect">
            <a:avLst/>
          </a:prstGeom>
          <a:solidFill>
            <a:srgbClr val="00FFFF">
              <a:alpha val="2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>
                <a:solidFill>
                  <a:srgbClr val="FFFFFF"/>
                </a:solidFill>
                <a:latin typeface="ＭＳ Ｐゴシック"/>
              </a:rPr>
              <a:t>（</a:t>
            </a:r>
            <a:r>
              <a:rPr lang="en-US" altLang="ja-JP" sz="3600">
                <a:solidFill>
                  <a:srgbClr val="FFFFFF"/>
                </a:solidFill>
                <a:latin typeface="ＭＳ Ｐゴシック"/>
              </a:rPr>
              <a:t>Ⅲ</a:t>
            </a:r>
            <a:r>
              <a:rPr lang="ja-JP" altLang="en-US" sz="3600">
                <a:solidFill>
                  <a:srgbClr val="FFFFFF"/>
                </a:solidFill>
                <a:latin typeface="ＭＳ Ｐゴシック"/>
              </a:rPr>
              <a:t>）</a:t>
            </a:r>
          </a:p>
        </p:txBody>
      </p:sp>
      <p:sp>
        <p:nvSpPr>
          <p:cNvPr id="158" name="Rectangle 38"/>
          <p:cNvSpPr>
            <a:spLocks noChangeArrowheads="1"/>
          </p:cNvSpPr>
          <p:nvPr/>
        </p:nvSpPr>
        <p:spPr bwMode="auto">
          <a:xfrm>
            <a:off x="1116013" y="3217863"/>
            <a:ext cx="2519362" cy="1363662"/>
          </a:xfrm>
          <a:prstGeom prst="rect">
            <a:avLst/>
          </a:prstGeom>
          <a:solidFill>
            <a:srgbClr val="FF0000">
              <a:alpha val="2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t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>
                <a:solidFill>
                  <a:srgbClr val="FFFFFF"/>
                </a:solidFill>
                <a:latin typeface="ＭＳ Ｐゴシック"/>
              </a:rPr>
              <a:t>（</a:t>
            </a:r>
            <a:r>
              <a:rPr lang="en-US" altLang="ja-JP" sz="3600">
                <a:solidFill>
                  <a:srgbClr val="FFFFFF"/>
                </a:solidFill>
                <a:latin typeface="ＭＳ Ｐゴシック"/>
              </a:rPr>
              <a:t>Ⅱ</a:t>
            </a:r>
            <a:r>
              <a:rPr lang="ja-JP" altLang="en-US" sz="3600">
                <a:solidFill>
                  <a:srgbClr val="FFFFFF"/>
                </a:solidFill>
                <a:latin typeface="ＭＳ Ｐゴシック"/>
              </a:rPr>
              <a:t>）</a:t>
            </a:r>
          </a:p>
        </p:txBody>
      </p:sp>
      <p:sp>
        <p:nvSpPr>
          <p:cNvPr id="159" name="Rectangle 42"/>
          <p:cNvSpPr>
            <a:spLocks noChangeArrowheads="1"/>
          </p:cNvSpPr>
          <p:nvPr/>
        </p:nvSpPr>
        <p:spPr bwMode="auto">
          <a:xfrm>
            <a:off x="3635375" y="4581525"/>
            <a:ext cx="2592388" cy="1363663"/>
          </a:xfrm>
          <a:prstGeom prst="rect">
            <a:avLst/>
          </a:prstGeom>
          <a:solidFill>
            <a:srgbClr val="FF0000">
              <a:alpha val="2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>
                <a:solidFill>
                  <a:srgbClr val="FFFFFF"/>
                </a:solidFill>
                <a:latin typeface="ＭＳ Ｐゴシック"/>
              </a:rPr>
              <a:t>（</a:t>
            </a:r>
            <a:r>
              <a:rPr lang="en-US" altLang="ja-JP" sz="3600">
                <a:solidFill>
                  <a:srgbClr val="FFFFFF"/>
                </a:solidFill>
                <a:latin typeface="ＭＳ Ｐゴシック"/>
              </a:rPr>
              <a:t>Ⅳ</a:t>
            </a:r>
            <a:r>
              <a:rPr lang="ja-JP" altLang="en-US" sz="3600">
                <a:solidFill>
                  <a:srgbClr val="FFFFFF"/>
                </a:solidFill>
                <a:latin typeface="ＭＳ Ｐゴシック"/>
              </a:rPr>
              <a:t>）</a:t>
            </a:r>
          </a:p>
        </p:txBody>
      </p:sp>
      <p:sp>
        <p:nvSpPr>
          <p:cNvPr id="160" name="Text Box 7"/>
          <p:cNvSpPr txBox="1">
            <a:spLocks noChangeArrowheads="1"/>
          </p:cNvSpPr>
          <p:nvPr/>
        </p:nvSpPr>
        <p:spPr bwMode="auto">
          <a:xfrm>
            <a:off x="263005" y="824732"/>
            <a:ext cx="115212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4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4800" i="1" baseline="-10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endParaRPr lang="ja-JP" altLang="en-US" sz="4800" i="1" baseline="-10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1127100" y="1120361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2"/>
                </a:solidFill>
              </a:rPr>
              <a:t>＝</a:t>
            </a:r>
          </a:p>
        </p:txBody>
      </p:sp>
      <p:sp>
        <p:nvSpPr>
          <p:cNvPr id="162" name="テキスト ボックス 161"/>
          <p:cNvSpPr txBox="1"/>
          <p:nvPr/>
        </p:nvSpPr>
        <p:spPr>
          <a:xfrm>
            <a:off x="3417696" y="1255657"/>
            <a:ext cx="1957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 err="1">
                <a:solidFill>
                  <a:schemeClr val="accent4"/>
                </a:solidFill>
              </a:rPr>
              <a:t>σ</a:t>
            </a:r>
            <a:r>
              <a:rPr lang="en-US" altLang="ja-JP" sz="4800" b="1" i="1" baseline="-100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4800" b="1" i="1" baseline="-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800" dirty="0">
                <a:solidFill>
                  <a:schemeClr val="bg1"/>
                </a:solidFill>
              </a:rPr>
              <a:t>・ </a:t>
            </a:r>
            <a:r>
              <a:rPr kumimoji="1" lang="en-US" altLang="ja-JP" sz="48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σ</a:t>
            </a:r>
            <a:r>
              <a:rPr kumimoji="1" lang="en-US" altLang="ja-JP" sz="4800" b="1" i="1" baseline="-10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4800" b="1" i="1" baseline="-100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3" name="テキスト ボックス 162"/>
          <p:cNvSpPr txBox="1"/>
          <p:nvPr/>
        </p:nvSpPr>
        <p:spPr>
          <a:xfrm>
            <a:off x="2643683" y="117426"/>
            <a:ext cx="1006429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164" name="テキスト ボックス 163"/>
          <p:cNvSpPr txBox="1"/>
          <p:nvPr/>
        </p:nvSpPr>
        <p:spPr>
          <a:xfrm>
            <a:off x="3302029" y="265735"/>
            <a:ext cx="3659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kumimoji="1"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）・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lang="en-US" altLang="ja-JP" sz="4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4000" b="1" i="1" baseline="-10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endParaRPr lang="ja-JP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65" name="テキスト ボックス 164"/>
          <p:cNvSpPr txBox="1"/>
          <p:nvPr/>
        </p:nvSpPr>
        <p:spPr>
          <a:xfrm>
            <a:off x="2279229" y="68473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Ｎ</a:t>
            </a:r>
          </a:p>
        </p:txBody>
      </p:sp>
      <p:sp>
        <p:nvSpPr>
          <p:cNvPr id="166" name="テキスト ボックス 165"/>
          <p:cNvSpPr txBox="1"/>
          <p:nvPr/>
        </p:nvSpPr>
        <p:spPr>
          <a:xfrm>
            <a:off x="2279229" y="17187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１</a:t>
            </a:r>
          </a:p>
        </p:txBody>
      </p:sp>
      <p:cxnSp>
        <p:nvCxnSpPr>
          <p:cNvPr id="167" name="直線コネクタ 166"/>
          <p:cNvCxnSpPr/>
          <p:nvPr/>
        </p:nvCxnSpPr>
        <p:spPr>
          <a:xfrm>
            <a:off x="2279229" y="690183"/>
            <a:ext cx="504056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8" name="直線コネクタ 167"/>
          <p:cNvCxnSpPr/>
          <p:nvPr/>
        </p:nvCxnSpPr>
        <p:spPr>
          <a:xfrm>
            <a:off x="1847181" y="1358800"/>
            <a:ext cx="54006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69" name="直線コネクタ 168"/>
          <p:cNvCxnSpPr/>
          <p:nvPr/>
        </p:nvCxnSpPr>
        <p:spPr>
          <a:xfrm>
            <a:off x="4467693" y="464307"/>
            <a:ext cx="288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70" name="直線コネクタ 169"/>
          <p:cNvCxnSpPr/>
          <p:nvPr/>
        </p:nvCxnSpPr>
        <p:spPr>
          <a:xfrm>
            <a:off x="6271789" y="464307"/>
            <a:ext cx="288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95359226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5" grpId="0" animBg="1"/>
      <p:bldP spid="156" grpId="0" animBg="1"/>
      <p:bldP spid="157" grpId="0" animBg="1"/>
      <p:bldP spid="158" grpId="0" animBg="1"/>
      <p:bldP spid="159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56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3005" y="824732"/>
            <a:ext cx="115212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4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4800" i="1" baseline="-10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endParaRPr lang="ja-JP" altLang="en-US" sz="4800" i="1" baseline="-10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7100" y="1120361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2"/>
                </a:solidFill>
              </a:rPr>
              <a:t>＝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17696" y="1255657"/>
            <a:ext cx="1957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 err="1">
                <a:solidFill>
                  <a:schemeClr val="accent4"/>
                </a:solidFill>
              </a:rPr>
              <a:t>σ</a:t>
            </a:r>
            <a:r>
              <a:rPr lang="en-US" altLang="ja-JP" sz="4800" b="1" i="1" baseline="-100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4800" b="1" i="1" baseline="-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800" dirty="0">
                <a:solidFill>
                  <a:schemeClr val="bg1"/>
                </a:solidFill>
              </a:rPr>
              <a:t>・ </a:t>
            </a:r>
            <a:r>
              <a:rPr kumimoji="1" lang="en-US" altLang="ja-JP" sz="48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σ</a:t>
            </a:r>
            <a:r>
              <a:rPr kumimoji="1" lang="en-US" altLang="ja-JP" sz="4800" b="1" i="1" baseline="-10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4800" b="1" i="1" baseline="-100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643683" y="117426"/>
            <a:ext cx="1006429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3302029" y="265735"/>
            <a:ext cx="3659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kumimoji="1"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）・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lang="en-US" altLang="ja-JP" sz="4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4000" b="1" i="1" baseline="-10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endParaRPr lang="ja-JP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2279229" y="68473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Ｎ</a:t>
            </a: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279229" y="17187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１</a:t>
            </a:r>
          </a:p>
        </p:txBody>
      </p:sp>
      <p:cxnSp>
        <p:nvCxnSpPr>
          <p:cNvPr id="98" name="直線コネクタ 97"/>
          <p:cNvCxnSpPr/>
          <p:nvPr/>
        </p:nvCxnSpPr>
        <p:spPr>
          <a:xfrm>
            <a:off x="2279229" y="690183"/>
            <a:ext cx="504056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コネクタ 99"/>
          <p:cNvCxnSpPr/>
          <p:nvPr/>
        </p:nvCxnSpPr>
        <p:spPr>
          <a:xfrm>
            <a:off x="1847181" y="1358800"/>
            <a:ext cx="54006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直線コネクタ 102"/>
          <p:cNvCxnSpPr/>
          <p:nvPr/>
        </p:nvCxnSpPr>
        <p:spPr>
          <a:xfrm>
            <a:off x="4467693" y="464307"/>
            <a:ext cx="288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6271789" y="464307"/>
            <a:ext cx="288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66" name="Group 15"/>
          <p:cNvGrpSpPr>
            <a:grpSpLocks/>
          </p:cNvGrpSpPr>
          <p:nvPr/>
        </p:nvGrpSpPr>
        <p:grpSpPr bwMode="auto">
          <a:xfrm>
            <a:off x="539750" y="2636838"/>
            <a:ext cx="6135688" cy="3810000"/>
            <a:chOff x="340" y="1661"/>
            <a:chExt cx="3865" cy="2400"/>
          </a:xfrm>
        </p:grpSpPr>
        <p:sp>
          <p:nvSpPr>
            <p:cNvPr id="67" name="Line 16"/>
            <p:cNvSpPr>
              <a:spLocks noChangeShapeType="1"/>
            </p:cNvSpPr>
            <p:nvPr/>
          </p:nvSpPr>
          <p:spPr bwMode="auto">
            <a:xfrm>
              <a:off x="703" y="3748"/>
              <a:ext cx="3221" cy="0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8" name="Line 17"/>
            <p:cNvSpPr>
              <a:spLocks noChangeShapeType="1"/>
            </p:cNvSpPr>
            <p:nvPr/>
          </p:nvSpPr>
          <p:spPr bwMode="auto">
            <a:xfrm flipV="1">
              <a:off x="703" y="1934"/>
              <a:ext cx="0" cy="181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69" name="Rectangle 18"/>
            <p:cNvSpPr>
              <a:spLocks noChangeArrowheads="1"/>
            </p:cNvSpPr>
            <p:nvPr/>
          </p:nvSpPr>
          <p:spPr bwMode="auto">
            <a:xfrm>
              <a:off x="386" y="1661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70" name="Rectangle 19"/>
            <p:cNvSpPr>
              <a:spLocks noChangeArrowheads="1"/>
            </p:cNvSpPr>
            <p:nvPr/>
          </p:nvSpPr>
          <p:spPr bwMode="auto">
            <a:xfrm>
              <a:off x="3924" y="3521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71" name="Rectangle 20"/>
            <p:cNvSpPr>
              <a:spLocks noChangeArrowheads="1"/>
            </p:cNvSpPr>
            <p:nvPr/>
          </p:nvSpPr>
          <p:spPr bwMode="auto">
            <a:xfrm>
              <a:off x="340" y="3657"/>
              <a:ext cx="317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０</a:t>
              </a:r>
            </a:p>
          </p:txBody>
        </p:sp>
      </p:grpSp>
      <p:grpSp>
        <p:nvGrpSpPr>
          <p:cNvPr id="72" name="Group 21"/>
          <p:cNvGrpSpPr>
            <a:grpSpLocks/>
          </p:cNvGrpSpPr>
          <p:nvPr/>
        </p:nvGrpSpPr>
        <p:grpSpPr bwMode="auto">
          <a:xfrm>
            <a:off x="3419475" y="5956300"/>
            <a:ext cx="446088" cy="641350"/>
            <a:chOff x="4558" y="2840"/>
            <a:chExt cx="281" cy="404"/>
          </a:xfrm>
        </p:grpSpPr>
        <p:sp>
          <p:nvSpPr>
            <p:cNvPr id="73" name="Rectangle 22"/>
            <p:cNvSpPr>
              <a:spLocks noChangeArrowheads="1"/>
            </p:cNvSpPr>
            <p:nvPr/>
          </p:nvSpPr>
          <p:spPr bwMode="auto">
            <a:xfrm>
              <a:off x="4558" y="2840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74" name="Line 23"/>
            <p:cNvSpPr>
              <a:spLocks noChangeShapeType="1"/>
            </p:cNvSpPr>
            <p:nvPr/>
          </p:nvSpPr>
          <p:spPr bwMode="auto">
            <a:xfrm>
              <a:off x="4604" y="2931"/>
              <a:ext cx="181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75" name="Group 24"/>
          <p:cNvGrpSpPr>
            <a:grpSpLocks/>
          </p:cNvGrpSpPr>
          <p:nvPr/>
        </p:nvGrpSpPr>
        <p:grpSpPr bwMode="auto">
          <a:xfrm>
            <a:off x="611188" y="4294188"/>
            <a:ext cx="446087" cy="641350"/>
            <a:chOff x="4558" y="2840"/>
            <a:chExt cx="281" cy="404"/>
          </a:xfrm>
        </p:grpSpPr>
        <p:sp>
          <p:nvSpPr>
            <p:cNvPr id="76" name="Rectangle 25"/>
            <p:cNvSpPr>
              <a:spLocks noChangeArrowheads="1"/>
            </p:cNvSpPr>
            <p:nvPr/>
          </p:nvSpPr>
          <p:spPr bwMode="auto">
            <a:xfrm>
              <a:off x="4558" y="2840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77" name="Line 26"/>
            <p:cNvSpPr>
              <a:spLocks noChangeShapeType="1"/>
            </p:cNvSpPr>
            <p:nvPr/>
          </p:nvSpPr>
          <p:spPr bwMode="auto">
            <a:xfrm>
              <a:off x="4604" y="2931"/>
              <a:ext cx="181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78" name="Line 27"/>
          <p:cNvSpPr>
            <a:spLocks noChangeShapeType="1"/>
          </p:cNvSpPr>
          <p:nvPr/>
        </p:nvSpPr>
        <p:spPr bwMode="auto">
          <a:xfrm flipV="1">
            <a:off x="3635375" y="3141663"/>
            <a:ext cx="0" cy="2808287"/>
          </a:xfrm>
          <a:prstGeom prst="line">
            <a:avLst/>
          </a:prstGeom>
          <a:noFill/>
          <a:ln w="19050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79" name="Line 28"/>
          <p:cNvSpPr>
            <a:spLocks noChangeShapeType="1"/>
          </p:cNvSpPr>
          <p:nvPr/>
        </p:nvSpPr>
        <p:spPr bwMode="auto">
          <a:xfrm>
            <a:off x="1116013" y="4581525"/>
            <a:ext cx="5184775" cy="0"/>
          </a:xfrm>
          <a:prstGeom prst="line">
            <a:avLst/>
          </a:prstGeom>
          <a:noFill/>
          <a:ln w="19050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0" name="Rectangle 29"/>
          <p:cNvSpPr>
            <a:spLocks noChangeArrowheads="1"/>
          </p:cNvSpPr>
          <p:nvPr/>
        </p:nvSpPr>
        <p:spPr bwMode="auto">
          <a:xfrm>
            <a:off x="3635375" y="3213100"/>
            <a:ext cx="2592388" cy="1363663"/>
          </a:xfrm>
          <a:prstGeom prst="rect">
            <a:avLst/>
          </a:prstGeom>
          <a:solidFill>
            <a:srgbClr val="00FFFF">
              <a:alpha val="2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t"/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>
                <a:solidFill>
                  <a:srgbClr val="FFFFFF"/>
                </a:solidFill>
                <a:latin typeface="ＭＳ Ｐゴシック"/>
              </a:rPr>
              <a:t>（</a:t>
            </a:r>
            <a:r>
              <a:rPr lang="en-US" altLang="ja-JP" sz="3600">
                <a:solidFill>
                  <a:srgbClr val="FFFFFF"/>
                </a:solidFill>
                <a:latin typeface="ＭＳ Ｐゴシック"/>
              </a:rPr>
              <a:t>Ⅰ</a:t>
            </a:r>
            <a:r>
              <a:rPr lang="ja-JP" altLang="en-US" sz="3600">
                <a:solidFill>
                  <a:srgbClr val="FFFFFF"/>
                </a:solidFill>
                <a:latin typeface="ＭＳ Ｐゴシック"/>
              </a:rPr>
              <a:t>）</a:t>
            </a:r>
          </a:p>
        </p:txBody>
      </p:sp>
      <p:sp>
        <p:nvSpPr>
          <p:cNvPr id="81" name="Oval 33"/>
          <p:cNvSpPr>
            <a:spLocks noChangeArrowheads="1"/>
          </p:cNvSpPr>
          <p:nvPr/>
        </p:nvSpPr>
        <p:spPr bwMode="auto">
          <a:xfrm>
            <a:off x="4643438" y="3860800"/>
            <a:ext cx="215900" cy="215900"/>
          </a:xfrm>
          <a:prstGeom prst="ellipse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2" name="Line 34"/>
          <p:cNvSpPr>
            <a:spLocks noChangeShapeType="1"/>
          </p:cNvSpPr>
          <p:nvPr/>
        </p:nvSpPr>
        <p:spPr bwMode="auto">
          <a:xfrm>
            <a:off x="4759325" y="3933825"/>
            <a:ext cx="0" cy="2016125"/>
          </a:xfrm>
          <a:prstGeom prst="line">
            <a:avLst/>
          </a:prstGeom>
          <a:noFill/>
          <a:ln w="28575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3" name="Line 35"/>
          <p:cNvSpPr>
            <a:spLocks noChangeShapeType="1"/>
          </p:cNvSpPr>
          <p:nvPr/>
        </p:nvSpPr>
        <p:spPr bwMode="auto">
          <a:xfrm flipH="1">
            <a:off x="1130300" y="3962400"/>
            <a:ext cx="3600450" cy="0"/>
          </a:xfrm>
          <a:prstGeom prst="line">
            <a:avLst/>
          </a:prstGeom>
          <a:noFill/>
          <a:ln w="28575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4" name="Rectangle 36"/>
          <p:cNvSpPr>
            <a:spLocks noChangeArrowheads="1"/>
          </p:cNvSpPr>
          <p:nvPr/>
        </p:nvSpPr>
        <p:spPr bwMode="auto">
          <a:xfrm>
            <a:off x="4500563" y="5949950"/>
            <a:ext cx="4714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3600" i="1">
                <a:solidFill>
                  <a:srgbClr val="FFFFFF"/>
                </a:solidFill>
                <a:latin typeface="Times New Roman" pitchFamily="18" charset="0"/>
              </a:rPr>
              <a:t>x</a:t>
            </a:r>
            <a:r>
              <a:rPr lang="en-US" altLang="ja-JP" sz="3600" i="1" baseline="-10000">
                <a:solidFill>
                  <a:srgbClr val="FFFFFF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85" name="Rectangle 37"/>
          <p:cNvSpPr>
            <a:spLocks noChangeArrowheads="1"/>
          </p:cNvSpPr>
          <p:nvPr/>
        </p:nvSpPr>
        <p:spPr bwMode="auto">
          <a:xfrm>
            <a:off x="644525" y="3500438"/>
            <a:ext cx="4714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3600" i="1">
                <a:solidFill>
                  <a:srgbClr val="FFFFFF"/>
                </a:solidFill>
                <a:latin typeface="Times New Roman" pitchFamily="18" charset="0"/>
              </a:rPr>
              <a:t>y</a:t>
            </a:r>
            <a:r>
              <a:rPr lang="en-US" altLang="ja-JP" sz="3600" i="1" baseline="-10000">
                <a:solidFill>
                  <a:srgbClr val="FFFFFF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86" name="Line 38"/>
          <p:cNvSpPr>
            <a:spLocks noChangeShapeType="1"/>
          </p:cNvSpPr>
          <p:nvPr/>
        </p:nvSpPr>
        <p:spPr bwMode="auto">
          <a:xfrm>
            <a:off x="3635375" y="3789363"/>
            <a:ext cx="1152525" cy="0"/>
          </a:xfrm>
          <a:prstGeom prst="line">
            <a:avLst/>
          </a:prstGeom>
          <a:noFill/>
          <a:ln w="76200">
            <a:solidFill>
              <a:schemeClr val="accent4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grpSp>
        <p:nvGrpSpPr>
          <p:cNvPr id="87" name="Group 43"/>
          <p:cNvGrpSpPr>
            <a:grpSpLocks/>
          </p:cNvGrpSpPr>
          <p:nvPr/>
        </p:nvGrpSpPr>
        <p:grpSpPr bwMode="auto">
          <a:xfrm>
            <a:off x="4286248" y="2492375"/>
            <a:ext cx="2627313" cy="576263"/>
            <a:chOff x="2744" y="1570"/>
            <a:chExt cx="1655" cy="363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88" name="AutoShape 39"/>
            <p:cNvSpPr>
              <a:spLocks noChangeArrowheads="1"/>
            </p:cNvSpPr>
            <p:nvPr/>
          </p:nvSpPr>
          <p:spPr bwMode="auto">
            <a:xfrm>
              <a:off x="2744" y="1570"/>
              <a:ext cx="1655" cy="363"/>
            </a:xfrm>
            <a:prstGeom prst="wedgeRectCallout">
              <a:avLst>
                <a:gd name="adj1" fmla="val -57069"/>
                <a:gd name="adj2" fmla="val 173690"/>
              </a:avLst>
            </a:prstGeom>
            <a:grp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（</a:t>
              </a:r>
              <a:r>
                <a:rPr kumimoji="0" lang="ja-JP" altLang="en-US" sz="36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 </a:t>
              </a:r>
              <a:r>
                <a:rPr kumimoji="0" lang="en-US" altLang="ja-JP" sz="2800" b="1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</a:t>
              </a:r>
              <a:r>
                <a:rPr kumimoji="0" lang="en-US" altLang="ja-JP" sz="2800" b="1" i="1" u="none" strike="noStrike" kern="0" cap="none" spc="0" normalizeH="0" baseline="-1000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i </a:t>
              </a:r>
              <a:r>
                <a:rPr kumimoji="0" lang="ja-JP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－ </a:t>
              </a:r>
              <a:r>
                <a:rPr kumimoji="0" lang="en-US" altLang="ja-JP" sz="2800" b="1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 </a:t>
              </a:r>
              <a:r>
                <a:rPr kumimoji="0" lang="ja-JP" altLang="en-US" sz="2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）＞０</a:t>
              </a:r>
              <a:endParaRPr kumimoji="0" lang="ja-JP" altLang="en-US" sz="36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9" name="Line 41"/>
            <p:cNvSpPr>
              <a:spLocks noChangeShapeType="1"/>
            </p:cNvSpPr>
            <p:nvPr/>
          </p:nvSpPr>
          <p:spPr bwMode="auto">
            <a:xfrm>
              <a:off x="3470" y="1713"/>
              <a:ext cx="182" cy="0"/>
            </a:xfrm>
            <a:prstGeom prst="line">
              <a:avLst/>
            </a:prstGeom>
            <a:grp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90" name="Line 42"/>
          <p:cNvSpPr>
            <a:spLocks noChangeShapeType="1"/>
          </p:cNvSpPr>
          <p:nvPr/>
        </p:nvSpPr>
        <p:spPr bwMode="auto">
          <a:xfrm flipV="1">
            <a:off x="4932363" y="4005263"/>
            <a:ext cx="0" cy="576262"/>
          </a:xfrm>
          <a:prstGeom prst="line">
            <a:avLst/>
          </a:prstGeom>
          <a:noFill/>
          <a:ln w="76200">
            <a:solidFill>
              <a:schemeClr val="accent4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grpSp>
        <p:nvGrpSpPr>
          <p:cNvPr id="91" name="Group 47"/>
          <p:cNvGrpSpPr>
            <a:grpSpLocks/>
          </p:cNvGrpSpPr>
          <p:nvPr/>
        </p:nvGrpSpPr>
        <p:grpSpPr bwMode="auto">
          <a:xfrm>
            <a:off x="6156325" y="3716338"/>
            <a:ext cx="2627313" cy="576262"/>
            <a:chOff x="3878" y="2341"/>
            <a:chExt cx="1655" cy="363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92" name="AutoShape 45"/>
            <p:cNvSpPr>
              <a:spLocks noChangeArrowheads="1"/>
            </p:cNvSpPr>
            <p:nvPr/>
          </p:nvSpPr>
          <p:spPr bwMode="auto">
            <a:xfrm>
              <a:off x="3878" y="2341"/>
              <a:ext cx="1655" cy="363"/>
            </a:xfrm>
            <a:prstGeom prst="wedgeRectCallout">
              <a:avLst>
                <a:gd name="adj1" fmla="val -91269"/>
                <a:gd name="adj2" fmla="val 42287"/>
              </a:avLst>
            </a:prstGeom>
            <a:grp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（</a:t>
              </a:r>
              <a:r>
                <a:rPr kumimoji="0" lang="ja-JP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 </a:t>
              </a:r>
              <a:r>
                <a:rPr kumimoji="0" lang="en-US" altLang="ja-JP" sz="28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  <a:r>
                <a:rPr kumimoji="0" lang="en-US" altLang="ja-JP" sz="2800" b="1" i="1" u="none" strike="noStrike" kern="0" cap="none" spc="0" normalizeH="0" baseline="-1000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i</a:t>
              </a:r>
              <a:r>
                <a:rPr kumimoji="0" lang="en-US" altLang="ja-JP" sz="2800" b="1" i="1" u="none" strike="noStrike" kern="0" cap="none" spc="0" normalizeH="0" baseline="-10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 </a:t>
              </a:r>
              <a:r>
                <a:rPr kumimoji="0" lang="ja-JP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－ </a:t>
              </a:r>
              <a:r>
                <a:rPr kumimoji="0" lang="en-US" altLang="ja-JP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 </a:t>
              </a:r>
              <a:r>
                <a:rPr kumimoji="0" lang="ja-JP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）＞０</a:t>
              </a:r>
              <a:endParaRPr kumimoji="0" lang="ja-JP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93" name="Line 46"/>
            <p:cNvSpPr>
              <a:spLocks noChangeShapeType="1"/>
            </p:cNvSpPr>
            <p:nvPr/>
          </p:nvSpPr>
          <p:spPr bwMode="auto">
            <a:xfrm>
              <a:off x="4599" y="2477"/>
              <a:ext cx="182" cy="0"/>
            </a:xfrm>
            <a:prstGeom prst="line">
              <a:avLst/>
            </a:prstGeom>
            <a:grp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99" name="AutoShape 48"/>
          <p:cNvSpPr>
            <a:spLocks noChangeArrowheads="1"/>
          </p:cNvSpPr>
          <p:nvPr/>
        </p:nvSpPr>
        <p:spPr bwMode="auto">
          <a:xfrm>
            <a:off x="3369623" y="327550"/>
            <a:ext cx="3543938" cy="6477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1" name="Text Box 49"/>
          <p:cNvSpPr txBox="1">
            <a:spLocks noChangeArrowheads="1"/>
          </p:cNvSpPr>
          <p:nvPr/>
        </p:nvSpPr>
        <p:spPr bwMode="auto">
          <a:xfrm>
            <a:off x="7021483" y="384591"/>
            <a:ext cx="353866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rgbClr val="FFFF00"/>
                </a:solidFill>
                <a:latin typeface="Arial" charset="0"/>
              </a:rPr>
              <a:t>＞０ （</a:t>
            </a:r>
            <a:r>
              <a:rPr lang="ja-JP" altLang="en-US" sz="2800" dirty="0">
                <a:solidFill>
                  <a:schemeClr val="accent4"/>
                </a:solidFill>
                <a:latin typeface="Arial" charset="0"/>
              </a:rPr>
              <a:t>プラス</a:t>
            </a:r>
            <a:r>
              <a:rPr lang="ja-JP" altLang="en-US" sz="2800" dirty="0">
                <a:solidFill>
                  <a:srgbClr val="FFFF00"/>
                </a:solidFill>
                <a:latin typeface="Arial" charset="0"/>
              </a:rPr>
              <a:t>）の寄与</a:t>
            </a: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7038570" y="2241897"/>
            <a:ext cx="238653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Aft>
                <a:spcPct val="0"/>
              </a:spcAft>
            </a:pPr>
            <a:r>
              <a:rPr lang="en-US" altLang="ja-JP" sz="36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値は</a:t>
            </a:r>
            <a:endParaRPr lang="en-US" altLang="ja-JP" sz="2800" dirty="0">
              <a:solidFill>
                <a:srgbClr val="FFFFFF"/>
              </a:solidFill>
              <a:latin typeface="Arial" charset="0"/>
            </a:endParaRPr>
          </a:p>
          <a:p>
            <a:pPr defTabSz="914400" fontAlgn="base">
              <a:spcAft>
                <a:spcPct val="0"/>
              </a:spcAft>
            </a:pP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平均より</a:t>
            </a:r>
            <a:r>
              <a:rPr lang="ja-JP" altLang="en-US" sz="28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高い</a:t>
            </a:r>
          </a:p>
        </p:txBody>
      </p:sp>
      <p:sp>
        <p:nvSpPr>
          <p:cNvPr id="105" name="テキスト ボックス 104"/>
          <p:cNvSpPr txBox="1"/>
          <p:nvPr/>
        </p:nvSpPr>
        <p:spPr>
          <a:xfrm>
            <a:off x="6935926" y="4438651"/>
            <a:ext cx="233170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Aft>
                <a:spcPct val="0"/>
              </a:spcAft>
            </a:pPr>
            <a:r>
              <a:rPr lang="en-US" altLang="ja-JP" sz="36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値も</a:t>
            </a:r>
            <a:endParaRPr lang="en-US" altLang="ja-JP" sz="2800" dirty="0">
              <a:solidFill>
                <a:srgbClr val="FFFFFF"/>
              </a:solidFill>
              <a:latin typeface="Arial" charset="0"/>
            </a:endParaRPr>
          </a:p>
          <a:p>
            <a:pPr defTabSz="914400" fontAlgn="base">
              <a:spcAft>
                <a:spcPct val="0"/>
              </a:spcAft>
            </a:pP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平均より</a:t>
            </a:r>
            <a:r>
              <a:rPr lang="ja-JP" altLang="en-US" sz="28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高い</a:t>
            </a: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8781242" y="1194101"/>
            <a:ext cx="3456384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2"/>
                </a:solidFill>
              </a:rPr>
              <a:t>（</a:t>
            </a:r>
            <a:r>
              <a:rPr kumimoji="1" lang="ja-JP" altLang="en-US" sz="2800" dirty="0">
                <a:solidFill>
                  <a:schemeClr val="accent4"/>
                </a:solidFill>
              </a:rPr>
              <a:t>プラス</a:t>
            </a:r>
            <a:r>
              <a:rPr kumimoji="1" lang="ja-JP" altLang="en-US" sz="2800" dirty="0">
                <a:solidFill>
                  <a:schemeClr val="tx2"/>
                </a:solidFill>
              </a:rPr>
              <a:t>）</a:t>
            </a:r>
            <a:r>
              <a:rPr kumimoji="1" lang="en-US" altLang="ja-JP" sz="2800" dirty="0">
                <a:solidFill>
                  <a:schemeClr val="tx2"/>
                </a:solidFill>
              </a:rPr>
              <a:t>×</a:t>
            </a:r>
            <a:r>
              <a:rPr kumimoji="1" lang="ja-JP" altLang="en-US" sz="2800" dirty="0">
                <a:solidFill>
                  <a:schemeClr val="tx2"/>
                </a:solidFill>
              </a:rPr>
              <a:t>（</a:t>
            </a:r>
            <a:r>
              <a:rPr kumimoji="1" lang="ja-JP" altLang="en-US" sz="2800" dirty="0">
                <a:solidFill>
                  <a:schemeClr val="accent4"/>
                </a:solidFill>
              </a:rPr>
              <a:t>プラス</a:t>
            </a:r>
            <a:r>
              <a:rPr kumimoji="1" lang="ja-JP" altLang="en-US" sz="2800" dirty="0">
                <a:solidFill>
                  <a:schemeClr val="tx2"/>
                </a:solidFill>
              </a:rPr>
              <a:t>）</a:t>
            </a:r>
            <a:endParaRPr kumimoji="1" lang="en-US" altLang="ja-JP" sz="2800" dirty="0">
              <a:solidFill>
                <a:schemeClr val="tx2"/>
              </a:solidFill>
            </a:endParaRPr>
          </a:p>
          <a:p>
            <a:pPr algn="r"/>
            <a:r>
              <a:rPr kumimoji="1" lang="ja-JP" altLang="en-US" sz="2800" dirty="0">
                <a:solidFill>
                  <a:schemeClr val="tx2"/>
                </a:solidFill>
              </a:rPr>
              <a:t>＝（</a:t>
            </a:r>
            <a:r>
              <a:rPr kumimoji="1" lang="ja-JP" altLang="en-US" sz="2800" u="sng" dirty="0">
                <a:solidFill>
                  <a:schemeClr val="accent4"/>
                </a:solidFill>
              </a:rPr>
              <a:t>プラス</a:t>
            </a:r>
            <a:r>
              <a:rPr kumimoji="1" lang="ja-JP" altLang="en-US" sz="2800" dirty="0">
                <a:solidFill>
                  <a:schemeClr val="tx2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2118449349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6" grpId="0" animBg="1"/>
      <p:bldP spid="90" grpId="0" animBg="1"/>
      <p:bldP spid="99" grpId="0" animBg="1"/>
      <p:bldP spid="101" grpId="0"/>
      <p:bldP spid="102" grpId="0"/>
      <p:bldP spid="105" grpId="0"/>
      <p:bldP spid="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57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3005" y="824732"/>
            <a:ext cx="115212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4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4800" i="1" baseline="-10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endParaRPr lang="ja-JP" altLang="en-US" sz="4800" i="1" baseline="-10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7100" y="1120361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2"/>
                </a:solidFill>
              </a:rPr>
              <a:t>＝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17696" y="1255657"/>
            <a:ext cx="1957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 err="1">
                <a:solidFill>
                  <a:schemeClr val="accent4"/>
                </a:solidFill>
              </a:rPr>
              <a:t>σ</a:t>
            </a:r>
            <a:r>
              <a:rPr lang="en-US" altLang="ja-JP" sz="4800" b="1" i="1" baseline="-100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4800" b="1" i="1" baseline="-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800" dirty="0">
                <a:solidFill>
                  <a:schemeClr val="bg1"/>
                </a:solidFill>
              </a:rPr>
              <a:t>・ </a:t>
            </a:r>
            <a:r>
              <a:rPr kumimoji="1" lang="en-US" altLang="ja-JP" sz="48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σ</a:t>
            </a:r>
            <a:r>
              <a:rPr kumimoji="1" lang="en-US" altLang="ja-JP" sz="4800" b="1" i="1" baseline="-10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4800" b="1" i="1" baseline="-100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643683" y="117426"/>
            <a:ext cx="1006429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3302029" y="265735"/>
            <a:ext cx="3659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kumimoji="1"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）・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lang="en-US" altLang="ja-JP" sz="4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4000" b="1" i="1" baseline="-10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endParaRPr lang="ja-JP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2279229" y="68473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Ｎ</a:t>
            </a: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279229" y="17187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１</a:t>
            </a:r>
          </a:p>
        </p:txBody>
      </p:sp>
      <p:cxnSp>
        <p:nvCxnSpPr>
          <p:cNvPr id="98" name="直線コネクタ 97"/>
          <p:cNvCxnSpPr/>
          <p:nvPr/>
        </p:nvCxnSpPr>
        <p:spPr>
          <a:xfrm>
            <a:off x="2279229" y="690183"/>
            <a:ext cx="504056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コネクタ 99"/>
          <p:cNvCxnSpPr/>
          <p:nvPr/>
        </p:nvCxnSpPr>
        <p:spPr>
          <a:xfrm>
            <a:off x="1847181" y="1358800"/>
            <a:ext cx="54006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直線コネクタ 102"/>
          <p:cNvCxnSpPr/>
          <p:nvPr/>
        </p:nvCxnSpPr>
        <p:spPr>
          <a:xfrm>
            <a:off x="4467693" y="464307"/>
            <a:ext cx="288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6271789" y="464307"/>
            <a:ext cx="288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72" name="Rectangle 45"/>
          <p:cNvSpPr>
            <a:spLocks noChangeArrowheads="1"/>
          </p:cNvSpPr>
          <p:nvPr/>
        </p:nvSpPr>
        <p:spPr bwMode="auto">
          <a:xfrm>
            <a:off x="1116013" y="3217863"/>
            <a:ext cx="2519362" cy="1363662"/>
          </a:xfrm>
          <a:prstGeom prst="rect">
            <a:avLst/>
          </a:prstGeom>
          <a:solidFill>
            <a:srgbClr val="FF0000">
              <a:alpha val="2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t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>
                <a:solidFill>
                  <a:srgbClr val="FFFFFF"/>
                </a:solidFill>
                <a:latin typeface="ＭＳ Ｐゴシック"/>
              </a:rPr>
              <a:t>（</a:t>
            </a:r>
            <a:r>
              <a:rPr lang="en-US" altLang="ja-JP" sz="3600">
                <a:solidFill>
                  <a:srgbClr val="FFFFFF"/>
                </a:solidFill>
                <a:latin typeface="ＭＳ Ｐゴシック"/>
              </a:rPr>
              <a:t>Ⅱ</a:t>
            </a:r>
            <a:r>
              <a:rPr lang="ja-JP" altLang="en-US" sz="3600">
                <a:solidFill>
                  <a:srgbClr val="FFFFFF"/>
                </a:solidFill>
                <a:latin typeface="ＭＳ Ｐゴシック"/>
              </a:rPr>
              <a:t>）</a:t>
            </a:r>
          </a:p>
        </p:txBody>
      </p:sp>
      <p:grpSp>
        <p:nvGrpSpPr>
          <p:cNvPr id="173" name="Group 15"/>
          <p:cNvGrpSpPr>
            <a:grpSpLocks/>
          </p:cNvGrpSpPr>
          <p:nvPr/>
        </p:nvGrpSpPr>
        <p:grpSpPr bwMode="auto">
          <a:xfrm>
            <a:off x="539750" y="2636838"/>
            <a:ext cx="6135688" cy="3810000"/>
            <a:chOff x="340" y="1661"/>
            <a:chExt cx="3865" cy="2400"/>
          </a:xfrm>
        </p:grpSpPr>
        <p:sp>
          <p:nvSpPr>
            <p:cNvPr id="174" name="Line 16"/>
            <p:cNvSpPr>
              <a:spLocks noChangeShapeType="1"/>
            </p:cNvSpPr>
            <p:nvPr/>
          </p:nvSpPr>
          <p:spPr bwMode="auto">
            <a:xfrm>
              <a:off x="703" y="3748"/>
              <a:ext cx="3221" cy="0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5" name="Line 17"/>
            <p:cNvSpPr>
              <a:spLocks noChangeShapeType="1"/>
            </p:cNvSpPr>
            <p:nvPr/>
          </p:nvSpPr>
          <p:spPr bwMode="auto">
            <a:xfrm flipV="1">
              <a:off x="703" y="1934"/>
              <a:ext cx="0" cy="181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76" name="Rectangle 18"/>
            <p:cNvSpPr>
              <a:spLocks noChangeArrowheads="1"/>
            </p:cNvSpPr>
            <p:nvPr/>
          </p:nvSpPr>
          <p:spPr bwMode="auto">
            <a:xfrm>
              <a:off x="386" y="1661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77" name="Rectangle 19"/>
            <p:cNvSpPr>
              <a:spLocks noChangeArrowheads="1"/>
            </p:cNvSpPr>
            <p:nvPr/>
          </p:nvSpPr>
          <p:spPr bwMode="auto">
            <a:xfrm>
              <a:off x="3924" y="3521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78" name="Rectangle 20"/>
            <p:cNvSpPr>
              <a:spLocks noChangeArrowheads="1"/>
            </p:cNvSpPr>
            <p:nvPr/>
          </p:nvSpPr>
          <p:spPr bwMode="auto">
            <a:xfrm>
              <a:off x="340" y="3657"/>
              <a:ext cx="317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０</a:t>
              </a:r>
            </a:p>
          </p:txBody>
        </p:sp>
      </p:grpSp>
      <p:grpSp>
        <p:nvGrpSpPr>
          <p:cNvPr id="179" name="Group 21"/>
          <p:cNvGrpSpPr>
            <a:grpSpLocks/>
          </p:cNvGrpSpPr>
          <p:nvPr/>
        </p:nvGrpSpPr>
        <p:grpSpPr bwMode="auto">
          <a:xfrm>
            <a:off x="3419475" y="5956300"/>
            <a:ext cx="446088" cy="641350"/>
            <a:chOff x="4558" y="2840"/>
            <a:chExt cx="281" cy="404"/>
          </a:xfrm>
        </p:grpSpPr>
        <p:sp>
          <p:nvSpPr>
            <p:cNvPr id="180" name="Rectangle 22"/>
            <p:cNvSpPr>
              <a:spLocks noChangeArrowheads="1"/>
            </p:cNvSpPr>
            <p:nvPr/>
          </p:nvSpPr>
          <p:spPr bwMode="auto">
            <a:xfrm>
              <a:off x="4558" y="2840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81" name="Line 23"/>
            <p:cNvSpPr>
              <a:spLocks noChangeShapeType="1"/>
            </p:cNvSpPr>
            <p:nvPr/>
          </p:nvSpPr>
          <p:spPr bwMode="auto">
            <a:xfrm>
              <a:off x="4604" y="2931"/>
              <a:ext cx="181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82" name="Group 24"/>
          <p:cNvGrpSpPr>
            <a:grpSpLocks/>
          </p:cNvGrpSpPr>
          <p:nvPr/>
        </p:nvGrpSpPr>
        <p:grpSpPr bwMode="auto">
          <a:xfrm>
            <a:off x="611188" y="4294188"/>
            <a:ext cx="446087" cy="641350"/>
            <a:chOff x="4558" y="2840"/>
            <a:chExt cx="281" cy="404"/>
          </a:xfrm>
        </p:grpSpPr>
        <p:sp>
          <p:nvSpPr>
            <p:cNvPr id="183" name="Rectangle 25"/>
            <p:cNvSpPr>
              <a:spLocks noChangeArrowheads="1"/>
            </p:cNvSpPr>
            <p:nvPr/>
          </p:nvSpPr>
          <p:spPr bwMode="auto">
            <a:xfrm>
              <a:off x="4558" y="2840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84" name="Line 26"/>
            <p:cNvSpPr>
              <a:spLocks noChangeShapeType="1"/>
            </p:cNvSpPr>
            <p:nvPr/>
          </p:nvSpPr>
          <p:spPr bwMode="auto">
            <a:xfrm>
              <a:off x="4604" y="2931"/>
              <a:ext cx="181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85" name="Line 27"/>
          <p:cNvSpPr>
            <a:spLocks noChangeShapeType="1"/>
          </p:cNvSpPr>
          <p:nvPr/>
        </p:nvSpPr>
        <p:spPr bwMode="auto">
          <a:xfrm flipV="1">
            <a:off x="3635375" y="3141663"/>
            <a:ext cx="0" cy="2808287"/>
          </a:xfrm>
          <a:prstGeom prst="line">
            <a:avLst/>
          </a:prstGeom>
          <a:noFill/>
          <a:ln w="19050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6" name="Line 28"/>
          <p:cNvSpPr>
            <a:spLocks noChangeShapeType="1"/>
          </p:cNvSpPr>
          <p:nvPr/>
        </p:nvSpPr>
        <p:spPr bwMode="auto">
          <a:xfrm>
            <a:off x="1116013" y="4581525"/>
            <a:ext cx="5184775" cy="0"/>
          </a:xfrm>
          <a:prstGeom prst="line">
            <a:avLst/>
          </a:prstGeom>
          <a:noFill/>
          <a:ln w="19050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7" name="Oval 30"/>
          <p:cNvSpPr>
            <a:spLocks noChangeArrowheads="1"/>
          </p:cNvSpPr>
          <p:nvPr/>
        </p:nvSpPr>
        <p:spPr bwMode="auto">
          <a:xfrm>
            <a:off x="2843213" y="3860800"/>
            <a:ext cx="215900" cy="215900"/>
          </a:xfrm>
          <a:prstGeom prst="ellipse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8" name="Line 31"/>
          <p:cNvSpPr>
            <a:spLocks noChangeShapeType="1"/>
          </p:cNvSpPr>
          <p:nvPr/>
        </p:nvSpPr>
        <p:spPr bwMode="auto">
          <a:xfrm>
            <a:off x="2959100" y="4005263"/>
            <a:ext cx="0" cy="1944687"/>
          </a:xfrm>
          <a:prstGeom prst="line">
            <a:avLst/>
          </a:prstGeom>
          <a:noFill/>
          <a:ln w="28575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89" name="Line 32"/>
          <p:cNvSpPr>
            <a:spLocks noChangeShapeType="1"/>
          </p:cNvSpPr>
          <p:nvPr/>
        </p:nvSpPr>
        <p:spPr bwMode="auto">
          <a:xfrm flipH="1">
            <a:off x="1130300" y="3962400"/>
            <a:ext cx="1785938" cy="0"/>
          </a:xfrm>
          <a:prstGeom prst="line">
            <a:avLst/>
          </a:prstGeom>
          <a:noFill/>
          <a:ln w="28575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90" name="Rectangle 33"/>
          <p:cNvSpPr>
            <a:spLocks noChangeArrowheads="1"/>
          </p:cNvSpPr>
          <p:nvPr/>
        </p:nvSpPr>
        <p:spPr bwMode="auto">
          <a:xfrm>
            <a:off x="2732088" y="5949950"/>
            <a:ext cx="4714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3600" i="1">
                <a:solidFill>
                  <a:srgbClr val="FFFFFF"/>
                </a:solidFill>
                <a:latin typeface="Times New Roman" pitchFamily="18" charset="0"/>
              </a:rPr>
              <a:t>x</a:t>
            </a:r>
            <a:r>
              <a:rPr lang="en-US" altLang="ja-JP" sz="3600" i="1" baseline="-10000">
                <a:solidFill>
                  <a:srgbClr val="FFFFFF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191" name="Rectangle 34"/>
          <p:cNvSpPr>
            <a:spLocks noChangeArrowheads="1"/>
          </p:cNvSpPr>
          <p:nvPr/>
        </p:nvSpPr>
        <p:spPr bwMode="auto">
          <a:xfrm>
            <a:off x="644525" y="3500438"/>
            <a:ext cx="4714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3600" i="1">
                <a:solidFill>
                  <a:srgbClr val="FFFFFF"/>
                </a:solidFill>
                <a:latin typeface="Times New Roman" pitchFamily="18" charset="0"/>
              </a:rPr>
              <a:t>y</a:t>
            </a:r>
            <a:r>
              <a:rPr lang="en-US" altLang="ja-JP" sz="3600" i="1" baseline="-10000">
                <a:solidFill>
                  <a:srgbClr val="FFFFFF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192" name="Line 35"/>
          <p:cNvSpPr>
            <a:spLocks noChangeShapeType="1"/>
          </p:cNvSpPr>
          <p:nvPr/>
        </p:nvSpPr>
        <p:spPr bwMode="auto">
          <a:xfrm flipH="1">
            <a:off x="2916238" y="3789363"/>
            <a:ext cx="719137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grpSp>
        <p:nvGrpSpPr>
          <p:cNvPr id="193" name="Group 46"/>
          <p:cNvGrpSpPr>
            <a:grpSpLocks/>
          </p:cNvGrpSpPr>
          <p:nvPr/>
        </p:nvGrpSpPr>
        <p:grpSpPr bwMode="auto">
          <a:xfrm>
            <a:off x="4214810" y="2492375"/>
            <a:ext cx="2627313" cy="576263"/>
            <a:chOff x="2744" y="1570"/>
            <a:chExt cx="1655" cy="363"/>
          </a:xfrm>
          <a:solidFill>
            <a:schemeClr val="accent1"/>
          </a:solidFill>
        </p:grpSpPr>
        <p:sp>
          <p:nvSpPr>
            <p:cNvPr id="194" name="AutoShape 37"/>
            <p:cNvSpPr>
              <a:spLocks noChangeArrowheads="1"/>
            </p:cNvSpPr>
            <p:nvPr/>
          </p:nvSpPr>
          <p:spPr bwMode="auto">
            <a:xfrm>
              <a:off x="2744" y="1570"/>
              <a:ext cx="1655" cy="363"/>
            </a:xfrm>
            <a:prstGeom prst="wedgeRectCallout">
              <a:avLst>
                <a:gd name="adj1" fmla="val -86315"/>
                <a:gd name="adj2" fmla="val 166255"/>
              </a:avLst>
            </a:prstGeom>
            <a:grp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（</a:t>
              </a:r>
              <a:r>
                <a:rPr kumimoji="0" lang="ja-JP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 </a:t>
              </a:r>
              <a:r>
                <a:rPr kumimoji="0" lang="en-US" altLang="ja-JP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</a:t>
              </a:r>
              <a:r>
                <a:rPr kumimoji="0" lang="en-US" altLang="ja-JP" sz="2800" b="1" i="1" u="none" strike="noStrike" kern="0" cap="none" spc="0" normalizeH="0" baseline="-10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i </a:t>
              </a:r>
              <a:r>
                <a:rPr kumimoji="0" lang="ja-JP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－ </a:t>
              </a:r>
              <a:r>
                <a:rPr kumimoji="0" lang="en-US" altLang="ja-JP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 </a:t>
              </a:r>
              <a:r>
                <a:rPr kumimoji="0" lang="ja-JP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）＜０</a:t>
              </a:r>
              <a:endParaRPr kumimoji="0" lang="ja-JP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95" name="Line 38"/>
            <p:cNvSpPr>
              <a:spLocks noChangeShapeType="1"/>
            </p:cNvSpPr>
            <p:nvPr/>
          </p:nvSpPr>
          <p:spPr bwMode="auto">
            <a:xfrm>
              <a:off x="3469" y="1700"/>
              <a:ext cx="182" cy="0"/>
            </a:xfrm>
            <a:prstGeom prst="line">
              <a:avLst/>
            </a:prstGeom>
            <a:grp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96" name="Line 39"/>
          <p:cNvSpPr>
            <a:spLocks noChangeShapeType="1"/>
          </p:cNvSpPr>
          <p:nvPr/>
        </p:nvSpPr>
        <p:spPr bwMode="auto">
          <a:xfrm flipV="1">
            <a:off x="3132138" y="4005263"/>
            <a:ext cx="0" cy="576262"/>
          </a:xfrm>
          <a:prstGeom prst="line">
            <a:avLst/>
          </a:prstGeom>
          <a:noFill/>
          <a:ln w="76200">
            <a:solidFill>
              <a:schemeClr val="accent4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grpSp>
        <p:nvGrpSpPr>
          <p:cNvPr id="197" name="Group 47"/>
          <p:cNvGrpSpPr>
            <a:grpSpLocks/>
          </p:cNvGrpSpPr>
          <p:nvPr/>
        </p:nvGrpSpPr>
        <p:grpSpPr bwMode="auto">
          <a:xfrm>
            <a:off x="5076825" y="3716338"/>
            <a:ext cx="2627313" cy="576262"/>
            <a:chOff x="3198" y="2341"/>
            <a:chExt cx="1655" cy="363"/>
          </a:xfrm>
        </p:grpSpPr>
        <p:sp>
          <p:nvSpPr>
            <p:cNvPr id="198" name="AutoShape 41"/>
            <p:cNvSpPr>
              <a:spLocks noChangeArrowheads="1"/>
            </p:cNvSpPr>
            <p:nvPr/>
          </p:nvSpPr>
          <p:spPr bwMode="auto">
            <a:xfrm>
              <a:off x="3198" y="2341"/>
              <a:ext cx="1655" cy="363"/>
            </a:xfrm>
            <a:prstGeom prst="wedgeRectCallout">
              <a:avLst>
                <a:gd name="adj1" fmla="val -117796"/>
                <a:gd name="adj2" fmla="val 52204"/>
              </a:avLst>
            </a:prstGeom>
            <a:solidFill>
              <a:schemeClr val="bg2">
                <a:lumMod val="60000"/>
                <a:lumOff val="40000"/>
              </a:schemeClr>
            </a:solidFill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（</a:t>
              </a:r>
              <a:r>
                <a:rPr kumimoji="0" lang="ja-JP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 </a:t>
              </a:r>
              <a:r>
                <a:rPr kumimoji="0" lang="en-US" altLang="ja-JP" sz="28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  <a:r>
                <a:rPr kumimoji="0" lang="en-US" altLang="ja-JP" sz="2800" b="1" i="1" u="none" strike="noStrike" kern="0" cap="none" spc="0" normalizeH="0" baseline="-1000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i</a:t>
              </a:r>
              <a:r>
                <a:rPr kumimoji="0" lang="en-US" altLang="ja-JP" sz="2800" b="1" i="1" u="none" strike="noStrike" kern="0" cap="none" spc="0" normalizeH="0" baseline="-10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 </a:t>
              </a:r>
              <a:r>
                <a:rPr kumimoji="0" lang="ja-JP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－ </a:t>
              </a:r>
              <a:r>
                <a:rPr kumimoji="0" lang="en-US" altLang="ja-JP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 </a:t>
              </a:r>
              <a:r>
                <a:rPr kumimoji="0" lang="ja-JP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）＞０</a:t>
              </a:r>
              <a:endParaRPr kumimoji="0" lang="ja-JP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99" name="Line 42"/>
            <p:cNvSpPr>
              <a:spLocks noChangeShapeType="1"/>
            </p:cNvSpPr>
            <p:nvPr/>
          </p:nvSpPr>
          <p:spPr bwMode="auto">
            <a:xfrm>
              <a:off x="3915" y="2477"/>
              <a:ext cx="182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202" name="テキスト ボックス 201"/>
          <p:cNvSpPr txBox="1"/>
          <p:nvPr/>
        </p:nvSpPr>
        <p:spPr>
          <a:xfrm>
            <a:off x="6933894" y="2200970"/>
            <a:ext cx="25003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Aft>
                <a:spcPct val="0"/>
              </a:spcAft>
            </a:pPr>
            <a:r>
              <a:rPr lang="en-US" altLang="ja-JP" sz="36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値は</a:t>
            </a:r>
            <a:endParaRPr lang="en-US" altLang="ja-JP" sz="2800" dirty="0">
              <a:solidFill>
                <a:srgbClr val="FFFFFF"/>
              </a:solidFill>
              <a:latin typeface="Arial" charset="0"/>
            </a:endParaRPr>
          </a:p>
          <a:p>
            <a:pPr defTabSz="914400" fontAlgn="base">
              <a:spcAft>
                <a:spcPct val="0"/>
              </a:spcAft>
            </a:pP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平均より</a:t>
            </a:r>
            <a:r>
              <a:rPr lang="ja-JP" alt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低い</a:t>
            </a:r>
          </a:p>
        </p:txBody>
      </p:sp>
      <p:sp>
        <p:nvSpPr>
          <p:cNvPr id="203" name="テキスト ボックス 202"/>
          <p:cNvSpPr txBox="1"/>
          <p:nvPr/>
        </p:nvSpPr>
        <p:spPr>
          <a:xfrm>
            <a:off x="6640175" y="4396929"/>
            <a:ext cx="25003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Aft>
                <a:spcPct val="0"/>
              </a:spcAft>
            </a:pPr>
            <a:r>
              <a:rPr lang="en-US" altLang="ja-JP" sz="36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値は</a:t>
            </a:r>
            <a:endParaRPr lang="en-US" altLang="ja-JP" sz="2800" dirty="0">
              <a:solidFill>
                <a:srgbClr val="FFFFFF"/>
              </a:solidFill>
              <a:latin typeface="Arial" charset="0"/>
            </a:endParaRPr>
          </a:p>
          <a:p>
            <a:pPr defTabSz="914400" fontAlgn="base">
              <a:spcAft>
                <a:spcPct val="0"/>
              </a:spcAft>
            </a:pP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平均より</a:t>
            </a:r>
            <a:r>
              <a:rPr lang="ja-JP" altLang="en-US" sz="28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高い</a:t>
            </a:r>
          </a:p>
        </p:txBody>
      </p:sp>
      <p:sp>
        <p:nvSpPr>
          <p:cNvPr id="204" name="AutoShape 48"/>
          <p:cNvSpPr>
            <a:spLocks noChangeArrowheads="1"/>
          </p:cNvSpPr>
          <p:nvPr/>
        </p:nvSpPr>
        <p:spPr bwMode="auto">
          <a:xfrm>
            <a:off x="3369623" y="327550"/>
            <a:ext cx="3543938" cy="6477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05" name="Text Box 49"/>
          <p:cNvSpPr txBox="1">
            <a:spLocks noChangeArrowheads="1"/>
          </p:cNvSpPr>
          <p:nvPr/>
        </p:nvSpPr>
        <p:spPr bwMode="auto">
          <a:xfrm>
            <a:off x="7021483" y="384591"/>
            <a:ext cx="476280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rgbClr val="FFFF00"/>
                </a:solidFill>
                <a:latin typeface="Arial" charset="0"/>
              </a:rPr>
              <a:t>＜０ （</a:t>
            </a:r>
            <a:r>
              <a:rPr lang="ja-JP" altLang="en-US" sz="2800" dirty="0">
                <a:solidFill>
                  <a:schemeClr val="accent1"/>
                </a:solidFill>
                <a:latin typeface="Arial" charset="0"/>
              </a:rPr>
              <a:t>マイナス</a:t>
            </a:r>
            <a:r>
              <a:rPr lang="ja-JP" altLang="en-US" sz="2800" dirty="0">
                <a:solidFill>
                  <a:srgbClr val="FFFF00"/>
                </a:solidFill>
                <a:latin typeface="Arial" charset="0"/>
              </a:rPr>
              <a:t>）の寄与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687941" y="1194101"/>
            <a:ext cx="3549685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2"/>
                </a:solidFill>
              </a:rPr>
              <a:t>（</a:t>
            </a:r>
            <a:r>
              <a:rPr kumimoji="1" lang="ja-JP" altLang="en-US" sz="2800" dirty="0">
                <a:solidFill>
                  <a:schemeClr val="accent1"/>
                </a:solidFill>
              </a:rPr>
              <a:t>マイナス</a:t>
            </a:r>
            <a:r>
              <a:rPr kumimoji="1" lang="ja-JP" altLang="en-US" sz="2800" dirty="0">
                <a:solidFill>
                  <a:schemeClr val="tx2"/>
                </a:solidFill>
              </a:rPr>
              <a:t>）</a:t>
            </a:r>
            <a:r>
              <a:rPr kumimoji="1" lang="en-US" altLang="ja-JP" sz="2800" dirty="0">
                <a:solidFill>
                  <a:schemeClr val="tx2"/>
                </a:solidFill>
              </a:rPr>
              <a:t>×</a:t>
            </a:r>
            <a:r>
              <a:rPr kumimoji="1" lang="ja-JP" altLang="en-US" sz="2800" dirty="0">
                <a:solidFill>
                  <a:schemeClr val="tx2"/>
                </a:solidFill>
              </a:rPr>
              <a:t>（</a:t>
            </a:r>
            <a:r>
              <a:rPr kumimoji="1" lang="ja-JP" altLang="en-US" sz="2800" dirty="0">
                <a:solidFill>
                  <a:schemeClr val="accent4"/>
                </a:solidFill>
              </a:rPr>
              <a:t>プラス</a:t>
            </a:r>
            <a:r>
              <a:rPr kumimoji="1" lang="ja-JP" altLang="en-US" sz="2800" dirty="0">
                <a:solidFill>
                  <a:schemeClr val="tx2"/>
                </a:solidFill>
              </a:rPr>
              <a:t>）</a:t>
            </a:r>
            <a:endParaRPr kumimoji="1" lang="en-US" altLang="ja-JP" sz="2800" dirty="0">
              <a:solidFill>
                <a:schemeClr val="tx2"/>
              </a:solidFill>
            </a:endParaRPr>
          </a:p>
          <a:p>
            <a:pPr algn="r"/>
            <a:r>
              <a:rPr kumimoji="1" lang="ja-JP" altLang="en-US" sz="2800" dirty="0">
                <a:solidFill>
                  <a:schemeClr val="tx2"/>
                </a:solidFill>
              </a:rPr>
              <a:t>＝（</a:t>
            </a:r>
            <a:r>
              <a:rPr kumimoji="1" lang="ja-JP" altLang="en-US" sz="2800" u="sng" dirty="0">
                <a:solidFill>
                  <a:schemeClr val="accent1"/>
                </a:solidFill>
              </a:rPr>
              <a:t>マイナス</a:t>
            </a:r>
            <a:r>
              <a:rPr kumimoji="1" lang="ja-JP" altLang="en-US" sz="2800" dirty="0">
                <a:solidFill>
                  <a:schemeClr val="tx2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92402856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8" grpId="0" animBg="1"/>
      <p:bldP spid="189" grpId="0" animBg="1"/>
      <p:bldP spid="192" grpId="0" animBg="1"/>
      <p:bldP spid="196" grpId="0" animBg="1"/>
      <p:bldP spid="202" grpId="0"/>
      <p:bldP spid="203" grpId="0"/>
      <p:bldP spid="204" grpId="0" animBg="1"/>
      <p:bldP spid="205" grpId="0"/>
      <p:bldP spid="4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58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3005" y="824732"/>
            <a:ext cx="115212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4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4800" i="1" baseline="-10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endParaRPr lang="ja-JP" altLang="en-US" sz="4800" i="1" baseline="-10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7100" y="1120361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2"/>
                </a:solidFill>
              </a:rPr>
              <a:t>＝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17696" y="1255657"/>
            <a:ext cx="1957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 err="1">
                <a:solidFill>
                  <a:schemeClr val="accent4"/>
                </a:solidFill>
              </a:rPr>
              <a:t>σ</a:t>
            </a:r>
            <a:r>
              <a:rPr lang="en-US" altLang="ja-JP" sz="4800" b="1" i="1" baseline="-100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4800" b="1" i="1" baseline="-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800" dirty="0">
                <a:solidFill>
                  <a:schemeClr val="bg1"/>
                </a:solidFill>
              </a:rPr>
              <a:t>・ </a:t>
            </a:r>
            <a:r>
              <a:rPr kumimoji="1" lang="en-US" altLang="ja-JP" sz="48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σ</a:t>
            </a:r>
            <a:r>
              <a:rPr kumimoji="1" lang="en-US" altLang="ja-JP" sz="4800" b="1" i="1" baseline="-10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4800" b="1" i="1" baseline="-100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643683" y="117426"/>
            <a:ext cx="1006429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3302029" y="265735"/>
            <a:ext cx="3659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kumimoji="1"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）・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lang="en-US" altLang="ja-JP" sz="4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4000" b="1" i="1" baseline="-10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endParaRPr lang="ja-JP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2279229" y="68473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Ｎ</a:t>
            </a: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279229" y="17187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１</a:t>
            </a:r>
          </a:p>
        </p:txBody>
      </p:sp>
      <p:cxnSp>
        <p:nvCxnSpPr>
          <p:cNvPr id="98" name="直線コネクタ 97"/>
          <p:cNvCxnSpPr/>
          <p:nvPr/>
        </p:nvCxnSpPr>
        <p:spPr>
          <a:xfrm>
            <a:off x="2279229" y="690183"/>
            <a:ext cx="504056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コネクタ 99"/>
          <p:cNvCxnSpPr/>
          <p:nvPr/>
        </p:nvCxnSpPr>
        <p:spPr>
          <a:xfrm>
            <a:off x="1847181" y="1358800"/>
            <a:ext cx="54006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直線コネクタ 102"/>
          <p:cNvCxnSpPr/>
          <p:nvPr/>
        </p:nvCxnSpPr>
        <p:spPr>
          <a:xfrm>
            <a:off x="4467693" y="464307"/>
            <a:ext cx="288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6271789" y="464307"/>
            <a:ext cx="288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4" name="AutoShape 48"/>
          <p:cNvSpPr>
            <a:spLocks noChangeArrowheads="1"/>
          </p:cNvSpPr>
          <p:nvPr/>
        </p:nvSpPr>
        <p:spPr bwMode="auto">
          <a:xfrm>
            <a:off x="3369623" y="327550"/>
            <a:ext cx="3543938" cy="6477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05" name="Text Box 49"/>
          <p:cNvSpPr txBox="1">
            <a:spLocks noChangeArrowheads="1"/>
          </p:cNvSpPr>
          <p:nvPr/>
        </p:nvSpPr>
        <p:spPr bwMode="auto">
          <a:xfrm>
            <a:off x="7021483" y="384591"/>
            <a:ext cx="476280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rgbClr val="FFFF00"/>
                </a:solidFill>
                <a:latin typeface="Arial" charset="0"/>
              </a:rPr>
              <a:t>＞０ （</a:t>
            </a:r>
            <a:r>
              <a:rPr lang="ja-JP" altLang="en-US" sz="2800" dirty="0">
                <a:solidFill>
                  <a:schemeClr val="accent4"/>
                </a:solidFill>
                <a:latin typeface="Arial" charset="0"/>
              </a:rPr>
              <a:t>プラス</a:t>
            </a:r>
            <a:r>
              <a:rPr lang="ja-JP" altLang="en-US" sz="2800" dirty="0">
                <a:solidFill>
                  <a:srgbClr val="FFFF00"/>
                </a:solidFill>
                <a:latin typeface="Arial" charset="0"/>
              </a:rPr>
              <a:t>）の寄与</a:t>
            </a:r>
          </a:p>
        </p:txBody>
      </p:sp>
      <p:sp>
        <p:nvSpPr>
          <p:cNvPr id="78" name="Rectangle 45"/>
          <p:cNvSpPr>
            <a:spLocks noChangeArrowheads="1"/>
          </p:cNvSpPr>
          <p:nvPr/>
        </p:nvSpPr>
        <p:spPr bwMode="auto">
          <a:xfrm>
            <a:off x="1116013" y="4581525"/>
            <a:ext cx="2519362" cy="1363663"/>
          </a:xfrm>
          <a:prstGeom prst="rect">
            <a:avLst/>
          </a:prstGeom>
          <a:solidFill>
            <a:srgbClr val="00FFFF">
              <a:alpha val="2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>
                <a:solidFill>
                  <a:srgbClr val="FFFFFF"/>
                </a:solidFill>
                <a:latin typeface="ＭＳ Ｐゴシック"/>
              </a:rPr>
              <a:t>（</a:t>
            </a:r>
            <a:r>
              <a:rPr lang="en-US" altLang="ja-JP" sz="3600">
                <a:solidFill>
                  <a:srgbClr val="FFFFFF"/>
                </a:solidFill>
                <a:latin typeface="ＭＳ Ｐゴシック"/>
              </a:rPr>
              <a:t>Ⅲ</a:t>
            </a:r>
            <a:r>
              <a:rPr lang="ja-JP" altLang="en-US" sz="3600">
                <a:solidFill>
                  <a:srgbClr val="FFFFFF"/>
                </a:solidFill>
                <a:latin typeface="ＭＳ Ｐゴシック"/>
              </a:rPr>
              <a:t>）</a:t>
            </a:r>
          </a:p>
        </p:txBody>
      </p:sp>
      <p:sp>
        <p:nvSpPr>
          <p:cNvPr id="79" name="Oval 30"/>
          <p:cNvSpPr>
            <a:spLocks noChangeArrowheads="1"/>
          </p:cNvSpPr>
          <p:nvPr/>
        </p:nvSpPr>
        <p:spPr bwMode="auto">
          <a:xfrm>
            <a:off x="2843213" y="5084763"/>
            <a:ext cx="215900" cy="215900"/>
          </a:xfrm>
          <a:prstGeom prst="ellipse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0" name="Line 32"/>
          <p:cNvSpPr>
            <a:spLocks noChangeShapeType="1"/>
          </p:cNvSpPr>
          <p:nvPr/>
        </p:nvSpPr>
        <p:spPr bwMode="auto">
          <a:xfrm flipH="1">
            <a:off x="1130300" y="5186363"/>
            <a:ext cx="1785938" cy="0"/>
          </a:xfrm>
          <a:prstGeom prst="line">
            <a:avLst/>
          </a:prstGeom>
          <a:noFill/>
          <a:ln w="28575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81" name="Rectangle 34"/>
          <p:cNvSpPr>
            <a:spLocks noChangeArrowheads="1"/>
          </p:cNvSpPr>
          <p:nvPr/>
        </p:nvSpPr>
        <p:spPr bwMode="auto">
          <a:xfrm>
            <a:off x="644525" y="4724400"/>
            <a:ext cx="4714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3600" i="1">
                <a:solidFill>
                  <a:srgbClr val="FFFFFF"/>
                </a:solidFill>
                <a:latin typeface="Times New Roman" pitchFamily="18" charset="0"/>
              </a:rPr>
              <a:t>y</a:t>
            </a:r>
            <a:r>
              <a:rPr lang="en-US" altLang="ja-JP" sz="3600" i="1" baseline="-10000">
                <a:solidFill>
                  <a:srgbClr val="FFFFFF"/>
                </a:solidFill>
                <a:latin typeface="Times New Roman" pitchFamily="18" charset="0"/>
              </a:rPr>
              <a:t>i</a:t>
            </a:r>
          </a:p>
        </p:txBody>
      </p:sp>
      <p:grpSp>
        <p:nvGrpSpPr>
          <p:cNvPr id="82" name="Group 16"/>
          <p:cNvGrpSpPr>
            <a:grpSpLocks/>
          </p:cNvGrpSpPr>
          <p:nvPr/>
        </p:nvGrpSpPr>
        <p:grpSpPr bwMode="auto">
          <a:xfrm>
            <a:off x="539750" y="2636838"/>
            <a:ext cx="6135688" cy="3810000"/>
            <a:chOff x="340" y="1661"/>
            <a:chExt cx="3865" cy="2400"/>
          </a:xfrm>
        </p:grpSpPr>
        <p:sp>
          <p:nvSpPr>
            <p:cNvPr id="83" name="Line 17"/>
            <p:cNvSpPr>
              <a:spLocks noChangeShapeType="1"/>
            </p:cNvSpPr>
            <p:nvPr/>
          </p:nvSpPr>
          <p:spPr bwMode="auto">
            <a:xfrm>
              <a:off x="703" y="3748"/>
              <a:ext cx="3221" cy="0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4" name="Line 18"/>
            <p:cNvSpPr>
              <a:spLocks noChangeShapeType="1"/>
            </p:cNvSpPr>
            <p:nvPr/>
          </p:nvSpPr>
          <p:spPr bwMode="auto">
            <a:xfrm flipV="1">
              <a:off x="703" y="1934"/>
              <a:ext cx="0" cy="181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5" name="Rectangle 19"/>
            <p:cNvSpPr>
              <a:spLocks noChangeArrowheads="1"/>
            </p:cNvSpPr>
            <p:nvPr/>
          </p:nvSpPr>
          <p:spPr bwMode="auto">
            <a:xfrm>
              <a:off x="386" y="1661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86" name="Rectangle 20"/>
            <p:cNvSpPr>
              <a:spLocks noChangeArrowheads="1"/>
            </p:cNvSpPr>
            <p:nvPr/>
          </p:nvSpPr>
          <p:spPr bwMode="auto">
            <a:xfrm>
              <a:off x="3924" y="3521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87" name="Rectangle 21"/>
            <p:cNvSpPr>
              <a:spLocks noChangeArrowheads="1"/>
            </p:cNvSpPr>
            <p:nvPr/>
          </p:nvSpPr>
          <p:spPr bwMode="auto">
            <a:xfrm>
              <a:off x="340" y="3657"/>
              <a:ext cx="317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０</a:t>
              </a:r>
            </a:p>
          </p:txBody>
        </p:sp>
      </p:grpSp>
      <p:grpSp>
        <p:nvGrpSpPr>
          <p:cNvPr id="88" name="Group 22"/>
          <p:cNvGrpSpPr>
            <a:grpSpLocks/>
          </p:cNvGrpSpPr>
          <p:nvPr/>
        </p:nvGrpSpPr>
        <p:grpSpPr bwMode="auto">
          <a:xfrm>
            <a:off x="3419475" y="5956300"/>
            <a:ext cx="446088" cy="641350"/>
            <a:chOff x="4558" y="2840"/>
            <a:chExt cx="281" cy="404"/>
          </a:xfrm>
        </p:grpSpPr>
        <p:sp>
          <p:nvSpPr>
            <p:cNvPr id="89" name="Rectangle 23"/>
            <p:cNvSpPr>
              <a:spLocks noChangeArrowheads="1"/>
            </p:cNvSpPr>
            <p:nvPr/>
          </p:nvSpPr>
          <p:spPr bwMode="auto">
            <a:xfrm>
              <a:off x="4558" y="2840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90" name="Line 24"/>
            <p:cNvSpPr>
              <a:spLocks noChangeShapeType="1"/>
            </p:cNvSpPr>
            <p:nvPr/>
          </p:nvSpPr>
          <p:spPr bwMode="auto">
            <a:xfrm>
              <a:off x="4604" y="2931"/>
              <a:ext cx="181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91" name="Group 25"/>
          <p:cNvGrpSpPr>
            <a:grpSpLocks/>
          </p:cNvGrpSpPr>
          <p:nvPr/>
        </p:nvGrpSpPr>
        <p:grpSpPr bwMode="auto">
          <a:xfrm>
            <a:off x="611188" y="4294188"/>
            <a:ext cx="446087" cy="641350"/>
            <a:chOff x="4558" y="2840"/>
            <a:chExt cx="281" cy="404"/>
          </a:xfrm>
        </p:grpSpPr>
        <p:sp>
          <p:nvSpPr>
            <p:cNvPr id="92" name="Rectangle 26"/>
            <p:cNvSpPr>
              <a:spLocks noChangeArrowheads="1"/>
            </p:cNvSpPr>
            <p:nvPr/>
          </p:nvSpPr>
          <p:spPr bwMode="auto">
            <a:xfrm>
              <a:off x="4558" y="2840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93" name="Line 27"/>
            <p:cNvSpPr>
              <a:spLocks noChangeShapeType="1"/>
            </p:cNvSpPr>
            <p:nvPr/>
          </p:nvSpPr>
          <p:spPr bwMode="auto">
            <a:xfrm>
              <a:off x="4604" y="2931"/>
              <a:ext cx="181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99" name="Line 28"/>
          <p:cNvSpPr>
            <a:spLocks noChangeShapeType="1"/>
          </p:cNvSpPr>
          <p:nvPr/>
        </p:nvSpPr>
        <p:spPr bwMode="auto">
          <a:xfrm flipV="1">
            <a:off x="3635375" y="3141663"/>
            <a:ext cx="0" cy="2808287"/>
          </a:xfrm>
          <a:prstGeom prst="line">
            <a:avLst/>
          </a:prstGeom>
          <a:noFill/>
          <a:ln w="19050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1" name="Line 29"/>
          <p:cNvSpPr>
            <a:spLocks noChangeShapeType="1"/>
          </p:cNvSpPr>
          <p:nvPr/>
        </p:nvSpPr>
        <p:spPr bwMode="auto">
          <a:xfrm>
            <a:off x="1116013" y="4581525"/>
            <a:ext cx="5184775" cy="0"/>
          </a:xfrm>
          <a:prstGeom prst="line">
            <a:avLst/>
          </a:prstGeom>
          <a:noFill/>
          <a:ln w="19050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2" name="Line 31"/>
          <p:cNvSpPr>
            <a:spLocks noChangeShapeType="1"/>
          </p:cNvSpPr>
          <p:nvPr/>
        </p:nvSpPr>
        <p:spPr bwMode="auto">
          <a:xfrm>
            <a:off x="2959100" y="5157788"/>
            <a:ext cx="0" cy="792162"/>
          </a:xfrm>
          <a:prstGeom prst="line">
            <a:avLst/>
          </a:prstGeom>
          <a:noFill/>
          <a:ln w="28575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5" name="Rectangle 33"/>
          <p:cNvSpPr>
            <a:spLocks noChangeArrowheads="1"/>
          </p:cNvSpPr>
          <p:nvPr/>
        </p:nvSpPr>
        <p:spPr bwMode="auto">
          <a:xfrm>
            <a:off x="2732088" y="5949950"/>
            <a:ext cx="4714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3600" i="1">
                <a:solidFill>
                  <a:srgbClr val="FFFFFF"/>
                </a:solidFill>
                <a:latin typeface="Times New Roman" pitchFamily="18" charset="0"/>
              </a:rPr>
              <a:t>x</a:t>
            </a:r>
            <a:r>
              <a:rPr lang="en-US" altLang="ja-JP" sz="3600" i="1" baseline="-10000">
                <a:solidFill>
                  <a:srgbClr val="FFFFFF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106" name="Line 35"/>
          <p:cNvSpPr>
            <a:spLocks noChangeShapeType="1"/>
          </p:cNvSpPr>
          <p:nvPr/>
        </p:nvSpPr>
        <p:spPr bwMode="auto">
          <a:xfrm flipH="1">
            <a:off x="2916238" y="5373688"/>
            <a:ext cx="719137" cy="0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grpSp>
        <p:nvGrpSpPr>
          <p:cNvPr id="107" name="Group 48"/>
          <p:cNvGrpSpPr>
            <a:grpSpLocks/>
          </p:cNvGrpSpPr>
          <p:nvPr/>
        </p:nvGrpSpPr>
        <p:grpSpPr bwMode="auto">
          <a:xfrm>
            <a:off x="3924300" y="5084763"/>
            <a:ext cx="2627313" cy="576262"/>
            <a:chOff x="2472" y="3158"/>
            <a:chExt cx="1655" cy="363"/>
          </a:xfrm>
          <a:solidFill>
            <a:schemeClr val="accent1"/>
          </a:solidFill>
        </p:grpSpPr>
        <p:sp>
          <p:nvSpPr>
            <p:cNvPr id="108" name="AutoShape 37"/>
            <p:cNvSpPr>
              <a:spLocks noChangeArrowheads="1"/>
            </p:cNvSpPr>
            <p:nvPr/>
          </p:nvSpPr>
          <p:spPr bwMode="auto">
            <a:xfrm>
              <a:off x="2472" y="3158"/>
              <a:ext cx="1655" cy="363"/>
            </a:xfrm>
            <a:prstGeom prst="wedgeRectCallout">
              <a:avLst>
                <a:gd name="adj1" fmla="val -70421"/>
                <a:gd name="adj2" fmla="val 3444"/>
              </a:avLst>
            </a:prstGeom>
            <a:grp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（</a:t>
              </a:r>
              <a:r>
                <a:rPr kumimoji="0" lang="ja-JP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 </a:t>
              </a:r>
              <a:r>
                <a:rPr kumimoji="0" lang="en-US" altLang="ja-JP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</a:t>
              </a:r>
              <a:r>
                <a:rPr kumimoji="0" lang="en-US" altLang="ja-JP" sz="2800" b="1" i="1" u="none" strike="noStrike" kern="0" cap="none" spc="0" normalizeH="0" baseline="-10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i </a:t>
              </a:r>
              <a:r>
                <a:rPr kumimoji="0" lang="ja-JP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－ </a:t>
              </a:r>
              <a:r>
                <a:rPr kumimoji="0" lang="en-US" altLang="ja-JP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 </a:t>
              </a:r>
              <a:r>
                <a:rPr kumimoji="0" lang="ja-JP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）＜０</a:t>
              </a:r>
              <a:endParaRPr kumimoji="0" lang="ja-JP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9" name="Line 38"/>
            <p:cNvSpPr>
              <a:spLocks noChangeShapeType="1"/>
            </p:cNvSpPr>
            <p:nvPr/>
          </p:nvSpPr>
          <p:spPr bwMode="auto">
            <a:xfrm>
              <a:off x="3225" y="3276"/>
              <a:ext cx="182" cy="0"/>
            </a:xfrm>
            <a:prstGeom prst="line">
              <a:avLst/>
            </a:prstGeom>
            <a:grp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10" name="Line 39"/>
          <p:cNvSpPr>
            <a:spLocks noChangeShapeType="1"/>
          </p:cNvSpPr>
          <p:nvPr/>
        </p:nvSpPr>
        <p:spPr bwMode="auto">
          <a:xfrm>
            <a:off x="2771775" y="4551363"/>
            <a:ext cx="0" cy="719137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grpSp>
        <p:nvGrpSpPr>
          <p:cNvPr id="111" name="Group 47"/>
          <p:cNvGrpSpPr>
            <a:grpSpLocks/>
          </p:cNvGrpSpPr>
          <p:nvPr/>
        </p:nvGrpSpPr>
        <p:grpSpPr bwMode="auto">
          <a:xfrm>
            <a:off x="1403350" y="3429000"/>
            <a:ext cx="2627313" cy="576263"/>
            <a:chOff x="884" y="2160"/>
            <a:chExt cx="1655" cy="363"/>
          </a:xfrm>
          <a:solidFill>
            <a:schemeClr val="accent1"/>
          </a:solidFill>
        </p:grpSpPr>
        <p:sp>
          <p:nvSpPr>
            <p:cNvPr id="112" name="AutoShape 41"/>
            <p:cNvSpPr>
              <a:spLocks noChangeArrowheads="1"/>
            </p:cNvSpPr>
            <p:nvPr/>
          </p:nvSpPr>
          <p:spPr bwMode="auto">
            <a:xfrm>
              <a:off x="884" y="2160"/>
              <a:ext cx="1655" cy="363"/>
            </a:xfrm>
            <a:prstGeom prst="wedgeRectCallout">
              <a:avLst>
                <a:gd name="adj1" fmla="val -1722"/>
                <a:gd name="adj2" fmla="val 175069"/>
              </a:avLst>
            </a:prstGeom>
            <a:grp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（</a:t>
              </a:r>
              <a:r>
                <a:rPr kumimoji="0" lang="ja-JP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 </a:t>
              </a:r>
              <a:r>
                <a:rPr kumimoji="0" lang="en-US" altLang="ja-JP" sz="28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  <a:r>
                <a:rPr kumimoji="0" lang="en-US" altLang="ja-JP" sz="2800" b="1" i="1" u="none" strike="noStrike" kern="0" cap="none" spc="0" normalizeH="0" baseline="-1000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i</a:t>
              </a:r>
              <a:r>
                <a:rPr kumimoji="0" lang="en-US" altLang="ja-JP" sz="2800" b="1" i="1" u="none" strike="noStrike" kern="0" cap="none" spc="0" normalizeH="0" baseline="-10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 </a:t>
              </a:r>
              <a:r>
                <a:rPr kumimoji="0" lang="ja-JP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－ </a:t>
              </a:r>
              <a:r>
                <a:rPr kumimoji="0" lang="en-US" altLang="ja-JP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 </a:t>
              </a:r>
              <a:r>
                <a:rPr kumimoji="0" lang="ja-JP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）＜０</a:t>
              </a:r>
              <a:endParaRPr kumimoji="0" lang="ja-JP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3" name="Line 42"/>
            <p:cNvSpPr>
              <a:spLocks noChangeShapeType="1"/>
            </p:cNvSpPr>
            <p:nvPr/>
          </p:nvSpPr>
          <p:spPr bwMode="auto">
            <a:xfrm>
              <a:off x="1637" y="2269"/>
              <a:ext cx="182" cy="0"/>
            </a:xfrm>
            <a:prstGeom prst="line">
              <a:avLst/>
            </a:prstGeom>
            <a:grp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14" name="テキスト ボックス 113"/>
          <p:cNvSpPr txBox="1"/>
          <p:nvPr/>
        </p:nvSpPr>
        <p:spPr>
          <a:xfrm>
            <a:off x="6680265" y="4797946"/>
            <a:ext cx="25003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Aft>
                <a:spcPct val="0"/>
              </a:spcAft>
            </a:pPr>
            <a:r>
              <a:rPr lang="en-US" altLang="ja-JP" sz="36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値は</a:t>
            </a:r>
            <a:endParaRPr lang="en-US" altLang="ja-JP" sz="2800" dirty="0">
              <a:solidFill>
                <a:srgbClr val="FFFFFF"/>
              </a:solidFill>
              <a:latin typeface="Arial" charset="0"/>
            </a:endParaRPr>
          </a:p>
          <a:p>
            <a:pPr defTabSz="914400" fontAlgn="base">
              <a:spcAft>
                <a:spcPct val="0"/>
              </a:spcAft>
            </a:pP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平均より</a:t>
            </a:r>
            <a:r>
              <a:rPr lang="ja-JP" alt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低い</a:t>
            </a: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4179935" y="3146482"/>
            <a:ext cx="25003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Aft>
                <a:spcPct val="0"/>
              </a:spcAft>
            </a:pPr>
            <a:r>
              <a:rPr lang="en-US" altLang="ja-JP" sz="36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値も</a:t>
            </a:r>
            <a:endParaRPr lang="en-US" altLang="ja-JP" sz="2800" dirty="0">
              <a:solidFill>
                <a:srgbClr val="FFFFFF"/>
              </a:solidFill>
              <a:latin typeface="Arial" charset="0"/>
            </a:endParaRPr>
          </a:p>
          <a:p>
            <a:pPr defTabSz="914400" fontAlgn="base">
              <a:spcAft>
                <a:spcPct val="0"/>
              </a:spcAft>
            </a:pP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平均より</a:t>
            </a:r>
            <a:r>
              <a:rPr lang="ja-JP" alt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低い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255893" y="1194101"/>
            <a:ext cx="3981733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2"/>
                </a:solidFill>
              </a:rPr>
              <a:t>（</a:t>
            </a:r>
            <a:r>
              <a:rPr kumimoji="1" lang="ja-JP" altLang="en-US" sz="2800" dirty="0">
                <a:solidFill>
                  <a:schemeClr val="accent1"/>
                </a:solidFill>
              </a:rPr>
              <a:t>マイナス</a:t>
            </a:r>
            <a:r>
              <a:rPr kumimoji="1" lang="ja-JP" altLang="en-US" sz="2800" dirty="0">
                <a:solidFill>
                  <a:schemeClr val="tx2"/>
                </a:solidFill>
              </a:rPr>
              <a:t>）</a:t>
            </a:r>
            <a:r>
              <a:rPr kumimoji="1" lang="en-US" altLang="ja-JP" sz="2800" dirty="0">
                <a:solidFill>
                  <a:schemeClr val="tx2"/>
                </a:solidFill>
              </a:rPr>
              <a:t>×</a:t>
            </a:r>
            <a:r>
              <a:rPr kumimoji="1" lang="ja-JP" altLang="en-US" sz="2800" dirty="0">
                <a:solidFill>
                  <a:schemeClr val="tx2"/>
                </a:solidFill>
              </a:rPr>
              <a:t>（</a:t>
            </a:r>
            <a:r>
              <a:rPr kumimoji="1" lang="ja-JP" altLang="en-US" sz="2800" dirty="0">
                <a:solidFill>
                  <a:schemeClr val="accent1"/>
                </a:solidFill>
              </a:rPr>
              <a:t>マイナス</a:t>
            </a:r>
            <a:r>
              <a:rPr kumimoji="1" lang="ja-JP" altLang="en-US" sz="2800" dirty="0">
                <a:solidFill>
                  <a:schemeClr val="tx2"/>
                </a:solidFill>
              </a:rPr>
              <a:t>）</a:t>
            </a:r>
            <a:endParaRPr kumimoji="1" lang="en-US" altLang="ja-JP" sz="2800" dirty="0">
              <a:solidFill>
                <a:schemeClr val="tx2"/>
              </a:solidFill>
            </a:endParaRPr>
          </a:p>
          <a:p>
            <a:pPr algn="r"/>
            <a:r>
              <a:rPr kumimoji="1" lang="ja-JP" altLang="en-US" sz="2800" dirty="0">
                <a:solidFill>
                  <a:schemeClr val="tx2"/>
                </a:solidFill>
              </a:rPr>
              <a:t>＝（</a:t>
            </a:r>
            <a:r>
              <a:rPr lang="ja-JP" altLang="en-US" sz="2800" u="sng" dirty="0">
                <a:solidFill>
                  <a:schemeClr val="accent4"/>
                </a:solidFill>
              </a:rPr>
              <a:t>プラス</a:t>
            </a:r>
            <a:r>
              <a:rPr kumimoji="1" lang="ja-JP" altLang="en-US" sz="2800" dirty="0">
                <a:solidFill>
                  <a:schemeClr val="tx2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3999722910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/>
      <p:bldP spid="205" grpId="0"/>
      <p:bldP spid="80" grpId="0" animBg="1"/>
      <p:bldP spid="102" grpId="0" animBg="1"/>
      <p:bldP spid="106" grpId="0" animBg="1"/>
      <p:bldP spid="110" grpId="0" animBg="1"/>
      <p:bldP spid="114" grpId="0"/>
      <p:bldP spid="115" grpId="0"/>
      <p:bldP spid="4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59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3005" y="824732"/>
            <a:ext cx="115212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4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4800" i="1" baseline="-10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endParaRPr lang="ja-JP" altLang="en-US" sz="4800" i="1" baseline="-10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7100" y="1120361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2"/>
                </a:solidFill>
              </a:rPr>
              <a:t>＝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17696" y="1255657"/>
            <a:ext cx="1957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 err="1">
                <a:solidFill>
                  <a:schemeClr val="accent4"/>
                </a:solidFill>
              </a:rPr>
              <a:t>σ</a:t>
            </a:r>
            <a:r>
              <a:rPr lang="en-US" altLang="ja-JP" sz="4800" b="1" i="1" baseline="-100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4800" b="1" i="1" baseline="-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800" dirty="0">
                <a:solidFill>
                  <a:schemeClr val="bg1"/>
                </a:solidFill>
              </a:rPr>
              <a:t>・ </a:t>
            </a:r>
            <a:r>
              <a:rPr kumimoji="1" lang="en-US" altLang="ja-JP" sz="48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σ</a:t>
            </a:r>
            <a:r>
              <a:rPr kumimoji="1" lang="en-US" altLang="ja-JP" sz="4800" b="1" i="1" baseline="-10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4800" b="1" i="1" baseline="-100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643683" y="117426"/>
            <a:ext cx="1006429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3302029" y="265735"/>
            <a:ext cx="3659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kumimoji="1"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）・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lang="en-US" altLang="ja-JP" sz="4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4000" b="1" i="1" baseline="-10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endParaRPr lang="ja-JP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2279229" y="68473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Ｎ</a:t>
            </a: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279229" y="17187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１</a:t>
            </a:r>
          </a:p>
        </p:txBody>
      </p:sp>
      <p:cxnSp>
        <p:nvCxnSpPr>
          <p:cNvPr id="98" name="直線コネクタ 97"/>
          <p:cNvCxnSpPr/>
          <p:nvPr/>
        </p:nvCxnSpPr>
        <p:spPr>
          <a:xfrm>
            <a:off x="2279229" y="690183"/>
            <a:ext cx="504056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コネクタ 99"/>
          <p:cNvCxnSpPr/>
          <p:nvPr/>
        </p:nvCxnSpPr>
        <p:spPr>
          <a:xfrm>
            <a:off x="1847181" y="1358800"/>
            <a:ext cx="54006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直線コネクタ 102"/>
          <p:cNvCxnSpPr/>
          <p:nvPr/>
        </p:nvCxnSpPr>
        <p:spPr>
          <a:xfrm>
            <a:off x="4467693" y="464307"/>
            <a:ext cx="288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6271789" y="464307"/>
            <a:ext cx="288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04" name="AutoShape 48"/>
          <p:cNvSpPr>
            <a:spLocks noChangeArrowheads="1"/>
          </p:cNvSpPr>
          <p:nvPr/>
        </p:nvSpPr>
        <p:spPr bwMode="auto">
          <a:xfrm>
            <a:off x="3369623" y="327550"/>
            <a:ext cx="3543938" cy="647700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05" name="Text Box 49"/>
          <p:cNvSpPr txBox="1">
            <a:spLocks noChangeArrowheads="1"/>
          </p:cNvSpPr>
          <p:nvPr/>
        </p:nvSpPr>
        <p:spPr bwMode="auto">
          <a:xfrm>
            <a:off x="7021483" y="384591"/>
            <a:ext cx="4762802" cy="51911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rgbClr val="FFFF00"/>
                </a:solidFill>
                <a:latin typeface="Arial" charset="0"/>
              </a:rPr>
              <a:t>＜０ （</a:t>
            </a:r>
            <a:r>
              <a:rPr lang="ja-JP" altLang="en-US" sz="2800" dirty="0">
                <a:solidFill>
                  <a:schemeClr val="accent1"/>
                </a:solidFill>
                <a:latin typeface="Arial" charset="0"/>
              </a:rPr>
              <a:t>マイナス</a:t>
            </a:r>
            <a:r>
              <a:rPr lang="ja-JP" altLang="en-US" sz="2800" dirty="0">
                <a:solidFill>
                  <a:srgbClr val="FFFF00"/>
                </a:solidFill>
                <a:latin typeface="Arial" charset="0"/>
              </a:rPr>
              <a:t>）の寄与</a:t>
            </a:r>
          </a:p>
        </p:txBody>
      </p:sp>
      <p:sp>
        <p:nvSpPr>
          <p:cNvPr id="116" name="Rectangle 45"/>
          <p:cNvSpPr>
            <a:spLocks noChangeArrowheads="1"/>
          </p:cNvSpPr>
          <p:nvPr/>
        </p:nvSpPr>
        <p:spPr bwMode="auto">
          <a:xfrm>
            <a:off x="3635375" y="4581525"/>
            <a:ext cx="2592388" cy="1363663"/>
          </a:xfrm>
          <a:prstGeom prst="rect">
            <a:avLst/>
          </a:prstGeom>
          <a:solidFill>
            <a:srgbClr val="FF0000">
              <a:alpha val="20000"/>
            </a:srgb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>
                <a:solidFill>
                  <a:srgbClr val="FFFFFF"/>
                </a:solidFill>
                <a:latin typeface="ＭＳ Ｐゴシック"/>
              </a:rPr>
              <a:t>（</a:t>
            </a:r>
            <a:r>
              <a:rPr lang="en-US" altLang="ja-JP" sz="3600">
                <a:solidFill>
                  <a:srgbClr val="FFFFFF"/>
                </a:solidFill>
                <a:latin typeface="ＭＳ Ｐゴシック"/>
              </a:rPr>
              <a:t>Ⅳ</a:t>
            </a:r>
            <a:r>
              <a:rPr lang="ja-JP" altLang="en-US" sz="3600">
                <a:solidFill>
                  <a:srgbClr val="FFFFFF"/>
                </a:solidFill>
                <a:latin typeface="ＭＳ Ｐゴシック"/>
              </a:rPr>
              <a:t>）</a:t>
            </a:r>
          </a:p>
        </p:txBody>
      </p:sp>
      <p:grpSp>
        <p:nvGrpSpPr>
          <p:cNvPr id="117" name="Group 15"/>
          <p:cNvGrpSpPr>
            <a:grpSpLocks/>
          </p:cNvGrpSpPr>
          <p:nvPr/>
        </p:nvGrpSpPr>
        <p:grpSpPr bwMode="auto">
          <a:xfrm>
            <a:off x="539750" y="2636838"/>
            <a:ext cx="6135688" cy="3810000"/>
            <a:chOff x="340" y="1661"/>
            <a:chExt cx="3865" cy="2400"/>
          </a:xfrm>
        </p:grpSpPr>
        <p:sp>
          <p:nvSpPr>
            <p:cNvPr id="118" name="Line 16"/>
            <p:cNvSpPr>
              <a:spLocks noChangeShapeType="1"/>
            </p:cNvSpPr>
            <p:nvPr/>
          </p:nvSpPr>
          <p:spPr bwMode="auto">
            <a:xfrm>
              <a:off x="703" y="3748"/>
              <a:ext cx="3221" cy="0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9" name="Line 17"/>
            <p:cNvSpPr>
              <a:spLocks noChangeShapeType="1"/>
            </p:cNvSpPr>
            <p:nvPr/>
          </p:nvSpPr>
          <p:spPr bwMode="auto">
            <a:xfrm flipV="1">
              <a:off x="703" y="1934"/>
              <a:ext cx="0" cy="181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0" name="Rectangle 18"/>
            <p:cNvSpPr>
              <a:spLocks noChangeArrowheads="1"/>
            </p:cNvSpPr>
            <p:nvPr/>
          </p:nvSpPr>
          <p:spPr bwMode="auto">
            <a:xfrm>
              <a:off x="386" y="1661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21" name="Rectangle 19"/>
            <p:cNvSpPr>
              <a:spLocks noChangeArrowheads="1"/>
            </p:cNvSpPr>
            <p:nvPr/>
          </p:nvSpPr>
          <p:spPr bwMode="auto">
            <a:xfrm>
              <a:off x="3924" y="3521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22" name="Rectangle 20"/>
            <p:cNvSpPr>
              <a:spLocks noChangeArrowheads="1"/>
            </p:cNvSpPr>
            <p:nvPr/>
          </p:nvSpPr>
          <p:spPr bwMode="auto">
            <a:xfrm>
              <a:off x="340" y="3657"/>
              <a:ext cx="317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０</a:t>
              </a:r>
            </a:p>
          </p:txBody>
        </p:sp>
      </p:grpSp>
      <p:grpSp>
        <p:nvGrpSpPr>
          <p:cNvPr id="123" name="Group 21"/>
          <p:cNvGrpSpPr>
            <a:grpSpLocks/>
          </p:cNvGrpSpPr>
          <p:nvPr/>
        </p:nvGrpSpPr>
        <p:grpSpPr bwMode="auto">
          <a:xfrm>
            <a:off x="3419475" y="5956300"/>
            <a:ext cx="446088" cy="641350"/>
            <a:chOff x="4558" y="2840"/>
            <a:chExt cx="281" cy="404"/>
          </a:xfrm>
        </p:grpSpPr>
        <p:sp>
          <p:nvSpPr>
            <p:cNvPr id="124" name="Rectangle 22"/>
            <p:cNvSpPr>
              <a:spLocks noChangeArrowheads="1"/>
            </p:cNvSpPr>
            <p:nvPr/>
          </p:nvSpPr>
          <p:spPr bwMode="auto">
            <a:xfrm>
              <a:off x="4558" y="2840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25" name="Line 23"/>
            <p:cNvSpPr>
              <a:spLocks noChangeShapeType="1"/>
            </p:cNvSpPr>
            <p:nvPr/>
          </p:nvSpPr>
          <p:spPr bwMode="auto">
            <a:xfrm>
              <a:off x="4604" y="2931"/>
              <a:ext cx="181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26" name="Group 24"/>
          <p:cNvGrpSpPr>
            <a:grpSpLocks/>
          </p:cNvGrpSpPr>
          <p:nvPr/>
        </p:nvGrpSpPr>
        <p:grpSpPr bwMode="auto">
          <a:xfrm>
            <a:off x="611188" y="4294188"/>
            <a:ext cx="446087" cy="641350"/>
            <a:chOff x="4558" y="2840"/>
            <a:chExt cx="281" cy="404"/>
          </a:xfrm>
        </p:grpSpPr>
        <p:sp>
          <p:nvSpPr>
            <p:cNvPr id="127" name="Rectangle 25"/>
            <p:cNvSpPr>
              <a:spLocks noChangeArrowheads="1"/>
            </p:cNvSpPr>
            <p:nvPr/>
          </p:nvSpPr>
          <p:spPr bwMode="auto">
            <a:xfrm>
              <a:off x="4558" y="2840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28" name="Line 26"/>
            <p:cNvSpPr>
              <a:spLocks noChangeShapeType="1"/>
            </p:cNvSpPr>
            <p:nvPr/>
          </p:nvSpPr>
          <p:spPr bwMode="auto">
            <a:xfrm>
              <a:off x="4604" y="2931"/>
              <a:ext cx="181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29" name="Line 27"/>
          <p:cNvSpPr>
            <a:spLocks noChangeShapeType="1"/>
          </p:cNvSpPr>
          <p:nvPr/>
        </p:nvSpPr>
        <p:spPr bwMode="auto">
          <a:xfrm flipV="1">
            <a:off x="3635375" y="3141663"/>
            <a:ext cx="0" cy="2808287"/>
          </a:xfrm>
          <a:prstGeom prst="line">
            <a:avLst/>
          </a:prstGeom>
          <a:noFill/>
          <a:ln w="19050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0" name="Line 28"/>
          <p:cNvSpPr>
            <a:spLocks noChangeShapeType="1"/>
          </p:cNvSpPr>
          <p:nvPr/>
        </p:nvSpPr>
        <p:spPr bwMode="auto">
          <a:xfrm>
            <a:off x="1116013" y="4581525"/>
            <a:ext cx="5184775" cy="0"/>
          </a:xfrm>
          <a:prstGeom prst="line">
            <a:avLst/>
          </a:prstGeom>
          <a:noFill/>
          <a:ln w="19050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1" name="Oval 30"/>
          <p:cNvSpPr>
            <a:spLocks noChangeArrowheads="1"/>
          </p:cNvSpPr>
          <p:nvPr/>
        </p:nvSpPr>
        <p:spPr bwMode="auto">
          <a:xfrm>
            <a:off x="4643438" y="5114925"/>
            <a:ext cx="215900" cy="215900"/>
          </a:xfrm>
          <a:prstGeom prst="ellipse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2" name="Line 31"/>
          <p:cNvSpPr>
            <a:spLocks noChangeShapeType="1"/>
          </p:cNvSpPr>
          <p:nvPr/>
        </p:nvSpPr>
        <p:spPr bwMode="auto">
          <a:xfrm>
            <a:off x="4759325" y="5229225"/>
            <a:ext cx="0" cy="792163"/>
          </a:xfrm>
          <a:prstGeom prst="line">
            <a:avLst/>
          </a:prstGeom>
          <a:noFill/>
          <a:ln w="28575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3" name="Line 32"/>
          <p:cNvSpPr>
            <a:spLocks noChangeShapeType="1"/>
          </p:cNvSpPr>
          <p:nvPr/>
        </p:nvSpPr>
        <p:spPr bwMode="auto">
          <a:xfrm flipH="1">
            <a:off x="1130300" y="5194300"/>
            <a:ext cx="3600450" cy="0"/>
          </a:xfrm>
          <a:prstGeom prst="line">
            <a:avLst/>
          </a:prstGeom>
          <a:noFill/>
          <a:ln w="28575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4" name="Rectangle 33"/>
          <p:cNvSpPr>
            <a:spLocks noChangeArrowheads="1"/>
          </p:cNvSpPr>
          <p:nvPr/>
        </p:nvSpPr>
        <p:spPr bwMode="auto">
          <a:xfrm>
            <a:off x="4500563" y="5949950"/>
            <a:ext cx="471487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3600" i="1">
                <a:solidFill>
                  <a:srgbClr val="FFFFFF"/>
                </a:solidFill>
                <a:latin typeface="Times New Roman" pitchFamily="18" charset="0"/>
              </a:rPr>
              <a:t>x</a:t>
            </a:r>
            <a:r>
              <a:rPr lang="en-US" altLang="ja-JP" sz="3600" i="1" baseline="-10000">
                <a:solidFill>
                  <a:srgbClr val="FFFFFF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135" name="Rectangle 34"/>
          <p:cNvSpPr>
            <a:spLocks noChangeArrowheads="1"/>
          </p:cNvSpPr>
          <p:nvPr/>
        </p:nvSpPr>
        <p:spPr bwMode="auto">
          <a:xfrm>
            <a:off x="644525" y="4732338"/>
            <a:ext cx="471488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3600" i="1">
                <a:solidFill>
                  <a:srgbClr val="FFFFFF"/>
                </a:solidFill>
                <a:latin typeface="Times New Roman" pitchFamily="18" charset="0"/>
              </a:rPr>
              <a:t>y</a:t>
            </a:r>
            <a:r>
              <a:rPr lang="en-US" altLang="ja-JP" sz="3600" i="1" baseline="-10000">
                <a:solidFill>
                  <a:srgbClr val="FFFFFF"/>
                </a:solidFill>
                <a:latin typeface="Times New Roman" pitchFamily="18" charset="0"/>
              </a:rPr>
              <a:t>i</a:t>
            </a:r>
          </a:p>
        </p:txBody>
      </p:sp>
      <p:sp>
        <p:nvSpPr>
          <p:cNvPr id="136" name="Line 35"/>
          <p:cNvSpPr>
            <a:spLocks noChangeShapeType="1"/>
          </p:cNvSpPr>
          <p:nvPr/>
        </p:nvSpPr>
        <p:spPr bwMode="auto">
          <a:xfrm>
            <a:off x="3635375" y="5021263"/>
            <a:ext cx="1152525" cy="0"/>
          </a:xfrm>
          <a:prstGeom prst="line">
            <a:avLst/>
          </a:prstGeom>
          <a:noFill/>
          <a:ln w="76200">
            <a:solidFill>
              <a:schemeClr val="accent4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grpSp>
        <p:nvGrpSpPr>
          <p:cNvPr id="137" name="Group 46"/>
          <p:cNvGrpSpPr>
            <a:grpSpLocks/>
          </p:cNvGrpSpPr>
          <p:nvPr/>
        </p:nvGrpSpPr>
        <p:grpSpPr bwMode="auto">
          <a:xfrm>
            <a:off x="3779838" y="2852738"/>
            <a:ext cx="2627312" cy="576262"/>
            <a:chOff x="2381" y="1797"/>
            <a:chExt cx="1655" cy="363"/>
          </a:xfrm>
          <a:solidFill>
            <a:schemeClr val="bg2">
              <a:lumMod val="60000"/>
              <a:lumOff val="40000"/>
            </a:schemeClr>
          </a:solidFill>
        </p:grpSpPr>
        <p:sp>
          <p:nvSpPr>
            <p:cNvPr id="138" name="AutoShape 37"/>
            <p:cNvSpPr>
              <a:spLocks noChangeArrowheads="1"/>
            </p:cNvSpPr>
            <p:nvPr/>
          </p:nvSpPr>
          <p:spPr bwMode="auto">
            <a:xfrm>
              <a:off x="2381" y="1797"/>
              <a:ext cx="1655" cy="363"/>
            </a:xfrm>
            <a:prstGeom prst="wedgeRectCallout">
              <a:avLst>
                <a:gd name="adj1" fmla="val -31815"/>
                <a:gd name="adj2" fmla="val 310056"/>
              </a:avLst>
            </a:prstGeom>
            <a:grp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（</a:t>
              </a:r>
              <a:r>
                <a:rPr kumimoji="0" lang="ja-JP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 </a:t>
              </a:r>
              <a:r>
                <a:rPr kumimoji="0" lang="en-US" altLang="ja-JP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</a:t>
              </a:r>
              <a:r>
                <a:rPr kumimoji="0" lang="en-US" altLang="ja-JP" sz="2800" b="1" i="1" u="none" strike="noStrike" kern="0" cap="none" spc="0" normalizeH="0" baseline="-10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i </a:t>
              </a:r>
              <a:r>
                <a:rPr kumimoji="0" lang="ja-JP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－ </a:t>
              </a:r>
              <a:r>
                <a:rPr kumimoji="0" lang="en-US" altLang="ja-JP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 </a:t>
              </a:r>
              <a:r>
                <a:rPr kumimoji="0" lang="ja-JP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）＞０</a:t>
              </a:r>
              <a:endParaRPr kumimoji="0" lang="ja-JP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39" name="Line 38"/>
            <p:cNvSpPr>
              <a:spLocks noChangeShapeType="1"/>
            </p:cNvSpPr>
            <p:nvPr/>
          </p:nvSpPr>
          <p:spPr bwMode="auto">
            <a:xfrm>
              <a:off x="3108" y="1927"/>
              <a:ext cx="182" cy="0"/>
            </a:xfrm>
            <a:prstGeom prst="line">
              <a:avLst/>
            </a:prstGeom>
            <a:grp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40" name="Line 39"/>
          <p:cNvSpPr>
            <a:spLocks noChangeShapeType="1"/>
          </p:cNvSpPr>
          <p:nvPr/>
        </p:nvSpPr>
        <p:spPr bwMode="auto">
          <a:xfrm>
            <a:off x="4932363" y="4581525"/>
            <a:ext cx="0" cy="503238"/>
          </a:xfrm>
          <a:prstGeom prst="line">
            <a:avLst/>
          </a:prstGeom>
          <a:noFill/>
          <a:ln w="76200">
            <a:solidFill>
              <a:schemeClr val="accent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grpSp>
        <p:nvGrpSpPr>
          <p:cNvPr id="141" name="Group 47"/>
          <p:cNvGrpSpPr>
            <a:grpSpLocks/>
          </p:cNvGrpSpPr>
          <p:nvPr/>
        </p:nvGrpSpPr>
        <p:grpSpPr bwMode="auto">
          <a:xfrm>
            <a:off x="6156325" y="3716338"/>
            <a:ext cx="2627313" cy="576262"/>
            <a:chOff x="3878" y="2341"/>
            <a:chExt cx="1655" cy="363"/>
          </a:xfrm>
          <a:solidFill>
            <a:schemeClr val="accent1"/>
          </a:solidFill>
        </p:grpSpPr>
        <p:sp>
          <p:nvSpPr>
            <p:cNvPr id="142" name="AutoShape 41"/>
            <p:cNvSpPr>
              <a:spLocks noChangeArrowheads="1"/>
            </p:cNvSpPr>
            <p:nvPr/>
          </p:nvSpPr>
          <p:spPr bwMode="auto">
            <a:xfrm>
              <a:off x="3878" y="2341"/>
              <a:ext cx="1655" cy="363"/>
            </a:xfrm>
            <a:prstGeom prst="wedgeRectCallout">
              <a:avLst>
                <a:gd name="adj1" fmla="val -91269"/>
                <a:gd name="adj2" fmla="val 140634"/>
              </a:avLst>
            </a:prstGeom>
            <a:grpFill/>
            <a:ln w="28575" algn="ctr">
              <a:solidFill>
                <a:srgbClr val="FFFFFF"/>
              </a:solidFill>
              <a:miter lim="800000"/>
              <a:headEnd/>
              <a:tailEnd/>
            </a:ln>
            <a:effectLst/>
          </p:spPr>
          <p:txBody>
            <a:bodyPr anchor="ctr" anchorCtr="1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（</a:t>
              </a:r>
              <a:r>
                <a:rPr kumimoji="0" lang="ja-JP" altLang="en-US" sz="36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 </a:t>
              </a:r>
              <a:r>
                <a:rPr kumimoji="0" lang="en-US" altLang="ja-JP" sz="2800" b="1" i="1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  <a:r>
                <a:rPr kumimoji="0" lang="en-US" altLang="ja-JP" sz="2800" b="1" i="1" u="none" strike="noStrike" kern="0" cap="none" spc="0" normalizeH="0" baseline="-1000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i</a:t>
              </a:r>
              <a:r>
                <a:rPr kumimoji="0" lang="en-US" altLang="ja-JP" sz="2800" b="1" i="1" u="none" strike="noStrike" kern="0" cap="none" spc="0" normalizeH="0" baseline="-10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 </a:t>
              </a:r>
              <a:r>
                <a:rPr kumimoji="0" lang="ja-JP" altLang="en-US" sz="1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－ </a:t>
              </a:r>
              <a:r>
                <a:rPr kumimoji="0" lang="en-US" altLang="ja-JP" sz="2800" b="1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 </a:t>
              </a:r>
              <a:r>
                <a:rPr kumimoji="0" lang="ja-JP" altLang="en-US" sz="28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）＜０</a:t>
              </a:r>
              <a:endParaRPr kumimoji="0" lang="ja-JP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3" name="Line 42"/>
            <p:cNvSpPr>
              <a:spLocks noChangeShapeType="1"/>
            </p:cNvSpPr>
            <p:nvPr/>
          </p:nvSpPr>
          <p:spPr bwMode="auto">
            <a:xfrm>
              <a:off x="4584" y="2471"/>
              <a:ext cx="182" cy="0"/>
            </a:xfrm>
            <a:prstGeom prst="line">
              <a:avLst/>
            </a:prstGeom>
            <a:grp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44" name="テキスト ボックス 143"/>
          <p:cNvSpPr txBox="1"/>
          <p:nvPr/>
        </p:nvSpPr>
        <p:spPr>
          <a:xfrm>
            <a:off x="6564666" y="2157913"/>
            <a:ext cx="25003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 fontAlgn="base">
              <a:spcAft>
                <a:spcPct val="0"/>
              </a:spcAft>
            </a:pPr>
            <a:r>
              <a:rPr lang="en-US" altLang="ja-JP" sz="36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x</a:t>
            </a: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値は</a:t>
            </a:r>
            <a:endParaRPr lang="en-US" altLang="ja-JP" sz="2800" dirty="0">
              <a:solidFill>
                <a:srgbClr val="FFFFFF"/>
              </a:solidFill>
              <a:latin typeface="Arial" charset="0"/>
            </a:endParaRPr>
          </a:p>
          <a:p>
            <a:pPr defTabSz="914400" fontAlgn="base">
              <a:spcAft>
                <a:spcPct val="0"/>
              </a:spcAft>
            </a:pP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平均より</a:t>
            </a:r>
            <a:r>
              <a:rPr lang="ja-JP" altLang="en-US" sz="28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高い</a:t>
            </a: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6902554" y="4417985"/>
            <a:ext cx="250033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 defTabSz="914400" fontAlgn="base">
              <a:spcAft>
                <a:spcPct val="0"/>
              </a:spcAft>
            </a:pPr>
            <a:r>
              <a:rPr lang="en-US" altLang="ja-JP" sz="3600" i="1" dirty="0">
                <a:solidFill>
                  <a:srgbClr val="FFFFFF"/>
                </a:solidFill>
                <a:latin typeface="Times New Roman" pitchFamily="18" charset="0"/>
                <a:cs typeface="Times New Roman" pitchFamily="18" charset="0"/>
              </a:rPr>
              <a:t>y</a:t>
            </a: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値は</a:t>
            </a:r>
            <a:endParaRPr lang="en-US" altLang="ja-JP" sz="2800" dirty="0">
              <a:solidFill>
                <a:srgbClr val="FFFFFF"/>
              </a:solidFill>
              <a:latin typeface="Arial" charset="0"/>
            </a:endParaRPr>
          </a:p>
          <a:p>
            <a:pPr algn="just" defTabSz="914400" fontAlgn="base">
              <a:spcAft>
                <a:spcPct val="0"/>
              </a:spcAft>
            </a:pP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平均より</a:t>
            </a:r>
            <a:r>
              <a:rPr lang="ja-JP" altLang="en-US" sz="28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低い</a:t>
            </a:r>
          </a:p>
        </p:txBody>
      </p:sp>
      <p:sp>
        <p:nvSpPr>
          <p:cNvPr id="47" name="テキスト ボックス 46"/>
          <p:cNvSpPr txBox="1"/>
          <p:nvPr/>
        </p:nvSpPr>
        <p:spPr>
          <a:xfrm>
            <a:off x="8543925" y="1194101"/>
            <a:ext cx="3693701" cy="95410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2"/>
                </a:solidFill>
              </a:rPr>
              <a:t>（</a:t>
            </a:r>
            <a:r>
              <a:rPr kumimoji="1" lang="ja-JP" altLang="en-US" sz="2800" dirty="0">
                <a:solidFill>
                  <a:schemeClr val="accent4"/>
                </a:solidFill>
              </a:rPr>
              <a:t>プラス</a:t>
            </a:r>
            <a:r>
              <a:rPr kumimoji="1" lang="ja-JP" altLang="en-US" sz="2800" dirty="0">
                <a:solidFill>
                  <a:schemeClr val="tx2"/>
                </a:solidFill>
              </a:rPr>
              <a:t>）</a:t>
            </a:r>
            <a:r>
              <a:rPr kumimoji="1" lang="en-US" altLang="ja-JP" sz="2800" dirty="0">
                <a:solidFill>
                  <a:schemeClr val="tx2"/>
                </a:solidFill>
              </a:rPr>
              <a:t>×</a:t>
            </a:r>
            <a:r>
              <a:rPr kumimoji="1" lang="ja-JP" altLang="en-US" sz="2800" dirty="0">
                <a:solidFill>
                  <a:schemeClr val="tx2"/>
                </a:solidFill>
              </a:rPr>
              <a:t>（</a:t>
            </a:r>
            <a:r>
              <a:rPr kumimoji="1" lang="ja-JP" altLang="en-US" sz="2800" dirty="0">
                <a:solidFill>
                  <a:schemeClr val="accent1"/>
                </a:solidFill>
              </a:rPr>
              <a:t>マイナス</a:t>
            </a:r>
            <a:r>
              <a:rPr kumimoji="1" lang="ja-JP" altLang="en-US" sz="2800" dirty="0">
                <a:solidFill>
                  <a:schemeClr val="tx2"/>
                </a:solidFill>
              </a:rPr>
              <a:t>）</a:t>
            </a:r>
            <a:endParaRPr kumimoji="1" lang="en-US" altLang="ja-JP" sz="2800" dirty="0">
              <a:solidFill>
                <a:schemeClr val="tx2"/>
              </a:solidFill>
            </a:endParaRPr>
          </a:p>
          <a:p>
            <a:pPr algn="r"/>
            <a:r>
              <a:rPr kumimoji="1" lang="ja-JP" altLang="en-US" sz="2800" dirty="0">
                <a:solidFill>
                  <a:schemeClr val="tx2"/>
                </a:solidFill>
              </a:rPr>
              <a:t>＝（</a:t>
            </a:r>
            <a:r>
              <a:rPr lang="ja-JP" altLang="en-US" sz="2800" u="sng" dirty="0">
                <a:solidFill>
                  <a:schemeClr val="accent1"/>
                </a:solidFill>
              </a:rPr>
              <a:t>マイナス</a:t>
            </a:r>
            <a:r>
              <a:rPr kumimoji="1" lang="ja-JP" altLang="en-US" sz="2800" dirty="0">
                <a:solidFill>
                  <a:schemeClr val="tx2"/>
                </a:solidFill>
              </a:rPr>
              <a:t>）</a:t>
            </a:r>
          </a:p>
        </p:txBody>
      </p:sp>
    </p:spTree>
    <p:extLst>
      <p:ext uri="{BB962C8B-B14F-4D97-AF65-F5344CB8AC3E}">
        <p14:creationId xmlns:p14="http://schemas.microsoft.com/office/powerpoint/2010/main" val="153703943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" grpId="0" animBg="1"/>
      <p:bldP spid="205" grpId="0"/>
      <p:bldP spid="132" grpId="0" animBg="1"/>
      <p:bldP spid="133" grpId="0" animBg="1"/>
      <p:bldP spid="136" grpId="0" animBg="1"/>
      <p:bldP spid="140" grpId="0" animBg="1"/>
      <p:bldP spid="144" grpId="0"/>
      <p:bldP spid="145" grpId="0"/>
      <p:bldP spid="47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円/楕円 70"/>
          <p:cNvSpPr/>
          <p:nvPr/>
        </p:nvSpPr>
        <p:spPr>
          <a:xfrm>
            <a:off x="2104300" y="261442"/>
            <a:ext cx="3559305" cy="1435814"/>
          </a:xfrm>
          <a:prstGeom prst="ellipse">
            <a:avLst/>
          </a:prstGeom>
          <a:noFill/>
          <a:ln w="38100"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6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38" name="正方形/長方形 37"/>
          <p:cNvSpPr/>
          <p:nvPr/>
        </p:nvSpPr>
        <p:spPr>
          <a:xfrm>
            <a:off x="169776" y="1557587"/>
            <a:ext cx="5915601" cy="2490135"/>
          </a:xfrm>
          <a:prstGeom prst="rect">
            <a:avLst/>
          </a:prstGeom>
          <a:solidFill>
            <a:srgbClr val="0000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63006" y="1631335"/>
            <a:ext cx="18002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母</a:t>
            </a:r>
            <a:endParaRPr kumimoji="1" lang="en-US" altLang="ja-JP" sz="2800" dirty="0">
              <a:solidFill>
                <a:schemeClr val="accent1"/>
              </a:solidFill>
            </a:endParaRPr>
          </a:p>
          <a:p>
            <a:r>
              <a:rPr kumimoji="1" lang="ja-JP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標準偏差</a:t>
            </a: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839069" y="2895594"/>
            <a:ext cx="129614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i="1" dirty="0">
                <a:solidFill>
                  <a:schemeClr val="accent2"/>
                </a:solidFill>
              </a:rPr>
              <a:t>σ</a:t>
            </a:r>
            <a:r>
              <a:rPr kumimoji="1" lang="ja-JP" altLang="en-US" sz="4400" dirty="0">
                <a:solidFill>
                  <a:schemeClr val="bg1"/>
                </a:solidFill>
              </a:rPr>
              <a:t> ＝</a:t>
            </a:r>
          </a:p>
        </p:txBody>
      </p:sp>
      <p:grpSp>
        <p:nvGrpSpPr>
          <p:cNvPr id="7" name="グループ化 6"/>
          <p:cNvGrpSpPr/>
          <p:nvPr/>
        </p:nvGrpSpPr>
        <p:grpSpPr>
          <a:xfrm>
            <a:off x="2526075" y="1743466"/>
            <a:ext cx="3281546" cy="1519447"/>
            <a:chOff x="2022019" y="3213770"/>
            <a:chExt cx="3281546" cy="1519447"/>
          </a:xfrm>
        </p:grpSpPr>
        <p:sp>
          <p:nvSpPr>
            <p:cNvPr id="42" name="Rectangle 28"/>
            <p:cNvSpPr>
              <a:spLocks noChangeArrowheads="1"/>
            </p:cNvSpPr>
            <p:nvPr/>
          </p:nvSpPr>
          <p:spPr bwMode="auto">
            <a:xfrm>
              <a:off x="2107409" y="3422571"/>
              <a:ext cx="3196156" cy="10156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60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uLnTx/>
                  <a:uFillTx/>
                  <a:latin typeface="Symbol" pitchFamily="18" charset="2"/>
                </a:rPr>
                <a:t>S</a:t>
              </a:r>
              <a:r>
                <a:rPr kumimoji="0" lang="ja-JP" altLang="en-US" sz="4400" kern="0" dirty="0">
                  <a:solidFill>
                    <a:srgbClr val="FFFFFF"/>
                  </a:solidFill>
                  <a:latin typeface="Symbol" pitchFamily="18" charset="2"/>
                </a:rPr>
                <a:t>（</a:t>
              </a:r>
              <a:r>
                <a:rPr lang="ja-JP" altLang="en-US" dirty="0"/>
                <a:t> </a:t>
              </a:r>
              <a:r>
                <a:rPr kumimoji="0" lang="en-US" altLang="ja-JP" sz="60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Times New Roman" pitchFamily="18" charset="0"/>
                </a:rPr>
                <a:t>x</a:t>
              </a:r>
              <a:r>
                <a:rPr kumimoji="0" lang="en-US" altLang="ja-JP" sz="6000" b="0" i="1" u="none" strike="noStrike" kern="0" cap="none" spc="0" normalizeH="0" baseline="-10000" noProof="0" dirty="0">
                  <a:ln>
                    <a:noFill/>
                  </a:ln>
                  <a:solidFill>
                    <a:schemeClr val="accent4"/>
                  </a:solidFill>
                  <a:uLnTx/>
                  <a:uFillTx/>
                  <a:latin typeface="Times New Roman" pitchFamily="18" charset="0"/>
                </a:rPr>
                <a:t>i</a:t>
              </a:r>
              <a:r>
                <a:rPr kumimoji="0" lang="ja-JP" altLang="en-US" sz="6000" b="0" u="none" strike="noStrike" kern="0" cap="none" spc="0" normalizeH="0" baseline="-10000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Times New Roman" pitchFamily="18" charset="0"/>
                </a:rPr>
                <a:t> － </a:t>
              </a:r>
              <a:r>
                <a:rPr lang="en-US" altLang="ja-JP" sz="4400" i="1" dirty="0">
                  <a:solidFill>
                    <a:schemeClr val="accent1"/>
                  </a:solidFill>
                </a:rPr>
                <a:t>μ</a:t>
              </a:r>
              <a:r>
                <a:rPr kumimoji="0" lang="ja-JP" altLang="en-US" sz="4400" kern="0" dirty="0">
                  <a:solidFill>
                    <a:srgbClr val="FFFFFF"/>
                  </a:solidFill>
                  <a:latin typeface="Symbol" pitchFamily="18" charset="2"/>
                </a:rPr>
                <a:t>）</a:t>
              </a:r>
              <a:r>
                <a:rPr kumimoji="0" lang="ja-JP" altLang="en-US" sz="4400" kern="0" baseline="30000" dirty="0">
                  <a:solidFill>
                    <a:srgbClr val="FFFFFF"/>
                  </a:solidFill>
                  <a:latin typeface="Symbol" pitchFamily="18" charset="2"/>
                </a:rPr>
                <a:t>２</a:t>
              </a:r>
              <a:endParaRPr kumimoji="0" lang="en-US" altLang="ja-JP" sz="4400" kern="0" baseline="30000" dirty="0">
                <a:solidFill>
                  <a:srgbClr val="FFFFFF"/>
                </a:solidFill>
                <a:latin typeface="Symbol" pitchFamily="18" charset="2"/>
              </a:endParaRPr>
            </a:p>
          </p:txBody>
        </p:sp>
        <p:sp>
          <p:nvSpPr>
            <p:cNvPr id="43" name="Rectangle 29"/>
            <p:cNvSpPr>
              <a:spLocks noChangeArrowheads="1"/>
            </p:cNvSpPr>
            <p:nvPr/>
          </p:nvSpPr>
          <p:spPr bwMode="auto">
            <a:xfrm>
              <a:off x="2022019" y="4149017"/>
              <a:ext cx="904028" cy="584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200" b="0" i="1" u="none" strike="noStrike" kern="0" cap="none" spc="0" normalizeH="0" baseline="0" noProof="0" dirty="0" err="1">
                  <a:ln>
                    <a:noFill/>
                  </a:ln>
                  <a:solidFill>
                    <a:schemeClr val="accent4"/>
                  </a:solidFill>
                  <a:uLnTx/>
                  <a:uFillTx/>
                  <a:latin typeface="Times New Roman" pitchFamily="18" charset="0"/>
                </a:rPr>
                <a:t>i</a:t>
              </a: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Arial" charset="0"/>
                </a:rPr>
                <a:t> </a:t>
              </a: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Arial" charset="0"/>
                </a:rPr>
                <a:t>＝ </a:t>
              </a: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Arial" charset="0"/>
                </a:rPr>
                <a:t>1</a:t>
              </a:r>
            </a:p>
          </p:txBody>
        </p:sp>
        <p:sp>
          <p:nvSpPr>
            <p:cNvPr id="45" name="Rectangle 30"/>
            <p:cNvSpPr>
              <a:spLocks noChangeArrowheads="1"/>
            </p:cNvSpPr>
            <p:nvPr/>
          </p:nvSpPr>
          <p:spPr bwMode="auto">
            <a:xfrm>
              <a:off x="2232823" y="3213770"/>
              <a:ext cx="499001" cy="4619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b="0" i="1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uLnTx/>
                  <a:uFillTx/>
                  <a:latin typeface="Times New Roman" pitchFamily="18" charset="0"/>
                </a:rPr>
                <a:t>N</a:t>
              </a:r>
            </a:p>
          </p:txBody>
        </p:sp>
      </p:grpSp>
      <p:sp>
        <p:nvSpPr>
          <p:cNvPr id="46" name="Line 31"/>
          <p:cNvSpPr>
            <a:spLocks noChangeShapeType="1"/>
          </p:cNvSpPr>
          <p:nvPr/>
        </p:nvSpPr>
        <p:spPr bwMode="auto">
          <a:xfrm>
            <a:off x="2495253" y="3271007"/>
            <a:ext cx="3188901" cy="0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uLnTx/>
              <a:uFillTx/>
              <a:latin typeface="Arial" charset="0"/>
            </a:endParaRPr>
          </a:p>
        </p:txBody>
      </p:sp>
      <p:sp>
        <p:nvSpPr>
          <p:cNvPr id="48" name="Rectangle 32"/>
          <p:cNvSpPr>
            <a:spLocks noChangeArrowheads="1"/>
          </p:cNvSpPr>
          <p:nvPr/>
        </p:nvSpPr>
        <p:spPr bwMode="auto">
          <a:xfrm>
            <a:off x="3719389" y="3193043"/>
            <a:ext cx="595312" cy="8302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4800" b="0" i="1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uLnTx/>
                <a:uFillTx/>
                <a:latin typeface="Times New Roman" pitchFamily="18" charset="0"/>
              </a:rPr>
              <a:t>N</a:t>
            </a:r>
          </a:p>
        </p:txBody>
      </p:sp>
      <p:sp>
        <p:nvSpPr>
          <p:cNvPr id="63" name="正方形/長方形 62"/>
          <p:cNvSpPr/>
          <p:nvPr/>
        </p:nvSpPr>
        <p:spPr>
          <a:xfrm>
            <a:off x="6419689" y="1557587"/>
            <a:ext cx="5868652" cy="2490135"/>
          </a:xfrm>
          <a:prstGeom prst="rect">
            <a:avLst/>
          </a:prstGeom>
          <a:solidFill>
            <a:srgbClr val="0000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6502099" y="1629594"/>
            <a:ext cx="173324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5"/>
                </a:solidFill>
              </a:rPr>
              <a:t>標本</a:t>
            </a:r>
            <a:endParaRPr kumimoji="1" lang="en-US" altLang="ja-JP" sz="2800" dirty="0">
              <a:solidFill>
                <a:schemeClr val="accent5"/>
              </a:solidFill>
            </a:endParaRPr>
          </a:p>
          <a:p>
            <a:r>
              <a:rPr kumimoji="1" lang="ja-JP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標準偏差</a:t>
            </a:r>
          </a:p>
        </p:txBody>
      </p:sp>
      <p:sp>
        <p:nvSpPr>
          <p:cNvPr id="78" name="Line 31"/>
          <p:cNvSpPr>
            <a:spLocks noChangeShapeType="1"/>
          </p:cNvSpPr>
          <p:nvPr/>
        </p:nvSpPr>
        <p:spPr bwMode="auto">
          <a:xfrm>
            <a:off x="8811073" y="3271007"/>
            <a:ext cx="3188901" cy="0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uLnTx/>
              <a:uFillTx/>
              <a:latin typeface="Arial" charset="0"/>
            </a:endParaRPr>
          </a:p>
        </p:txBody>
      </p:sp>
      <p:sp>
        <p:nvSpPr>
          <p:cNvPr id="79" name="Rectangle 32"/>
          <p:cNvSpPr>
            <a:spLocks noChangeArrowheads="1"/>
          </p:cNvSpPr>
          <p:nvPr/>
        </p:nvSpPr>
        <p:spPr bwMode="auto">
          <a:xfrm>
            <a:off x="10101578" y="3124392"/>
            <a:ext cx="53091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5400" b="0" i="1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uLnTx/>
                <a:uFillTx/>
                <a:latin typeface="Times New Roman" pitchFamily="18" charset="0"/>
              </a:rPr>
              <a:t>n</a:t>
            </a:r>
          </a:p>
        </p:txBody>
      </p:sp>
      <p:grpSp>
        <p:nvGrpSpPr>
          <p:cNvPr id="12" name="グループ化 11"/>
          <p:cNvGrpSpPr/>
          <p:nvPr/>
        </p:nvGrpSpPr>
        <p:grpSpPr>
          <a:xfrm>
            <a:off x="8841895" y="1670834"/>
            <a:ext cx="3281546" cy="1592079"/>
            <a:chOff x="8841895" y="3141138"/>
            <a:chExt cx="3281546" cy="1592079"/>
          </a:xfrm>
        </p:grpSpPr>
        <p:sp>
          <p:nvSpPr>
            <p:cNvPr id="75" name="Rectangle 28"/>
            <p:cNvSpPr>
              <a:spLocks noChangeArrowheads="1"/>
            </p:cNvSpPr>
            <p:nvPr/>
          </p:nvSpPr>
          <p:spPr bwMode="auto">
            <a:xfrm>
              <a:off x="8927285" y="3422571"/>
              <a:ext cx="3196156" cy="101566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lvl="0" defTabSz="914400"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0" lang="en-US" altLang="ja-JP" sz="60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uLnTx/>
                  <a:uFillTx/>
                  <a:latin typeface="Symbol" pitchFamily="18" charset="2"/>
                </a:rPr>
                <a:t>S</a:t>
              </a:r>
              <a:r>
                <a:rPr kumimoji="0" lang="ja-JP" altLang="en-US" sz="4400" kern="0" dirty="0">
                  <a:solidFill>
                    <a:srgbClr val="FFFFFF"/>
                  </a:solidFill>
                  <a:latin typeface="Symbol" pitchFamily="18" charset="2"/>
                </a:rPr>
                <a:t>（</a:t>
              </a:r>
              <a:r>
                <a:rPr lang="ja-JP" altLang="en-US" dirty="0"/>
                <a:t> </a:t>
              </a:r>
              <a:r>
                <a:rPr kumimoji="0" lang="en-US" altLang="ja-JP" sz="60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Times New Roman" pitchFamily="18" charset="0"/>
                </a:rPr>
                <a:t>x</a:t>
              </a:r>
              <a:r>
                <a:rPr kumimoji="0" lang="en-US" altLang="ja-JP" sz="6000" b="0" i="1" u="none" strike="noStrike" kern="0" cap="none" spc="0" normalizeH="0" baseline="-10000" noProof="0" dirty="0">
                  <a:ln>
                    <a:noFill/>
                  </a:ln>
                  <a:solidFill>
                    <a:schemeClr val="accent4"/>
                  </a:solidFill>
                  <a:uLnTx/>
                  <a:uFillTx/>
                  <a:latin typeface="Times New Roman" pitchFamily="18" charset="0"/>
                </a:rPr>
                <a:t>i</a:t>
              </a:r>
              <a:r>
                <a:rPr kumimoji="0" lang="ja-JP" altLang="en-US" sz="6000" b="0" u="none" strike="noStrike" kern="0" cap="none" spc="0" normalizeH="0" baseline="-10000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Times New Roman" pitchFamily="18" charset="0"/>
                </a:rPr>
                <a:t> － </a:t>
              </a:r>
              <a:r>
                <a:rPr kumimoji="0" lang="en-US" altLang="ja-JP" sz="6000" i="1" kern="0" dirty="0">
                  <a:solidFill>
                    <a:schemeClr val="accent5"/>
                  </a:solidFill>
                  <a:latin typeface="Times New Roman" pitchFamily="18" charset="0"/>
                </a:rPr>
                <a:t>x</a:t>
              </a:r>
              <a:r>
                <a:rPr kumimoji="0" lang="ja-JP" altLang="en-US" sz="2000" i="1" kern="0" dirty="0">
                  <a:solidFill>
                    <a:schemeClr val="accent5"/>
                  </a:solidFill>
                  <a:latin typeface="Times New Roman" pitchFamily="18" charset="0"/>
                </a:rPr>
                <a:t> </a:t>
              </a:r>
              <a:r>
                <a:rPr kumimoji="0" lang="ja-JP" altLang="en-US" sz="4400" kern="0" dirty="0">
                  <a:solidFill>
                    <a:srgbClr val="FFFFFF"/>
                  </a:solidFill>
                  <a:latin typeface="Symbol" pitchFamily="18" charset="2"/>
                </a:rPr>
                <a:t>）</a:t>
              </a:r>
              <a:r>
                <a:rPr kumimoji="0" lang="ja-JP" altLang="en-US" sz="4400" kern="0" baseline="30000" dirty="0">
                  <a:solidFill>
                    <a:srgbClr val="FFFFFF"/>
                  </a:solidFill>
                  <a:latin typeface="Symbol" pitchFamily="18" charset="2"/>
                </a:rPr>
                <a:t>２</a:t>
              </a:r>
              <a:endParaRPr kumimoji="0" lang="en-US" altLang="ja-JP" sz="4400" kern="0" baseline="30000" dirty="0">
                <a:solidFill>
                  <a:srgbClr val="FFFFFF"/>
                </a:solidFill>
                <a:latin typeface="Symbol" pitchFamily="18" charset="2"/>
              </a:endParaRPr>
            </a:p>
          </p:txBody>
        </p:sp>
        <p:sp>
          <p:nvSpPr>
            <p:cNvPr id="76" name="Rectangle 29"/>
            <p:cNvSpPr>
              <a:spLocks noChangeArrowheads="1"/>
            </p:cNvSpPr>
            <p:nvPr/>
          </p:nvSpPr>
          <p:spPr bwMode="auto">
            <a:xfrm>
              <a:off x="8841895" y="4149017"/>
              <a:ext cx="904028" cy="5842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200" b="0" i="1" u="none" strike="noStrike" kern="0" cap="none" spc="0" normalizeH="0" baseline="0" noProof="0" dirty="0" err="1">
                  <a:ln>
                    <a:noFill/>
                  </a:ln>
                  <a:solidFill>
                    <a:schemeClr val="accent4"/>
                  </a:solidFill>
                  <a:uLnTx/>
                  <a:uFillTx/>
                  <a:latin typeface="Times New Roman" pitchFamily="18" charset="0"/>
                </a:rPr>
                <a:t>i</a:t>
              </a: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Arial" charset="0"/>
                </a:rPr>
                <a:t> </a:t>
              </a: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Arial" charset="0"/>
                </a:rPr>
                <a:t>＝ </a:t>
              </a:r>
              <a:r>
                <a:rPr kumimoji="0" lang="en-US" altLang="ja-JP" sz="2000" b="0" i="0" u="none" strike="noStrike" kern="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uLnTx/>
                  <a:uFillTx/>
                  <a:latin typeface="Arial" charset="0"/>
                </a:rPr>
                <a:t>1</a:t>
              </a:r>
            </a:p>
          </p:txBody>
        </p:sp>
        <p:sp>
          <p:nvSpPr>
            <p:cNvPr id="77" name="Rectangle 30"/>
            <p:cNvSpPr>
              <a:spLocks noChangeArrowheads="1"/>
            </p:cNvSpPr>
            <p:nvPr/>
          </p:nvSpPr>
          <p:spPr bwMode="auto">
            <a:xfrm>
              <a:off x="9052699" y="3141138"/>
              <a:ext cx="499001" cy="58477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200" b="0" i="1" u="none" strike="noStrike" kern="0" cap="none" spc="0" normalizeH="0" baseline="0" noProof="0" dirty="0">
                  <a:ln>
                    <a:noFill/>
                  </a:ln>
                  <a:solidFill>
                    <a:schemeClr val="accent5"/>
                  </a:solidFill>
                  <a:uLnTx/>
                  <a:uFillTx/>
                  <a:latin typeface="Times New Roman" pitchFamily="18" charset="0"/>
                </a:rPr>
                <a:t>n</a:t>
              </a:r>
            </a:p>
          </p:txBody>
        </p:sp>
        <p:cxnSp>
          <p:nvCxnSpPr>
            <p:cNvPr id="81" name="直線コネクタ 80"/>
            <p:cNvCxnSpPr/>
            <p:nvPr/>
          </p:nvCxnSpPr>
          <p:spPr>
            <a:xfrm>
              <a:off x="11013081" y="3758922"/>
              <a:ext cx="432048" cy="0"/>
            </a:xfrm>
            <a:prstGeom prst="line">
              <a:avLst/>
            </a:prstGeom>
            <a:solidFill>
              <a:schemeClr val="bg1"/>
            </a:solidFill>
            <a:ln w="3810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74" name="テキスト ボックス 73"/>
          <p:cNvSpPr txBox="1"/>
          <p:nvPr/>
        </p:nvSpPr>
        <p:spPr>
          <a:xfrm>
            <a:off x="7113121" y="2895594"/>
            <a:ext cx="128678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i="1" dirty="0">
                <a:solidFill>
                  <a:schemeClr val="accent2"/>
                </a:solidFill>
              </a:rPr>
              <a:t>σ</a:t>
            </a:r>
            <a:r>
              <a:rPr kumimoji="1" lang="ja-JP" altLang="en-US" sz="4400" dirty="0">
                <a:solidFill>
                  <a:schemeClr val="bg1"/>
                </a:solidFill>
              </a:rPr>
              <a:t> ＝</a:t>
            </a:r>
          </a:p>
        </p:txBody>
      </p:sp>
      <p:sp>
        <p:nvSpPr>
          <p:cNvPr id="5" name="テキスト ボックス 4"/>
          <p:cNvSpPr txBox="1"/>
          <p:nvPr/>
        </p:nvSpPr>
        <p:spPr>
          <a:xfrm>
            <a:off x="7061997" y="2938343"/>
            <a:ext cx="57606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accent2"/>
                </a:solidFill>
              </a:rPr>
              <a:t>＾</a:t>
            </a: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457809" y="3645818"/>
            <a:ext cx="1317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tx2"/>
                </a:solidFill>
              </a:rPr>
              <a:t>「シグマ」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6455693" y="3645818"/>
            <a:ext cx="1913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tx2"/>
                </a:solidFill>
              </a:rPr>
              <a:t>「シグマハット」</a:t>
            </a:r>
          </a:p>
        </p:txBody>
      </p:sp>
      <p:sp>
        <p:nvSpPr>
          <p:cNvPr id="53" name="正方形/長方形 52"/>
          <p:cNvSpPr/>
          <p:nvPr/>
        </p:nvSpPr>
        <p:spPr>
          <a:xfrm>
            <a:off x="6419687" y="4202691"/>
            <a:ext cx="5868653" cy="2507506"/>
          </a:xfrm>
          <a:prstGeom prst="rect">
            <a:avLst/>
          </a:prstGeom>
          <a:solidFill>
            <a:srgbClr val="000000">
              <a:alpha val="20000"/>
            </a:srgbClr>
          </a:solidFill>
          <a:ln w="3810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55" name="テキスト ボックス 54"/>
          <p:cNvSpPr txBox="1"/>
          <p:nvPr/>
        </p:nvSpPr>
        <p:spPr>
          <a:xfrm>
            <a:off x="6487010" y="4221882"/>
            <a:ext cx="18408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標準偏差</a:t>
            </a:r>
          </a:p>
        </p:txBody>
      </p:sp>
      <p:sp>
        <p:nvSpPr>
          <p:cNvPr id="56" name="Line 31"/>
          <p:cNvSpPr>
            <a:spLocks noChangeShapeType="1"/>
          </p:cNvSpPr>
          <p:nvPr/>
        </p:nvSpPr>
        <p:spPr bwMode="auto">
          <a:xfrm>
            <a:off x="8720727" y="5844104"/>
            <a:ext cx="3188901" cy="0"/>
          </a:xfrm>
          <a:prstGeom prst="line">
            <a:avLst/>
          </a:prstGeom>
          <a:noFill/>
          <a:ln w="57150">
            <a:solidFill>
              <a:srgbClr val="FFFFFF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28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uLnTx/>
              <a:uFillTx/>
              <a:latin typeface="Arial" charset="0"/>
            </a:endParaRPr>
          </a:p>
        </p:txBody>
      </p:sp>
      <p:sp>
        <p:nvSpPr>
          <p:cNvPr id="61" name="Rectangle 28"/>
          <p:cNvSpPr>
            <a:spLocks noChangeArrowheads="1"/>
          </p:cNvSpPr>
          <p:nvPr/>
        </p:nvSpPr>
        <p:spPr bwMode="auto">
          <a:xfrm>
            <a:off x="8836939" y="4525364"/>
            <a:ext cx="3196156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 defTabSz="914400"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0" lang="en-US" altLang="ja-JP" sz="6000" b="0" i="0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uLnTx/>
                <a:uFillTx/>
                <a:latin typeface="Symbol" pitchFamily="18" charset="2"/>
              </a:rPr>
              <a:t>S</a:t>
            </a:r>
            <a:r>
              <a:rPr kumimoji="0" lang="ja-JP" altLang="en-US" sz="4400" kern="0" dirty="0">
                <a:solidFill>
                  <a:srgbClr val="FFFFFF"/>
                </a:solidFill>
                <a:latin typeface="Symbol" pitchFamily="18" charset="2"/>
              </a:rPr>
              <a:t>（</a:t>
            </a:r>
            <a:r>
              <a:rPr lang="ja-JP" altLang="en-US" dirty="0"/>
              <a:t> </a:t>
            </a:r>
            <a:r>
              <a:rPr kumimoji="0" lang="en-US" altLang="ja-JP" sz="60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Times New Roman" pitchFamily="18" charset="0"/>
              </a:rPr>
              <a:t>x</a:t>
            </a:r>
            <a:r>
              <a:rPr kumimoji="0" lang="en-US" altLang="ja-JP" sz="6000" b="0" i="1" u="none" strike="noStrike" kern="0" cap="none" spc="0" normalizeH="0" baseline="-10000" noProof="0" dirty="0">
                <a:ln>
                  <a:noFill/>
                </a:ln>
                <a:solidFill>
                  <a:schemeClr val="accent4"/>
                </a:solidFill>
                <a:uLnTx/>
                <a:uFillTx/>
                <a:latin typeface="Times New Roman" pitchFamily="18" charset="0"/>
              </a:rPr>
              <a:t>i</a:t>
            </a:r>
            <a:r>
              <a:rPr kumimoji="0" lang="ja-JP" altLang="en-US" sz="6000" b="0" u="none" strike="noStrike" kern="0" cap="none" spc="0" normalizeH="0" baseline="-1000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Times New Roman" pitchFamily="18" charset="0"/>
              </a:rPr>
              <a:t> － </a:t>
            </a:r>
            <a:r>
              <a:rPr kumimoji="0" lang="en-US" altLang="ja-JP" sz="6000" i="1" kern="0" dirty="0">
                <a:solidFill>
                  <a:schemeClr val="accent5"/>
                </a:solidFill>
                <a:latin typeface="Times New Roman" pitchFamily="18" charset="0"/>
              </a:rPr>
              <a:t>x</a:t>
            </a:r>
            <a:r>
              <a:rPr kumimoji="0" lang="ja-JP" altLang="en-US" sz="2000" i="1" kern="0" dirty="0">
                <a:solidFill>
                  <a:schemeClr val="accent5"/>
                </a:solidFill>
                <a:latin typeface="Times New Roman" pitchFamily="18" charset="0"/>
              </a:rPr>
              <a:t> </a:t>
            </a:r>
            <a:r>
              <a:rPr kumimoji="0" lang="ja-JP" altLang="en-US" sz="4400" kern="0" dirty="0">
                <a:solidFill>
                  <a:srgbClr val="FFFFFF"/>
                </a:solidFill>
                <a:latin typeface="Symbol" pitchFamily="18" charset="2"/>
              </a:rPr>
              <a:t>）</a:t>
            </a:r>
            <a:r>
              <a:rPr kumimoji="0" lang="ja-JP" altLang="en-US" sz="4400" kern="0" baseline="30000" dirty="0">
                <a:solidFill>
                  <a:srgbClr val="FFFFFF"/>
                </a:solidFill>
                <a:latin typeface="Symbol" pitchFamily="18" charset="2"/>
              </a:rPr>
              <a:t>２</a:t>
            </a:r>
            <a:endParaRPr kumimoji="0" lang="en-US" altLang="ja-JP" sz="4400" kern="0" baseline="30000" dirty="0">
              <a:solidFill>
                <a:srgbClr val="FFFFFF"/>
              </a:solidFill>
              <a:latin typeface="Symbol" pitchFamily="18" charset="2"/>
            </a:endParaRPr>
          </a:p>
        </p:txBody>
      </p:sp>
      <p:sp>
        <p:nvSpPr>
          <p:cNvPr id="62" name="Rectangle 29"/>
          <p:cNvSpPr>
            <a:spLocks noChangeArrowheads="1"/>
          </p:cNvSpPr>
          <p:nvPr/>
        </p:nvSpPr>
        <p:spPr bwMode="auto">
          <a:xfrm>
            <a:off x="8751549" y="5251810"/>
            <a:ext cx="904028" cy="584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b="0" i="1" u="none" strike="noStrike" kern="0" cap="none" spc="0" normalizeH="0" baseline="0" noProof="0" dirty="0" err="1">
                <a:ln>
                  <a:noFill/>
                </a:ln>
                <a:solidFill>
                  <a:schemeClr val="accent4"/>
                </a:solidFill>
                <a:uLnTx/>
                <a:uFillTx/>
                <a:latin typeface="Times New Roman" pitchFamily="18" charset="0"/>
              </a:rPr>
              <a:t>i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charset="0"/>
              </a:rPr>
              <a:t> </a:t>
            </a:r>
            <a:r>
              <a:rPr kumimoji="0" lang="ja-JP" altLang="en-US" sz="2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charset="0"/>
              </a:rPr>
              <a:t>＝ </a:t>
            </a:r>
            <a:r>
              <a:rPr kumimoji="0" lang="en-US" altLang="ja-JP" sz="2000" b="0" i="0" u="none" strike="noStrike" kern="0" cap="none" spc="0" normalizeH="0" baseline="0" noProof="0" dirty="0">
                <a:ln>
                  <a:noFill/>
                </a:ln>
                <a:solidFill>
                  <a:schemeClr val="bg1"/>
                </a:solidFill>
                <a:uLnTx/>
                <a:uFillTx/>
                <a:latin typeface="Arial" charset="0"/>
              </a:rPr>
              <a:t>1</a:t>
            </a:r>
          </a:p>
        </p:txBody>
      </p:sp>
      <p:sp>
        <p:nvSpPr>
          <p:cNvPr id="64" name="Rectangle 30"/>
          <p:cNvSpPr>
            <a:spLocks noChangeArrowheads="1"/>
          </p:cNvSpPr>
          <p:nvPr/>
        </p:nvSpPr>
        <p:spPr bwMode="auto">
          <a:xfrm>
            <a:off x="8962353" y="4243931"/>
            <a:ext cx="499001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3200" b="0" i="1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uLnTx/>
                <a:uFillTx/>
                <a:latin typeface="Times New Roman" pitchFamily="18" charset="0"/>
              </a:rPr>
              <a:t>n</a:t>
            </a:r>
          </a:p>
        </p:txBody>
      </p:sp>
      <p:cxnSp>
        <p:nvCxnSpPr>
          <p:cNvPr id="65" name="直線コネクタ 64"/>
          <p:cNvCxnSpPr/>
          <p:nvPr/>
        </p:nvCxnSpPr>
        <p:spPr>
          <a:xfrm>
            <a:off x="10922735" y="4861715"/>
            <a:ext cx="432048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8" name="テキスト ボックス 57"/>
          <p:cNvSpPr txBox="1"/>
          <p:nvPr/>
        </p:nvSpPr>
        <p:spPr>
          <a:xfrm>
            <a:off x="7064543" y="5468691"/>
            <a:ext cx="1316693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400" dirty="0">
                <a:solidFill>
                  <a:schemeClr val="accent2"/>
                </a:solidFill>
              </a:rPr>
              <a:t>ｓ</a:t>
            </a:r>
            <a:r>
              <a:rPr kumimoji="1" lang="ja-JP" altLang="en-US" sz="4400" dirty="0">
                <a:solidFill>
                  <a:schemeClr val="bg1"/>
                </a:solidFill>
              </a:rPr>
              <a:t> ＝</a:t>
            </a: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6787120" y="6270044"/>
            <a:ext cx="11415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solidFill>
                  <a:schemeClr val="tx2"/>
                </a:solidFill>
              </a:rPr>
              <a:t>「エス」</a:t>
            </a:r>
          </a:p>
        </p:txBody>
      </p:sp>
      <p:sp>
        <p:nvSpPr>
          <p:cNvPr id="66" name="Rectangle 32"/>
          <p:cNvSpPr>
            <a:spLocks noChangeArrowheads="1"/>
          </p:cNvSpPr>
          <p:nvPr/>
        </p:nvSpPr>
        <p:spPr bwMode="auto">
          <a:xfrm>
            <a:off x="9533698" y="5786867"/>
            <a:ext cx="1568058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ja-JP" sz="5400" b="0" i="1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uLnTx/>
                <a:uFillTx/>
                <a:latin typeface="Times New Roman" pitchFamily="18" charset="0"/>
              </a:rPr>
              <a:t>n</a:t>
            </a:r>
            <a:r>
              <a:rPr kumimoji="0" lang="ja-JP" altLang="en-US" sz="4800" b="0" u="none" strike="noStrike" kern="0" cap="none" spc="0" normalizeH="0" baseline="0" noProof="0" dirty="0">
                <a:ln>
                  <a:noFill/>
                </a:ln>
                <a:solidFill>
                  <a:schemeClr val="accent5"/>
                </a:solidFill>
                <a:uLnTx/>
                <a:uFillTx/>
                <a:latin typeface="Times New Roman" pitchFamily="18" charset="0"/>
              </a:rPr>
              <a:t>－１</a:t>
            </a:r>
            <a:endParaRPr kumimoji="0" lang="en-US" altLang="ja-JP" sz="4800" b="0" u="none" strike="noStrike" kern="0" cap="none" spc="0" normalizeH="0" baseline="0" noProof="0" dirty="0">
              <a:ln>
                <a:noFill/>
              </a:ln>
              <a:solidFill>
                <a:schemeClr val="accent5"/>
              </a:solidFill>
              <a:uLnTx/>
              <a:uFillTx/>
              <a:latin typeface="Times New Roman" pitchFamily="18" charset="0"/>
            </a:endParaRPr>
          </a:p>
        </p:txBody>
      </p:sp>
      <p:sp>
        <p:nvSpPr>
          <p:cNvPr id="2" name="フリーフォーム 1"/>
          <p:cNvSpPr/>
          <p:nvPr/>
        </p:nvSpPr>
        <p:spPr>
          <a:xfrm>
            <a:off x="2054831" y="1756881"/>
            <a:ext cx="3801439" cy="2176969"/>
          </a:xfrm>
          <a:custGeom>
            <a:avLst/>
            <a:gdLst>
              <a:gd name="connsiteX0" fmla="*/ 3801439 w 3801439"/>
              <a:gd name="connsiteY0" fmla="*/ 0 h 2054831"/>
              <a:gd name="connsiteX1" fmla="*/ 380144 w 3801439"/>
              <a:gd name="connsiteY1" fmla="*/ 0 h 2054831"/>
              <a:gd name="connsiteX2" fmla="*/ 133565 w 3801439"/>
              <a:gd name="connsiteY2" fmla="*/ 2054831 h 2054831"/>
              <a:gd name="connsiteX3" fmla="*/ 0 w 3801439"/>
              <a:gd name="connsiteY3" fmla="*/ 1705510 h 205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1439" h="2054831">
                <a:moveTo>
                  <a:pt x="3801439" y="0"/>
                </a:moveTo>
                <a:lnTo>
                  <a:pt x="380144" y="0"/>
                </a:lnTo>
                <a:lnTo>
                  <a:pt x="133565" y="2054831"/>
                </a:lnTo>
                <a:lnTo>
                  <a:pt x="0" y="1705510"/>
                </a:lnTo>
              </a:path>
            </a:pathLst>
          </a:cu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フリーフォーム 51"/>
          <p:cNvSpPr/>
          <p:nvPr/>
        </p:nvSpPr>
        <p:spPr>
          <a:xfrm>
            <a:off x="8342886" y="1756881"/>
            <a:ext cx="3801439" cy="2176969"/>
          </a:xfrm>
          <a:custGeom>
            <a:avLst/>
            <a:gdLst>
              <a:gd name="connsiteX0" fmla="*/ 3801439 w 3801439"/>
              <a:gd name="connsiteY0" fmla="*/ 0 h 2054831"/>
              <a:gd name="connsiteX1" fmla="*/ 380144 w 3801439"/>
              <a:gd name="connsiteY1" fmla="*/ 0 h 2054831"/>
              <a:gd name="connsiteX2" fmla="*/ 133565 w 3801439"/>
              <a:gd name="connsiteY2" fmla="*/ 2054831 h 2054831"/>
              <a:gd name="connsiteX3" fmla="*/ 0 w 3801439"/>
              <a:gd name="connsiteY3" fmla="*/ 1705510 h 205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1439" h="2054831">
                <a:moveTo>
                  <a:pt x="3801439" y="0"/>
                </a:moveTo>
                <a:lnTo>
                  <a:pt x="380144" y="0"/>
                </a:lnTo>
                <a:lnTo>
                  <a:pt x="133565" y="2054831"/>
                </a:lnTo>
                <a:lnTo>
                  <a:pt x="0" y="1705510"/>
                </a:lnTo>
              </a:path>
            </a:pathLst>
          </a:cu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フリーフォーム 53"/>
          <p:cNvSpPr/>
          <p:nvPr/>
        </p:nvSpPr>
        <p:spPr>
          <a:xfrm>
            <a:off x="8288679" y="4345350"/>
            <a:ext cx="3801439" cy="2180788"/>
          </a:xfrm>
          <a:custGeom>
            <a:avLst/>
            <a:gdLst>
              <a:gd name="connsiteX0" fmla="*/ 3801439 w 3801439"/>
              <a:gd name="connsiteY0" fmla="*/ 0 h 2054831"/>
              <a:gd name="connsiteX1" fmla="*/ 380144 w 3801439"/>
              <a:gd name="connsiteY1" fmla="*/ 0 h 2054831"/>
              <a:gd name="connsiteX2" fmla="*/ 133565 w 3801439"/>
              <a:gd name="connsiteY2" fmla="*/ 2054831 h 2054831"/>
              <a:gd name="connsiteX3" fmla="*/ 0 w 3801439"/>
              <a:gd name="connsiteY3" fmla="*/ 1705510 h 20548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801439" h="2054831">
                <a:moveTo>
                  <a:pt x="3801439" y="0"/>
                </a:moveTo>
                <a:lnTo>
                  <a:pt x="380144" y="0"/>
                </a:lnTo>
                <a:lnTo>
                  <a:pt x="133565" y="2054831"/>
                </a:lnTo>
                <a:lnTo>
                  <a:pt x="0" y="1705510"/>
                </a:lnTo>
              </a:path>
            </a:pathLst>
          </a:custGeom>
          <a:noFill/>
          <a:ln w="762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テキスト ボックス 3"/>
          <p:cNvSpPr txBox="1"/>
          <p:nvPr/>
        </p:nvSpPr>
        <p:spPr>
          <a:xfrm>
            <a:off x="61766" y="4515138"/>
            <a:ext cx="624991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分散のルート</a:t>
            </a:r>
            <a:r>
              <a:rPr lang="ja-JP" altLang="en-US" dirty="0">
                <a:solidFill>
                  <a:schemeClr val="tx2"/>
                </a:solidFill>
              </a:rPr>
              <a:t>を取ったものを「</a:t>
            </a:r>
            <a:r>
              <a:rPr lang="ja-JP" altLang="en-US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標準偏差</a:t>
            </a:r>
            <a:r>
              <a:rPr lang="ja-JP" altLang="en-US" dirty="0">
                <a:solidFill>
                  <a:schemeClr val="tx2"/>
                </a:solidFill>
              </a:rPr>
              <a:t>」と呼ぶ。</a:t>
            </a:r>
            <a:endParaRPr lang="en-US" altLang="ja-JP" dirty="0">
              <a:solidFill>
                <a:schemeClr val="tx2"/>
              </a:solidFill>
            </a:endParaRPr>
          </a:p>
          <a:p>
            <a:endParaRPr lang="en-US" altLang="ja-JP" dirty="0">
              <a:solidFill>
                <a:schemeClr val="tx2"/>
              </a:solidFill>
            </a:endParaRPr>
          </a:p>
          <a:p>
            <a:r>
              <a:rPr lang="ja-JP" altLang="en-US" dirty="0">
                <a:solidFill>
                  <a:schemeClr val="tx2"/>
                </a:solidFill>
              </a:rPr>
              <a:t>分散</a:t>
            </a:r>
            <a:r>
              <a:rPr kumimoji="1" lang="ja-JP" altLang="en-US" dirty="0">
                <a:solidFill>
                  <a:schemeClr val="tx2"/>
                </a:solidFill>
              </a:rPr>
              <a:t>は「データ値の２乗」に相当する値だったので、</a:t>
            </a:r>
            <a:r>
              <a:rPr kumimoji="1" lang="ja-JP" altLang="en-US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ルート</a:t>
            </a:r>
            <a:r>
              <a:rPr kumimoji="1" lang="ja-JP" altLang="en-US" dirty="0">
                <a:solidFill>
                  <a:schemeClr val="tx2"/>
                </a:solidFill>
              </a:rPr>
              <a:t>を取ると「</a:t>
            </a:r>
            <a:r>
              <a:rPr kumimoji="1" lang="ja-JP" altLang="en-US" dirty="0">
                <a:solidFill>
                  <a:schemeClr val="accent1"/>
                </a:solidFill>
              </a:rPr>
              <a:t>データ値の散らばり度合い</a:t>
            </a:r>
            <a:r>
              <a:rPr kumimoji="1" lang="ja-JP" altLang="en-US" dirty="0">
                <a:solidFill>
                  <a:schemeClr val="tx2"/>
                </a:solidFill>
              </a:rPr>
              <a:t>」を</a:t>
            </a:r>
            <a:r>
              <a:rPr kumimoji="1" lang="ja-JP" altLang="en-US" u="sng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より適切に表現できる</a:t>
            </a:r>
            <a:r>
              <a:rPr kumimoji="1" lang="ja-JP" altLang="en-US" dirty="0">
                <a:solidFill>
                  <a:schemeClr val="tx2"/>
                </a:solidFill>
              </a:rPr>
              <a:t>。</a:t>
            </a:r>
            <a:endParaRPr kumimoji="1" lang="en-US" altLang="ja-JP" dirty="0">
              <a:solidFill>
                <a:schemeClr val="tx2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551038" y="676503"/>
            <a:ext cx="15841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tx2"/>
                </a:solidFill>
              </a:rPr>
              <a:t>母集団</a:t>
            </a: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2135214" y="431880"/>
            <a:ext cx="25555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2"/>
                </a:solidFill>
              </a:rPr>
              <a:t>全データ数　</a:t>
            </a:r>
            <a:r>
              <a:rPr lang="en-US" altLang="ja-JP" sz="36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en-US" altLang="ja-JP" sz="36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10470467" y="571540"/>
            <a:ext cx="131381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tx2"/>
                </a:solidFill>
              </a:rPr>
              <a:t>標本</a:t>
            </a:r>
          </a:p>
        </p:txBody>
      </p:sp>
      <p:sp>
        <p:nvSpPr>
          <p:cNvPr id="80" name="円/楕円 79"/>
          <p:cNvSpPr/>
          <p:nvPr/>
        </p:nvSpPr>
        <p:spPr>
          <a:xfrm>
            <a:off x="8105565" y="333451"/>
            <a:ext cx="2419798" cy="1094058"/>
          </a:xfrm>
          <a:prstGeom prst="ellipse">
            <a:avLst/>
          </a:prstGeom>
          <a:solidFill>
            <a:srgbClr val="000000">
              <a:alpha val="20000"/>
            </a:srgbClr>
          </a:solidFill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00" i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8235344" y="271490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tx2"/>
                </a:solidFill>
              </a:rPr>
              <a:t>標本</a:t>
            </a:r>
            <a:r>
              <a:rPr kumimoji="1" lang="ja-JP" altLang="en-US" dirty="0">
                <a:solidFill>
                  <a:schemeClr val="tx2"/>
                </a:solidFill>
              </a:rPr>
              <a:t>数　</a:t>
            </a:r>
            <a:r>
              <a:rPr lang="en-US" altLang="ja-JP" sz="36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kumimoji="1" lang="en-US" altLang="ja-JP" sz="3600" i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3" name="円/楕円 82"/>
          <p:cNvSpPr/>
          <p:nvPr/>
        </p:nvSpPr>
        <p:spPr>
          <a:xfrm>
            <a:off x="4670305" y="722962"/>
            <a:ext cx="792088" cy="538316"/>
          </a:xfrm>
          <a:prstGeom prst="ellipse">
            <a:avLst/>
          </a:prstGeom>
          <a:solidFill>
            <a:srgbClr val="000000">
              <a:alpha val="20000"/>
            </a:srgbClr>
          </a:solidFill>
          <a:ln w="38100">
            <a:solidFill>
              <a:schemeClr val="accent5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3600" i="1" dirty="0">
                <a:solidFill>
                  <a:srgbClr val="FF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endParaRPr lang="ja-JP" altLang="en-US" sz="3600" i="1" dirty="0">
              <a:solidFill>
                <a:srgbClr val="FF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4" name="直線コネクタ 83"/>
          <p:cNvCxnSpPr>
            <a:stCxn id="83" idx="0"/>
            <a:endCxn id="80" idx="0"/>
          </p:cNvCxnSpPr>
          <p:nvPr/>
        </p:nvCxnSpPr>
        <p:spPr>
          <a:xfrm flipV="1">
            <a:off x="5066349" y="333451"/>
            <a:ext cx="4249115" cy="389511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5" name="直線コネクタ 84"/>
          <p:cNvCxnSpPr>
            <a:stCxn id="83" idx="4"/>
            <a:endCxn id="80" idx="4"/>
          </p:cNvCxnSpPr>
          <p:nvPr/>
        </p:nvCxnSpPr>
        <p:spPr>
          <a:xfrm>
            <a:off x="5066349" y="1261278"/>
            <a:ext cx="4249115" cy="166231"/>
          </a:xfrm>
          <a:prstGeom prst="line">
            <a:avLst/>
          </a:prstGeom>
          <a:solidFill>
            <a:schemeClr val="bg1"/>
          </a:solidFill>
          <a:ln w="1905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6" name="テキスト ボックス 85"/>
          <p:cNvSpPr txBox="1"/>
          <p:nvPr/>
        </p:nvSpPr>
        <p:spPr>
          <a:xfrm>
            <a:off x="5826908" y="621482"/>
            <a:ext cx="214095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5"/>
                </a:solidFill>
              </a:rPr>
              <a:t>サンプリング調査</a:t>
            </a:r>
          </a:p>
        </p:txBody>
      </p:sp>
      <p:sp>
        <p:nvSpPr>
          <p:cNvPr id="87" name="右矢印 86"/>
          <p:cNvSpPr/>
          <p:nvPr/>
        </p:nvSpPr>
        <p:spPr>
          <a:xfrm>
            <a:off x="5766524" y="961560"/>
            <a:ext cx="2162115" cy="360040"/>
          </a:xfrm>
          <a:prstGeom prst="rightArrow">
            <a:avLst>
              <a:gd name="adj1" fmla="val 50000"/>
              <a:gd name="adj2" fmla="val 108609"/>
            </a:avLst>
          </a:prstGeom>
          <a:solidFill>
            <a:schemeClr val="accent5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8" name="テキスト ボックス 87"/>
          <p:cNvSpPr txBox="1"/>
          <p:nvPr/>
        </p:nvSpPr>
        <p:spPr>
          <a:xfrm>
            <a:off x="2386473" y="863928"/>
            <a:ext cx="2052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dirty="0">
                <a:solidFill>
                  <a:schemeClr val="tx2"/>
                </a:solidFill>
              </a:rPr>
              <a:t>母平均　</a:t>
            </a:r>
            <a:r>
              <a:rPr lang="en-US" altLang="ja-JP" sz="3600" i="1" dirty="0">
                <a:solidFill>
                  <a:schemeClr val="accent2"/>
                </a:solidFill>
              </a:rPr>
              <a:t> </a:t>
            </a:r>
            <a:r>
              <a:rPr lang="en-US" altLang="ja-JP" sz="3600" i="1" dirty="0">
                <a:solidFill>
                  <a:schemeClr val="accent1"/>
                </a:solidFill>
              </a:rPr>
              <a:t>μ</a:t>
            </a:r>
            <a:endParaRPr kumimoji="1" lang="en-US" altLang="ja-JP" sz="3600" i="1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9" name="テキスト ボックス 88"/>
          <p:cNvSpPr txBox="1"/>
          <p:nvPr/>
        </p:nvSpPr>
        <p:spPr>
          <a:xfrm>
            <a:off x="8235344" y="705279"/>
            <a:ext cx="21602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ja-JP" altLang="en-US" dirty="0">
                <a:solidFill>
                  <a:schemeClr val="tx2"/>
                </a:solidFill>
              </a:rPr>
              <a:t>標本平均</a:t>
            </a:r>
            <a:r>
              <a:rPr kumimoji="1" lang="ja-JP" altLang="en-US" dirty="0">
                <a:solidFill>
                  <a:schemeClr val="tx2"/>
                </a:solidFill>
              </a:rPr>
              <a:t>　</a:t>
            </a:r>
            <a:r>
              <a:rPr lang="en-US" altLang="ja-JP" sz="3600" i="1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kumimoji="1" lang="en-US" altLang="ja-JP" sz="3600" i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90" name="直線コネクタ 89"/>
          <p:cNvCxnSpPr/>
          <p:nvPr/>
        </p:nvCxnSpPr>
        <p:spPr>
          <a:xfrm>
            <a:off x="9902028" y="900576"/>
            <a:ext cx="252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1" name="角丸四角形 90"/>
          <p:cNvSpPr/>
          <p:nvPr/>
        </p:nvSpPr>
        <p:spPr>
          <a:xfrm>
            <a:off x="118989" y="117426"/>
            <a:ext cx="1332148" cy="53352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200" dirty="0">
                <a:solidFill>
                  <a:schemeClr val="tx1"/>
                </a:solidFill>
              </a:rPr>
              <a:t>復習</a:t>
            </a:r>
            <a:endParaRPr kumimoji="1" lang="ja-JP" alt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5087943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AutoShape 48"/>
          <p:cNvSpPr>
            <a:spLocks noChangeArrowheads="1"/>
          </p:cNvSpPr>
          <p:nvPr/>
        </p:nvSpPr>
        <p:spPr bwMode="auto">
          <a:xfrm>
            <a:off x="3369623" y="327550"/>
            <a:ext cx="3543938" cy="647700"/>
          </a:xfrm>
          <a:prstGeom prst="roundRect">
            <a:avLst>
              <a:gd name="adj" fmla="val 16667"/>
            </a:avLst>
          </a:prstGeom>
          <a:solidFill>
            <a:srgbClr val="FFFF00">
              <a:alpha val="20000"/>
            </a:srgbClr>
          </a:solidFill>
          <a:ln w="38100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60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3005" y="824732"/>
            <a:ext cx="115212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4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4800" i="1" baseline="-10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endParaRPr lang="ja-JP" altLang="en-US" sz="4800" i="1" baseline="-10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7100" y="1120361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2"/>
                </a:solidFill>
              </a:rPr>
              <a:t>＝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17696" y="1255657"/>
            <a:ext cx="1957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 err="1">
                <a:solidFill>
                  <a:schemeClr val="accent4"/>
                </a:solidFill>
              </a:rPr>
              <a:t>σ</a:t>
            </a:r>
            <a:r>
              <a:rPr lang="en-US" altLang="ja-JP" sz="4800" b="1" i="1" baseline="-100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4800" b="1" i="1" baseline="-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800" dirty="0">
                <a:solidFill>
                  <a:schemeClr val="bg1"/>
                </a:solidFill>
              </a:rPr>
              <a:t>・ </a:t>
            </a:r>
            <a:r>
              <a:rPr kumimoji="1" lang="en-US" altLang="ja-JP" sz="48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σ</a:t>
            </a:r>
            <a:r>
              <a:rPr kumimoji="1" lang="en-US" altLang="ja-JP" sz="4800" b="1" i="1" baseline="-10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4800" b="1" i="1" baseline="-100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643683" y="117426"/>
            <a:ext cx="1006429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3302029" y="265735"/>
            <a:ext cx="3659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kumimoji="1"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）・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lang="en-US" altLang="ja-JP" sz="4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4000" b="1" i="1" baseline="-10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endParaRPr lang="ja-JP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2279229" y="68473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Ｎ</a:t>
            </a: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279229" y="17187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１</a:t>
            </a:r>
          </a:p>
        </p:txBody>
      </p:sp>
      <p:cxnSp>
        <p:nvCxnSpPr>
          <p:cNvPr id="98" name="直線コネクタ 97"/>
          <p:cNvCxnSpPr/>
          <p:nvPr/>
        </p:nvCxnSpPr>
        <p:spPr>
          <a:xfrm>
            <a:off x="2279229" y="690183"/>
            <a:ext cx="504056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コネクタ 99"/>
          <p:cNvCxnSpPr/>
          <p:nvPr/>
        </p:nvCxnSpPr>
        <p:spPr>
          <a:xfrm>
            <a:off x="1847181" y="1358800"/>
            <a:ext cx="54006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直線コネクタ 102"/>
          <p:cNvCxnSpPr/>
          <p:nvPr/>
        </p:nvCxnSpPr>
        <p:spPr>
          <a:xfrm>
            <a:off x="4467693" y="464307"/>
            <a:ext cx="288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6271789" y="464307"/>
            <a:ext cx="288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82" name="Group 39"/>
          <p:cNvGrpSpPr>
            <a:grpSpLocks/>
          </p:cNvGrpSpPr>
          <p:nvPr/>
        </p:nvGrpSpPr>
        <p:grpSpPr bwMode="auto">
          <a:xfrm>
            <a:off x="539750" y="2636838"/>
            <a:ext cx="6135688" cy="3810000"/>
            <a:chOff x="340" y="1661"/>
            <a:chExt cx="3865" cy="2400"/>
          </a:xfrm>
        </p:grpSpPr>
        <p:sp>
          <p:nvSpPr>
            <p:cNvPr id="83" name="Line 15"/>
            <p:cNvSpPr>
              <a:spLocks noChangeShapeType="1"/>
            </p:cNvSpPr>
            <p:nvPr/>
          </p:nvSpPr>
          <p:spPr bwMode="auto">
            <a:xfrm>
              <a:off x="703" y="3748"/>
              <a:ext cx="3221" cy="0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4" name="Line 16"/>
            <p:cNvSpPr>
              <a:spLocks noChangeShapeType="1"/>
            </p:cNvSpPr>
            <p:nvPr/>
          </p:nvSpPr>
          <p:spPr bwMode="auto">
            <a:xfrm flipV="1">
              <a:off x="703" y="1934"/>
              <a:ext cx="0" cy="181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5" name="Rectangle 17"/>
            <p:cNvSpPr>
              <a:spLocks noChangeArrowheads="1"/>
            </p:cNvSpPr>
            <p:nvPr/>
          </p:nvSpPr>
          <p:spPr bwMode="auto">
            <a:xfrm>
              <a:off x="386" y="1661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86" name="Rectangle 18"/>
            <p:cNvSpPr>
              <a:spLocks noChangeArrowheads="1"/>
            </p:cNvSpPr>
            <p:nvPr/>
          </p:nvSpPr>
          <p:spPr bwMode="auto">
            <a:xfrm>
              <a:off x="3924" y="3521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87" name="Rectangle 19"/>
            <p:cNvSpPr>
              <a:spLocks noChangeArrowheads="1"/>
            </p:cNvSpPr>
            <p:nvPr/>
          </p:nvSpPr>
          <p:spPr bwMode="auto">
            <a:xfrm>
              <a:off x="340" y="3657"/>
              <a:ext cx="317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０</a:t>
              </a:r>
            </a:p>
          </p:txBody>
        </p:sp>
      </p:grpSp>
      <p:grpSp>
        <p:nvGrpSpPr>
          <p:cNvPr id="88" name="Group 20"/>
          <p:cNvGrpSpPr>
            <a:grpSpLocks/>
          </p:cNvGrpSpPr>
          <p:nvPr/>
        </p:nvGrpSpPr>
        <p:grpSpPr bwMode="auto">
          <a:xfrm>
            <a:off x="3419475" y="5956300"/>
            <a:ext cx="446088" cy="641350"/>
            <a:chOff x="4558" y="2840"/>
            <a:chExt cx="281" cy="404"/>
          </a:xfrm>
        </p:grpSpPr>
        <p:sp>
          <p:nvSpPr>
            <p:cNvPr id="89" name="Rectangle 21"/>
            <p:cNvSpPr>
              <a:spLocks noChangeArrowheads="1"/>
            </p:cNvSpPr>
            <p:nvPr/>
          </p:nvSpPr>
          <p:spPr bwMode="auto">
            <a:xfrm>
              <a:off x="4558" y="2840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90" name="Line 22"/>
            <p:cNvSpPr>
              <a:spLocks noChangeShapeType="1"/>
            </p:cNvSpPr>
            <p:nvPr/>
          </p:nvSpPr>
          <p:spPr bwMode="auto">
            <a:xfrm>
              <a:off x="4604" y="2931"/>
              <a:ext cx="181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91" name="Group 23"/>
          <p:cNvGrpSpPr>
            <a:grpSpLocks/>
          </p:cNvGrpSpPr>
          <p:nvPr/>
        </p:nvGrpSpPr>
        <p:grpSpPr bwMode="auto">
          <a:xfrm>
            <a:off x="611188" y="4294188"/>
            <a:ext cx="446087" cy="641350"/>
            <a:chOff x="4558" y="2840"/>
            <a:chExt cx="281" cy="404"/>
          </a:xfrm>
        </p:grpSpPr>
        <p:sp>
          <p:nvSpPr>
            <p:cNvPr id="92" name="Rectangle 24"/>
            <p:cNvSpPr>
              <a:spLocks noChangeArrowheads="1"/>
            </p:cNvSpPr>
            <p:nvPr/>
          </p:nvSpPr>
          <p:spPr bwMode="auto">
            <a:xfrm>
              <a:off x="4558" y="2840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93" name="Line 25"/>
            <p:cNvSpPr>
              <a:spLocks noChangeShapeType="1"/>
            </p:cNvSpPr>
            <p:nvPr/>
          </p:nvSpPr>
          <p:spPr bwMode="auto">
            <a:xfrm>
              <a:off x="4604" y="2931"/>
              <a:ext cx="181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99" name="Line 26"/>
          <p:cNvSpPr>
            <a:spLocks noChangeShapeType="1"/>
          </p:cNvSpPr>
          <p:nvPr/>
        </p:nvSpPr>
        <p:spPr bwMode="auto">
          <a:xfrm flipV="1">
            <a:off x="3635375" y="3141663"/>
            <a:ext cx="0" cy="2808287"/>
          </a:xfrm>
          <a:prstGeom prst="line">
            <a:avLst/>
          </a:prstGeom>
          <a:noFill/>
          <a:ln w="19050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1" name="Line 27"/>
          <p:cNvSpPr>
            <a:spLocks noChangeShapeType="1"/>
          </p:cNvSpPr>
          <p:nvPr/>
        </p:nvSpPr>
        <p:spPr bwMode="auto">
          <a:xfrm>
            <a:off x="1116013" y="4581525"/>
            <a:ext cx="5184775" cy="0"/>
          </a:xfrm>
          <a:prstGeom prst="line">
            <a:avLst/>
          </a:prstGeom>
          <a:noFill/>
          <a:ln w="19050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grpSp>
        <p:nvGrpSpPr>
          <p:cNvPr id="102" name="Group 45"/>
          <p:cNvGrpSpPr>
            <a:grpSpLocks/>
          </p:cNvGrpSpPr>
          <p:nvPr/>
        </p:nvGrpSpPr>
        <p:grpSpPr bwMode="auto">
          <a:xfrm>
            <a:off x="3635375" y="3213100"/>
            <a:ext cx="2592388" cy="1363663"/>
            <a:chOff x="2290" y="2024"/>
            <a:chExt cx="1633" cy="859"/>
          </a:xfrm>
        </p:grpSpPr>
        <p:sp>
          <p:nvSpPr>
            <p:cNvPr id="105" name="Rectangle 40"/>
            <p:cNvSpPr>
              <a:spLocks noChangeArrowheads="1"/>
            </p:cNvSpPr>
            <p:nvPr/>
          </p:nvSpPr>
          <p:spPr bwMode="auto">
            <a:xfrm>
              <a:off x="2290" y="2024"/>
              <a:ext cx="1633" cy="859"/>
            </a:xfrm>
            <a:prstGeom prst="rect">
              <a:avLst/>
            </a:prstGeom>
            <a:solidFill>
              <a:srgbClr val="00FFFF">
                <a:alpha val="20000"/>
              </a:srgb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（ </a:t>
              </a:r>
              <a:r>
                <a:rPr kumimoji="0" lang="en-US" altLang="ja-JP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</a:t>
              </a:r>
              <a:r>
                <a:rPr kumimoji="0" lang="en-US" altLang="ja-JP" sz="2800" b="0" i="1" u="none" strike="noStrike" kern="0" cap="none" spc="0" normalizeH="0" baseline="-10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i </a:t>
              </a:r>
              <a:r>
                <a: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－ </a:t>
              </a:r>
              <a:r>
                <a:rPr kumimoji="0" lang="en-US" altLang="ja-JP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 </a:t>
              </a:r>
              <a:r>
                <a:rPr kumimoji="0" lang="ja-JP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）：</a:t>
              </a:r>
              <a:r>
                <a:rPr kumimoji="0" lang="ja-JP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Symbol" pitchFamily="18" charset="2"/>
                </a:rPr>
                <a:t>＋</a:t>
              </a:r>
              <a:br>
                <a:rPr kumimoji="0" lang="ja-JP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</a:br>
              <a:r>
                <a:rPr kumimoji="0" lang="ja-JP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（ </a:t>
              </a:r>
              <a:r>
                <a:rPr kumimoji="0" lang="en-US" altLang="ja-JP" sz="28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  <a:r>
                <a:rPr kumimoji="0" lang="en-US" altLang="ja-JP" sz="2800" b="0" i="1" u="none" strike="noStrike" kern="0" cap="none" spc="0" normalizeH="0" baseline="-1000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i</a:t>
              </a:r>
              <a:r>
                <a:rPr kumimoji="0" lang="en-US" altLang="ja-JP" sz="2800" b="0" i="1" u="none" strike="noStrike" kern="0" cap="none" spc="0" normalizeH="0" baseline="-10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 </a:t>
              </a:r>
              <a:r>
                <a: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－ </a:t>
              </a:r>
              <a:r>
                <a:rPr kumimoji="0" lang="en-US" altLang="ja-JP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 </a:t>
              </a:r>
              <a:r>
                <a:rPr kumimoji="0" lang="ja-JP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）：</a:t>
              </a:r>
              <a:r>
                <a:rPr kumimoji="0" lang="ja-JP" altLang="en-US" sz="3600" kern="0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</a:rPr>
                <a:t>＋</a:t>
              </a:r>
            </a:p>
          </p:txBody>
        </p:sp>
        <p:sp>
          <p:nvSpPr>
            <p:cNvPr id="106" name="Line 43"/>
            <p:cNvSpPr>
              <a:spLocks noChangeShapeType="1"/>
            </p:cNvSpPr>
            <p:nvPr/>
          </p:nvSpPr>
          <p:spPr bwMode="auto">
            <a:xfrm>
              <a:off x="3034" y="2214"/>
              <a:ext cx="136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07" name="Line 44"/>
            <p:cNvSpPr>
              <a:spLocks noChangeShapeType="1"/>
            </p:cNvSpPr>
            <p:nvPr/>
          </p:nvSpPr>
          <p:spPr bwMode="auto">
            <a:xfrm>
              <a:off x="3034" y="2568"/>
              <a:ext cx="136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08" name="Group 46"/>
          <p:cNvGrpSpPr>
            <a:grpSpLocks/>
          </p:cNvGrpSpPr>
          <p:nvPr/>
        </p:nvGrpSpPr>
        <p:grpSpPr bwMode="auto">
          <a:xfrm>
            <a:off x="1116013" y="4581525"/>
            <a:ext cx="2519362" cy="1363663"/>
            <a:chOff x="2290" y="2024"/>
            <a:chExt cx="1633" cy="859"/>
          </a:xfrm>
        </p:grpSpPr>
        <p:sp>
          <p:nvSpPr>
            <p:cNvPr id="109" name="Rectangle 47"/>
            <p:cNvSpPr>
              <a:spLocks noChangeArrowheads="1"/>
            </p:cNvSpPr>
            <p:nvPr/>
          </p:nvSpPr>
          <p:spPr bwMode="auto">
            <a:xfrm>
              <a:off x="2290" y="2024"/>
              <a:ext cx="1633" cy="859"/>
            </a:xfrm>
            <a:prstGeom prst="rect">
              <a:avLst/>
            </a:prstGeom>
            <a:solidFill>
              <a:schemeClr val="accent4">
                <a:alpha val="20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lvl="0"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kumimoji="0" lang="ja-JP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（ </a:t>
              </a:r>
              <a:r>
                <a:rPr kumimoji="0" lang="en-US" altLang="ja-JP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</a:t>
              </a:r>
              <a:r>
                <a:rPr kumimoji="0" lang="en-US" altLang="ja-JP" sz="2800" b="0" i="1" u="none" strike="noStrike" kern="0" cap="none" spc="0" normalizeH="0" baseline="-10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i </a:t>
              </a:r>
              <a:r>
                <a: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－ </a:t>
              </a:r>
              <a:r>
                <a:rPr kumimoji="0" lang="en-US" altLang="ja-JP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 </a:t>
              </a:r>
              <a:r>
                <a:rPr kumimoji="0" lang="ja-JP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）：</a:t>
              </a:r>
              <a:r>
                <a:rPr kumimoji="0" lang="ja-JP" altLang="en-US" sz="3600" kern="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</a:rPr>
                <a:t>－</a:t>
              </a:r>
              <a:br>
                <a:rPr kumimoji="0" lang="ja-JP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</a:br>
              <a:r>
                <a:rPr kumimoji="0" lang="ja-JP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（ </a:t>
              </a:r>
              <a:r>
                <a:rPr kumimoji="0" lang="en-US" altLang="ja-JP" sz="28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  <a:r>
                <a:rPr kumimoji="0" lang="en-US" altLang="ja-JP" sz="2800" b="0" i="1" u="none" strike="noStrike" kern="0" cap="none" spc="0" normalizeH="0" baseline="-1000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i</a:t>
              </a:r>
              <a:r>
                <a:rPr kumimoji="0" lang="en-US" altLang="ja-JP" sz="2800" b="0" i="1" u="none" strike="noStrike" kern="0" cap="none" spc="0" normalizeH="0" baseline="-10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 </a:t>
              </a:r>
              <a:r>
                <a: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－ </a:t>
              </a:r>
              <a:r>
                <a:rPr kumimoji="0" lang="en-US" altLang="ja-JP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 </a:t>
              </a:r>
              <a:r>
                <a:rPr kumimoji="0" lang="ja-JP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）：</a:t>
              </a:r>
              <a:r>
                <a:rPr kumimoji="0" lang="ja-JP" altLang="en-US" sz="3600" kern="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</a:rPr>
                <a:t>－</a:t>
              </a:r>
            </a:p>
          </p:txBody>
        </p:sp>
        <p:sp>
          <p:nvSpPr>
            <p:cNvPr id="110" name="Line 48"/>
            <p:cNvSpPr>
              <a:spLocks noChangeShapeType="1"/>
            </p:cNvSpPr>
            <p:nvPr/>
          </p:nvSpPr>
          <p:spPr bwMode="auto">
            <a:xfrm>
              <a:off x="3034" y="2214"/>
              <a:ext cx="136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1" name="Line 49"/>
            <p:cNvSpPr>
              <a:spLocks noChangeShapeType="1"/>
            </p:cNvSpPr>
            <p:nvPr/>
          </p:nvSpPr>
          <p:spPr bwMode="auto">
            <a:xfrm>
              <a:off x="3034" y="2568"/>
              <a:ext cx="136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12" name="Group 55"/>
          <p:cNvGrpSpPr>
            <a:grpSpLocks/>
          </p:cNvGrpSpPr>
          <p:nvPr/>
        </p:nvGrpSpPr>
        <p:grpSpPr bwMode="auto">
          <a:xfrm>
            <a:off x="1116013" y="3217863"/>
            <a:ext cx="2519362" cy="1363662"/>
            <a:chOff x="2290" y="2024"/>
            <a:chExt cx="1633" cy="859"/>
          </a:xfrm>
        </p:grpSpPr>
        <p:sp>
          <p:nvSpPr>
            <p:cNvPr id="113" name="Rectangle 56"/>
            <p:cNvSpPr>
              <a:spLocks noChangeArrowheads="1"/>
            </p:cNvSpPr>
            <p:nvPr/>
          </p:nvSpPr>
          <p:spPr bwMode="auto">
            <a:xfrm>
              <a:off x="2290" y="2024"/>
              <a:ext cx="1633" cy="85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（ </a:t>
              </a:r>
              <a:r>
                <a:rPr kumimoji="0" lang="en-US" altLang="ja-JP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</a:t>
              </a:r>
              <a:r>
                <a:rPr kumimoji="0" lang="en-US" altLang="ja-JP" sz="2800" b="0" i="1" u="none" strike="noStrike" kern="0" cap="none" spc="0" normalizeH="0" baseline="-10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i </a:t>
              </a:r>
              <a:r>
                <a: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－ </a:t>
              </a:r>
              <a:r>
                <a:rPr kumimoji="0" lang="en-US" altLang="ja-JP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 </a:t>
              </a:r>
              <a:r>
                <a:rPr kumimoji="0" lang="ja-JP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）：</a:t>
              </a:r>
              <a:r>
                <a:rPr kumimoji="0" lang="ja-JP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uLnTx/>
                  <a:uFillTx/>
                  <a:latin typeface="Symbol" pitchFamily="18" charset="2"/>
                </a:rPr>
                <a:t>－</a:t>
              </a:r>
              <a:br>
                <a:rPr kumimoji="0" lang="ja-JP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</a:br>
              <a:r>
                <a:rPr kumimoji="0" lang="ja-JP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（ </a:t>
              </a:r>
              <a:r>
                <a:rPr kumimoji="0" lang="en-US" altLang="ja-JP" sz="28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  <a:r>
                <a:rPr kumimoji="0" lang="en-US" altLang="ja-JP" sz="2800" b="0" i="1" u="none" strike="noStrike" kern="0" cap="none" spc="0" normalizeH="0" baseline="-1000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i</a:t>
              </a:r>
              <a:r>
                <a:rPr kumimoji="0" lang="en-US" altLang="ja-JP" sz="2800" b="0" i="1" u="none" strike="noStrike" kern="0" cap="none" spc="0" normalizeH="0" baseline="-10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 </a:t>
              </a:r>
              <a:r>
                <a: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－ </a:t>
              </a:r>
              <a:r>
                <a:rPr kumimoji="0" lang="en-US" altLang="ja-JP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 </a:t>
              </a:r>
              <a:r>
                <a:rPr kumimoji="0" lang="ja-JP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）：</a:t>
              </a:r>
              <a:r>
                <a:rPr kumimoji="0" lang="ja-JP" altLang="en-US" sz="3600" kern="0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</a:rPr>
                <a:t>＋</a:t>
              </a:r>
            </a:p>
          </p:txBody>
        </p:sp>
        <p:sp>
          <p:nvSpPr>
            <p:cNvPr id="114" name="Line 57"/>
            <p:cNvSpPr>
              <a:spLocks noChangeShapeType="1"/>
            </p:cNvSpPr>
            <p:nvPr/>
          </p:nvSpPr>
          <p:spPr bwMode="auto">
            <a:xfrm>
              <a:off x="3034" y="2214"/>
              <a:ext cx="136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5" name="Line 58"/>
            <p:cNvSpPr>
              <a:spLocks noChangeShapeType="1"/>
            </p:cNvSpPr>
            <p:nvPr/>
          </p:nvSpPr>
          <p:spPr bwMode="auto">
            <a:xfrm>
              <a:off x="3034" y="2568"/>
              <a:ext cx="136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46" name="Group 59"/>
          <p:cNvGrpSpPr>
            <a:grpSpLocks/>
          </p:cNvGrpSpPr>
          <p:nvPr/>
        </p:nvGrpSpPr>
        <p:grpSpPr bwMode="auto">
          <a:xfrm>
            <a:off x="3635375" y="4581525"/>
            <a:ext cx="2592388" cy="1363663"/>
            <a:chOff x="2290" y="2024"/>
            <a:chExt cx="1633" cy="859"/>
          </a:xfrm>
        </p:grpSpPr>
        <p:sp>
          <p:nvSpPr>
            <p:cNvPr id="147" name="Rectangle 60"/>
            <p:cNvSpPr>
              <a:spLocks noChangeArrowheads="1"/>
            </p:cNvSpPr>
            <p:nvPr/>
          </p:nvSpPr>
          <p:spPr bwMode="auto">
            <a:xfrm>
              <a:off x="2290" y="2024"/>
              <a:ext cx="1633" cy="859"/>
            </a:xfrm>
            <a:prstGeom prst="rect">
              <a:avLst/>
            </a:prstGeom>
            <a:solidFill>
              <a:schemeClr val="accent1">
                <a:alpha val="20000"/>
              </a:schemeClr>
            </a:solidFill>
            <a:ln w="9525" algn="ctr">
              <a:noFill/>
              <a:miter lim="800000"/>
              <a:headEnd/>
              <a:tailEnd/>
            </a:ln>
            <a:effectLst/>
          </p:spPr>
          <p:txBody>
            <a:bodyPr anchor="ctr"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（ </a:t>
              </a:r>
              <a:r>
                <a:rPr kumimoji="0" lang="en-US" altLang="ja-JP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</a:t>
              </a:r>
              <a:r>
                <a:rPr kumimoji="0" lang="en-US" altLang="ja-JP" sz="2800" b="0" i="1" u="none" strike="noStrike" kern="0" cap="none" spc="0" normalizeH="0" baseline="-10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i </a:t>
              </a:r>
              <a:r>
                <a: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－ </a:t>
              </a:r>
              <a:r>
                <a:rPr kumimoji="0" lang="en-US" altLang="ja-JP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 </a:t>
              </a:r>
              <a:r>
                <a:rPr kumimoji="0" lang="ja-JP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）：</a:t>
              </a:r>
              <a:r>
                <a:rPr kumimoji="0" lang="ja-JP" altLang="en-US" sz="3600" kern="0" dirty="0">
                  <a:solidFill>
                    <a:schemeClr val="accent4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</a:rPr>
                <a:t>＋</a:t>
              </a:r>
              <a:br>
                <a:rPr kumimoji="0" lang="ja-JP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</a:br>
              <a:r>
                <a:rPr kumimoji="0" lang="ja-JP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（ </a:t>
              </a:r>
              <a:r>
                <a:rPr kumimoji="0" lang="en-US" altLang="ja-JP" sz="28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  <a:r>
                <a:rPr kumimoji="0" lang="en-US" altLang="ja-JP" sz="2800" b="0" i="1" u="none" strike="noStrike" kern="0" cap="none" spc="0" normalizeH="0" baseline="-1000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i</a:t>
              </a:r>
              <a:r>
                <a:rPr kumimoji="0" lang="en-US" altLang="ja-JP" sz="2800" b="0" i="1" u="none" strike="noStrike" kern="0" cap="none" spc="0" normalizeH="0" baseline="-10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 </a:t>
              </a:r>
              <a:r>
                <a:rPr kumimoji="0" lang="ja-JP" altLang="en-US" sz="1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－ </a:t>
              </a:r>
              <a:r>
                <a:rPr kumimoji="0" lang="en-US" altLang="ja-JP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 </a:t>
              </a:r>
              <a:r>
                <a:rPr kumimoji="0" lang="ja-JP" altLang="en-US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）：</a:t>
              </a:r>
              <a:r>
                <a:rPr kumimoji="0" lang="ja-JP" altLang="en-US" sz="3600" kern="0" dirty="0">
                  <a:solidFill>
                    <a:schemeClr val="accent1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Symbol" pitchFamily="18" charset="2"/>
                </a:rPr>
                <a:t>－</a:t>
              </a:r>
            </a:p>
          </p:txBody>
        </p:sp>
        <p:sp>
          <p:nvSpPr>
            <p:cNvPr id="148" name="Line 61"/>
            <p:cNvSpPr>
              <a:spLocks noChangeShapeType="1"/>
            </p:cNvSpPr>
            <p:nvPr/>
          </p:nvSpPr>
          <p:spPr bwMode="auto">
            <a:xfrm>
              <a:off x="3034" y="2214"/>
              <a:ext cx="136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49" name="Line 62"/>
            <p:cNvSpPr>
              <a:spLocks noChangeShapeType="1"/>
            </p:cNvSpPr>
            <p:nvPr/>
          </p:nvSpPr>
          <p:spPr bwMode="auto">
            <a:xfrm>
              <a:off x="3034" y="2568"/>
              <a:ext cx="136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50" name="Group 65"/>
          <p:cNvGrpSpPr>
            <a:grpSpLocks/>
          </p:cNvGrpSpPr>
          <p:nvPr/>
        </p:nvGrpSpPr>
        <p:grpSpPr bwMode="auto">
          <a:xfrm>
            <a:off x="5580063" y="1989138"/>
            <a:ext cx="4764062" cy="649287"/>
            <a:chOff x="3515" y="1253"/>
            <a:chExt cx="2109" cy="409"/>
          </a:xfrm>
        </p:grpSpPr>
        <p:sp>
          <p:nvSpPr>
            <p:cNvPr id="151" name="AutoShape 66"/>
            <p:cNvSpPr>
              <a:spLocks noChangeArrowheads="1"/>
            </p:cNvSpPr>
            <p:nvPr/>
          </p:nvSpPr>
          <p:spPr bwMode="auto">
            <a:xfrm>
              <a:off x="3515" y="1253"/>
              <a:ext cx="2109" cy="409"/>
            </a:xfrm>
            <a:prstGeom prst="wedgeRectCallout">
              <a:avLst>
                <a:gd name="adj1" fmla="val -65741"/>
                <a:gd name="adj2" fmla="val 129463"/>
              </a:avLst>
            </a:prstGeom>
            <a:solidFill>
              <a:srgbClr val="FFFF00">
                <a:alpha val="20000"/>
              </a:srgbClr>
            </a:solidFill>
            <a:ln w="38100" algn="ctr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（ </a:t>
              </a:r>
              <a:r>
                <a:rPr kumimoji="0" lang="en-US" altLang="ja-JP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</a:t>
              </a:r>
              <a:r>
                <a:rPr kumimoji="0" lang="en-US" altLang="ja-JP" sz="2800" b="0" i="1" u="none" strike="noStrike" kern="0" cap="none" spc="0" normalizeH="0" baseline="-10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i </a:t>
              </a:r>
              <a:r>
                <a:rPr kumimoji="0" lang="ja-JP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－ </a:t>
              </a:r>
              <a:r>
                <a:rPr kumimoji="0" lang="en-US" altLang="ja-JP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 </a:t>
              </a:r>
              <a:r>
                <a:rPr kumimoji="0" lang="ja-JP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）（ </a:t>
              </a:r>
              <a:r>
                <a:rPr kumimoji="0" lang="en-US" altLang="ja-JP" sz="28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  <a:r>
                <a:rPr kumimoji="0" lang="en-US" altLang="ja-JP" sz="2800" b="0" i="1" u="none" strike="noStrike" kern="0" cap="none" spc="0" normalizeH="0" baseline="-1000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i</a:t>
              </a:r>
              <a:r>
                <a:rPr kumimoji="0" lang="en-US" altLang="ja-JP" sz="2800" b="0" i="1" u="none" strike="noStrike" kern="0" cap="none" spc="0" normalizeH="0" baseline="-10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 </a:t>
              </a:r>
              <a:r>
                <a:rPr kumimoji="0" lang="ja-JP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－ </a:t>
              </a:r>
              <a:r>
                <a:rPr kumimoji="0" lang="en-US" altLang="ja-JP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 </a:t>
              </a:r>
              <a:r>
                <a:rPr kumimoji="0" lang="ja-JP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） が</a:t>
              </a:r>
            </a:p>
          </p:txBody>
        </p:sp>
        <p:sp>
          <p:nvSpPr>
            <p:cNvPr id="152" name="Line 67"/>
            <p:cNvSpPr>
              <a:spLocks noChangeShapeType="1"/>
            </p:cNvSpPr>
            <p:nvPr/>
          </p:nvSpPr>
          <p:spPr bwMode="auto">
            <a:xfrm>
              <a:off x="4237" y="1372"/>
              <a:ext cx="112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53" name="Line 68"/>
            <p:cNvSpPr>
              <a:spLocks noChangeShapeType="1"/>
            </p:cNvSpPr>
            <p:nvPr/>
          </p:nvSpPr>
          <p:spPr bwMode="auto">
            <a:xfrm>
              <a:off x="4923" y="1371"/>
              <a:ext cx="112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3762213"/>
      </p:ext>
    </p:extLst>
  </p:cSld>
  <p:clrMapOvr>
    <a:masterClrMapping/>
  </p:clrMapOvr>
  <p:transition>
    <p:dissolve/>
  </p:transition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utoShape 48"/>
          <p:cNvSpPr>
            <a:spLocks noChangeArrowheads="1"/>
          </p:cNvSpPr>
          <p:nvPr/>
        </p:nvSpPr>
        <p:spPr bwMode="auto">
          <a:xfrm>
            <a:off x="3369623" y="327550"/>
            <a:ext cx="3543938" cy="647700"/>
          </a:xfrm>
          <a:prstGeom prst="roundRect">
            <a:avLst>
              <a:gd name="adj" fmla="val 16667"/>
            </a:avLst>
          </a:prstGeom>
          <a:solidFill>
            <a:srgbClr val="FFFF00">
              <a:alpha val="20000"/>
            </a:srgbClr>
          </a:solidFill>
          <a:ln w="38100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61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3005" y="824732"/>
            <a:ext cx="115212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4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4800" i="1" baseline="-10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endParaRPr lang="ja-JP" altLang="en-US" sz="4800" i="1" baseline="-10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7100" y="1120361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2"/>
                </a:solidFill>
              </a:rPr>
              <a:t>＝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17696" y="1255657"/>
            <a:ext cx="1957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 err="1">
                <a:solidFill>
                  <a:schemeClr val="accent4"/>
                </a:solidFill>
              </a:rPr>
              <a:t>σ</a:t>
            </a:r>
            <a:r>
              <a:rPr lang="en-US" altLang="ja-JP" sz="4800" b="1" i="1" baseline="-100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4800" b="1" i="1" baseline="-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800" dirty="0">
                <a:solidFill>
                  <a:schemeClr val="bg1"/>
                </a:solidFill>
              </a:rPr>
              <a:t>・ </a:t>
            </a:r>
            <a:r>
              <a:rPr kumimoji="1" lang="en-US" altLang="ja-JP" sz="48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σ</a:t>
            </a:r>
            <a:r>
              <a:rPr kumimoji="1" lang="en-US" altLang="ja-JP" sz="4800" b="1" i="1" baseline="-10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4800" b="1" i="1" baseline="-100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643683" y="117426"/>
            <a:ext cx="1006429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3302029" y="265735"/>
            <a:ext cx="3659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kumimoji="1"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）・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lang="en-US" altLang="ja-JP" sz="4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4000" b="1" i="1" baseline="-10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endParaRPr lang="ja-JP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2279229" y="68473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Ｎ</a:t>
            </a: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279229" y="17187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１</a:t>
            </a:r>
          </a:p>
        </p:txBody>
      </p:sp>
      <p:cxnSp>
        <p:nvCxnSpPr>
          <p:cNvPr id="98" name="直線コネクタ 97"/>
          <p:cNvCxnSpPr/>
          <p:nvPr/>
        </p:nvCxnSpPr>
        <p:spPr>
          <a:xfrm>
            <a:off x="2279229" y="690183"/>
            <a:ext cx="504056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コネクタ 99"/>
          <p:cNvCxnSpPr/>
          <p:nvPr/>
        </p:nvCxnSpPr>
        <p:spPr>
          <a:xfrm>
            <a:off x="1847181" y="1358800"/>
            <a:ext cx="54006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直線コネクタ 102"/>
          <p:cNvCxnSpPr/>
          <p:nvPr/>
        </p:nvCxnSpPr>
        <p:spPr>
          <a:xfrm>
            <a:off x="4467693" y="464307"/>
            <a:ext cx="288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6271789" y="464307"/>
            <a:ext cx="288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grpSp>
        <p:nvGrpSpPr>
          <p:cNvPr id="70" name="Group 15"/>
          <p:cNvGrpSpPr>
            <a:grpSpLocks/>
          </p:cNvGrpSpPr>
          <p:nvPr/>
        </p:nvGrpSpPr>
        <p:grpSpPr bwMode="auto">
          <a:xfrm>
            <a:off x="539750" y="2636838"/>
            <a:ext cx="6135688" cy="3810000"/>
            <a:chOff x="340" y="1661"/>
            <a:chExt cx="3865" cy="2400"/>
          </a:xfrm>
        </p:grpSpPr>
        <p:sp>
          <p:nvSpPr>
            <p:cNvPr id="71" name="Line 16"/>
            <p:cNvSpPr>
              <a:spLocks noChangeShapeType="1"/>
            </p:cNvSpPr>
            <p:nvPr/>
          </p:nvSpPr>
          <p:spPr bwMode="auto">
            <a:xfrm>
              <a:off x="703" y="3748"/>
              <a:ext cx="3221" cy="0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2" name="Line 17"/>
            <p:cNvSpPr>
              <a:spLocks noChangeShapeType="1"/>
            </p:cNvSpPr>
            <p:nvPr/>
          </p:nvSpPr>
          <p:spPr bwMode="auto">
            <a:xfrm flipV="1">
              <a:off x="703" y="1934"/>
              <a:ext cx="0" cy="181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73" name="Rectangle 18"/>
            <p:cNvSpPr>
              <a:spLocks noChangeArrowheads="1"/>
            </p:cNvSpPr>
            <p:nvPr/>
          </p:nvSpPr>
          <p:spPr bwMode="auto">
            <a:xfrm>
              <a:off x="386" y="1661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74" name="Rectangle 19"/>
            <p:cNvSpPr>
              <a:spLocks noChangeArrowheads="1"/>
            </p:cNvSpPr>
            <p:nvPr/>
          </p:nvSpPr>
          <p:spPr bwMode="auto">
            <a:xfrm>
              <a:off x="3924" y="3521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75" name="Rectangle 20"/>
            <p:cNvSpPr>
              <a:spLocks noChangeArrowheads="1"/>
            </p:cNvSpPr>
            <p:nvPr/>
          </p:nvSpPr>
          <p:spPr bwMode="auto">
            <a:xfrm>
              <a:off x="340" y="3657"/>
              <a:ext cx="317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０</a:t>
              </a:r>
            </a:p>
          </p:txBody>
        </p:sp>
      </p:grpSp>
      <p:grpSp>
        <p:nvGrpSpPr>
          <p:cNvPr id="76" name="Group 21"/>
          <p:cNvGrpSpPr>
            <a:grpSpLocks/>
          </p:cNvGrpSpPr>
          <p:nvPr/>
        </p:nvGrpSpPr>
        <p:grpSpPr bwMode="auto">
          <a:xfrm>
            <a:off x="3419475" y="5956300"/>
            <a:ext cx="446088" cy="641350"/>
            <a:chOff x="4558" y="2840"/>
            <a:chExt cx="281" cy="404"/>
          </a:xfrm>
        </p:grpSpPr>
        <p:sp>
          <p:nvSpPr>
            <p:cNvPr id="77" name="Rectangle 22"/>
            <p:cNvSpPr>
              <a:spLocks noChangeArrowheads="1"/>
            </p:cNvSpPr>
            <p:nvPr/>
          </p:nvSpPr>
          <p:spPr bwMode="auto">
            <a:xfrm>
              <a:off x="4558" y="2840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78" name="Line 23"/>
            <p:cNvSpPr>
              <a:spLocks noChangeShapeType="1"/>
            </p:cNvSpPr>
            <p:nvPr/>
          </p:nvSpPr>
          <p:spPr bwMode="auto">
            <a:xfrm>
              <a:off x="4604" y="2931"/>
              <a:ext cx="181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79" name="Group 24"/>
          <p:cNvGrpSpPr>
            <a:grpSpLocks/>
          </p:cNvGrpSpPr>
          <p:nvPr/>
        </p:nvGrpSpPr>
        <p:grpSpPr bwMode="auto">
          <a:xfrm>
            <a:off x="611188" y="4294188"/>
            <a:ext cx="446087" cy="641350"/>
            <a:chOff x="4558" y="2840"/>
            <a:chExt cx="281" cy="404"/>
          </a:xfrm>
        </p:grpSpPr>
        <p:sp>
          <p:nvSpPr>
            <p:cNvPr id="80" name="Rectangle 25"/>
            <p:cNvSpPr>
              <a:spLocks noChangeArrowheads="1"/>
            </p:cNvSpPr>
            <p:nvPr/>
          </p:nvSpPr>
          <p:spPr bwMode="auto">
            <a:xfrm>
              <a:off x="4558" y="2840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81" name="Line 26"/>
            <p:cNvSpPr>
              <a:spLocks noChangeShapeType="1"/>
            </p:cNvSpPr>
            <p:nvPr/>
          </p:nvSpPr>
          <p:spPr bwMode="auto">
            <a:xfrm>
              <a:off x="4604" y="2931"/>
              <a:ext cx="181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16" name="Line 27"/>
          <p:cNvSpPr>
            <a:spLocks noChangeShapeType="1"/>
          </p:cNvSpPr>
          <p:nvPr/>
        </p:nvSpPr>
        <p:spPr bwMode="auto">
          <a:xfrm flipV="1">
            <a:off x="3635375" y="3141663"/>
            <a:ext cx="0" cy="2808287"/>
          </a:xfrm>
          <a:prstGeom prst="line">
            <a:avLst/>
          </a:prstGeom>
          <a:noFill/>
          <a:ln w="19050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7" name="Line 28"/>
          <p:cNvSpPr>
            <a:spLocks noChangeShapeType="1"/>
          </p:cNvSpPr>
          <p:nvPr/>
        </p:nvSpPr>
        <p:spPr bwMode="auto">
          <a:xfrm>
            <a:off x="1116013" y="4581525"/>
            <a:ext cx="5184775" cy="0"/>
          </a:xfrm>
          <a:prstGeom prst="line">
            <a:avLst/>
          </a:prstGeom>
          <a:noFill/>
          <a:ln w="19050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8" name="Rectangle 30"/>
          <p:cNvSpPr>
            <a:spLocks noChangeArrowheads="1"/>
          </p:cNvSpPr>
          <p:nvPr/>
        </p:nvSpPr>
        <p:spPr bwMode="auto">
          <a:xfrm>
            <a:off x="3635375" y="3213100"/>
            <a:ext cx="2592388" cy="1363663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＋</a:t>
            </a:r>
            <a:br>
              <a:rPr lang="ja-JP" altLang="en-US" sz="3200" dirty="0">
                <a:solidFill>
                  <a:srgbClr val="FFFFFF"/>
                </a:solidFill>
                <a:latin typeface="Symbol" pitchFamily="18" charset="2"/>
              </a:rPr>
            </a:br>
            <a:r>
              <a:rPr lang="ja-JP" altLang="en-US" sz="3200" dirty="0">
                <a:solidFill>
                  <a:srgbClr val="FFFFFF"/>
                </a:solidFill>
                <a:latin typeface="Symbol" pitchFamily="18" charset="2"/>
              </a:rPr>
              <a:t>になる範囲</a:t>
            </a:r>
          </a:p>
        </p:txBody>
      </p:sp>
      <p:sp>
        <p:nvSpPr>
          <p:cNvPr id="119" name="Rectangle 34"/>
          <p:cNvSpPr>
            <a:spLocks noChangeArrowheads="1"/>
          </p:cNvSpPr>
          <p:nvPr/>
        </p:nvSpPr>
        <p:spPr bwMode="auto">
          <a:xfrm>
            <a:off x="1116013" y="4581525"/>
            <a:ext cx="2519362" cy="1363663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200" dirty="0">
                <a:solidFill>
                  <a:schemeClr val="accent4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＋</a:t>
            </a:r>
            <a:br>
              <a:rPr lang="ja-JP" altLang="en-US" sz="3200" dirty="0">
                <a:solidFill>
                  <a:srgbClr val="FFFFFF"/>
                </a:solidFill>
                <a:latin typeface="Symbol" pitchFamily="18" charset="2"/>
              </a:rPr>
            </a:br>
            <a:r>
              <a:rPr lang="ja-JP" altLang="en-US" sz="3200" dirty="0">
                <a:solidFill>
                  <a:srgbClr val="FFFFFF"/>
                </a:solidFill>
                <a:latin typeface="Symbol" pitchFamily="18" charset="2"/>
              </a:rPr>
              <a:t>になる範囲</a:t>
            </a:r>
          </a:p>
        </p:txBody>
      </p:sp>
      <p:sp>
        <p:nvSpPr>
          <p:cNvPr id="120" name="Rectangle 38"/>
          <p:cNvSpPr>
            <a:spLocks noChangeArrowheads="1"/>
          </p:cNvSpPr>
          <p:nvPr/>
        </p:nvSpPr>
        <p:spPr bwMode="auto">
          <a:xfrm>
            <a:off x="1116013" y="3217863"/>
            <a:ext cx="2519362" cy="1363662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－</a:t>
            </a:r>
            <a:br>
              <a:rPr lang="ja-JP" altLang="en-US" sz="3200" dirty="0">
                <a:solidFill>
                  <a:srgbClr val="FFFFFF"/>
                </a:solidFill>
                <a:latin typeface="Symbol" pitchFamily="18" charset="2"/>
              </a:rPr>
            </a:br>
            <a:r>
              <a:rPr lang="ja-JP" altLang="en-US" sz="3200" dirty="0">
                <a:solidFill>
                  <a:srgbClr val="FFFFFF"/>
                </a:solidFill>
                <a:latin typeface="Symbol" pitchFamily="18" charset="2"/>
              </a:rPr>
              <a:t>になる範囲</a:t>
            </a:r>
          </a:p>
        </p:txBody>
      </p:sp>
      <p:sp>
        <p:nvSpPr>
          <p:cNvPr id="121" name="Rectangle 42"/>
          <p:cNvSpPr>
            <a:spLocks noChangeArrowheads="1"/>
          </p:cNvSpPr>
          <p:nvPr/>
        </p:nvSpPr>
        <p:spPr bwMode="auto">
          <a:xfrm>
            <a:off x="3635375" y="4581525"/>
            <a:ext cx="2592388" cy="13636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ctr"/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200" dirty="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Symbol" pitchFamily="18" charset="2"/>
              </a:rPr>
              <a:t>－</a:t>
            </a:r>
            <a:br>
              <a:rPr lang="ja-JP" altLang="en-US" sz="3200" dirty="0">
                <a:solidFill>
                  <a:srgbClr val="FFFFFF"/>
                </a:solidFill>
                <a:latin typeface="Symbol" pitchFamily="18" charset="2"/>
              </a:rPr>
            </a:br>
            <a:r>
              <a:rPr lang="ja-JP" altLang="en-US" sz="3200" dirty="0">
                <a:solidFill>
                  <a:srgbClr val="FFFFFF"/>
                </a:solidFill>
                <a:latin typeface="Symbol" pitchFamily="18" charset="2"/>
              </a:rPr>
              <a:t>になる範囲</a:t>
            </a:r>
          </a:p>
        </p:txBody>
      </p:sp>
      <p:grpSp>
        <p:nvGrpSpPr>
          <p:cNvPr id="124" name="Group 65"/>
          <p:cNvGrpSpPr>
            <a:grpSpLocks/>
          </p:cNvGrpSpPr>
          <p:nvPr/>
        </p:nvGrpSpPr>
        <p:grpSpPr bwMode="auto">
          <a:xfrm>
            <a:off x="5580063" y="1989138"/>
            <a:ext cx="4764062" cy="649287"/>
            <a:chOff x="3515" y="1253"/>
            <a:chExt cx="2109" cy="409"/>
          </a:xfrm>
        </p:grpSpPr>
        <p:sp>
          <p:nvSpPr>
            <p:cNvPr id="125" name="AutoShape 66"/>
            <p:cNvSpPr>
              <a:spLocks noChangeArrowheads="1"/>
            </p:cNvSpPr>
            <p:nvPr/>
          </p:nvSpPr>
          <p:spPr bwMode="auto">
            <a:xfrm>
              <a:off x="3515" y="1253"/>
              <a:ext cx="2109" cy="409"/>
            </a:xfrm>
            <a:prstGeom prst="wedgeRectCallout">
              <a:avLst>
                <a:gd name="adj1" fmla="val -65741"/>
                <a:gd name="adj2" fmla="val 129463"/>
              </a:avLst>
            </a:prstGeom>
            <a:solidFill>
              <a:srgbClr val="FFFF00">
                <a:alpha val="20000"/>
              </a:srgbClr>
            </a:solidFill>
            <a:ln w="38100" algn="ctr">
              <a:solidFill>
                <a:srgbClr val="FFFF00"/>
              </a:solidFill>
              <a:miter lim="800000"/>
              <a:headEnd/>
              <a:tailEnd/>
            </a:ln>
            <a:effectLst/>
          </p:spPr>
          <p:txBody>
            <a:bodyPr/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（ </a:t>
              </a:r>
              <a:r>
                <a:rPr kumimoji="0" lang="en-US" altLang="ja-JP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</a:t>
              </a:r>
              <a:r>
                <a:rPr kumimoji="0" lang="en-US" altLang="ja-JP" sz="2800" b="0" i="1" u="none" strike="noStrike" kern="0" cap="none" spc="0" normalizeH="0" baseline="-10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i </a:t>
              </a:r>
              <a:r>
                <a:rPr kumimoji="0" lang="ja-JP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－ </a:t>
              </a:r>
              <a:r>
                <a:rPr kumimoji="0" lang="en-US" altLang="ja-JP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 </a:t>
              </a:r>
              <a:r>
                <a:rPr kumimoji="0" lang="ja-JP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）（ </a:t>
              </a:r>
              <a:r>
                <a:rPr kumimoji="0" lang="en-US" altLang="ja-JP" sz="2800" b="0" i="1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  <a:r>
                <a:rPr kumimoji="0" lang="en-US" altLang="ja-JP" sz="2800" b="0" i="1" u="none" strike="noStrike" kern="0" cap="none" spc="0" normalizeH="0" baseline="-10000" noProof="0" dirty="0" err="1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i</a:t>
              </a:r>
              <a:r>
                <a:rPr kumimoji="0" lang="en-US" altLang="ja-JP" sz="2800" b="0" i="1" u="none" strike="noStrike" kern="0" cap="none" spc="0" normalizeH="0" baseline="-1000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 </a:t>
              </a:r>
              <a:r>
                <a:rPr kumimoji="0" lang="ja-JP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－ </a:t>
              </a:r>
              <a:r>
                <a:rPr kumimoji="0" lang="en-US" altLang="ja-JP" sz="28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 </a:t>
              </a:r>
              <a:r>
                <a:rPr kumimoji="0" lang="ja-JP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Symbol" pitchFamily="18" charset="2"/>
                </a:rPr>
                <a:t>） が</a:t>
              </a:r>
            </a:p>
          </p:txBody>
        </p:sp>
        <p:sp>
          <p:nvSpPr>
            <p:cNvPr id="126" name="Line 67"/>
            <p:cNvSpPr>
              <a:spLocks noChangeShapeType="1"/>
            </p:cNvSpPr>
            <p:nvPr/>
          </p:nvSpPr>
          <p:spPr bwMode="auto">
            <a:xfrm>
              <a:off x="4237" y="1372"/>
              <a:ext cx="112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27" name="Line 68"/>
            <p:cNvSpPr>
              <a:spLocks noChangeShapeType="1"/>
            </p:cNvSpPr>
            <p:nvPr/>
          </p:nvSpPr>
          <p:spPr bwMode="auto">
            <a:xfrm>
              <a:off x="4923" y="1371"/>
              <a:ext cx="112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75002370"/>
      </p:ext>
    </p:extLst>
  </p:cSld>
  <p:clrMapOvr>
    <a:masterClrMapping/>
  </p:clrMapOvr>
  <p:transition>
    <p:dissolve/>
  </p:transition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utoShape 48"/>
          <p:cNvSpPr>
            <a:spLocks noChangeArrowheads="1"/>
          </p:cNvSpPr>
          <p:nvPr/>
        </p:nvSpPr>
        <p:spPr bwMode="auto">
          <a:xfrm>
            <a:off x="3369623" y="327550"/>
            <a:ext cx="3543938" cy="647700"/>
          </a:xfrm>
          <a:prstGeom prst="roundRect">
            <a:avLst>
              <a:gd name="adj" fmla="val 16667"/>
            </a:avLst>
          </a:prstGeom>
          <a:solidFill>
            <a:srgbClr val="FFFF00">
              <a:alpha val="20000"/>
            </a:srgbClr>
          </a:solidFill>
          <a:ln w="38100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62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3005" y="824732"/>
            <a:ext cx="115212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4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4800" i="1" baseline="-10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endParaRPr lang="ja-JP" altLang="en-US" sz="4800" i="1" baseline="-10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7100" y="1120361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2"/>
                </a:solidFill>
              </a:rPr>
              <a:t>＝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17696" y="1255657"/>
            <a:ext cx="1957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 err="1">
                <a:solidFill>
                  <a:schemeClr val="accent4"/>
                </a:solidFill>
              </a:rPr>
              <a:t>σ</a:t>
            </a:r>
            <a:r>
              <a:rPr lang="en-US" altLang="ja-JP" sz="4800" b="1" i="1" baseline="-100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4800" b="1" i="1" baseline="-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800" dirty="0">
                <a:solidFill>
                  <a:schemeClr val="bg1"/>
                </a:solidFill>
              </a:rPr>
              <a:t>・ </a:t>
            </a:r>
            <a:r>
              <a:rPr kumimoji="1" lang="en-US" altLang="ja-JP" sz="48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σ</a:t>
            </a:r>
            <a:r>
              <a:rPr kumimoji="1" lang="en-US" altLang="ja-JP" sz="4800" b="1" i="1" baseline="-10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4800" b="1" i="1" baseline="-100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643683" y="117426"/>
            <a:ext cx="1006429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3302029" y="265735"/>
            <a:ext cx="3659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kumimoji="1"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）・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lang="en-US" altLang="ja-JP" sz="4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4000" b="1" i="1" baseline="-10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endParaRPr lang="ja-JP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2279229" y="68473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Ｎ</a:t>
            </a: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279229" y="17187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１</a:t>
            </a:r>
          </a:p>
        </p:txBody>
      </p:sp>
      <p:cxnSp>
        <p:nvCxnSpPr>
          <p:cNvPr id="98" name="直線コネクタ 97"/>
          <p:cNvCxnSpPr/>
          <p:nvPr/>
        </p:nvCxnSpPr>
        <p:spPr>
          <a:xfrm>
            <a:off x="2279229" y="690183"/>
            <a:ext cx="504056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コネクタ 99"/>
          <p:cNvCxnSpPr/>
          <p:nvPr/>
        </p:nvCxnSpPr>
        <p:spPr>
          <a:xfrm>
            <a:off x="1847181" y="1358800"/>
            <a:ext cx="54006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直線コネクタ 102"/>
          <p:cNvCxnSpPr/>
          <p:nvPr/>
        </p:nvCxnSpPr>
        <p:spPr>
          <a:xfrm>
            <a:off x="4467693" y="464307"/>
            <a:ext cx="288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6271789" y="464307"/>
            <a:ext cx="288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2" name="Rectangle 70"/>
          <p:cNvSpPr>
            <a:spLocks noChangeArrowheads="1"/>
          </p:cNvSpPr>
          <p:nvPr/>
        </p:nvSpPr>
        <p:spPr bwMode="auto">
          <a:xfrm>
            <a:off x="3635375" y="3213100"/>
            <a:ext cx="2592388" cy="1363663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>
                <a:solidFill>
                  <a:srgbClr val="FFFFFF"/>
                </a:solidFill>
                <a:latin typeface="ＭＳ Ｐゴシック"/>
              </a:rPr>
              <a:t>（</a:t>
            </a:r>
            <a:r>
              <a:rPr lang="en-US" altLang="ja-JP" sz="3600">
                <a:solidFill>
                  <a:srgbClr val="FFFFFF"/>
                </a:solidFill>
                <a:latin typeface="ＭＳ Ｐゴシック"/>
              </a:rPr>
              <a:t>Ⅰ</a:t>
            </a:r>
            <a:r>
              <a:rPr lang="ja-JP" altLang="en-US" sz="3600">
                <a:solidFill>
                  <a:srgbClr val="FFFFFF"/>
                </a:solidFill>
                <a:latin typeface="ＭＳ Ｐゴシック"/>
              </a:rPr>
              <a:t>）</a:t>
            </a:r>
          </a:p>
        </p:txBody>
      </p:sp>
      <p:sp>
        <p:nvSpPr>
          <p:cNvPr id="83" name="Rectangle 71"/>
          <p:cNvSpPr>
            <a:spLocks noChangeArrowheads="1"/>
          </p:cNvSpPr>
          <p:nvPr/>
        </p:nvSpPr>
        <p:spPr bwMode="auto">
          <a:xfrm>
            <a:off x="1116013" y="4581525"/>
            <a:ext cx="2519362" cy="1363663"/>
          </a:xfrm>
          <a:prstGeom prst="rect">
            <a:avLst/>
          </a:prstGeom>
          <a:solidFill>
            <a:schemeClr val="accent4">
              <a:alpha val="2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>
                <a:solidFill>
                  <a:srgbClr val="FFFFFF"/>
                </a:solidFill>
                <a:latin typeface="ＭＳ Ｐゴシック"/>
              </a:rPr>
              <a:t>（</a:t>
            </a:r>
            <a:r>
              <a:rPr lang="en-US" altLang="ja-JP" sz="3600">
                <a:solidFill>
                  <a:srgbClr val="FFFFFF"/>
                </a:solidFill>
                <a:latin typeface="ＭＳ Ｐゴシック"/>
              </a:rPr>
              <a:t>Ⅲ</a:t>
            </a:r>
            <a:r>
              <a:rPr lang="ja-JP" altLang="en-US" sz="3600">
                <a:solidFill>
                  <a:srgbClr val="FFFFFF"/>
                </a:solidFill>
                <a:latin typeface="ＭＳ Ｐゴシック"/>
              </a:rPr>
              <a:t>）</a:t>
            </a:r>
          </a:p>
        </p:txBody>
      </p:sp>
      <p:grpSp>
        <p:nvGrpSpPr>
          <p:cNvPr id="84" name="Group 68"/>
          <p:cNvGrpSpPr>
            <a:grpSpLocks/>
          </p:cNvGrpSpPr>
          <p:nvPr/>
        </p:nvGrpSpPr>
        <p:grpSpPr bwMode="auto">
          <a:xfrm>
            <a:off x="539750" y="2636838"/>
            <a:ext cx="6135688" cy="3810000"/>
            <a:chOff x="340" y="1661"/>
            <a:chExt cx="3865" cy="2400"/>
          </a:xfrm>
        </p:grpSpPr>
        <p:sp>
          <p:nvSpPr>
            <p:cNvPr id="85" name="Line 42"/>
            <p:cNvSpPr>
              <a:spLocks noChangeShapeType="1"/>
            </p:cNvSpPr>
            <p:nvPr/>
          </p:nvSpPr>
          <p:spPr bwMode="auto">
            <a:xfrm>
              <a:off x="703" y="3748"/>
              <a:ext cx="3221" cy="0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6" name="Line 43"/>
            <p:cNvSpPr>
              <a:spLocks noChangeShapeType="1"/>
            </p:cNvSpPr>
            <p:nvPr/>
          </p:nvSpPr>
          <p:spPr bwMode="auto">
            <a:xfrm flipV="1">
              <a:off x="703" y="1934"/>
              <a:ext cx="0" cy="181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87" name="Rectangle 45"/>
            <p:cNvSpPr>
              <a:spLocks noChangeArrowheads="1"/>
            </p:cNvSpPr>
            <p:nvPr/>
          </p:nvSpPr>
          <p:spPr bwMode="auto">
            <a:xfrm>
              <a:off x="386" y="1661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88" name="Rectangle 46"/>
            <p:cNvSpPr>
              <a:spLocks noChangeArrowheads="1"/>
            </p:cNvSpPr>
            <p:nvPr/>
          </p:nvSpPr>
          <p:spPr bwMode="auto">
            <a:xfrm>
              <a:off x="3924" y="3521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89" name="Rectangle 47"/>
            <p:cNvSpPr>
              <a:spLocks noChangeArrowheads="1"/>
            </p:cNvSpPr>
            <p:nvPr/>
          </p:nvSpPr>
          <p:spPr bwMode="auto">
            <a:xfrm>
              <a:off x="340" y="3657"/>
              <a:ext cx="317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０</a:t>
              </a:r>
            </a:p>
          </p:txBody>
        </p:sp>
      </p:grpSp>
      <p:grpSp>
        <p:nvGrpSpPr>
          <p:cNvPr id="90" name="Group 51"/>
          <p:cNvGrpSpPr>
            <a:grpSpLocks/>
          </p:cNvGrpSpPr>
          <p:nvPr/>
        </p:nvGrpSpPr>
        <p:grpSpPr bwMode="auto">
          <a:xfrm>
            <a:off x="3419475" y="5956300"/>
            <a:ext cx="446088" cy="641350"/>
            <a:chOff x="4558" y="2840"/>
            <a:chExt cx="281" cy="404"/>
          </a:xfrm>
        </p:grpSpPr>
        <p:sp>
          <p:nvSpPr>
            <p:cNvPr id="91" name="Rectangle 48"/>
            <p:cNvSpPr>
              <a:spLocks noChangeArrowheads="1"/>
            </p:cNvSpPr>
            <p:nvPr/>
          </p:nvSpPr>
          <p:spPr bwMode="auto">
            <a:xfrm>
              <a:off x="4558" y="2840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92" name="Line 50"/>
            <p:cNvSpPr>
              <a:spLocks noChangeShapeType="1"/>
            </p:cNvSpPr>
            <p:nvPr/>
          </p:nvSpPr>
          <p:spPr bwMode="auto">
            <a:xfrm>
              <a:off x="4604" y="2931"/>
              <a:ext cx="181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93" name="Group 52"/>
          <p:cNvGrpSpPr>
            <a:grpSpLocks/>
          </p:cNvGrpSpPr>
          <p:nvPr/>
        </p:nvGrpSpPr>
        <p:grpSpPr bwMode="auto">
          <a:xfrm>
            <a:off x="611188" y="4294188"/>
            <a:ext cx="446087" cy="641350"/>
            <a:chOff x="4558" y="2840"/>
            <a:chExt cx="281" cy="404"/>
          </a:xfrm>
        </p:grpSpPr>
        <p:sp>
          <p:nvSpPr>
            <p:cNvPr id="99" name="Rectangle 53"/>
            <p:cNvSpPr>
              <a:spLocks noChangeArrowheads="1"/>
            </p:cNvSpPr>
            <p:nvPr/>
          </p:nvSpPr>
          <p:spPr bwMode="auto">
            <a:xfrm>
              <a:off x="4558" y="2840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01" name="Line 54"/>
            <p:cNvSpPr>
              <a:spLocks noChangeShapeType="1"/>
            </p:cNvSpPr>
            <p:nvPr/>
          </p:nvSpPr>
          <p:spPr bwMode="auto">
            <a:xfrm>
              <a:off x="4604" y="2931"/>
              <a:ext cx="181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02" name="Line 55"/>
          <p:cNvSpPr>
            <a:spLocks noChangeShapeType="1"/>
          </p:cNvSpPr>
          <p:nvPr/>
        </p:nvSpPr>
        <p:spPr bwMode="auto">
          <a:xfrm flipV="1">
            <a:off x="3635375" y="3141663"/>
            <a:ext cx="0" cy="2808287"/>
          </a:xfrm>
          <a:prstGeom prst="line">
            <a:avLst/>
          </a:prstGeom>
          <a:noFill/>
          <a:ln w="19050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5" name="Line 56"/>
          <p:cNvSpPr>
            <a:spLocks noChangeShapeType="1"/>
          </p:cNvSpPr>
          <p:nvPr/>
        </p:nvSpPr>
        <p:spPr bwMode="auto">
          <a:xfrm>
            <a:off x="1116013" y="4581525"/>
            <a:ext cx="5040312" cy="0"/>
          </a:xfrm>
          <a:prstGeom prst="line">
            <a:avLst/>
          </a:prstGeom>
          <a:noFill/>
          <a:ln w="19050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06" name="Oval 57"/>
          <p:cNvSpPr>
            <a:spLocks noChangeArrowheads="1"/>
          </p:cNvSpPr>
          <p:nvPr/>
        </p:nvSpPr>
        <p:spPr bwMode="auto">
          <a:xfrm>
            <a:off x="4572000" y="3716338"/>
            <a:ext cx="215900" cy="215900"/>
          </a:xfrm>
          <a:prstGeom prst="ellipse">
            <a:avLst/>
          </a:prstGeom>
          <a:solidFill>
            <a:schemeClr val="accent4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7" name="Oval 58"/>
          <p:cNvSpPr>
            <a:spLocks noChangeArrowheads="1"/>
          </p:cNvSpPr>
          <p:nvPr/>
        </p:nvSpPr>
        <p:spPr bwMode="auto">
          <a:xfrm>
            <a:off x="4859338" y="3357563"/>
            <a:ext cx="215900" cy="215900"/>
          </a:xfrm>
          <a:prstGeom prst="ellipse">
            <a:avLst/>
          </a:prstGeom>
          <a:solidFill>
            <a:schemeClr val="accent4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8" name="Oval 59"/>
          <p:cNvSpPr>
            <a:spLocks noChangeArrowheads="1"/>
          </p:cNvSpPr>
          <p:nvPr/>
        </p:nvSpPr>
        <p:spPr bwMode="auto">
          <a:xfrm>
            <a:off x="4140200" y="3500438"/>
            <a:ext cx="215900" cy="215900"/>
          </a:xfrm>
          <a:prstGeom prst="ellipse">
            <a:avLst/>
          </a:prstGeom>
          <a:solidFill>
            <a:schemeClr val="accent4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09" name="Oval 60"/>
          <p:cNvSpPr>
            <a:spLocks noChangeArrowheads="1"/>
          </p:cNvSpPr>
          <p:nvPr/>
        </p:nvSpPr>
        <p:spPr bwMode="auto">
          <a:xfrm>
            <a:off x="3924300" y="4149725"/>
            <a:ext cx="215900" cy="215900"/>
          </a:xfrm>
          <a:prstGeom prst="ellipse">
            <a:avLst/>
          </a:prstGeom>
          <a:solidFill>
            <a:schemeClr val="accent4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10" name="Oval 61"/>
          <p:cNvSpPr>
            <a:spLocks noChangeArrowheads="1"/>
          </p:cNvSpPr>
          <p:nvPr/>
        </p:nvSpPr>
        <p:spPr bwMode="auto">
          <a:xfrm>
            <a:off x="3851275" y="4797425"/>
            <a:ext cx="215900" cy="215900"/>
          </a:xfrm>
          <a:prstGeom prst="ellipse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1" name="Oval 62"/>
          <p:cNvSpPr>
            <a:spLocks noChangeArrowheads="1"/>
          </p:cNvSpPr>
          <p:nvPr/>
        </p:nvSpPr>
        <p:spPr bwMode="auto">
          <a:xfrm>
            <a:off x="2627313" y="4941888"/>
            <a:ext cx="215900" cy="215900"/>
          </a:xfrm>
          <a:prstGeom prst="ellipse">
            <a:avLst/>
          </a:prstGeom>
          <a:solidFill>
            <a:schemeClr val="accent4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12" name="Oval 63"/>
          <p:cNvSpPr>
            <a:spLocks noChangeArrowheads="1"/>
          </p:cNvSpPr>
          <p:nvPr/>
        </p:nvSpPr>
        <p:spPr bwMode="auto">
          <a:xfrm>
            <a:off x="3132138" y="5157788"/>
            <a:ext cx="215900" cy="215900"/>
          </a:xfrm>
          <a:prstGeom prst="ellipse">
            <a:avLst/>
          </a:prstGeom>
          <a:solidFill>
            <a:schemeClr val="accent4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13" name="Oval 64"/>
          <p:cNvSpPr>
            <a:spLocks noChangeArrowheads="1"/>
          </p:cNvSpPr>
          <p:nvPr/>
        </p:nvSpPr>
        <p:spPr bwMode="auto">
          <a:xfrm>
            <a:off x="4356100" y="4797425"/>
            <a:ext cx="215900" cy="215900"/>
          </a:xfrm>
          <a:prstGeom prst="ellipse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14" name="Oval 65"/>
          <p:cNvSpPr>
            <a:spLocks noChangeArrowheads="1"/>
          </p:cNvSpPr>
          <p:nvPr/>
        </p:nvSpPr>
        <p:spPr bwMode="auto">
          <a:xfrm>
            <a:off x="2124075" y="5300663"/>
            <a:ext cx="215900" cy="215900"/>
          </a:xfrm>
          <a:prstGeom prst="ellipse">
            <a:avLst/>
          </a:prstGeom>
          <a:solidFill>
            <a:schemeClr val="accent4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15" name="Oval 66"/>
          <p:cNvSpPr>
            <a:spLocks noChangeArrowheads="1"/>
          </p:cNvSpPr>
          <p:nvPr/>
        </p:nvSpPr>
        <p:spPr bwMode="auto">
          <a:xfrm>
            <a:off x="2700338" y="5516563"/>
            <a:ext cx="215900" cy="215900"/>
          </a:xfrm>
          <a:prstGeom prst="ellipse">
            <a:avLst/>
          </a:prstGeom>
          <a:solidFill>
            <a:schemeClr val="accent4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22" name="Oval 67"/>
          <p:cNvSpPr>
            <a:spLocks noChangeArrowheads="1"/>
          </p:cNvSpPr>
          <p:nvPr/>
        </p:nvSpPr>
        <p:spPr bwMode="auto">
          <a:xfrm>
            <a:off x="3203575" y="4149725"/>
            <a:ext cx="215900" cy="215900"/>
          </a:xfrm>
          <a:prstGeom prst="ellipse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28" name="Text Box 69"/>
          <p:cNvSpPr txBox="1">
            <a:spLocks noChangeArrowheads="1"/>
          </p:cNvSpPr>
          <p:nvPr/>
        </p:nvSpPr>
        <p:spPr bwMode="auto">
          <a:xfrm>
            <a:off x="6227762" y="2565400"/>
            <a:ext cx="5700539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chemeClr val="accent4"/>
                </a:solidFill>
                <a:latin typeface="Arial" charset="0"/>
              </a:rPr>
              <a:t>正の相関</a:t>
            </a: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があるデータ群のときは、</a:t>
            </a:r>
          </a:p>
        </p:txBody>
      </p:sp>
      <p:sp>
        <p:nvSpPr>
          <p:cNvPr id="129" name="Rectangle 72"/>
          <p:cNvSpPr>
            <a:spLocks noChangeArrowheads="1"/>
          </p:cNvSpPr>
          <p:nvPr/>
        </p:nvSpPr>
        <p:spPr bwMode="auto">
          <a:xfrm>
            <a:off x="6731371" y="3500438"/>
            <a:ext cx="5268938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（</a:t>
            </a:r>
            <a:r>
              <a:rPr lang="en-US" altLang="ja-JP" sz="3600" i="1" dirty="0">
                <a:solidFill>
                  <a:srgbClr val="FFFFFF"/>
                </a:solidFill>
                <a:latin typeface="Times New Roman" pitchFamily="18" charset="0"/>
              </a:rPr>
              <a:t>x</a:t>
            </a: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偏差）（</a:t>
            </a:r>
            <a:r>
              <a:rPr lang="en-US" altLang="ja-JP" sz="3600" i="1" dirty="0">
                <a:solidFill>
                  <a:srgbClr val="FFFFFF"/>
                </a:solidFill>
                <a:latin typeface="Times New Roman" pitchFamily="18" charset="0"/>
              </a:rPr>
              <a:t>y</a:t>
            </a: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偏差）　が</a:t>
            </a:r>
            <a:r>
              <a:rPr lang="ja-JP" altLang="en-US" sz="2800" dirty="0">
                <a:solidFill>
                  <a:schemeClr val="accent4"/>
                </a:solidFill>
                <a:latin typeface="Arial" charset="0"/>
              </a:rPr>
              <a:t>正</a:t>
            </a: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になる</a:t>
            </a:r>
            <a:br>
              <a:rPr lang="en-US" altLang="ja-JP" sz="2800" dirty="0">
                <a:solidFill>
                  <a:srgbClr val="FFFFFF"/>
                </a:solidFill>
                <a:latin typeface="Arial" charset="0"/>
              </a:rPr>
            </a:b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データが多いので、</a:t>
            </a:r>
          </a:p>
        </p:txBody>
      </p:sp>
      <p:sp>
        <p:nvSpPr>
          <p:cNvPr id="130" name="Text Box 73"/>
          <p:cNvSpPr txBox="1">
            <a:spLocks noChangeArrowheads="1"/>
          </p:cNvSpPr>
          <p:nvPr/>
        </p:nvSpPr>
        <p:spPr bwMode="auto">
          <a:xfrm>
            <a:off x="7607821" y="5131842"/>
            <a:ext cx="3214861" cy="769441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  <a:ln w="127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4400">
                <a:solidFill>
                  <a:srgbClr val="FFFF00"/>
                </a:solidFill>
                <a:latin typeface="Arial" charset="0"/>
              </a:rPr>
              <a:t>r</a:t>
            </a:r>
            <a:r>
              <a:rPr lang="en-US" altLang="ja-JP" sz="4400" i="1" baseline="-10000">
                <a:solidFill>
                  <a:srgbClr val="FFFF00"/>
                </a:solidFill>
                <a:latin typeface="Times New Roman" pitchFamily="18" charset="0"/>
              </a:rPr>
              <a:t>xy</a:t>
            </a:r>
            <a:r>
              <a:rPr lang="en-US" altLang="ja-JP" sz="3200">
                <a:solidFill>
                  <a:srgbClr val="FFFF00"/>
                </a:solidFill>
                <a:latin typeface="Arial" charset="0"/>
              </a:rPr>
              <a:t> </a:t>
            </a:r>
            <a:r>
              <a:rPr lang="ja-JP" altLang="en-US" sz="3600">
                <a:solidFill>
                  <a:srgbClr val="FFFF00"/>
                </a:solidFill>
                <a:latin typeface="Arial" charset="0"/>
              </a:rPr>
              <a:t>＞ ０ となる</a:t>
            </a:r>
          </a:p>
        </p:txBody>
      </p:sp>
      <p:sp>
        <p:nvSpPr>
          <p:cNvPr id="131" name="Rectangle 74"/>
          <p:cNvSpPr>
            <a:spLocks noChangeArrowheads="1"/>
          </p:cNvSpPr>
          <p:nvPr/>
        </p:nvSpPr>
        <p:spPr bwMode="auto">
          <a:xfrm>
            <a:off x="7463805" y="943987"/>
            <a:ext cx="1381125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4800" dirty="0">
                <a:solidFill>
                  <a:srgbClr val="FFFF00"/>
                </a:solidFill>
                <a:latin typeface="Arial" charset="0"/>
              </a:rPr>
              <a:t>＞ ０</a:t>
            </a:r>
          </a:p>
        </p:txBody>
      </p:sp>
    </p:spTree>
    <p:extLst>
      <p:ext uri="{BB962C8B-B14F-4D97-AF65-F5344CB8AC3E}">
        <p14:creationId xmlns:p14="http://schemas.microsoft.com/office/powerpoint/2010/main" val="326937264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1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200" fill="hold"/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200" fill="hold"/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200" fill="hold"/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200" fill="hold"/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200" fill="hold"/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200" fill="hold"/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200" fill="hold"/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2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106" grpId="0" animBg="1"/>
      <p:bldP spid="106" grpId="1" animBg="1"/>
      <p:bldP spid="107" grpId="0" animBg="1"/>
      <p:bldP spid="107" grpId="1" animBg="1"/>
      <p:bldP spid="108" grpId="0" animBg="1"/>
      <p:bldP spid="108" grpId="1" animBg="1"/>
      <p:bldP spid="109" grpId="0" animBg="1"/>
      <p:bldP spid="109" grpId="1" animBg="1"/>
      <p:bldP spid="110" grpId="0" animBg="1"/>
      <p:bldP spid="111" grpId="0" animBg="1"/>
      <p:bldP spid="111" grpId="1" animBg="1"/>
      <p:bldP spid="112" grpId="0" animBg="1"/>
      <p:bldP spid="112" grpId="1" animBg="1"/>
      <p:bldP spid="113" grpId="0" animBg="1"/>
      <p:bldP spid="114" grpId="0" animBg="1"/>
      <p:bldP spid="114" grpId="1" animBg="1"/>
      <p:bldP spid="115" grpId="0" animBg="1"/>
      <p:bldP spid="115" grpId="1" animBg="1"/>
      <p:bldP spid="122" grpId="0" animBg="1"/>
      <p:bldP spid="128" grpId="0"/>
      <p:bldP spid="129" grpId="0"/>
      <p:bldP spid="130" grpId="0" animBg="1"/>
      <p:bldP spid="131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AutoShape 48"/>
          <p:cNvSpPr>
            <a:spLocks noChangeArrowheads="1"/>
          </p:cNvSpPr>
          <p:nvPr/>
        </p:nvSpPr>
        <p:spPr bwMode="auto">
          <a:xfrm>
            <a:off x="3369623" y="327550"/>
            <a:ext cx="3543938" cy="647700"/>
          </a:xfrm>
          <a:prstGeom prst="roundRect">
            <a:avLst>
              <a:gd name="adj" fmla="val 16667"/>
            </a:avLst>
          </a:prstGeom>
          <a:solidFill>
            <a:srgbClr val="FFFF00">
              <a:alpha val="20000"/>
            </a:srgbClr>
          </a:solidFill>
          <a:ln w="38100" algn="ctr">
            <a:solidFill>
              <a:srgbClr val="FFFF00"/>
            </a:solidFill>
            <a:round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63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263005" y="824732"/>
            <a:ext cx="1152128" cy="83099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48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4800" i="1" baseline="-10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endParaRPr lang="ja-JP" altLang="en-US" sz="4800" i="1" baseline="-10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テキスト ボックス 5"/>
          <p:cNvSpPr txBox="1"/>
          <p:nvPr/>
        </p:nvSpPr>
        <p:spPr>
          <a:xfrm>
            <a:off x="1127100" y="1120361"/>
            <a:ext cx="6480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2"/>
                </a:solidFill>
              </a:rPr>
              <a:t>＝</a:t>
            </a: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3417696" y="1255657"/>
            <a:ext cx="19578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4800" dirty="0" err="1">
                <a:solidFill>
                  <a:schemeClr val="accent4"/>
                </a:solidFill>
              </a:rPr>
              <a:t>σ</a:t>
            </a:r>
            <a:r>
              <a:rPr lang="en-US" altLang="ja-JP" sz="4800" b="1" i="1" baseline="-10000" dirty="0" err="1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4800" b="1" i="1" baseline="-1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kumimoji="1" lang="ja-JP" altLang="en-US" sz="2800" dirty="0">
                <a:solidFill>
                  <a:schemeClr val="bg1"/>
                </a:solidFill>
              </a:rPr>
              <a:t>・ </a:t>
            </a:r>
            <a:r>
              <a:rPr kumimoji="1" lang="en-US" altLang="ja-JP" sz="4800" dirty="0" err="1">
                <a:solidFill>
                  <a:schemeClr val="accent3">
                    <a:lumMod val="40000"/>
                    <a:lumOff val="60000"/>
                  </a:schemeClr>
                </a:solidFill>
              </a:rPr>
              <a:t>σ</a:t>
            </a:r>
            <a:r>
              <a:rPr kumimoji="1" lang="en-US" altLang="ja-JP" sz="4800" b="1" i="1" baseline="-10000" dirty="0" err="1">
                <a:solidFill>
                  <a:schemeClr val="accent3">
                    <a:lumMod val="40000"/>
                    <a:lumOff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kumimoji="1" lang="ja-JP" altLang="en-US" sz="4800" b="1" i="1" baseline="-10000" dirty="0">
              <a:solidFill>
                <a:schemeClr val="accent3">
                  <a:lumMod val="40000"/>
                  <a:lumOff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2643683" y="117426"/>
            <a:ext cx="1006429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3302029" y="265735"/>
            <a:ext cx="36592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kumimoji="1"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0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）・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lang="en-US" altLang="ja-JP" sz="40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4000" b="1" i="1" baseline="-10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0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endParaRPr lang="ja-JP" altLang="en-US" sz="4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2279229" y="684731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Ｎ</a:t>
            </a:r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279229" y="171875"/>
            <a:ext cx="50405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800" dirty="0">
                <a:solidFill>
                  <a:schemeClr val="accent5"/>
                </a:solidFill>
              </a:rPr>
              <a:t>１</a:t>
            </a:r>
          </a:p>
        </p:txBody>
      </p:sp>
      <p:cxnSp>
        <p:nvCxnSpPr>
          <p:cNvPr id="98" name="直線コネクタ 97"/>
          <p:cNvCxnSpPr/>
          <p:nvPr/>
        </p:nvCxnSpPr>
        <p:spPr>
          <a:xfrm>
            <a:off x="2279229" y="690183"/>
            <a:ext cx="504056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0" name="直線コネクタ 99"/>
          <p:cNvCxnSpPr/>
          <p:nvPr/>
        </p:nvCxnSpPr>
        <p:spPr>
          <a:xfrm>
            <a:off x="1847181" y="1358800"/>
            <a:ext cx="54006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3" name="直線コネクタ 102"/>
          <p:cNvCxnSpPr/>
          <p:nvPr/>
        </p:nvCxnSpPr>
        <p:spPr>
          <a:xfrm>
            <a:off x="4467693" y="464307"/>
            <a:ext cx="288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04" name="直線コネクタ 103"/>
          <p:cNvCxnSpPr/>
          <p:nvPr/>
        </p:nvCxnSpPr>
        <p:spPr>
          <a:xfrm>
            <a:off x="6271789" y="464307"/>
            <a:ext cx="288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9" name="Rectangle 46"/>
          <p:cNvSpPr>
            <a:spLocks noChangeArrowheads="1"/>
          </p:cNvSpPr>
          <p:nvPr/>
        </p:nvSpPr>
        <p:spPr bwMode="auto">
          <a:xfrm>
            <a:off x="1116013" y="3217863"/>
            <a:ext cx="2519362" cy="1363662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/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>
                <a:solidFill>
                  <a:srgbClr val="FFFFFF"/>
                </a:solidFill>
                <a:latin typeface="ＭＳ Ｐゴシック"/>
              </a:rPr>
              <a:t>（</a:t>
            </a:r>
            <a:r>
              <a:rPr lang="en-US" altLang="ja-JP" sz="3600">
                <a:solidFill>
                  <a:srgbClr val="FFFFFF"/>
                </a:solidFill>
                <a:latin typeface="ＭＳ Ｐゴシック"/>
              </a:rPr>
              <a:t>Ⅱ</a:t>
            </a:r>
            <a:r>
              <a:rPr lang="ja-JP" altLang="en-US" sz="3600">
                <a:solidFill>
                  <a:srgbClr val="FFFFFF"/>
                </a:solidFill>
                <a:latin typeface="ＭＳ Ｐゴシック"/>
              </a:rPr>
              <a:t>）</a:t>
            </a:r>
          </a:p>
        </p:txBody>
      </p:sp>
      <p:sp>
        <p:nvSpPr>
          <p:cNvPr id="80" name="Rectangle 47"/>
          <p:cNvSpPr>
            <a:spLocks noChangeArrowheads="1"/>
          </p:cNvSpPr>
          <p:nvPr/>
        </p:nvSpPr>
        <p:spPr bwMode="auto">
          <a:xfrm>
            <a:off x="3635375" y="4581525"/>
            <a:ext cx="2592388" cy="1363663"/>
          </a:xfrm>
          <a:prstGeom prst="rect">
            <a:avLst/>
          </a:prstGeom>
          <a:solidFill>
            <a:schemeClr val="accent1">
              <a:alpha val="2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anchor="b"/>
          <a:lstStyle/>
          <a:p>
            <a:pPr algn="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>
                <a:solidFill>
                  <a:srgbClr val="FFFFFF"/>
                </a:solidFill>
                <a:latin typeface="ＭＳ Ｐゴシック"/>
              </a:rPr>
              <a:t>（</a:t>
            </a:r>
            <a:r>
              <a:rPr lang="en-US" altLang="ja-JP" sz="3600">
                <a:solidFill>
                  <a:srgbClr val="FFFFFF"/>
                </a:solidFill>
                <a:latin typeface="ＭＳ Ｐゴシック"/>
              </a:rPr>
              <a:t>Ⅳ</a:t>
            </a:r>
            <a:r>
              <a:rPr lang="ja-JP" altLang="en-US" sz="3600">
                <a:solidFill>
                  <a:srgbClr val="FFFFFF"/>
                </a:solidFill>
                <a:latin typeface="ＭＳ Ｐゴシック"/>
              </a:rPr>
              <a:t>）</a:t>
            </a:r>
          </a:p>
        </p:txBody>
      </p:sp>
      <p:grpSp>
        <p:nvGrpSpPr>
          <p:cNvPr id="81" name="Group 17"/>
          <p:cNvGrpSpPr>
            <a:grpSpLocks/>
          </p:cNvGrpSpPr>
          <p:nvPr/>
        </p:nvGrpSpPr>
        <p:grpSpPr bwMode="auto">
          <a:xfrm>
            <a:off x="539750" y="2636838"/>
            <a:ext cx="6135688" cy="3810000"/>
            <a:chOff x="340" y="1661"/>
            <a:chExt cx="3865" cy="2400"/>
          </a:xfrm>
        </p:grpSpPr>
        <p:sp>
          <p:nvSpPr>
            <p:cNvPr id="116" name="Line 18"/>
            <p:cNvSpPr>
              <a:spLocks noChangeShapeType="1"/>
            </p:cNvSpPr>
            <p:nvPr/>
          </p:nvSpPr>
          <p:spPr bwMode="auto">
            <a:xfrm>
              <a:off x="703" y="3748"/>
              <a:ext cx="3221" cy="0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7" name="Line 19"/>
            <p:cNvSpPr>
              <a:spLocks noChangeShapeType="1"/>
            </p:cNvSpPr>
            <p:nvPr/>
          </p:nvSpPr>
          <p:spPr bwMode="auto">
            <a:xfrm flipV="1">
              <a:off x="703" y="1934"/>
              <a:ext cx="0" cy="1814"/>
            </a:xfrm>
            <a:prstGeom prst="line">
              <a:avLst/>
            </a:prstGeom>
            <a:noFill/>
            <a:ln w="57150">
              <a:solidFill>
                <a:srgbClr val="FFFFFF"/>
              </a:solidFill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  <p:sp>
          <p:nvSpPr>
            <p:cNvPr id="118" name="Rectangle 20"/>
            <p:cNvSpPr>
              <a:spLocks noChangeArrowheads="1"/>
            </p:cNvSpPr>
            <p:nvPr/>
          </p:nvSpPr>
          <p:spPr bwMode="auto">
            <a:xfrm>
              <a:off x="386" y="1661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19" name="Rectangle 21"/>
            <p:cNvSpPr>
              <a:spLocks noChangeArrowheads="1"/>
            </p:cNvSpPr>
            <p:nvPr/>
          </p:nvSpPr>
          <p:spPr bwMode="auto">
            <a:xfrm>
              <a:off x="3924" y="3521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20" name="Rectangle 22"/>
            <p:cNvSpPr>
              <a:spLocks noChangeArrowheads="1"/>
            </p:cNvSpPr>
            <p:nvPr/>
          </p:nvSpPr>
          <p:spPr bwMode="auto">
            <a:xfrm>
              <a:off x="340" y="3657"/>
              <a:ext cx="317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36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０</a:t>
              </a:r>
            </a:p>
          </p:txBody>
        </p:sp>
      </p:grpSp>
      <p:grpSp>
        <p:nvGrpSpPr>
          <p:cNvPr id="121" name="Group 23"/>
          <p:cNvGrpSpPr>
            <a:grpSpLocks/>
          </p:cNvGrpSpPr>
          <p:nvPr/>
        </p:nvGrpSpPr>
        <p:grpSpPr bwMode="auto">
          <a:xfrm>
            <a:off x="3419475" y="5956300"/>
            <a:ext cx="446088" cy="641350"/>
            <a:chOff x="4558" y="2840"/>
            <a:chExt cx="281" cy="404"/>
          </a:xfrm>
        </p:grpSpPr>
        <p:sp>
          <p:nvSpPr>
            <p:cNvPr id="124" name="Rectangle 24"/>
            <p:cNvSpPr>
              <a:spLocks noChangeArrowheads="1"/>
            </p:cNvSpPr>
            <p:nvPr/>
          </p:nvSpPr>
          <p:spPr bwMode="auto">
            <a:xfrm>
              <a:off x="4558" y="2840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x</a:t>
              </a:r>
            </a:p>
          </p:txBody>
        </p:sp>
        <p:sp>
          <p:nvSpPr>
            <p:cNvPr id="125" name="Line 25"/>
            <p:cNvSpPr>
              <a:spLocks noChangeShapeType="1"/>
            </p:cNvSpPr>
            <p:nvPr/>
          </p:nvSpPr>
          <p:spPr bwMode="auto">
            <a:xfrm>
              <a:off x="4604" y="2931"/>
              <a:ext cx="181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grpSp>
        <p:nvGrpSpPr>
          <p:cNvPr id="126" name="Group 26"/>
          <p:cNvGrpSpPr>
            <a:grpSpLocks/>
          </p:cNvGrpSpPr>
          <p:nvPr/>
        </p:nvGrpSpPr>
        <p:grpSpPr bwMode="auto">
          <a:xfrm>
            <a:off x="611188" y="4294188"/>
            <a:ext cx="446087" cy="641350"/>
            <a:chOff x="4558" y="2840"/>
            <a:chExt cx="281" cy="404"/>
          </a:xfrm>
        </p:grpSpPr>
        <p:sp>
          <p:nvSpPr>
            <p:cNvPr id="127" name="Rectangle 27"/>
            <p:cNvSpPr>
              <a:spLocks noChangeArrowheads="1"/>
            </p:cNvSpPr>
            <p:nvPr/>
          </p:nvSpPr>
          <p:spPr bwMode="auto">
            <a:xfrm>
              <a:off x="4558" y="2840"/>
              <a:ext cx="281" cy="40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algn="ctr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3600" b="0" i="1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Times New Roman" pitchFamily="18" charset="0"/>
                </a:rPr>
                <a:t>y</a:t>
              </a:r>
            </a:p>
          </p:txBody>
        </p:sp>
        <p:sp>
          <p:nvSpPr>
            <p:cNvPr id="132" name="Line 28"/>
            <p:cNvSpPr>
              <a:spLocks noChangeShapeType="1"/>
            </p:cNvSpPr>
            <p:nvPr/>
          </p:nvSpPr>
          <p:spPr bwMode="auto">
            <a:xfrm>
              <a:off x="4604" y="2931"/>
              <a:ext cx="181" cy="0"/>
            </a:xfrm>
            <a:prstGeom prst="line">
              <a:avLst/>
            </a:prstGeom>
            <a:noFill/>
            <a:ln w="38100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endParaRPr>
            </a:p>
          </p:txBody>
        </p:sp>
      </p:grpSp>
      <p:sp>
        <p:nvSpPr>
          <p:cNvPr id="133" name="Line 29"/>
          <p:cNvSpPr>
            <a:spLocks noChangeShapeType="1"/>
          </p:cNvSpPr>
          <p:nvPr/>
        </p:nvSpPr>
        <p:spPr bwMode="auto">
          <a:xfrm flipV="1">
            <a:off x="3635375" y="3141663"/>
            <a:ext cx="0" cy="2808287"/>
          </a:xfrm>
          <a:prstGeom prst="line">
            <a:avLst/>
          </a:prstGeom>
          <a:noFill/>
          <a:ln w="19050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4" name="Line 30"/>
          <p:cNvSpPr>
            <a:spLocks noChangeShapeType="1"/>
          </p:cNvSpPr>
          <p:nvPr/>
        </p:nvSpPr>
        <p:spPr bwMode="auto">
          <a:xfrm>
            <a:off x="1116013" y="4581525"/>
            <a:ext cx="5040312" cy="0"/>
          </a:xfrm>
          <a:prstGeom prst="line">
            <a:avLst/>
          </a:prstGeom>
          <a:noFill/>
          <a:ln w="19050">
            <a:solidFill>
              <a:srgbClr val="FFFFFF"/>
            </a:solidFill>
            <a:prstDash val="dash"/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35" name="Oval 31"/>
          <p:cNvSpPr>
            <a:spLocks noChangeArrowheads="1"/>
          </p:cNvSpPr>
          <p:nvPr/>
        </p:nvSpPr>
        <p:spPr bwMode="auto">
          <a:xfrm>
            <a:off x="3851275" y="4797425"/>
            <a:ext cx="215900" cy="215900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36" name="Oval 32"/>
          <p:cNvSpPr>
            <a:spLocks noChangeArrowheads="1"/>
          </p:cNvSpPr>
          <p:nvPr/>
        </p:nvSpPr>
        <p:spPr bwMode="auto">
          <a:xfrm>
            <a:off x="5003800" y="5516563"/>
            <a:ext cx="215900" cy="215900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37" name="Oval 33"/>
          <p:cNvSpPr>
            <a:spLocks noChangeArrowheads="1"/>
          </p:cNvSpPr>
          <p:nvPr/>
        </p:nvSpPr>
        <p:spPr bwMode="auto">
          <a:xfrm>
            <a:off x="4284663" y="5013325"/>
            <a:ext cx="215900" cy="215900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38" name="Oval 34"/>
          <p:cNvSpPr>
            <a:spLocks noChangeArrowheads="1"/>
          </p:cNvSpPr>
          <p:nvPr/>
        </p:nvSpPr>
        <p:spPr bwMode="auto">
          <a:xfrm>
            <a:off x="4859338" y="5013325"/>
            <a:ext cx="215900" cy="215900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39" name="Oval 35"/>
          <p:cNvSpPr>
            <a:spLocks noChangeArrowheads="1"/>
          </p:cNvSpPr>
          <p:nvPr/>
        </p:nvSpPr>
        <p:spPr bwMode="auto">
          <a:xfrm>
            <a:off x="4140200" y="4292600"/>
            <a:ext cx="215900" cy="215900"/>
          </a:xfrm>
          <a:prstGeom prst="ellipse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0" name="Oval 36"/>
          <p:cNvSpPr>
            <a:spLocks noChangeArrowheads="1"/>
          </p:cNvSpPr>
          <p:nvPr/>
        </p:nvSpPr>
        <p:spPr bwMode="auto">
          <a:xfrm>
            <a:off x="2843213" y="4076700"/>
            <a:ext cx="215900" cy="215900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1" name="Oval 37"/>
          <p:cNvSpPr>
            <a:spLocks noChangeArrowheads="1"/>
          </p:cNvSpPr>
          <p:nvPr/>
        </p:nvSpPr>
        <p:spPr bwMode="auto">
          <a:xfrm>
            <a:off x="3203575" y="4149725"/>
            <a:ext cx="215900" cy="215900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2" name="Oval 38"/>
          <p:cNvSpPr>
            <a:spLocks noChangeArrowheads="1"/>
          </p:cNvSpPr>
          <p:nvPr/>
        </p:nvSpPr>
        <p:spPr bwMode="auto">
          <a:xfrm>
            <a:off x="3779838" y="4149725"/>
            <a:ext cx="215900" cy="215900"/>
          </a:xfrm>
          <a:prstGeom prst="ellipse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3" name="Oval 39"/>
          <p:cNvSpPr>
            <a:spLocks noChangeArrowheads="1"/>
          </p:cNvSpPr>
          <p:nvPr/>
        </p:nvSpPr>
        <p:spPr bwMode="auto">
          <a:xfrm>
            <a:off x="2627313" y="3573463"/>
            <a:ext cx="215900" cy="215900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4" name="Oval 40"/>
          <p:cNvSpPr>
            <a:spLocks noChangeArrowheads="1"/>
          </p:cNvSpPr>
          <p:nvPr/>
        </p:nvSpPr>
        <p:spPr bwMode="auto">
          <a:xfrm>
            <a:off x="2195513" y="3573463"/>
            <a:ext cx="215900" cy="215900"/>
          </a:xfrm>
          <a:prstGeom prst="ellipse">
            <a:avLst/>
          </a:prstGeom>
          <a:solidFill>
            <a:schemeClr val="accent1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endParaRPr lang="ja-JP" altLang="en-US" sz="3600">
              <a:solidFill>
                <a:srgbClr val="FFFFFF"/>
              </a:solidFill>
              <a:latin typeface="Arial" charset="0"/>
            </a:endParaRPr>
          </a:p>
        </p:txBody>
      </p:sp>
      <p:sp>
        <p:nvSpPr>
          <p:cNvPr id="145" name="Oval 41"/>
          <p:cNvSpPr>
            <a:spLocks noChangeArrowheads="1"/>
          </p:cNvSpPr>
          <p:nvPr/>
        </p:nvSpPr>
        <p:spPr bwMode="auto">
          <a:xfrm>
            <a:off x="3348038" y="4724400"/>
            <a:ext cx="215900" cy="215900"/>
          </a:xfrm>
          <a:prstGeom prst="ellipse">
            <a:avLst/>
          </a:prstGeom>
          <a:solidFill>
            <a:srgbClr val="FFFFFF"/>
          </a:solidFill>
          <a:ln w="9525" algn="ctr">
            <a:noFill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ja-JP" altLang="en-US" sz="36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</p:txBody>
      </p:sp>
      <p:sp>
        <p:nvSpPr>
          <p:cNvPr id="146" name="Text Box 42"/>
          <p:cNvSpPr txBox="1">
            <a:spLocks noChangeArrowheads="1"/>
          </p:cNvSpPr>
          <p:nvPr/>
        </p:nvSpPr>
        <p:spPr bwMode="auto">
          <a:xfrm>
            <a:off x="6227764" y="2565400"/>
            <a:ext cx="5772546" cy="52322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chemeClr val="accent1"/>
                </a:solidFill>
                <a:latin typeface="Arial" charset="0"/>
              </a:rPr>
              <a:t>負の相関</a:t>
            </a: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があるデータ群のときは、</a:t>
            </a:r>
          </a:p>
        </p:txBody>
      </p:sp>
      <p:sp>
        <p:nvSpPr>
          <p:cNvPr id="147" name="Rectangle 43"/>
          <p:cNvSpPr>
            <a:spLocks noChangeArrowheads="1"/>
          </p:cNvSpPr>
          <p:nvPr/>
        </p:nvSpPr>
        <p:spPr bwMode="auto">
          <a:xfrm>
            <a:off x="7019403" y="3500438"/>
            <a:ext cx="4908898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（</a:t>
            </a:r>
            <a:r>
              <a:rPr lang="en-US" altLang="ja-JP" sz="3600" i="1" dirty="0">
                <a:solidFill>
                  <a:srgbClr val="FFFFFF"/>
                </a:solidFill>
                <a:latin typeface="Times New Roman" pitchFamily="18" charset="0"/>
              </a:rPr>
              <a:t>x</a:t>
            </a: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偏差）（</a:t>
            </a:r>
            <a:r>
              <a:rPr lang="en-US" altLang="ja-JP" sz="3600" i="1" dirty="0">
                <a:solidFill>
                  <a:srgbClr val="FFFFFF"/>
                </a:solidFill>
                <a:latin typeface="Times New Roman" pitchFamily="18" charset="0"/>
              </a:rPr>
              <a:t>y</a:t>
            </a: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偏差）　が</a:t>
            </a:r>
            <a:r>
              <a:rPr lang="ja-JP" altLang="en-US" sz="2800" dirty="0">
                <a:solidFill>
                  <a:schemeClr val="accent1"/>
                </a:solidFill>
                <a:latin typeface="Arial" charset="0"/>
              </a:rPr>
              <a:t>負</a:t>
            </a: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になる</a:t>
            </a:r>
            <a:br>
              <a:rPr lang="en-US" altLang="ja-JP" sz="2800" dirty="0">
                <a:solidFill>
                  <a:srgbClr val="FFFFFF"/>
                </a:solidFill>
                <a:latin typeface="Arial" charset="0"/>
              </a:rPr>
            </a:br>
            <a:r>
              <a:rPr lang="ja-JP" altLang="en-US" sz="2800" dirty="0">
                <a:solidFill>
                  <a:srgbClr val="FFFFFF"/>
                </a:solidFill>
                <a:latin typeface="Arial" charset="0"/>
              </a:rPr>
              <a:t>データが多いので、</a:t>
            </a:r>
          </a:p>
        </p:txBody>
      </p:sp>
      <p:sp>
        <p:nvSpPr>
          <p:cNvPr id="148" name="Text Box 44"/>
          <p:cNvSpPr txBox="1">
            <a:spLocks noChangeArrowheads="1"/>
          </p:cNvSpPr>
          <p:nvPr/>
        </p:nvSpPr>
        <p:spPr bwMode="auto">
          <a:xfrm>
            <a:off x="7489304" y="5092700"/>
            <a:ext cx="3718917" cy="769441"/>
          </a:xfrm>
          <a:prstGeom prst="rect">
            <a:avLst/>
          </a:prstGeom>
          <a:solidFill>
            <a:schemeClr val="accent1"/>
          </a:solidFill>
          <a:ln w="12700" algn="ctr">
            <a:solidFill>
              <a:srgbClr val="FFFF00"/>
            </a:solidFill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4400">
                <a:solidFill>
                  <a:srgbClr val="FFFF00"/>
                </a:solidFill>
                <a:latin typeface="Arial" charset="0"/>
              </a:rPr>
              <a:t>r</a:t>
            </a:r>
            <a:r>
              <a:rPr lang="en-US" altLang="ja-JP" sz="4400" i="1" baseline="-10000">
                <a:solidFill>
                  <a:srgbClr val="FFFF00"/>
                </a:solidFill>
                <a:latin typeface="Times New Roman" pitchFamily="18" charset="0"/>
              </a:rPr>
              <a:t>xy</a:t>
            </a:r>
            <a:r>
              <a:rPr lang="en-US" altLang="ja-JP" sz="3200">
                <a:solidFill>
                  <a:srgbClr val="FFFF00"/>
                </a:solidFill>
                <a:latin typeface="Arial" charset="0"/>
              </a:rPr>
              <a:t> </a:t>
            </a:r>
            <a:r>
              <a:rPr lang="ja-JP" altLang="en-US" sz="3600">
                <a:solidFill>
                  <a:srgbClr val="FFFF00"/>
                </a:solidFill>
                <a:latin typeface="Arial" charset="0"/>
              </a:rPr>
              <a:t>＜ ０ となる</a:t>
            </a:r>
          </a:p>
        </p:txBody>
      </p:sp>
      <p:sp>
        <p:nvSpPr>
          <p:cNvPr id="149" name="Rectangle 45"/>
          <p:cNvSpPr>
            <a:spLocks noChangeArrowheads="1"/>
          </p:cNvSpPr>
          <p:nvPr/>
        </p:nvSpPr>
        <p:spPr bwMode="auto">
          <a:xfrm>
            <a:off x="7541760" y="922511"/>
            <a:ext cx="1381125" cy="823912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4800">
                <a:solidFill>
                  <a:srgbClr val="FFFF00"/>
                </a:solidFill>
                <a:latin typeface="Arial" charset="0"/>
              </a:rPr>
              <a:t>＜ ０</a:t>
            </a:r>
          </a:p>
        </p:txBody>
      </p:sp>
    </p:spTree>
    <p:extLst>
      <p:ext uri="{BB962C8B-B14F-4D97-AF65-F5344CB8AC3E}">
        <p14:creationId xmlns:p14="http://schemas.microsoft.com/office/powerpoint/2010/main" val="219490323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5" presetClass="emph" presetSubtype="0" repeatCount="1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3" dur="200" fill="hold"/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5" dur="200" fill="hold"/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7" dur="2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59" dur="200" fill="hold"/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1" dur="2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3" dur="200" fill="hold"/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4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5" dur="2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35" presetClass="emph" presetSubtype="0" repeatCount="1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7" dur="200" fill="hold"/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8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5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78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 animBg="1"/>
      <p:bldP spid="80" grpId="0" animBg="1"/>
      <p:bldP spid="135" grpId="0" animBg="1"/>
      <p:bldP spid="135" grpId="1" animBg="1"/>
      <p:bldP spid="136" grpId="0" animBg="1"/>
      <p:bldP spid="136" grpId="1" animBg="1"/>
      <p:bldP spid="137" grpId="0" animBg="1"/>
      <p:bldP spid="137" grpId="1" animBg="1"/>
      <p:bldP spid="138" grpId="0" animBg="1"/>
      <p:bldP spid="138" grpId="1" animBg="1"/>
      <p:bldP spid="139" grpId="0" animBg="1"/>
      <p:bldP spid="140" grpId="0" animBg="1"/>
      <p:bldP spid="140" grpId="1" animBg="1"/>
      <p:bldP spid="141" grpId="0" animBg="1"/>
      <p:bldP spid="141" grpId="1" animBg="1"/>
      <p:bldP spid="142" grpId="0" animBg="1"/>
      <p:bldP spid="143" grpId="0" animBg="1"/>
      <p:bldP spid="143" grpId="1" animBg="1"/>
      <p:bldP spid="144" grpId="0" animBg="1"/>
      <p:bldP spid="144" grpId="1" animBg="1"/>
      <p:bldP spid="145" grpId="0" animBg="1"/>
      <p:bldP spid="146" grpId="0"/>
      <p:bldP spid="147" grpId="0"/>
      <p:bldP spid="148" grpId="0" animBg="1"/>
      <p:bldP spid="149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角丸四角形 1"/>
          <p:cNvSpPr/>
          <p:nvPr/>
        </p:nvSpPr>
        <p:spPr>
          <a:xfrm>
            <a:off x="335013" y="4695582"/>
            <a:ext cx="9361040" cy="1800200"/>
          </a:xfrm>
          <a:prstGeom prst="roundRect">
            <a:avLst>
              <a:gd name="adj" fmla="val 11097"/>
            </a:avLst>
          </a:prstGeom>
          <a:solidFill>
            <a:schemeClr val="accent3">
              <a:lumMod val="60000"/>
              <a:lumOff val="40000"/>
              <a:alpha val="20000"/>
            </a:schemeClr>
          </a:solidFill>
          <a:ln w="762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64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468313" y="2060880"/>
            <a:ext cx="7140575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5400">
                <a:solidFill>
                  <a:srgbClr val="00FFFF"/>
                </a:solidFill>
                <a:latin typeface="Arial" charset="0"/>
              </a:rPr>
              <a:t>散布図</a:t>
            </a:r>
          </a:p>
        </p:txBody>
      </p:sp>
      <p:sp>
        <p:nvSpPr>
          <p:cNvPr id="11" name="Text Box 4"/>
          <p:cNvSpPr txBox="1">
            <a:spLocks noChangeArrowheads="1"/>
          </p:cNvSpPr>
          <p:nvPr/>
        </p:nvSpPr>
        <p:spPr bwMode="auto">
          <a:xfrm>
            <a:off x="468313" y="4695582"/>
            <a:ext cx="7140575" cy="92333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5400" dirty="0">
                <a:solidFill>
                  <a:srgbClr val="00FFFF"/>
                </a:solidFill>
                <a:latin typeface="Arial" charset="0"/>
              </a:rPr>
              <a:t>回帰分析</a:t>
            </a:r>
            <a:r>
              <a:rPr lang="ja-JP" altLang="en-US" sz="3200" dirty="0">
                <a:solidFill>
                  <a:schemeClr val="accent1"/>
                </a:solidFill>
                <a:latin typeface="Arial" charset="0"/>
              </a:rPr>
              <a:t>　（教科書未掲載）</a:t>
            </a:r>
            <a:endParaRPr lang="ja-JP" altLang="en-US" sz="5400" dirty="0">
              <a:solidFill>
                <a:schemeClr val="accent1"/>
              </a:solidFill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468313" y="257175"/>
            <a:ext cx="7140575" cy="9144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5400" dirty="0">
                <a:solidFill>
                  <a:srgbClr val="00FFFF"/>
                </a:solidFill>
                <a:latin typeface="Arial" charset="0"/>
              </a:rPr>
              <a:t>データの標準化</a:t>
            </a:r>
          </a:p>
        </p:txBody>
      </p:sp>
      <p:sp>
        <p:nvSpPr>
          <p:cNvPr id="13" name="Text Box 6"/>
          <p:cNvSpPr txBox="1">
            <a:spLocks noChangeArrowheads="1"/>
          </p:cNvSpPr>
          <p:nvPr/>
        </p:nvSpPr>
        <p:spPr bwMode="auto">
          <a:xfrm>
            <a:off x="1127101" y="1293062"/>
            <a:ext cx="1087320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● 標準化変量（Ｚ値）　● 偏差値（Ｔ値）　●変動係数　</a:t>
            </a:r>
          </a:p>
        </p:txBody>
      </p:sp>
      <p:sp>
        <p:nvSpPr>
          <p:cNvPr id="14" name="Text Box 7"/>
          <p:cNvSpPr txBox="1">
            <a:spLocks noChangeArrowheads="1"/>
          </p:cNvSpPr>
          <p:nvPr/>
        </p:nvSpPr>
        <p:spPr bwMode="auto">
          <a:xfrm>
            <a:off x="1127101" y="3096767"/>
            <a:ext cx="8208912" cy="147732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● 散布図　● 共分散　● 相関係数</a:t>
            </a:r>
            <a:endParaRPr lang="en-US" altLang="ja-JP" sz="3600" dirty="0">
              <a:solidFill>
                <a:srgbClr val="FFFFFF"/>
              </a:solidFill>
              <a:latin typeface="Arial" charset="0"/>
            </a:endParaRPr>
          </a:p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● 正の相関・負の相関</a:t>
            </a:r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1127101" y="5740400"/>
            <a:ext cx="7636703" cy="6413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● 回帰直線　● 最小二乗法</a:t>
            </a:r>
          </a:p>
        </p:txBody>
      </p:sp>
    </p:spTree>
    <p:extLst>
      <p:ext uri="{BB962C8B-B14F-4D97-AF65-F5344CB8AC3E}">
        <p14:creationId xmlns:p14="http://schemas.microsoft.com/office/powerpoint/2010/main" val="517214894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2" grpId="0"/>
      <p:bldP spid="13" grpId="0"/>
      <p:bldP spid="14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65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403225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4400" dirty="0">
                <a:solidFill>
                  <a:srgbClr val="00FFFF"/>
                </a:solidFill>
                <a:latin typeface="Arial" charset="0"/>
              </a:rPr>
              <a:t>回帰分析</a:t>
            </a: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388" y="1125538"/>
            <a:ext cx="12036945" cy="2308324"/>
          </a:xfrm>
          <a:prstGeom prst="rect">
            <a:avLst/>
          </a:prstGeom>
          <a:noFill/>
          <a:ln w="19050" algn="ctr">
            <a:solidFill>
              <a:srgbClr val="FFFFFF"/>
            </a:solidFill>
            <a:prstDash val="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散布図を描いた際、</a:t>
            </a:r>
            <a:endParaRPr kumimoji="0" lang="en-US" altLang="ja-JP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600" b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● </a:t>
            </a:r>
            <a:r>
              <a:rPr kumimoji="0" lang="en-US" altLang="ja-JP" sz="36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x</a:t>
            </a:r>
            <a:r>
              <a:rPr kumimoji="0" lang="en-US" altLang="ja-JP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と </a:t>
            </a:r>
            <a:r>
              <a:rPr kumimoji="0" lang="en-US" altLang="ja-JP" sz="36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y</a:t>
            </a:r>
            <a:r>
              <a:rPr kumimoji="0" lang="en-US" altLang="ja-JP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の２変数の間に</a:t>
            </a: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accent6"/>
                </a:solidFill>
                <a:effectLst/>
                <a:uLnTx/>
                <a:uFillTx/>
                <a:latin typeface="Arial" charset="0"/>
              </a:rPr>
              <a:t>どのような関係があるのかを推定</a:t>
            </a: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し、</a:t>
            </a:r>
            <a:endParaRPr kumimoji="0" lang="en-US" altLang="ja-JP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  <a:p>
            <a:pPr lvl="0" defTabSz="914400" fontAlgn="base">
              <a:spcAft>
                <a:spcPct val="0"/>
              </a:spcAft>
            </a:pPr>
            <a:r>
              <a:rPr kumimoji="0" lang="ja-JP" altLang="en-US" sz="3600" kern="0" dirty="0">
                <a:solidFill>
                  <a:srgbClr val="FFFFFF"/>
                </a:solidFill>
                <a:latin typeface="Times New Roman" pitchFamily="18" charset="0"/>
              </a:rPr>
              <a:t>● </a:t>
            </a:r>
            <a:r>
              <a:rPr kumimoji="0" lang="en-US" altLang="ja-JP" sz="36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x</a:t>
            </a:r>
            <a:r>
              <a:rPr kumimoji="0" lang="en-US" altLang="ja-JP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と </a:t>
            </a:r>
            <a:r>
              <a:rPr kumimoji="0" lang="en-US" altLang="ja-JP" sz="3600" b="0" i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itchFamily="18" charset="0"/>
              </a:rPr>
              <a:t>y</a:t>
            </a:r>
            <a:r>
              <a:rPr kumimoji="0" lang="en-US" altLang="ja-JP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との</a:t>
            </a: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</a:rPr>
              <a:t>真の関係</a:t>
            </a: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を求めて、</a:t>
            </a:r>
            <a:endParaRPr kumimoji="0" lang="en-US" altLang="ja-JP" sz="3600" b="0" i="0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charset="0"/>
            </a:endParaRPr>
          </a:p>
          <a:p>
            <a:pPr marL="0" marR="0" lvl="0" indent="0" algn="r" defTabSz="91440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分析する事。</a:t>
            </a: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251395" y="4292600"/>
            <a:ext cx="11892930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ここでは</a:t>
            </a:r>
            <a:r>
              <a:rPr lang="ja-JP" altLang="en-US" sz="3600" u="sng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charset="0"/>
              </a:rPr>
              <a:t>回帰直線（１次式の関係）</a:t>
            </a:r>
            <a:r>
              <a:rPr lang="ja-JP" altLang="en-US" sz="3600" dirty="0">
                <a:solidFill>
                  <a:srgbClr val="FFFFFF"/>
                </a:solidFill>
                <a:latin typeface="Arial" charset="0"/>
              </a:rPr>
              <a:t>について述べます。</a:t>
            </a:r>
          </a:p>
        </p:txBody>
      </p:sp>
    </p:spTree>
    <p:extLst>
      <p:ext uri="{BB962C8B-B14F-4D97-AF65-F5344CB8AC3E}">
        <p14:creationId xmlns:p14="http://schemas.microsoft.com/office/powerpoint/2010/main" val="71835594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66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7" name="Text Box 25"/>
          <p:cNvSpPr txBox="1">
            <a:spLocks noChangeArrowheads="1"/>
          </p:cNvSpPr>
          <p:nvPr/>
        </p:nvSpPr>
        <p:spPr bwMode="auto">
          <a:xfrm>
            <a:off x="250825" y="1484313"/>
            <a:ext cx="12037516" cy="107721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Aft>
                <a:spcPct val="0"/>
              </a:spcAft>
            </a:pPr>
            <a:r>
              <a:rPr lang="ja-JP" altLang="en-US" sz="3200" dirty="0">
                <a:solidFill>
                  <a:srgbClr val="FFFFFF"/>
                </a:solidFill>
                <a:latin typeface="Arial" charset="0"/>
              </a:rPr>
              <a:t>これらのデータが、直線的な相関にあるとしたとき、</a:t>
            </a:r>
            <a:endParaRPr lang="en-US" altLang="ja-JP" sz="3200" dirty="0">
              <a:solidFill>
                <a:srgbClr val="FFFFFF"/>
              </a:solidFill>
              <a:latin typeface="Arial" charset="0"/>
            </a:endParaRPr>
          </a:p>
          <a:p>
            <a:pPr algn="r" defTabSz="914400" fontAlgn="base">
              <a:spcAft>
                <a:spcPct val="0"/>
              </a:spcAft>
            </a:pPr>
            <a:r>
              <a:rPr lang="ja-JP" altLang="en-US" sz="3200" dirty="0">
                <a:solidFill>
                  <a:srgbClr val="FFFFFF"/>
                </a:solidFill>
                <a:latin typeface="Arial" charset="0"/>
              </a:rPr>
              <a:t>直線的相関の</a:t>
            </a:r>
            <a:r>
              <a:rPr lang="ja-JP" altLang="en-US" sz="3200" dirty="0">
                <a:solidFill>
                  <a:srgbClr val="FFFF00"/>
                </a:solidFill>
                <a:latin typeface="Arial" charset="0"/>
              </a:rPr>
              <a:t>元の直線</a:t>
            </a:r>
            <a:r>
              <a:rPr lang="ja-JP" altLang="en-US" sz="3200" dirty="0">
                <a:solidFill>
                  <a:srgbClr val="FFFFFF"/>
                </a:solidFill>
                <a:latin typeface="Arial" charset="0"/>
              </a:rPr>
              <a:t>が</a:t>
            </a:r>
            <a:r>
              <a:rPr lang="ja-JP" altLang="en-US" sz="3200" u="sng" dirty="0">
                <a:solidFill>
                  <a:srgbClr val="FFFF00"/>
                </a:solidFill>
                <a:latin typeface="Arial" charset="0"/>
              </a:rPr>
              <a:t>回帰直線</a:t>
            </a:r>
            <a:r>
              <a:rPr lang="ja-JP" altLang="en-US" sz="3200" dirty="0">
                <a:solidFill>
                  <a:srgbClr val="FFFFFF"/>
                </a:solidFill>
                <a:latin typeface="Arial" charset="0"/>
              </a:rPr>
              <a:t>となる</a:t>
            </a:r>
          </a:p>
        </p:txBody>
      </p:sp>
      <p:sp>
        <p:nvSpPr>
          <p:cNvPr id="8" name="Text Box 24"/>
          <p:cNvSpPr txBox="1">
            <a:spLocks noChangeArrowheads="1"/>
          </p:cNvSpPr>
          <p:nvPr/>
        </p:nvSpPr>
        <p:spPr bwMode="auto">
          <a:xfrm>
            <a:off x="250825" y="908050"/>
            <a:ext cx="8569325" cy="579438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200">
                <a:solidFill>
                  <a:srgbClr val="FFFFFF"/>
                </a:solidFill>
                <a:latin typeface="Arial" charset="0"/>
              </a:rPr>
              <a:t>ある２変数のデータ組の散布図を描いたとき、</a:t>
            </a:r>
          </a:p>
        </p:txBody>
      </p:sp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179388" y="188913"/>
            <a:ext cx="4032250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4400" dirty="0">
                <a:solidFill>
                  <a:srgbClr val="00FFFF"/>
                </a:solidFill>
                <a:latin typeface="Arial" charset="0"/>
              </a:rPr>
              <a:t>回帰分析</a:t>
            </a:r>
          </a:p>
        </p:txBody>
      </p:sp>
      <p:sp>
        <p:nvSpPr>
          <p:cNvPr id="25" name="Line 6"/>
          <p:cNvSpPr>
            <a:spLocks noChangeShapeType="1"/>
          </p:cNvSpPr>
          <p:nvPr/>
        </p:nvSpPr>
        <p:spPr bwMode="auto">
          <a:xfrm>
            <a:off x="2925166" y="6310507"/>
            <a:ext cx="6624638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ja-JP" altLang="en-US"/>
          </a:p>
        </p:txBody>
      </p:sp>
      <p:sp>
        <p:nvSpPr>
          <p:cNvPr id="27" name="Line 7"/>
          <p:cNvSpPr>
            <a:spLocks noChangeShapeType="1"/>
          </p:cNvSpPr>
          <p:nvPr/>
        </p:nvSpPr>
        <p:spPr bwMode="auto">
          <a:xfrm flipV="1">
            <a:off x="2925166" y="3061682"/>
            <a:ext cx="0" cy="3248824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noAutofit/>
          </a:bodyPr>
          <a:lstStyle/>
          <a:p>
            <a:endParaRPr lang="ja-JP" altLang="en-US"/>
          </a:p>
        </p:txBody>
      </p:sp>
      <p:sp>
        <p:nvSpPr>
          <p:cNvPr id="28" name="Text Box 8"/>
          <p:cNvSpPr txBox="1">
            <a:spLocks noChangeArrowheads="1"/>
          </p:cNvSpPr>
          <p:nvPr/>
        </p:nvSpPr>
        <p:spPr bwMode="auto">
          <a:xfrm>
            <a:off x="2263580" y="5977253"/>
            <a:ext cx="64928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ja-JP" sz="36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9" name="Text Box 9"/>
          <p:cNvSpPr txBox="1">
            <a:spLocks noChangeArrowheads="1"/>
          </p:cNvSpPr>
          <p:nvPr/>
        </p:nvSpPr>
        <p:spPr bwMode="auto">
          <a:xfrm>
            <a:off x="9622829" y="6017765"/>
            <a:ext cx="64928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ja-JP" sz="3600" i="1" dirty="0">
                <a:solidFill>
                  <a:schemeClr val="bg1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30" name="Text Box 10"/>
          <p:cNvSpPr txBox="1">
            <a:spLocks noChangeArrowheads="1"/>
          </p:cNvSpPr>
          <p:nvPr/>
        </p:nvSpPr>
        <p:spPr bwMode="auto">
          <a:xfrm>
            <a:off x="2131417" y="2925738"/>
            <a:ext cx="64928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ja-JP" sz="3600" i="1">
                <a:solidFill>
                  <a:schemeClr val="bg1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31" name="Oval 12"/>
          <p:cNvSpPr>
            <a:spLocks noChangeArrowheads="1"/>
          </p:cNvSpPr>
          <p:nvPr/>
        </p:nvSpPr>
        <p:spPr bwMode="auto">
          <a:xfrm>
            <a:off x="3429991" y="5156394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32" name="Oval 13"/>
          <p:cNvSpPr>
            <a:spLocks noChangeArrowheads="1"/>
          </p:cNvSpPr>
          <p:nvPr/>
        </p:nvSpPr>
        <p:spPr bwMode="auto">
          <a:xfrm>
            <a:off x="5230216" y="5588194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33" name="Line 14"/>
          <p:cNvSpPr>
            <a:spLocks noChangeShapeType="1"/>
          </p:cNvSpPr>
          <p:nvPr/>
        </p:nvSpPr>
        <p:spPr bwMode="auto">
          <a:xfrm flipV="1">
            <a:off x="2780704" y="3500632"/>
            <a:ext cx="6481762" cy="2447925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ja-JP" altLang="en-US"/>
          </a:p>
        </p:txBody>
      </p:sp>
      <p:sp>
        <p:nvSpPr>
          <p:cNvPr id="34" name="Oval 15"/>
          <p:cNvSpPr>
            <a:spLocks noChangeArrowheads="1"/>
          </p:cNvSpPr>
          <p:nvPr/>
        </p:nvSpPr>
        <p:spPr bwMode="auto">
          <a:xfrm>
            <a:off x="4438054" y="4869057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35" name="Oval 16"/>
          <p:cNvSpPr>
            <a:spLocks noChangeArrowheads="1"/>
          </p:cNvSpPr>
          <p:nvPr/>
        </p:nvSpPr>
        <p:spPr bwMode="auto">
          <a:xfrm>
            <a:off x="6309716" y="4077866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36" name="Oval 17"/>
          <p:cNvSpPr>
            <a:spLocks noChangeArrowheads="1"/>
          </p:cNvSpPr>
          <p:nvPr/>
        </p:nvSpPr>
        <p:spPr bwMode="auto">
          <a:xfrm>
            <a:off x="7173316" y="3572069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37" name="Oval 18"/>
          <p:cNvSpPr>
            <a:spLocks noChangeArrowheads="1"/>
          </p:cNvSpPr>
          <p:nvPr/>
        </p:nvSpPr>
        <p:spPr bwMode="auto">
          <a:xfrm>
            <a:off x="8757641" y="3212099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38" name="Oval 19"/>
          <p:cNvSpPr>
            <a:spLocks noChangeArrowheads="1"/>
          </p:cNvSpPr>
          <p:nvPr/>
        </p:nvSpPr>
        <p:spPr bwMode="auto">
          <a:xfrm>
            <a:off x="5733454" y="4076894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39" name="Oval 22"/>
          <p:cNvSpPr>
            <a:spLocks noChangeArrowheads="1"/>
          </p:cNvSpPr>
          <p:nvPr/>
        </p:nvSpPr>
        <p:spPr bwMode="auto">
          <a:xfrm>
            <a:off x="8038504" y="4437257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40" name="Oval 23"/>
          <p:cNvSpPr>
            <a:spLocks noChangeArrowheads="1"/>
          </p:cNvSpPr>
          <p:nvPr/>
        </p:nvSpPr>
        <p:spPr bwMode="auto">
          <a:xfrm>
            <a:off x="6671841" y="4870078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41" name="四角形吹き出し 40"/>
          <p:cNvSpPr/>
          <p:nvPr/>
        </p:nvSpPr>
        <p:spPr>
          <a:xfrm>
            <a:off x="9651040" y="4043403"/>
            <a:ext cx="2349269" cy="712544"/>
          </a:xfrm>
          <a:prstGeom prst="wedgeRectCallout">
            <a:avLst>
              <a:gd name="adj1" fmla="val -77693"/>
              <a:gd name="adj2" fmla="val -105042"/>
            </a:avLst>
          </a:prstGeom>
          <a:solidFill>
            <a:schemeClr val="accent2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回帰直線</a:t>
            </a:r>
          </a:p>
        </p:txBody>
      </p:sp>
    </p:spTree>
    <p:extLst>
      <p:ext uri="{BB962C8B-B14F-4D97-AF65-F5344CB8AC3E}">
        <p14:creationId xmlns:p14="http://schemas.microsoft.com/office/powerpoint/2010/main" val="41631497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23" presetClass="entr" presetSubtype="32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23" presetClass="entr" presetSubtype="32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8" presetID="23" presetClass="entr" presetSubtype="32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2" presetID="23" presetClass="entr" presetSubtype="32" fill="hold" grpId="0" nodeType="withEffect">
                                  <p:stCondLst>
                                    <p:cond delay="8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23" presetClass="entr" presetSubtype="32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23" presetClass="entr" presetSubtype="32" fill="hold" grpId="0" nodeType="withEffect">
                                  <p:stCondLst>
                                    <p:cond delay="12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4" presetID="23" presetClass="entr" presetSubtype="32" fill="hold" grpId="0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8" presetID="23" presetClass="entr" presetSubtype="32" fill="hold" grpId="0" nodeType="withEffect">
                                  <p:stCondLst>
                                    <p:cond delay="160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35" presetClass="emph" presetSubtype="0" repeatCount="5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9" dur="3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25" grpId="0" animBg="1"/>
      <p:bldP spid="27" grpId="0" animBg="1"/>
      <p:bldP spid="28" grpId="0"/>
      <p:bldP spid="29" grpId="0"/>
      <p:bldP spid="30" grpId="0"/>
      <p:bldP spid="31" grpId="0" animBg="1"/>
      <p:bldP spid="32" grpId="0" animBg="1"/>
      <p:bldP spid="33" grpId="0" animBg="1"/>
      <p:bldP spid="33" grpId="1" animBg="1"/>
      <p:bldP spid="34" grpId="0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フリーフォーム 43"/>
          <p:cNvSpPr/>
          <p:nvPr/>
        </p:nvSpPr>
        <p:spPr>
          <a:xfrm>
            <a:off x="5167901" y="4699328"/>
            <a:ext cx="873303" cy="359596"/>
          </a:xfrm>
          <a:custGeom>
            <a:avLst/>
            <a:gdLst>
              <a:gd name="connsiteX0" fmla="*/ 0 w 873303"/>
              <a:gd name="connsiteY0" fmla="*/ 359596 h 359596"/>
              <a:gd name="connsiteX1" fmla="*/ 873303 w 873303"/>
              <a:gd name="connsiteY1" fmla="*/ 359596 h 359596"/>
              <a:gd name="connsiteX2" fmla="*/ 873303 w 873303"/>
              <a:gd name="connsiteY2" fmla="*/ 0 h 35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3303" h="359596">
                <a:moveTo>
                  <a:pt x="0" y="359596"/>
                </a:moveTo>
                <a:lnTo>
                  <a:pt x="873303" y="359596"/>
                </a:lnTo>
                <a:lnTo>
                  <a:pt x="873303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67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07950" y="115888"/>
            <a:ext cx="8567738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4400" dirty="0">
                <a:solidFill>
                  <a:srgbClr val="FFFF00"/>
                </a:solidFill>
                <a:latin typeface="Arial" charset="0"/>
              </a:rPr>
              <a:t>回帰直線の求め方</a:t>
            </a:r>
            <a:r>
              <a:rPr lang="ja-JP" altLang="en-US" sz="4400" dirty="0">
                <a:solidFill>
                  <a:srgbClr val="00FFFF"/>
                </a:solidFill>
                <a:latin typeface="Arial" charset="0"/>
              </a:rPr>
              <a:t>（最小二乗法）</a:t>
            </a:r>
          </a:p>
        </p:txBody>
      </p:sp>
      <p:grpSp>
        <p:nvGrpSpPr>
          <p:cNvPr id="3" name="グループ化 2"/>
          <p:cNvGrpSpPr/>
          <p:nvPr/>
        </p:nvGrpSpPr>
        <p:grpSpPr>
          <a:xfrm>
            <a:off x="4795638" y="1871907"/>
            <a:ext cx="7070316" cy="1341863"/>
            <a:chOff x="4795638" y="1772912"/>
            <a:chExt cx="7070316" cy="1341863"/>
          </a:xfrm>
        </p:grpSpPr>
        <p:sp>
          <p:nvSpPr>
            <p:cNvPr id="20" name="Rectangle 31"/>
            <p:cNvSpPr>
              <a:spLocks noChangeArrowheads="1"/>
            </p:cNvSpPr>
            <p:nvPr/>
          </p:nvSpPr>
          <p:spPr bwMode="auto">
            <a:xfrm>
              <a:off x="4994985" y="1772912"/>
              <a:ext cx="463550" cy="762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ja-JP" altLang="en-US" sz="4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Arial" charset="0"/>
                </a:rPr>
                <a:t>＾</a:t>
              </a:r>
            </a:p>
          </p:txBody>
        </p:sp>
        <p:sp>
          <p:nvSpPr>
            <p:cNvPr id="21" name="Rectangle 32"/>
            <p:cNvSpPr>
              <a:spLocks noChangeArrowheads="1"/>
            </p:cNvSpPr>
            <p:nvPr/>
          </p:nvSpPr>
          <p:spPr bwMode="auto">
            <a:xfrm>
              <a:off x="5026235" y="1791336"/>
              <a:ext cx="6839719" cy="132343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ja-JP" sz="4000" b="0" i="1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Times New Roman" pitchFamily="18" charset="0"/>
                </a:rPr>
                <a:t>y</a:t>
              </a:r>
              <a:r>
                <a:rPr kumimoji="0" lang="en-US" altLang="ja-JP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Arial" charset="0"/>
                </a:rPr>
                <a:t> </a:t>
              </a: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Arial" charset="0"/>
                </a:rPr>
                <a:t>： 回帰直線上の</a:t>
              </a: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chemeClr val="accent3">
                      <a:lumMod val="60000"/>
                      <a:lumOff val="40000"/>
                    </a:schemeClr>
                  </a:solidFill>
                  <a:uLnTx/>
                  <a:uFillTx/>
                  <a:latin typeface="Arial" charset="0"/>
                </a:rPr>
                <a:t>理論値</a:t>
              </a:r>
              <a:br>
                <a:rPr kumimoji="0" lang="en-US" altLang="ja-JP" sz="2800" kern="0" dirty="0">
                  <a:solidFill>
                    <a:srgbClr val="FFFF00"/>
                  </a:solidFill>
                  <a:latin typeface="Arial" charset="0"/>
                </a:rPr>
              </a:br>
              <a:r>
                <a:rPr kumimoji="0" lang="en-US" altLang="ja-JP" sz="4000" b="0" i="1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uLnTx/>
                  <a:uFillTx/>
                  <a:latin typeface="Times New Roman" pitchFamily="18" charset="0"/>
                </a:rPr>
                <a:t>a</a:t>
              </a:r>
              <a:r>
                <a:rPr kumimoji="0" lang="ja-JP" altLang="en-US" sz="2800" b="0" i="0" u="none" strike="noStrike" kern="0" cap="none" spc="0" normalizeH="0" baseline="0" noProof="0" dirty="0" err="1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Arial" charset="0"/>
                </a:rPr>
                <a:t>、</a:t>
              </a:r>
              <a:r>
                <a:rPr kumimoji="0" lang="en-US" altLang="ja-JP" sz="4000" b="0" i="1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uLnTx/>
                  <a:uFillTx/>
                  <a:latin typeface="Times New Roman" pitchFamily="18" charset="0"/>
                </a:rPr>
                <a:t>b</a:t>
              </a:r>
              <a:r>
                <a:rPr kumimoji="0" lang="en-US" altLang="ja-JP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Arial" charset="0"/>
                </a:rPr>
                <a:t> </a:t>
              </a: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Arial" charset="0"/>
                </a:rPr>
                <a:t>： 回帰直線の</a:t>
              </a: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uLnTx/>
                  <a:uFillTx/>
                  <a:latin typeface="Arial" charset="0"/>
                </a:rPr>
                <a:t>切片</a:t>
              </a: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Arial" charset="0"/>
                </a:rPr>
                <a:t>と</a:t>
              </a:r>
              <a:r>
                <a:rPr kumimoji="0" lang="ja-JP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FFFF00"/>
                  </a:solidFill>
                  <a:uLnTx/>
                  <a:uFillTx/>
                  <a:latin typeface="Arial" charset="0"/>
                </a:rPr>
                <a:t>傾き </a:t>
              </a:r>
              <a:r>
                <a:rPr kumimoji="0" lang="ja-JP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uLnTx/>
                  <a:uFillTx/>
                  <a:latin typeface="Arial" charset="0"/>
                </a:rPr>
                <a:t>（これが知りたい）</a:t>
              </a:r>
            </a:p>
          </p:txBody>
        </p:sp>
        <p:sp>
          <p:nvSpPr>
            <p:cNvPr id="19" name="AutoShape 35"/>
            <p:cNvSpPr>
              <a:spLocks noChangeArrowheads="1"/>
            </p:cNvSpPr>
            <p:nvPr/>
          </p:nvSpPr>
          <p:spPr bwMode="auto">
            <a:xfrm>
              <a:off x="4795638" y="1841107"/>
              <a:ext cx="7070316" cy="1150363"/>
            </a:xfrm>
            <a:prstGeom prst="bracketPair">
              <a:avLst>
                <a:gd name="adj" fmla="val 11023"/>
              </a:avLst>
            </a:prstGeom>
            <a:noFill/>
            <a:ln w="28575">
              <a:solidFill>
                <a:srgbClr val="FFFFFF"/>
              </a:solidFill>
              <a:round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pPr marL="0" marR="0" lvl="0" indent="0" defTabSz="91440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ja-JP" altLang="en-US" sz="36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uLnTx/>
                <a:uFillTx/>
                <a:latin typeface="Arial" charset="0"/>
              </a:endParaRPr>
            </a:p>
          </p:txBody>
        </p:sp>
      </p:grpSp>
      <p:grpSp>
        <p:nvGrpSpPr>
          <p:cNvPr id="45" name="グループ化 44"/>
          <p:cNvGrpSpPr/>
          <p:nvPr/>
        </p:nvGrpSpPr>
        <p:grpSpPr>
          <a:xfrm>
            <a:off x="179388" y="935608"/>
            <a:ext cx="8785225" cy="856575"/>
            <a:chOff x="179388" y="935608"/>
            <a:chExt cx="8785225" cy="856575"/>
          </a:xfrm>
        </p:grpSpPr>
        <p:sp>
          <p:nvSpPr>
            <p:cNvPr id="15" name="Text Box 29"/>
            <p:cNvSpPr txBox="1">
              <a:spLocks noChangeArrowheads="1"/>
            </p:cNvSpPr>
            <p:nvPr/>
          </p:nvSpPr>
          <p:spPr bwMode="auto">
            <a:xfrm>
              <a:off x="179388" y="964183"/>
              <a:ext cx="8785225" cy="762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ja-JP" altLang="en-US" sz="3200" dirty="0">
                  <a:solidFill>
                    <a:srgbClr val="FFFFFF"/>
                  </a:solidFill>
                  <a:latin typeface="Arial" charset="0"/>
                </a:rPr>
                <a:t>求めたい</a:t>
              </a:r>
              <a:r>
                <a:rPr lang="ja-JP" altLang="en-US" sz="3200" dirty="0">
                  <a:solidFill>
                    <a:srgbClr val="FFFF00"/>
                  </a:solidFill>
                  <a:latin typeface="Arial" charset="0"/>
                </a:rPr>
                <a:t>回帰直線</a:t>
              </a:r>
              <a:r>
                <a:rPr lang="ja-JP" altLang="en-US" sz="3200" dirty="0">
                  <a:solidFill>
                    <a:srgbClr val="FFFFFF"/>
                  </a:solidFill>
                  <a:latin typeface="Arial" charset="0"/>
                </a:rPr>
                <a:t>を　</a:t>
              </a:r>
              <a:r>
                <a:rPr lang="en-US" altLang="ja-JP" sz="4400" i="1" dirty="0">
                  <a:solidFill>
                    <a:srgbClr val="FFFFFF"/>
                  </a:solidFill>
                  <a:latin typeface="Times New Roman" pitchFamily="18" charset="0"/>
                </a:rPr>
                <a:t>y</a:t>
              </a:r>
              <a:r>
                <a:rPr lang="en-US" altLang="ja-JP" sz="3200" dirty="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ja-JP" altLang="en-US" sz="3200" dirty="0">
                  <a:solidFill>
                    <a:srgbClr val="FFFFFF"/>
                  </a:solidFill>
                  <a:latin typeface="Arial" charset="0"/>
                </a:rPr>
                <a:t>＝ </a:t>
              </a:r>
              <a:r>
                <a:rPr lang="en-US" altLang="ja-JP" sz="4400" i="1" dirty="0">
                  <a:solidFill>
                    <a:srgbClr val="FFFF00"/>
                  </a:solidFill>
                  <a:latin typeface="Times New Roman" pitchFamily="18" charset="0"/>
                </a:rPr>
                <a:t>a</a:t>
              </a:r>
              <a:r>
                <a:rPr lang="en-US" altLang="ja-JP" sz="3200" dirty="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ja-JP" altLang="en-US" sz="3200" dirty="0">
                  <a:solidFill>
                    <a:srgbClr val="FFFFFF"/>
                  </a:solidFill>
                  <a:latin typeface="Arial" charset="0"/>
                </a:rPr>
                <a:t>＋ </a:t>
              </a:r>
              <a:r>
                <a:rPr lang="en-US" altLang="ja-JP" sz="4400" i="1" dirty="0" err="1">
                  <a:solidFill>
                    <a:srgbClr val="FFFF00"/>
                  </a:solidFill>
                  <a:latin typeface="Times New Roman" pitchFamily="18" charset="0"/>
                </a:rPr>
                <a:t>b</a:t>
              </a:r>
              <a:r>
                <a:rPr lang="en-US" altLang="ja-JP" sz="4400" i="1" dirty="0" err="1">
                  <a:solidFill>
                    <a:srgbClr val="FFFFFF"/>
                  </a:solidFill>
                  <a:latin typeface="Times New Roman" pitchFamily="18" charset="0"/>
                </a:rPr>
                <a:t>x</a:t>
              </a:r>
              <a:r>
                <a:rPr lang="ja-JP" altLang="en-US" sz="3200" dirty="0">
                  <a:solidFill>
                    <a:srgbClr val="FFFFFF"/>
                  </a:solidFill>
                  <a:latin typeface="Arial" charset="0"/>
                </a:rPr>
                <a:t>　とすると、</a:t>
              </a:r>
            </a:p>
          </p:txBody>
        </p:sp>
        <p:sp>
          <p:nvSpPr>
            <p:cNvPr id="16" name="Text Box 30"/>
            <p:cNvSpPr txBox="1">
              <a:spLocks noChangeArrowheads="1"/>
            </p:cNvSpPr>
            <p:nvPr/>
          </p:nvSpPr>
          <p:spPr bwMode="auto">
            <a:xfrm>
              <a:off x="3865563" y="935608"/>
              <a:ext cx="647700" cy="762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ja-JP" altLang="en-US" sz="4400" dirty="0">
                  <a:solidFill>
                    <a:srgbClr val="FFFFFF"/>
                  </a:solidFill>
                  <a:latin typeface="Arial" charset="0"/>
                </a:rPr>
                <a:t>＾</a:t>
              </a:r>
            </a:p>
          </p:txBody>
        </p:sp>
        <p:sp>
          <p:nvSpPr>
            <p:cNvPr id="2" name="正方形/長方形 1"/>
            <p:cNvSpPr/>
            <p:nvPr/>
          </p:nvSpPr>
          <p:spPr>
            <a:xfrm>
              <a:off x="3906749" y="964183"/>
              <a:ext cx="2662138" cy="828000"/>
            </a:xfrm>
            <a:prstGeom prst="rect">
              <a:avLst/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2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2925166" y="6310507"/>
            <a:ext cx="6624638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ja-JP" alt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 flipV="1">
            <a:off x="2925166" y="3061682"/>
            <a:ext cx="0" cy="3248824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noAutofit/>
          </a:bodyPr>
          <a:lstStyle/>
          <a:p>
            <a:endParaRPr lang="ja-JP" altLang="en-US"/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2263580" y="5977253"/>
            <a:ext cx="64928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ja-JP" sz="36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9622829" y="6017765"/>
            <a:ext cx="64928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ja-JP" sz="3600" i="1" dirty="0">
                <a:solidFill>
                  <a:schemeClr val="bg1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2131417" y="2925738"/>
            <a:ext cx="64928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ja-JP" sz="3600" i="1">
                <a:solidFill>
                  <a:schemeClr val="bg1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 flipV="1">
            <a:off x="2780704" y="3500632"/>
            <a:ext cx="6481762" cy="2447925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ja-JP" altLang="en-US"/>
          </a:p>
        </p:txBody>
      </p:sp>
      <p:grpSp>
        <p:nvGrpSpPr>
          <p:cNvPr id="41" name="グループ化 40"/>
          <p:cNvGrpSpPr/>
          <p:nvPr/>
        </p:nvGrpSpPr>
        <p:grpSpPr>
          <a:xfrm>
            <a:off x="9552037" y="3741856"/>
            <a:ext cx="2809852" cy="762000"/>
            <a:chOff x="9375659" y="4663575"/>
            <a:chExt cx="2809852" cy="762000"/>
          </a:xfrm>
        </p:grpSpPr>
        <p:sp>
          <p:nvSpPr>
            <p:cNvPr id="22" name="四角形吹き出し 21"/>
            <p:cNvSpPr/>
            <p:nvPr/>
          </p:nvSpPr>
          <p:spPr>
            <a:xfrm>
              <a:off x="9375659" y="4679782"/>
              <a:ext cx="2809852" cy="745793"/>
            </a:xfrm>
            <a:prstGeom prst="wedgeRectCallout">
              <a:avLst>
                <a:gd name="adj1" fmla="val -68733"/>
                <a:gd name="adj2" fmla="val -68373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i="1" dirty="0">
                  <a:solidFill>
                    <a:srgbClr val="FFFFFF"/>
                  </a:solidFill>
                  <a:latin typeface="Times New Roman" pitchFamily="18" charset="0"/>
                </a:rPr>
                <a:t>y</a:t>
              </a:r>
              <a:r>
                <a:rPr lang="en-US" altLang="ja-JP" sz="2800" dirty="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ja-JP" altLang="en-US" sz="2800" dirty="0">
                  <a:solidFill>
                    <a:srgbClr val="FFFFFF"/>
                  </a:solidFill>
                  <a:latin typeface="Arial" charset="0"/>
                </a:rPr>
                <a:t>＝ </a:t>
              </a:r>
              <a:r>
                <a:rPr lang="en-US" altLang="ja-JP" sz="4000" i="1" dirty="0">
                  <a:solidFill>
                    <a:srgbClr val="FFFF00"/>
                  </a:solidFill>
                  <a:latin typeface="Times New Roman" pitchFamily="18" charset="0"/>
                </a:rPr>
                <a:t>a</a:t>
              </a:r>
              <a:r>
                <a:rPr lang="en-US" altLang="ja-JP" sz="2800" dirty="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ja-JP" altLang="en-US" sz="2800" dirty="0">
                  <a:solidFill>
                    <a:srgbClr val="FFFFFF"/>
                  </a:solidFill>
                  <a:latin typeface="Arial" charset="0"/>
                </a:rPr>
                <a:t>＋ </a:t>
              </a:r>
              <a:r>
                <a:rPr lang="en-US" altLang="ja-JP" sz="4000" i="1" dirty="0" err="1">
                  <a:solidFill>
                    <a:srgbClr val="FFFF00"/>
                  </a:solidFill>
                  <a:latin typeface="Times New Roman" pitchFamily="18" charset="0"/>
                </a:rPr>
                <a:t>b</a:t>
              </a:r>
              <a:r>
                <a:rPr lang="en-US" altLang="ja-JP" sz="4000" i="1" dirty="0" err="1">
                  <a:solidFill>
                    <a:srgbClr val="FFFFFF"/>
                  </a:solidFill>
                  <a:latin typeface="Times New Roman" pitchFamily="18" charset="0"/>
                </a:rPr>
                <a:t>x</a:t>
              </a:r>
              <a:endParaRPr kumimoji="1" lang="ja-JP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 Box 30"/>
            <p:cNvSpPr txBox="1">
              <a:spLocks noChangeArrowheads="1"/>
            </p:cNvSpPr>
            <p:nvPr/>
          </p:nvSpPr>
          <p:spPr bwMode="auto">
            <a:xfrm>
              <a:off x="9557932" y="4663575"/>
              <a:ext cx="647700" cy="762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ja-JP" altLang="en-US" sz="4400" dirty="0">
                  <a:solidFill>
                    <a:srgbClr val="FFFFFF"/>
                  </a:solidFill>
                  <a:latin typeface="Arial" charset="0"/>
                </a:rPr>
                <a:t>＾</a:t>
              </a:r>
            </a:p>
          </p:txBody>
        </p:sp>
      </p:grpSp>
      <p:sp>
        <p:nvSpPr>
          <p:cNvPr id="43" name="四角形吹き出し 42"/>
          <p:cNvSpPr/>
          <p:nvPr/>
        </p:nvSpPr>
        <p:spPr>
          <a:xfrm>
            <a:off x="1148063" y="4606836"/>
            <a:ext cx="1440160" cy="740342"/>
          </a:xfrm>
          <a:prstGeom prst="wedgeRectCallout">
            <a:avLst>
              <a:gd name="adj1" fmla="val 70483"/>
              <a:gd name="adj2" fmla="val 115235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切片 </a:t>
            </a:r>
            <a:r>
              <a:rPr kumimoji="1" lang="en-US" altLang="ja-JP" sz="40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28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四角形吹き出し 45"/>
          <p:cNvSpPr/>
          <p:nvPr/>
        </p:nvSpPr>
        <p:spPr>
          <a:xfrm>
            <a:off x="3916641" y="3309848"/>
            <a:ext cx="1440160" cy="740342"/>
          </a:xfrm>
          <a:prstGeom prst="wedgeRectCallout">
            <a:avLst>
              <a:gd name="adj1" fmla="val 72623"/>
              <a:gd name="adj2" fmla="val 165194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sz="2800" dirty="0">
                <a:solidFill>
                  <a:schemeClr val="bg1"/>
                </a:solidFill>
              </a:rPr>
              <a:t>傾き </a:t>
            </a:r>
            <a:r>
              <a:rPr kumimoji="1" lang="en-US" altLang="ja-JP" sz="40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28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7" name="下矢印 46"/>
          <p:cNvSpPr/>
          <p:nvPr/>
        </p:nvSpPr>
        <p:spPr>
          <a:xfrm>
            <a:off x="10776173" y="5518026"/>
            <a:ext cx="576064" cy="1008112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9" name="Oval 12"/>
          <p:cNvSpPr>
            <a:spLocks noChangeArrowheads="1"/>
          </p:cNvSpPr>
          <p:nvPr/>
        </p:nvSpPr>
        <p:spPr bwMode="auto">
          <a:xfrm>
            <a:off x="3429991" y="5156394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50" name="Oval 13"/>
          <p:cNvSpPr>
            <a:spLocks noChangeArrowheads="1"/>
          </p:cNvSpPr>
          <p:nvPr/>
        </p:nvSpPr>
        <p:spPr bwMode="auto">
          <a:xfrm>
            <a:off x="5230216" y="5588194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51" name="Oval 15"/>
          <p:cNvSpPr>
            <a:spLocks noChangeArrowheads="1"/>
          </p:cNvSpPr>
          <p:nvPr/>
        </p:nvSpPr>
        <p:spPr bwMode="auto">
          <a:xfrm>
            <a:off x="4438054" y="4869057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6309716" y="4077866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53" name="Oval 17"/>
          <p:cNvSpPr>
            <a:spLocks noChangeArrowheads="1"/>
          </p:cNvSpPr>
          <p:nvPr/>
        </p:nvSpPr>
        <p:spPr bwMode="auto">
          <a:xfrm>
            <a:off x="7173316" y="3572069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54" name="Oval 18"/>
          <p:cNvSpPr>
            <a:spLocks noChangeArrowheads="1"/>
          </p:cNvSpPr>
          <p:nvPr/>
        </p:nvSpPr>
        <p:spPr bwMode="auto">
          <a:xfrm>
            <a:off x="8757641" y="3212099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55" name="Oval 19"/>
          <p:cNvSpPr>
            <a:spLocks noChangeArrowheads="1"/>
          </p:cNvSpPr>
          <p:nvPr/>
        </p:nvSpPr>
        <p:spPr bwMode="auto">
          <a:xfrm>
            <a:off x="5733454" y="4076894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56" name="Oval 22"/>
          <p:cNvSpPr>
            <a:spLocks noChangeArrowheads="1"/>
          </p:cNvSpPr>
          <p:nvPr/>
        </p:nvSpPr>
        <p:spPr bwMode="auto">
          <a:xfrm>
            <a:off x="8038504" y="4437257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57" name="Oval 23"/>
          <p:cNvSpPr>
            <a:spLocks noChangeArrowheads="1"/>
          </p:cNvSpPr>
          <p:nvPr/>
        </p:nvSpPr>
        <p:spPr bwMode="auto">
          <a:xfrm>
            <a:off x="6671841" y="4870078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312223347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43" grpId="0" animBg="1"/>
      <p:bldP spid="46" grpId="0" animBg="1"/>
      <p:bldP spid="47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Line 14"/>
          <p:cNvSpPr>
            <a:spLocks noChangeShapeType="1"/>
          </p:cNvSpPr>
          <p:nvPr/>
        </p:nvSpPr>
        <p:spPr bwMode="auto">
          <a:xfrm flipV="1">
            <a:off x="2780704" y="3500632"/>
            <a:ext cx="6481762" cy="2447925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>
            <a:spAutoFit/>
          </a:bodyPr>
          <a:lstStyle/>
          <a:p>
            <a:endParaRPr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6340528" y="4503946"/>
            <a:ext cx="154176" cy="154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60" name="正方形/長方形 59"/>
          <p:cNvSpPr/>
          <p:nvPr/>
        </p:nvSpPr>
        <p:spPr>
          <a:xfrm>
            <a:off x="8788553" y="3578026"/>
            <a:ext cx="154176" cy="154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68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07950" y="115888"/>
            <a:ext cx="8567738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4400" dirty="0">
                <a:solidFill>
                  <a:srgbClr val="FFFF00"/>
                </a:solidFill>
                <a:latin typeface="Arial" charset="0"/>
              </a:rPr>
              <a:t>回帰直線の求め方</a:t>
            </a:r>
            <a:r>
              <a:rPr lang="ja-JP" altLang="en-US" sz="4400" dirty="0">
                <a:solidFill>
                  <a:srgbClr val="00FFFF"/>
                </a:solidFill>
                <a:latin typeface="Arial" charset="0"/>
              </a:rPr>
              <a:t>（最小二乗法）</a:t>
            </a: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2925166" y="6310507"/>
            <a:ext cx="6624638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ja-JP" alt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 flipV="1">
            <a:off x="2925166" y="3061682"/>
            <a:ext cx="0" cy="3248824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noAutofit/>
          </a:bodyPr>
          <a:lstStyle/>
          <a:p>
            <a:endParaRPr lang="ja-JP" altLang="en-US"/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2263580" y="5977253"/>
            <a:ext cx="64928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ja-JP" sz="36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9622829" y="6017765"/>
            <a:ext cx="64928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ja-JP" sz="3600" i="1" dirty="0">
                <a:solidFill>
                  <a:schemeClr val="bg1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2131417" y="2925738"/>
            <a:ext cx="64928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ja-JP" sz="3600" i="1">
                <a:solidFill>
                  <a:schemeClr val="bg1"/>
                </a:solidFill>
                <a:latin typeface="Times New Roman" pitchFamily="18" charset="0"/>
              </a:rPr>
              <a:t>y</a:t>
            </a:r>
          </a:p>
        </p:txBody>
      </p:sp>
      <p:grpSp>
        <p:nvGrpSpPr>
          <p:cNvPr id="41" name="グループ化 40"/>
          <p:cNvGrpSpPr/>
          <p:nvPr/>
        </p:nvGrpSpPr>
        <p:grpSpPr>
          <a:xfrm>
            <a:off x="9552037" y="3741856"/>
            <a:ext cx="2809852" cy="762000"/>
            <a:chOff x="9375659" y="4663575"/>
            <a:chExt cx="2809852" cy="762000"/>
          </a:xfrm>
        </p:grpSpPr>
        <p:sp>
          <p:nvSpPr>
            <p:cNvPr id="22" name="四角形吹き出し 21"/>
            <p:cNvSpPr/>
            <p:nvPr/>
          </p:nvSpPr>
          <p:spPr>
            <a:xfrm>
              <a:off x="9375659" y="4679782"/>
              <a:ext cx="2809852" cy="745793"/>
            </a:xfrm>
            <a:prstGeom prst="wedgeRectCallout">
              <a:avLst>
                <a:gd name="adj1" fmla="val -68733"/>
                <a:gd name="adj2" fmla="val -68373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i="1">
                  <a:solidFill>
                    <a:srgbClr val="FFFFFF"/>
                  </a:solidFill>
                  <a:latin typeface="Times New Roman" pitchFamily="18" charset="0"/>
                </a:rPr>
                <a:t>y</a:t>
              </a:r>
              <a:r>
                <a:rPr lang="en-US" altLang="ja-JP" sz="280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ja-JP" altLang="en-US" sz="2800">
                  <a:solidFill>
                    <a:srgbClr val="FFFFFF"/>
                  </a:solidFill>
                  <a:latin typeface="Arial" charset="0"/>
                </a:rPr>
                <a:t>＝ </a:t>
              </a:r>
              <a:r>
                <a:rPr lang="en-US" altLang="ja-JP" sz="4000" i="1">
                  <a:solidFill>
                    <a:srgbClr val="FFFF00"/>
                  </a:solidFill>
                  <a:latin typeface="Times New Roman" pitchFamily="18" charset="0"/>
                </a:rPr>
                <a:t>a</a:t>
              </a:r>
              <a:r>
                <a:rPr lang="en-US" altLang="ja-JP" sz="280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ja-JP" altLang="en-US" sz="2800">
                  <a:solidFill>
                    <a:srgbClr val="FFFFFF"/>
                  </a:solidFill>
                  <a:latin typeface="Arial" charset="0"/>
                </a:rPr>
                <a:t>＋ </a:t>
              </a:r>
              <a:r>
                <a:rPr lang="en-US" altLang="ja-JP" sz="4000" i="1">
                  <a:solidFill>
                    <a:srgbClr val="FFFF00"/>
                  </a:solidFill>
                  <a:latin typeface="Times New Roman" pitchFamily="18" charset="0"/>
                </a:rPr>
                <a:t>b</a:t>
              </a:r>
              <a:r>
                <a:rPr lang="en-US" altLang="ja-JP" sz="4000" i="1">
                  <a:solidFill>
                    <a:srgbClr val="FFFFFF"/>
                  </a:solidFill>
                  <a:latin typeface="Times New Roman" pitchFamily="18" charset="0"/>
                </a:rPr>
                <a:t>x</a:t>
              </a:r>
              <a:endParaRPr kumimoji="1" lang="ja-JP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 Box 30"/>
            <p:cNvSpPr txBox="1">
              <a:spLocks noChangeArrowheads="1"/>
            </p:cNvSpPr>
            <p:nvPr/>
          </p:nvSpPr>
          <p:spPr bwMode="auto">
            <a:xfrm>
              <a:off x="9557932" y="4663575"/>
              <a:ext cx="647700" cy="762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ja-JP" altLang="en-US" sz="4400" dirty="0">
                  <a:solidFill>
                    <a:srgbClr val="FFFFFF"/>
                  </a:solidFill>
                  <a:latin typeface="Arial" charset="0"/>
                </a:rPr>
                <a:t>＾</a:t>
              </a:r>
            </a:p>
          </p:txBody>
        </p:sp>
      </p:grpSp>
      <p:sp>
        <p:nvSpPr>
          <p:cNvPr id="4" name="正方形/長方形 3"/>
          <p:cNvSpPr/>
          <p:nvPr/>
        </p:nvSpPr>
        <p:spPr>
          <a:xfrm>
            <a:off x="3463442" y="5598780"/>
            <a:ext cx="154176" cy="154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" name="直線コネクタ 5"/>
          <p:cNvCxnSpPr>
            <a:stCxn id="4" idx="0"/>
            <a:endCxn id="140" idx="4"/>
          </p:cNvCxnSpPr>
          <p:nvPr/>
        </p:nvCxnSpPr>
        <p:spPr>
          <a:xfrm flipH="1" flipV="1">
            <a:off x="3537941" y="5372294"/>
            <a:ext cx="2589" cy="226486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正方形/長方形 46"/>
          <p:cNvSpPr/>
          <p:nvPr/>
        </p:nvSpPr>
        <p:spPr>
          <a:xfrm>
            <a:off x="4468966" y="5208076"/>
            <a:ext cx="154176" cy="154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48" name="直線コネクタ 47"/>
          <p:cNvCxnSpPr>
            <a:stCxn id="47" idx="0"/>
            <a:endCxn id="142" idx="4"/>
          </p:cNvCxnSpPr>
          <p:nvPr/>
        </p:nvCxnSpPr>
        <p:spPr>
          <a:xfrm flipH="1" flipV="1">
            <a:off x="4546004" y="5084957"/>
            <a:ext cx="50" cy="123119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9" name="正方形/長方形 48"/>
          <p:cNvSpPr/>
          <p:nvPr/>
        </p:nvSpPr>
        <p:spPr>
          <a:xfrm>
            <a:off x="5261028" y="4905106"/>
            <a:ext cx="154176" cy="154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0" name="直線コネクタ 49"/>
          <p:cNvCxnSpPr>
            <a:stCxn id="49" idx="2"/>
            <a:endCxn id="141" idx="0"/>
          </p:cNvCxnSpPr>
          <p:nvPr/>
        </p:nvCxnSpPr>
        <p:spPr>
          <a:xfrm>
            <a:off x="5338116" y="5059282"/>
            <a:ext cx="50" cy="528912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1" name="正方形/長方形 50"/>
          <p:cNvSpPr/>
          <p:nvPr/>
        </p:nvSpPr>
        <p:spPr>
          <a:xfrm>
            <a:off x="5764266" y="4709720"/>
            <a:ext cx="154176" cy="154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52" name="直線コネクタ 51"/>
          <p:cNvCxnSpPr>
            <a:stCxn id="146" idx="4"/>
            <a:endCxn id="51" idx="0"/>
          </p:cNvCxnSpPr>
          <p:nvPr/>
        </p:nvCxnSpPr>
        <p:spPr>
          <a:xfrm flipH="1">
            <a:off x="5841354" y="4292794"/>
            <a:ext cx="50" cy="416926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6" name="正方形/長方形 55"/>
          <p:cNvSpPr/>
          <p:nvPr/>
        </p:nvSpPr>
        <p:spPr>
          <a:xfrm>
            <a:off x="6702753" y="4339292"/>
            <a:ext cx="154176" cy="154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7" name="正方形/長方形 56"/>
          <p:cNvSpPr/>
          <p:nvPr/>
        </p:nvSpPr>
        <p:spPr>
          <a:xfrm>
            <a:off x="7204228" y="4164478"/>
            <a:ext cx="154176" cy="154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ja-JP" altLang="en-US" dirty="0">
              <a:solidFill>
                <a:schemeClr val="tx1"/>
              </a:solidFill>
            </a:endParaRPr>
          </a:p>
        </p:txBody>
      </p:sp>
      <p:sp>
        <p:nvSpPr>
          <p:cNvPr id="58" name="正方形/長方形 57"/>
          <p:cNvSpPr/>
          <p:nvPr/>
        </p:nvSpPr>
        <p:spPr>
          <a:xfrm>
            <a:off x="8069316" y="3845510"/>
            <a:ext cx="154176" cy="15417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19050" algn="ctr">
            <a:solidFill>
              <a:schemeClr val="accent2"/>
            </a:solidFill>
            <a:round/>
            <a:headEnd/>
            <a:tailEnd/>
          </a:ln>
          <a:effectLst/>
        </p:spPr>
        <p:txBody>
          <a:bodyPr wrap="none" anchor="ctr">
            <a:noAutofit/>
          </a:bodyPr>
          <a:lstStyle/>
          <a:p>
            <a:endParaRPr lang="ja-JP" altLang="en-US" dirty="0">
              <a:solidFill>
                <a:schemeClr val="tx1"/>
              </a:solidFill>
            </a:endParaRPr>
          </a:p>
        </p:txBody>
      </p:sp>
      <p:cxnSp>
        <p:nvCxnSpPr>
          <p:cNvPr id="61" name="直線コネクタ 60"/>
          <p:cNvCxnSpPr>
            <a:stCxn id="143" idx="4"/>
            <a:endCxn id="55" idx="0"/>
          </p:cNvCxnSpPr>
          <p:nvPr/>
        </p:nvCxnSpPr>
        <p:spPr>
          <a:xfrm flipH="1">
            <a:off x="6417616" y="4293766"/>
            <a:ext cx="50" cy="21018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2" name="直線コネクタ 61"/>
          <p:cNvCxnSpPr>
            <a:stCxn id="56" idx="2"/>
            <a:endCxn id="148" idx="0"/>
          </p:cNvCxnSpPr>
          <p:nvPr/>
        </p:nvCxnSpPr>
        <p:spPr>
          <a:xfrm flipH="1">
            <a:off x="6779791" y="4493468"/>
            <a:ext cx="50" cy="37661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直線コネクタ 62"/>
          <p:cNvCxnSpPr>
            <a:stCxn id="144" idx="4"/>
            <a:endCxn id="57" idx="0"/>
          </p:cNvCxnSpPr>
          <p:nvPr/>
        </p:nvCxnSpPr>
        <p:spPr>
          <a:xfrm>
            <a:off x="7281266" y="3787969"/>
            <a:ext cx="50" cy="376509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4" name="直線コネクタ 63"/>
          <p:cNvCxnSpPr>
            <a:stCxn id="58" idx="2"/>
            <a:endCxn id="147" idx="0"/>
          </p:cNvCxnSpPr>
          <p:nvPr/>
        </p:nvCxnSpPr>
        <p:spPr>
          <a:xfrm>
            <a:off x="8146404" y="3999686"/>
            <a:ext cx="50" cy="437571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5" name="直線コネクタ 64"/>
          <p:cNvCxnSpPr>
            <a:stCxn id="60" idx="0"/>
            <a:endCxn id="145" idx="4"/>
          </p:cNvCxnSpPr>
          <p:nvPr/>
        </p:nvCxnSpPr>
        <p:spPr>
          <a:xfrm flipH="1" flipV="1">
            <a:off x="8865591" y="3427999"/>
            <a:ext cx="50" cy="150027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5" name="四角形吹き出し 104"/>
          <p:cNvSpPr/>
          <p:nvPr/>
        </p:nvSpPr>
        <p:spPr>
          <a:xfrm>
            <a:off x="4315626" y="3061682"/>
            <a:ext cx="1705959" cy="669401"/>
          </a:xfrm>
          <a:prstGeom prst="wedgeRectCallout">
            <a:avLst>
              <a:gd name="adj1" fmla="val 36911"/>
              <a:gd name="adj2" fmla="val 98448"/>
            </a:avLst>
          </a:prstGeom>
          <a:noFill/>
          <a:ln w="1905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28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実測値 </a:t>
            </a:r>
            <a:r>
              <a:rPr kumimoji="1" lang="en-US" altLang="ja-JP" sz="32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ja-JP" sz="32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ja-JP" altLang="en-US" sz="3200" i="1" baseline="-25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6" name="左中かっこ 105"/>
          <p:cNvSpPr/>
          <p:nvPr/>
        </p:nvSpPr>
        <p:spPr>
          <a:xfrm>
            <a:off x="5463080" y="4184844"/>
            <a:ext cx="200525" cy="571102"/>
          </a:xfrm>
          <a:prstGeom prst="leftBrace">
            <a:avLst>
              <a:gd name="adj1" fmla="val 25000"/>
              <a:gd name="adj2" fmla="val 50000"/>
            </a:avLst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四角形吹き出し 106"/>
          <p:cNvSpPr/>
          <p:nvPr/>
        </p:nvSpPr>
        <p:spPr>
          <a:xfrm>
            <a:off x="3785940" y="4042006"/>
            <a:ext cx="1047480" cy="553295"/>
          </a:xfrm>
          <a:prstGeom prst="wedgeRectCallout">
            <a:avLst>
              <a:gd name="adj1" fmla="val 108107"/>
              <a:gd name="adj2" fmla="val 28056"/>
            </a:avLst>
          </a:prstGeom>
          <a:solidFill>
            <a:schemeClr val="accent4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2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残差</a:t>
            </a:r>
            <a:endParaRPr kumimoji="1" lang="ja-JP" altLang="en-US" sz="2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9" name="直線コネクタ 108"/>
          <p:cNvCxnSpPr>
            <a:stCxn id="51" idx="2"/>
          </p:cNvCxnSpPr>
          <p:nvPr/>
        </p:nvCxnSpPr>
        <p:spPr>
          <a:xfrm>
            <a:off x="5841354" y="4863896"/>
            <a:ext cx="50" cy="1436522"/>
          </a:xfrm>
          <a:prstGeom prst="line">
            <a:avLst/>
          </a:prstGeom>
          <a:solidFill>
            <a:schemeClr val="bg1"/>
          </a:solidFill>
          <a:ln w="28575">
            <a:solidFill>
              <a:schemeClr val="bg1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0" name="テキスト ボックス 109"/>
          <p:cNvSpPr txBox="1"/>
          <p:nvPr/>
        </p:nvSpPr>
        <p:spPr>
          <a:xfrm>
            <a:off x="5591597" y="6166098"/>
            <a:ext cx="576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ja-JP" sz="3600" i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sz="3600" i="1" baseline="-250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kumimoji="1" lang="ja-JP" altLang="en-US" sz="3600" i="1" baseline="-250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16" name="グループ化 115"/>
          <p:cNvGrpSpPr/>
          <p:nvPr/>
        </p:nvGrpSpPr>
        <p:grpSpPr>
          <a:xfrm>
            <a:off x="6167661" y="5569396"/>
            <a:ext cx="3384376" cy="586765"/>
            <a:chOff x="5951637" y="5569396"/>
            <a:chExt cx="3384376" cy="586765"/>
          </a:xfrm>
        </p:grpSpPr>
        <p:sp>
          <p:nvSpPr>
            <p:cNvPr id="104" name="四角形吹き出し 103"/>
            <p:cNvSpPr/>
            <p:nvPr/>
          </p:nvSpPr>
          <p:spPr>
            <a:xfrm>
              <a:off x="5951637" y="5598780"/>
              <a:ext cx="3384376" cy="553295"/>
            </a:xfrm>
            <a:prstGeom prst="wedgeRectCallout">
              <a:avLst>
                <a:gd name="adj1" fmla="val -58228"/>
                <a:gd name="adj2" fmla="val -192917"/>
              </a:avLst>
            </a:prstGeom>
            <a:noFill/>
            <a:ln w="1905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kumimoji="1" lang="ja-JP" altLang="en-US" sz="2800" dirty="0">
                  <a:solidFill>
                    <a:schemeClr val="accent3">
                      <a:lumMod val="60000"/>
                      <a:lumOff val="40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理論値</a:t>
              </a:r>
            </a:p>
          </p:txBody>
        </p:sp>
        <p:grpSp>
          <p:nvGrpSpPr>
            <p:cNvPr id="114" name="グループ化 113"/>
            <p:cNvGrpSpPr/>
            <p:nvPr/>
          </p:nvGrpSpPr>
          <p:grpSpPr>
            <a:xfrm>
              <a:off x="7175773" y="5569396"/>
              <a:ext cx="2160240" cy="586765"/>
              <a:chOff x="9066197" y="2009845"/>
              <a:chExt cx="2265492" cy="586765"/>
            </a:xfrm>
          </p:grpSpPr>
          <p:sp>
            <p:nvSpPr>
              <p:cNvPr id="111" name="正方形/長方形 110"/>
              <p:cNvSpPr/>
              <p:nvPr/>
            </p:nvSpPr>
            <p:spPr>
              <a:xfrm>
                <a:off x="9066197" y="2009845"/>
                <a:ext cx="2265492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lvl="0" algn="ctr"/>
                <a:r>
                  <a:rPr lang="en-US" altLang="ja-JP" sz="3200" i="1" dirty="0" err="1">
                    <a:solidFill>
                      <a:srgbClr val="FFFFFF"/>
                    </a:solidFill>
                    <a:latin typeface="Times New Roman" pitchFamily="18" charset="0"/>
                  </a:rPr>
                  <a:t>y</a:t>
                </a:r>
                <a:r>
                  <a:rPr lang="en-US" altLang="ja-JP" sz="3200" i="1" baseline="-25000" dirty="0" err="1">
                    <a:solidFill>
                      <a:srgbClr val="FFFFFF"/>
                    </a:solidFill>
                    <a:latin typeface="Times New Roman" pitchFamily="18" charset="0"/>
                  </a:rPr>
                  <a:t>i</a:t>
                </a:r>
                <a:r>
                  <a:rPr lang="en-US" altLang="ja-JP" sz="2000" dirty="0">
                    <a:solidFill>
                      <a:srgbClr val="FFFFFF"/>
                    </a:solidFill>
                    <a:latin typeface="Arial" charset="0"/>
                  </a:rPr>
                  <a:t> </a:t>
                </a:r>
                <a:r>
                  <a:rPr lang="ja-JP" altLang="en-US" sz="2000" dirty="0">
                    <a:solidFill>
                      <a:srgbClr val="FFFFFF"/>
                    </a:solidFill>
                    <a:latin typeface="Arial" charset="0"/>
                  </a:rPr>
                  <a:t>＝ </a:t>
                </a:r>
                <a:r>
                  <a:rPr lang="en-US" altLang="ja-JP" sz="3200" i="1" dirty="0">
                    <a:solidFill>
                      <a:srgbClr val="FFFF00"/>
                    </a:solidFill>
                    <a:latin typeface="Times New Roman" pitchFamily="18" charset="0"/>
                  </a:rPr>
                  <a:t>a</a:t>
                </a:r>
                <a:r>
                  <a:rPr lang="en-US" altLang="ja-JP" sz="2000" dirty="0">
                    <a:solidFill>
                      <a:srgbClr val="FFFFFF"/>
                    </a:solidFill>
                    <a:latin typeface="Arial" charset="0"/>
                  </a:rPr>
                  <a:t> </a:t>
                </a:r>
                <a:r>
                  <a:rPr lang="ja-JP" altLang="en-US" sz="2000" dirty="0">
                    <a:solidFill>
                      <a:srgbClr val="FFFFFF"/>
                    </a:solidFill>
                    <a:latin typeface="Arial" charset="0"/>
                  </a:rPr>
                  <a:t>＋ </a:t>
                </a:r>
                <a:r>
                  <a:rPr lang="en-US" altLang="ja-JP" sz="3200" i="1" dirty="0" err="1">
                    <a:solidFill>
                      <a:srgbClr val="FFFF00"/>
                    </a:solidFill>
                    <a:latin typeface="Times New Roman" pitchFamily="18" charset="0"/>
                  </a:rPr>
                  <a:t>b</a:t>
                </a:r>
                <a:r>
                  <a:rPr lang="en-US" altLang="ja-JP" sz="3200" i="1" dirty="0" err="1">
                    <a:solidFill>
                      <a:srgbClr val="FFFFFF"/>
                    </a:solidFill>
                    <a:latin typeface="Times New Roman" pitchFamily="18" charset="0"/>
                  </a:rPr>
                  <a:t>x</a:t>
                </a:r>
                <a:r>
                  <a:rPr lang="en-US" altLang="ja-JP" sz="3200" i="1" baseline="-25000" dirty="0" err="1">
                    <a:solidFill>
                      <a:srgbClr val="FFFFFF"/>
                    </a:solidFill>
                    <a:latin typeface="Times New Roman" pitchFamily="18" charset="0"/>
                  </a:rPr>
                  <a:t>i</a:t>
                </a:r>
                <a:endParaRPr lang="ja-JP" altLang="en-US" sz="2000" baseline="-25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113" name="Text Box 30"/>
              <p:cNvSpPr txBox="1">
                <a:spLocks noChangeArrowheads="1"/>
              </p:cNvSpPr>
              <p:nvPr/>
            </p:nvSpPr>
            <p:spPr bwMode="auto">
              <a:xfrm>
                <a:off x="9076972" y="2011835"/>
                <a:ext cx="647700" cy="584775"/>
              </a:xfrm>
              <a:prstGeom prst="rect">
                <a:avLst/>
              </a:prstGeom>
              <a:no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>
                <a:spAutoFit/>
              </a:bodyPr>
              <a:lstStyle/>
              <a:p>
                <a:pPr algn="ctr" defTabSz="914400" fontAlgn="base">
                  <a:spcBef>
                    <a:spcPct val="50000"/>
                  </a:spcBef>
                  <a:spcAft>
                    <a:spcPct val="0"/>
                  </a:spcAft>
                </a:pPr>
                <a:r>
                  <a:rPr lang="ja-JP" altLang="en-US" sz="3200" dirty="0">
                    <a:solidFill>
                      <a:srgbClr val="FFFFFF"/>
                    </a:solidFill>
                    <a:latin typeface="Arial" charset="0"/>
                  </a:rPr>
                  <a:t>＾</a:t>
                </a:r>
              </a:p>
            </p:txBody>
          </p:sp>
        </p:grpSp>
      </p:grpSp>
      <p:sp>
        <p:nvSpPr>
          <p:cNvPr id="117" name="テキスト ボックス 116"/>
          <p:cNvSpPr txBox="1"/>
          <p:nvPr/>
        </p:nvSpPr>
        <p:spPr>
          <a:xfrm>
            <a:off x="118989" y="891511"/>
            <a:ext cx="12097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4"/>
                </a:solidFill>
              </a:rPr>
              <a:t>残差</a:t>
            </a:r>
            <a:r>
              <a:rPr kumimoji="1" lang="ja-JP" altLang="en-US" sz="2800" dirty="0">
                <a:solidFill>
                  <a:schemeClr val="tx2"/>
                </a:solidFill>
              </a:rPr>
              <a:t>が</a:t>
            </a:r>
            <a:r>
              <a:rPr kumimoji="1" lang="ja-JP" altLang="en-US" sz="2800" dirty="0">
                <a:solidFill>
                  <a:schemeClr val="accent4"/>
                </a:solidFill>
                <a:uFill>
                  <a:solidFill>
                    <a:schemeClr val="accent4"/>
                  </a:solidFill>
                </a:uFill>
              </a:rPr>
              <a:t>できるだけ小さくなるような</a:t>
            </a:r>
            <a:r>
              <a:rPr kumimoji="1" lang="ja-JP" altLang="en-US" sz="2800" dirty="0">
                <a:solidFill>
                  <a:schemeClr val="tx2"/>
                </a:solidFill>
              </a:rPr>
              <a:t>回帰直線の「切片</a:t>
            </a:r>
            <a:r>
              <a:rPr lang="en-US" altLang="ja-JP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2800" dirty="0">
                <a:solidFill>
                  <a:schemeClr val="tx2"/>
                </a:solidFill>
              </a:rPr>
              <a:t>」「傾き</a:t>
            </a:r>
            <a:r>
              <a:rPr lang="en-US" altLang="ja-JP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ja-JP" altLang="en-US" sz="2800" dirty="0">
                <a:solidFill>
                  <a:schemeClr val="tx2"/>
                </a:solidFill>
              </a:rPr>
              <a:t>」を求めるために、</a:t>
            </a:r>
            <a:endParaRPr lang="en-US" altLang="ja-JP" sz="2800" dirty="0">
              <a:solidFill>
                <a:schemeClr val="tx2"/>
              </a:solidFill>
            </a:endParaRPr>
          </a:p>
          <a:p>
            <a:r>
              <a:rPr kumimoji="1" lang="ja-JP" altLang="en-US" sz="2800" dirty="0">
                <a:solidFill>
                  <a:schemeClr val="tx2"/>
                </a:solidFill>
              </a:rPr>
              <a:t>「</a:t>
            </a:r>
            <a:r>
              <a:rPr lang="ja-JP" altLang="en-US" sz="2800" u="heavy" dirty="0">
                <a:solidFill>
                  <a:schemeClr val="accent4"/>
                </a:solidFill>
                <a:uFill>
                  <a:solidFill>
                    <a:schemeClr val="accent4"/>
                  </a:solidFill>
                </a:uFill>
              </a:rPr>
              <a:t>残差の２乗和</a:t>
            </a:r>
            <a:r>
              <a:rPr kumimoji="1" lang="ja-JP" altLang="en-US" sz="2800" dirty="0">
                <a:solidFill>
                  <a:schemeClr val="tx2"/>
                </a:solidFill>
              </a:rPr>
              <a:t>」を計算し</a:t>
            </a:r>
            <a:r>
              <a:rPr kumimoji="1" lang="en-US" altLang="ja-JP" sz="2800" dirty="0">
                <a:solidFill>
                  <a:schemeClr val="tx2"/>
                </a:solidFill>
              </a:rPr>
              <a:t>‥‥</a:t>
            </a:r>
            <a:endParaRPr kumimoji="1" lang="ja-JP" altLang="en-US" sz="2800" dirty="0">
              <a:solidFill>
                <a:schemeClr val="tx2"/>
              </a:solidFill>
            </a:endParaRPr>
          </a:p>
        </p:txBody>
      </p:sp>
      <p:sp>
        <p:nvSpPr>
          <p:cNvPr id="118" name="下矢印 117"/>
          <p:cNvSpPr/>
          <p:nvPr/>
        </p:nvSpPr>
        <p:spPr>
          <a:xfrm>
            <a:off x="10776173" y="5518026"/>
            <a:ext cx="576064" cy="1008112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1991197" y="2143924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accent4"/>
                </a:solidFill>
              </a:rPr>
              <a:t>Ｄ</a:t>
            </a:r>
            <a:r>
              <a:rPr kumimoji="1" lang="ja-JP" altLang="en-US" sz="3200" dirty="0">
                <a:solidFill>
                  <a:schemeClr val="tx2"/>
                </a:solidFill>
              </a:rPr>
              <a:t> ＝</a:t>
            </a: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2927301" y="1845618"/>
            <a:ext cx="746828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grpSp>
        <p:nvGrpSpPr>
          <p:cNvPr id="125" name="グループ化 124"/>
          <p:cNvGrpSpPr/>
          <p:nvPr/>
        </p:nvGrpSpPr>
        <p:grpSpPr>
          <a:xfrm>
            <a:off x="3411714" y="2002938"/>
            <a:ext cx="2373832" cy="707886"/>
            <a:chOff x="6599709" y="1983942"/>
            <a:chExt cx="2373832" cy="707886"/>
          </a:xfrm>
        </p:grpSpPr>
        <p:sp>
          <p:nvSpPr>
            <p:cNvPr id="122" name="テキスト ボックス 121"/>
            <p:cNvSpPr txBox="1"/>
            <p:nvPr/>
          </p:nvSpPr>
          <p:spPr>
            <a:xfrm>
              <a:off x="6599709" y="1983942"/>
              <a:ext cx="23738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600" dirty="0">
                  <a:solidFill>
                    <a:schemeClr val="tx2"/>
                  </a:solidFill>
                </a:rPr>
                <a:t>｛ </a:t>
              </a:r>
              <a:r>
                <a:rPr kumimoji="1" lang="en-US" altLang="ja-JP" sz="4000" i="1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1" lang="en-US" altLang="ja-JP" sz="4000" i="1" baseline="-250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en-US" altLang="ja-JP" sz="3600" dirty="0">
                  <a:solidFill>
                    <a:schemeClr val="tx2"/>
                  </a:solidFill>
                </a:rPr>
                <a:t> </a:t>
              </a:r>
              <a:r>
                <a:rPr kumimoji="1" lang="ja-JP" altLang="en-US" sz="3600" dirty="0">
                  <a:solidFill>
                    <a:schemeClr val="tx2"/>
                  </a:solidFill>
                </a:rPr>
                <a:t>－ </a:t>
              </a:r>
              <a:r>
                <a:rPr lang="en-US" altLang="ja-JP" sz="4000" i="1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ja-JP" sz="4000" i="1" baseline="-25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ja-JP" altLang="en-US" sz="3600" dirty="0">
                  <a:solidFill>
                    <a:schemeClr val="tx2"/>
                  </a:solidFill>
                </a:rPr>
                <a:t> ｝</a:t>
              </a:r>
              <a:r>
                <a:rPr kumimoji="1" lang="ja-JP" altLang="en-US" sz="3600" baseline="30000" dirty="0">
                  <a:solidFill>
                    <a:schemeClr val="tx2"/>
                  </a:solidFill>
                </a:rPr>
                <a:t>２</a:t>
              </a:r>
            </a:p>
          </p:txBody>
        </p:sp>
        <p:sp>
          <p:nvSpPr>
            <p:cNvPr id="123" name="Text Box 30"/>
            <p:cNvSpPr txBox="1">
              <a:spLocks noChangeArrowheads="1"/>
            </p:cNvSpPr>
            <p:nvPr/>
          </p:nvSpPr>
          <p:spPr bwMode="auto">
            <a:xfrm>
              <a:off x="7803297" y="2010182"/>
              <a:ext cx="647700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ja-JP" altLang="en-US" sz="3600" dirty="0">
                  <a:solidFill>
                    <a:srgbClr val="FFFFFF"/>
                  </a:solidFill>
                  <a:latin typeface="Arial" charset="0"/>
                </a:rPr>
                <a:t>＾</a:t>
              </a:r>
            </a:p>
          </p:txBody>
        </p:sp>
      </p:grpSp>
      <p:sp>
        <p:nvSpPr>
          <p:cNvPr id="126" name="テキスト ボックス 125"/>
          <p:cNvSpPr txBox="1"/>
          <p:nvPr/>
        </p:nvSpPr>
        <p:spPr>
          <a:xfrm>
            <a:off x="5847252" y="2143924"/>
            <a:ext cx="608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2"/>
                </a:solidFill>
              </a:rPr>
              <a:t>＝</a:t>
            </a:r>
          </a:p>
        </p:txBody>
      </p:sp>
      <p:grpSp>
        <p:nvGrpSpPr>
          <p:cNvPr id="139" name="グループ化 138"/>
          <p:cNvGrpSpPr/>
          <p:nvPr/>
        </p:nvGrpSpPr>
        <p:grpSpPr>
          <a:xfrm>
            <a:off x="6420917" y="1845618"/>
            <a:ext cx="4427264" cy="1175706"/>
            <a:chOff x="6420917" y="1773610"/>
            <a:chExt cx="4427264" cy="1175706"/>
          </a:xfrm>
        </p:grpSpPr>
        <p:sp>
          <p:nvSpPr>
            <p:cNvPr id="127" name="テキスト ボックス 126"/>
            <p:cNvSpPr txBox="1"/>
            <p:nvPr/>
          </p:nvSpPr>
          <p:spPr>
            <a:xfrm>
              <a:off x="6420917" y="1773610"/>
              <a:ext cx="746828" cy="11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ja-JP" altLang="en-US" sz="20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Ｎ</a:t>
              </a:r>
              <a:endParaRPr lang="en-US" altLang="ja-JP" sz="4400" dirty="0">
                <a:solidFill>
                  <a:schemeClr val="accent5"/>
                </a:solidFill>
                <a:latin typeface="Symbol" panose="05050102010706020507" pitchFamily="18" charset="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ja-JP" sz="4800" dirty="0">
                  <a:solidFill>
                    <a:schemeClr val="bg1"/>
                  </a:solidFill>
                  <a:latin typeface="Symbol" panose="05050102010706020507" pitchFamily="18" charset="2"/>
                </a:rPr>
                <a:t>S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altLang="ja-JP" sz="2000" b="1" i="1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ja-JP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ja-JP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１</a:t>
              </a:r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6895502" y="1930930"/>
              <a:ext cx="39526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kumimoji="1" lang="ja-JP" altLang="en-US" sz="3600" dirty="0">
                  <a:solidFill>
                    <a:schemeClr val="tx2"/>
                  </a:solidFill>
                </a:rPr>
                <a:t>｛ </a:t>
              </a:r>
              <a:r>
                <a:rPr kumimoji="1" lang="en-US" altLang="ja-JP" sz="4000" i="1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1" lang="en-US" altLang="ja-JP" sz="4000" i="1" baseline="-250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en-US" altLang="ja-JP" sz="3600" dirty="0">
                  <a:solidFill>
                    <a:schemeClr val="tx2"/>
                  </a:solidFill>
                </a:rPr>
                <a:t> </a:t>
              </a:r>
              <a:r>
                <a:rPr kumimoji="1" lang="ja-JP" altLang="en-US" sz="3600" dirty="0">
                  <a:solidFill>
                    <a:schemeClr val="tx2"/>
                  </a:solidFill>
                </a:rPr>
                <a:t>－（ </a:t>
              </a:r>
              <a:r>
                <a:rPr lang="en-US" altLang="ja-JP" sz="4000" i="1" dirty="0">
                  <a:solidFill>
                    <a:srgbClr val="FFFF00"/>
                  </a:solidFill>
                  <a:latin typeface="Times New Roman" pitchFamily="18" charset="0"/>
                </a:rPr>
                <a:t>a</a:t>
              </a:r>
              <a:r>
                <a:rPr lang="en-US" altLang="ja-JP" sz="2800" dirty="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ja-JP" altLang="en-US" sz="2800" dirty="0">
                  <a:solidFill>
                    <a:srgbClr val="FFFFFF"/>
                  </a:solidFill>
                  <a:latin typeface="Arial" charset="0"/>
                </a:rPr>
                <a:t>＋ </a:t>
              </a:r>
              <a:r>
                <a:rPr lang="en-US" altLang="ja-JP" sz="4000" i="1" dirty="0" err="1">
                  <a:solidFill>
                    <a:srgbClr val="FFFF00"/>
                  </a:solidFill>
                  <a:latin typeface="Times New Roman" pitchFamily="18" charset="0"/>
                </a:rPr>
                <a:t>b</a:t>
              </a:r>
              <a:r>
                <a:rPr lang="en-US" altLang="ja-JP" sz="4000" i="1" dirty="0" err="1">
                  <a:solidFill>
                    <a:srgbClr val="FFFFFF"/>
                  </a:solidFill>
                  <a:latin typeface="Times New Roman" pitchFamily="18" charset="0"/>
                </a:rPr>
                <a:t>x</a:t>
              </a:r>
              <a:r>
                <a:rPr lang="en-US" altLang="ja-JP" sz="4000" i="1" baseline="-25000" dirty="0" err="1">
                  <a:solidFill>
                    <a:srgbClr val="FFFFFF"/>
                  </a:solidFill>
                  <a:latin typeface="Times New Roman" pitchFamily="18" charset="0"/>
                </a:rPr>
                <a:t>i</a:t>
              </a:r>
              <a:r>
                <a:rPr kumimoji="1" lang="ja-JP" altLang="en-US" sz="3600" dirty="0">
                  <a:solidFill>
                    <a:schemeClr val="tx2"/>
                  </a:solidFill>
                </a:rPr>
                <a:t> ）｝</a:t>
              </a:r>
              <a:r>
                <a:rPr kumimoji="1" lang="ja-JP" altLang="en-US" sz="3600" baseline="30000" dirty="0">
                  <a:solidFill>
                    <a:schemeClr val="tx2"/>
                  </a:solidFill>
                </a:rPr>
                <a:t>２</a:t>
              </a:r>
            </a:p>
          </p:txBody>
        </p:sp>
      </p:grpSp>
      <p:sp>
        <p:nvSpPr>
          <p:cNvPr id="140" name="Oval 12"/>
          <p:cNvSpPr>
            <a:spLocks noChangeArrowheads="1"/>
          </p:cNvSpPr>
          <p:nvPr/>
        </p:nvSpPr>
        <p:spPr bwMode="auto">
          <a:xfrm>
            <a:off x="3429991" y="5156394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141" name="Oval 13"/>
          <p:cNvSpPr>
            <a:spLocks noChangeArrowheads="1"/>
          </p:cNvSpPr>
          <p:nvPr/>
        </p:nvSpPr>
        <p:spPr bwMode="auto">
          <a:xfrm>
            <a:off x="5230216" y="5588194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142" name="Oval 15"/>
          <p:cNvSpPr>
            <a:spLocks noChangeArrowheads="1"/>
          </p:cNvSpPr>
          <p:nvPr/>
        </p:nvSpPr>
        <p:spPr bwMode="auto">
          <a:xfrm>
            <a:off x="4438054" y="4869057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143" name="Oval 16"/>
          <p:cNvSpPr>
            <a:spLocks noChangeArrowheads="1"/>
          </p:cNvSpPr>
          <p:nvPr/>
        </p:nvSpPr>
        <p:spPr bwMode="auto">
          <a:xfrm>
            <a:off x="6309716" y="4077866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144" name="Oval 17"/>
          <p:cNvSpPr>
            <a:spLocks noChangeArrowheads="1"/>
          </p:cNvSpPr>
          <p:nvPr/>
        </p:nvSpPr>
        <p:spPr bwMode="auto">
          <a:xfrm>
            <a:off x="7173316" y="3572069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145" name="Oval 18"/>
          <p:cNvSpPr>
            <a:spLocks noChangeArrowheads="1"/>
          </p:cNvSpPr>
          <p:nvPr/>
        </p:nvSpPr>
        <p:spPr bwMode="auto">
          <a:xfrm>
            <a:off x="8757641" y="3212099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146" name="Oval 19"/>
          <p:cNvSpPr>
            <a:spLocks noChangeArrowheads="1"/>
          </p:cNvSpPr>
          <p:nvPr/>
        </p:nvSpPr>
        <p:spPr bwMode="auto">
          <a:xfrm>
            <a:off x="5733454" y="4076894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147" name="Oval 22"/>
          <p:cNvSpPr>
            <a:spLocks noChangeArrowheads="1"/>
          </p:cNvSpPr>
          <p:nvPr/>
        </p:nvSpPr>
        <p:spPr bwMode="auto">
          <a:xfrm>
            <a:off x="8038504" y="4437257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148" name="Oval 23"/>
          <p:cNvSpPr>
            <a:spLocks noChangeArrowheads="1"/>
          </p:cNvSpPr>
          <p:nvPr/>
        </p:nvSpPr>
        <p:spPr bwMode="auto">
          <a:xfrm>
            <a:off x="6671841" y="4870078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295256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 animBg="1"/>
      <p:bldP spid="60" grpId="0" animBg="1"/>
      <p:bldP spid="4" grpId="0" animBg="1"/>
      <p:bldP spid="47" grpId="0" animBg="1"/>
      <p:bldP spid="49" grpId="0" animBg="1"/>
      <p:bldP spid="51" grpId="0" animBg="1"/>
      <p:bldP spid="56" grpId="0" animBg="1"/>
      <p:bldP spid="57" grpId="0" animBg="1"/>
      <p:bldP spid="58" grpId="0" animBg="1"/>
      <p:bldP spid="105" grpId="0" animBg="1"/>
      <p:bldP spid="106" grpId="0" animBg="1"/>
      <p:bldP spid="107" grpId="0" animBg="1"/>
      <p:bldP spid="110" grpId="0"/>
      <p:bldP spid="117" grpId="0"/>
      <p:bldP spid="118" grpId="0" animBg="1"/>
      <p:bldP spid="119" grpId="0"/>
      <p:bldP spid="121" grpId="0"/>
      <p:bldP spid="12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69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07950" y="115888"/>
            <a:ext cx="8567738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4400" dirty="0">
                <a:solidFill>
                  <a:srgbClr val="FFFF00"/>
                </a:solidFill>
                <a:latin typeface="Arial" charset="0"/>
              </a:rPr>
              <a:t>回帰直線の求め方</a:t>
            </a:r>
            <a:r>
              <a:rPr lang="ja-JP" altLang="en-US" sz="4400" dirty="0">
                <a:solidFill>
                  <a:srgbClr val="00FFFF"/>
                </a:solidFill>
                <a:latin typeface="Arial" charset="0"/>
              </a:rPr>
              <a:t>（最小二乗法）</a:t>
            </a: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118989" y="891511"/>
            <a:ext cx="1209734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2800" dirty="0">
                <a:solidFill>
                  <a:schemeClr val="accent4"/>
                </a:solidFill>
              </a:rPr>
              <a:t>残差</a:t>
            </a:r>
            <a:r>
              <a:rPr kumimoji="1" lang="ja-JP" altLang="en-US" sz="2800" dirty="0">
                <a:solidFill>
                  <a:schemeClr val="tx2"/>
                </a:solidFill>
              </a:rPr>
              <a:t>が</a:t>
            </a:r>
            <a:r>
              <a:rPr kumimoji="1" lang="ja-JP" altLang="en-US" sz="2800" dirty="0">
                <a:solidFill>
                  <a:schemeClr val="accent4"/>
                </a:solidFill>
                <a:uFill>
                  <a:solidFill>
                    <a:schemeClr val="accent4"/>
                  </a:solidFill>
                </a:uFill>
              </a:rPr>
              <a:t>できるだけ小さくなるような</a:t>
            </a:r>
            <a:r>
              <a:rPr kumimoji="1" lang="ja-JP" altLang="en-US" sz="2800" dirty="0">
                <a:solidFill>
                  <a:schemeClr val="tx2"/>
                </a:solidFill>
              </a:rPr>
              <a:t>回帰直線の「切片</a:t>
            </a:r>
            <a:r>
              <a:rPr lang="en-US" altLang="ja-JP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2800" dirty="0">
                <a:solidFill>
                  <a:schemeClr val="tx2"/>
                </a:solidFill>
              </a:rPr>
              <a:t>」「傾き</a:t>
            </a:r>
            <a:r>
              <a:rPr lang="en-US" altLang="ja-JP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ja-JP" altLang="en-US" sz="2800" dirty="0">
                <a:solidFill>
                  <a:schemeClr val="tx2"/>
                </a:solidFill>
              </a:rPr>
              <a:t>」を求めるために、</a:t>
            </a:r>
            <a:endParaRPr lang="en-US" altLang="ja-JP" sz="2800" dirty="0">
              <a:solidFill>
                <a:schemeClr val="tx2"/>
              </a:solidFill>
            </a:endParaRPr>
          </a:p>
          <a:p>
            <a:r>
              <a:rPr kumimoji="1" lang="ja-JP" altLang="en-US" sz="2800" dirty="0">
                <a:solidFill>
                  <a:schemeClr val="tx2"/>
                </a:solidFill>
              </a:rPr>
              <a:t>「</a:t>
            </a:r>
            <a:r>
              <a:rPr lang="ja-JP" altLang="en-US" sz="2800" u="heavy" dirty="0">
                <a:solidFill>
                  <a:schemeClr val="accent4"/>
                </a:solidFill>
                <a:uFill>
                  <a:solidFill>
                    <a:schemeClr val="accent4"/>
                  </a:solidFill>
                </a:uFill>
              </a:rPr>
              <a:t>残差の２乗和</a:t>
            </a:r>
            <a:r>
              <a:rPr kumimoji="1" lang="ja-JP" altLang="en-US" sz="2800" dirty="0">
                <a:solidFill>
                  <a:schemeClr val="tx2"/>
                </a:solidFill>
              </a:rPr>
              <a:t>」を計算し</a:t>
            </a:r>
            <a:r>
              <a:rPr kumimoji="1" lang="en-US" altLang="ja-JP" sz="2800" dirty="0">
                <a:solidFill>
                  <a:schemeClr val="tx2"/>
                </a:solidFill>
              </a:rPr>
              <a:t>‥‥</a:t>
            </a:r>
            <a:endParaRPr kumimoji="1" lang="ja-JP" altLang="en-US" sz="2800" dirty="0">
              <a:solidFill>
                <a:schemeClr val="tx2"/>
              </a:solidFill>
            </a:endParaRPr>
          </a:p>
        </p:txBody>
      </p:sp>
      <p:sp>
        <p:nvSpPr>
          <p:cNvPr id="119" name="テキスト ボックス 118"/>
          <p:cNvSpPr txBox="1"/>
          <p:nvPr/>
        </p:nvSpPr>
        <p:spPr>
          <a:xfrm>
            <a:off x="1991197" y="2143924"/>
            <a:ext cx="10081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accent4"/>
                </a:solidFill>
              </a:rPr>
              <a:t>Ｄ</a:t>
            </a:r>
            <a:r>
              <a:rPr kumimoji="1" lang="ja-JP" altLang="en-US" sz="3200" dirty="0">
                <a:solidFill>
                  <a:schemeClr val="tx2"/>
                </a:solidFill>
              </a:rPr>
              <a:t> ＝</a:t>
            </a:r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2927301" y="1845618"/>
            <a:ext cx="746828" cy="117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0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4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48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0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grpSp>
        <p:nvGrpSpPr>
          <p:cNvPr id="125" name="グループ化 124"/>
          <p:cNvGrpSpPr/>
          <p:nvPr/>
        </p:nvGrpSpPr>
        <p:grpSpPr>
          <a:xfrm>
            <a:off x="3411714" y="2002938"/>
            <a:ext cx="2373832" cy="707886"/>
            <a:chOff x="6599709" y="1983942"/>
            <a:chExt cx="2373832" cy="707886"/>
          </a:xfrm>
        </p:grpSpPr>
        <p:sp>
          <p:nvSpPr>
            <p:cNvPr id="122" name="テキスト ボックス 121"/>
            <p:cNvSpPr txBox="1"/>
            <p:nvPr/>
          </p:nvSpPr>
          <p:spPr>
            <a:xfrm>
              <a:off x="6599709" y="1983942"/>
              <a:ext cx="237383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3600" dirty="0">
                  <a:solidFill>
                    <a:schemeClr val="tx2"/>
                  </a:solidFill>
                </a:rPr>
                <a:t>｛ </a:t>
              </a:r>
              <a:r>
                <a:rPr kumimoji="1" lang="en-US" altLang="ja-JP" sz="4000" i="1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1" lang="en-US" altLang="ja-JP" sz="4000" i="1" baseline="-250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en-US" altLang="ja-JP" sz="3600" dirty="0">
                  <a:solidFill>
                    <a:schemeClr val="tx2"/>
                  </a:solidFill>
                </a:rPr>
                <a:t> </a:t>
              </a:r>
              <a:r>
                <a:rPr kumimoji="1" lang="ja-JP" altLang="en-US" sz="3600" dirty="0">
                  <a:solidFill>
                    <a:schemeClr val="tx2"/>
                  </a:solidFill>
                </a:rPr>
                <a:t>－ </a:t>
              </a:r>
              <a:r>
                <a:rPr lang="en-US" altLang="ja-JP" sz="4000" i="1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lang="en-US" altLang="ja-JP" sz="4000" i="1" baseline="-25000" dirty="0" err="1">
                  <a:solidFill>
                    <a:srgbClr val="FFFFFF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ja-JP" altLang="en-US" sz="3600" dirty="0">
                  <a:solidFill>
                    <a:schemeClr val="tx2"/>
                  </a:solidFill>
                </a:rPr>
                <a:t> ｝</a:t>
              </a:r>
              <a:r>
                <a:rPr kumimoji="1" lang="ja-JP" altLang="en-US" sz="3600" baseline="30000" dirty="0">
                  <a:solidFill>
                    <a:schemeClr val="tx2"/>
                  </a:solidFill>
                </a:rPr>
                <a:t>２</a:t>
              </a:r>
            </a:p>
          </p:txBody>
        </p:sp>
        <p:sp>
          <p:nvSpPr>
            <p:cNvPr id="123" name="Text Box 30"/>
            <p:cNvSpPr txBox="1">
              <a:spLocks noChangeArrowheads="1"/>
            </p:cNvSpPr>
            <p:nvPr/>
          </p:nvSpPr>
          <p:spPr bwMode="auto">
            <a:xfrm>
              <a:off x="7803297" y="2010182"/>
              <a:ext cx="647700" cy="6463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ja-JP" altLang="en-US" sz="3600" dirty="0">
                  <a:solidFill>
                    <a:srgbClr val="FFFFFF"/>
                  </a:solidFill>
                  <a:latin typeface="Arial" charset="0"/>
                </a:rPr>
                <a:t>＾</a:t>
              </a:r>
            </a:p>
          </p:txBody>
        </p:sp>
      </p:grpSp>
      <p:sp>
        <p:nvSpPr>
          <p:cNvPr id="126" name="テキスト ボックス 125"/>
          <p:cNvSpPr txBox="1"/>
          <p:nvPr/>
        </p:nvSpPr>
        <p:spPr>
          <a:xfrm>
            <a:off x="5847252" y="2143924"/>
            <a:ext cx="6084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2"/>
                </a:solidFill>
              </a:rPr>
              <a:t>＝</a:t>
            </a:r>
          </a:p>
        </p:txBody>
      </p:sp>
      <p:grpSp>
        <p:nvGrpSpPr>
          <p:cNvPr id="139" name="グループ化 138"/>
          <p:cNvGrpSpPr/>
          <p:nvPr/>
        </p:nvGrpSpPr>
        <p:grpSpPr>
          <a:xfrm>
            <a:off x="6420917" y="1845618"/>
            <a:ext cx="4427264" cy="1175706"/>
            <a:chOff x="6420917" y="1773610"/>
            <a:chExt cx="4427264" cy="1175706"/>
          </a:xfrm>
        </p:grpSpPr>
        <p:sp>
          <p:nvSpPr>
            <p:cNvPr id="127" name="テキスト ボックス 126"/>
            <p:cNvSpPr txBox="1"/>
            <p:nvPr/>
          </p:nvSpPr>
          <p:spPr>
            <a:xfrm>
              <a:off x="6420917" y="1773610"/>
              <a:ext cx="746828" cy="117570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ct val="80000"/>
                </a:lnSpc>
              </a:pPr>
              <a:r>
                <a:rPr lang="ja-JP" altLang="en-US" sz="2000" dirty="0">
                  <a:solidFill>
                    <a:schemeClr val="accent5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Ｎ</a:t>
              </a:r>
              <a:endParaRPr lang="en-US" altLang="ja-JP" sz="4400" dirty="0">
                <a:solidFill>
                  <a:schemeClr val="accent5"/>
                </a:solidFill>
                <a:latin typeface="Symbol" panose="05050102010706020507" pitchFamily="18" charset="2"/>
              </a:endParaRPr>
            </a:p>
            <a:p>
              <a:pPr algn="ctr">
                <a:lnSpc>
                  <a:spcPct val="80000"/>
                </a:lnSpc>
              </a:pPr>
              <a:r>
                <a:rPr lang="en-US" altLang="ja-JP" sz="4800" dirty="0">
                  <a:solidFill>
                    <a:schemeClr val="bg1"/>
                  </a:solidFill>
                  <a:latin typeface="Symbol" panose="05050102010706020507" pitchFamily="18" charset="2"/>
                </a:rPr>
                <a:t>S</a:t>
              </a:r>
            </a:p>
            <a:p>
              <a:pPr lvl="0" algn="ctr">
                <a:lnSpc>
                  <a:spcPct val="80000"/>
                </a:lnSpc>
              </a:pPr>
              <a:r>
                <a:rPr lang="en-US" altLang="ja-JP" sz="2000" b="1" i="1" dirty="0" err="1">
                  <a:solidFill>
                    <a:schemeClr val="accent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lang="ja-JP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en-US" altLang="ja-JP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=</a:t>
              </a:r>
              <a:r>
                <a:rPr lang="ja-JP" altLang="en-US" sz="20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１</a:t>
              </a:r>
            </a:p>
          </p:txBody>
        </p:sp>
        <p:sp>
          <p:nvSpPr>
            <p:cNvPr id="129" name="テキスト ボックス 128"/>
            <p:cNvSpPr txBox="1"/>
            <p:nvPr/>
          </p:nvSpPr>
          <p:spPr>
            <a:xfrm>
              <a:off x="6895502" y="1930930"/>
              <a:ext cx="395267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lvl="0"/>
              <a:r>
                <a:rPr kumimoji="1" lang="ja-JP" altLang="en-US" sz="3600" dirty="0">
                  <a:solidFill>
                    <a:schemeClr val="tx2"/>
                  </a:solidFill>
                </a:rPr>
                <a:t>｛ </a:t>
              </a:r>
              <a:r>
                <a:rPr kumimoji="1" lang="en-US" altLang="ja-JP" sz="4000" i="1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y</a:t>
              </a:r>
              <a:r>
                <a:rPr kumimoji="1" lang="en-US" altLang="ja-JP" sz="4000" i="1" baseline="-25000" dirty="0" err="1">
                  <a:solidFill>
                    <a:schemeClr val="tx2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i</a:t>
              </a:r>
              <a:r>
                <a:rPr kumimoji="1" lang="en-US" altLang="ja-JP" sz="3600" dirty="0">
                  <a:solidFill>
                    <a:schemeClr val="tx2"/>
                  </a:solidFill>
                </a:rPr>
                <a:t> </a:t>
              </a:r>
              <a:r>
                <a:rPr kumimoji="1" lang="ja-JP" altLang="en-US" sz="3600" dirty="0">
                  <a:solidFill>
                    <a:schemeClr val="tx2"/>
                  </a:solidFill>
                </a:rPr>
                <a:t>－（ </a:t>
              </a:r>
              <a:r>
                <a:rPr lang="en-US" altLang="ja-JP" sz="4000" i="1" dirty="0">
                  <a:solidFill>
                    <a:srgbClr val="FFFF00"/>
                  </a:solidFill>
                  <a:latin typeface="Times New Roman" pitchFamily="18" charset="0"/>
                </a:rPr>
                <a:t>a</a:t>
              </a:r>
              <a:r>
                <a:rPr lang="en-US" altLang="ja-JP" sz="2800" dirty="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ja-JP" altLang="en-US" sz="2800" dirty="0">
                  <a:solidFill>
                    <a:srgbClr val="FFFFFF"/>
                  </a:solidFill>
                  <a:latin typeface="Arial" charset="0"/>
                </a:rPr>
                <a:t>＋ </a:t>
              </a:r>
              <a:r>
                <a:rPr lang="en-US" altLang="ja-JP" sz="4000" i="1" dirty="0" err="1">
                  <a:solidFill>
                    <a:srgbClr val="FFFF00"/>
                  </a:solidFill>
                  <a:latin typeface="Times New Roman" pitchFamily="18" charset="0"/>
                </a:rPr>
                <a:t>b</a:t>
              </a:r>
              <a:r>
                <a:rPr lang="en-US" altLang="ja-JP" sz="4000" i="1" dirty="0" err="1">
                  <a:solidFill>
                    <a:srgbClr val="FFFFFF"/>
                  </a:solidFill>
                  <a:latin typeface="Times New Roman" pitchFamily="18" charset="0"/>
                </a:rPr>
                <a:t>x</a:t>
              </a:r>
              <a:r>
                <a:rPr lang="en-US" altLang="ja-JP" sz="4000" i="1" baseline="-25000" dirty="0" err="1">
                  <a:solidFill>
                    <a:srgbClr val="FFFFFF"/>
                  </a:solidFill>
                  <a:latin typeface="Times New Roman" pitchFamily="18" charset="0"/>
                </a:rPr>
                <a:t>i</a:t>
              </a:r>
              <a:r>
                <a:rPr kumimoji="1" lang="ja-JP" altLang="en-US" sz="3600" dirty="0">
                  <a:solidFill>
                    <a:schemeClr val="tx2"/>
                  </a:solidFill>
                </a:rPr>
                <a:t> ）｝</a:t>
              </a:r>
              <a:r>
                <a:rPr kumimoji="1" lang="ja-JP" altLang="en-US" sz="3600" baseline="30000" dirty="0">
                  <a:solidFill>
                    <a:schemeClr val="tx2"/>
                  </a:solidFill>
                </a:rPr>
                <a:t>２</a:t>
              </a:r>
            </a:p>
          </p:txBody>
        </p:sp>
      </p:grpSp>
      <p:sp>
        <p:nvSpPr>
          <p:cNvPr id="2" name="テキスト ボックス 1"/>
          <p:cNvSpPr txBox="1"/>
          <p:nvPr/>
        </p:nvSpPr>
        <p:spPr>
          <a:xfrm>
            <a:off x="118989" y="2997746"/>
            <a:ext cx="122413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2"/>
                </a:solidFill>
              </a:rPr>
              <a:t>「</a:t>
            </a:r>
            <a:r>
              <a:rPr kumimoji="1" lang="ja-JP" altLang="en-US" sz="2800" dirty="0">
                <a:solidFill>
                  <a:schemeClr val="accent4"/>
                </a:solidFill>
              </a:rPr>
              <a:t>残差の２乗和 Ｄ</a:t>
            </a:r>
            <a:r>
              <a:rPr kumimoji="1" lang="ja-JP" altLang="en-US" sz="2800" dirty="0">
                <a:solidFill>
                  <a:schemeClr val="tx2"/>
                </a:solidFill>
              </a:rPr>
              <a:t>」が最小となる </a:t>
            </a:r>
            <a:r>
              <a:rPr kumimoji="1" lang="en-US" altLang="ja-JP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ja-JP" altLang="en-US" sz="2800" dirty="0">
                <a:solidFill>
                  <a:schemeClr val="tx2"/>
                </a:solidFill>
              </a:rPr>
              <a:t> と </a:t>
            </a:r>
            <a:r>
              <a:rPr kumimoji="1" lang="en-US" altLang="ja-JP" sz="28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ja-JP" altLang="en-US" sz="2800" dirty="0">
                <a:solidFill>
                  <a:schemeClr val="tx2"/>
                </a:solidFill>
              </a:rPr>
              <a:t> を見つけるために、</a:t>
            </a:r>
            <a:r>
              <a:rPr kumimoji="1" lang="ja-JP" altLang="en-US" sz="2800" u="heavy" dirty="0">
                <a:solidFill>
                  <a:schemeClr val="tx2"/>
                </a:solidFill>
                <a:uFill>
                  <a:solidFill>
                    <a:schemeClr val="accent1"/>
                  </a:solidFill>
                </a:uFill>
              </a:rPr>
              <a:t>Ｄ を </a:t>
            </a:r>
            <a:r>
              <a:rPr lang="en-US" altLang="ja-JP" sz="2800" i="1" u="heavy" dirty="0">
                <a:solidFill>
                  <a:schemeClr val="accent2"/>
                </a:solidFill>
                <a:uFill>
                  <a:solidFill>
                    <a:schemeClr val="accent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ja-JP" altLang="en-US" sz="2800" u="heavy" dirty="0">
                <a:solidFill>
                  <a:schemeClr val="tx2"/>
                </a:solidFill>
                <a:uFill>
                  <a:solidFill>
                    <a:schemeClr val="accent1"/>
                  </a:solidFill>
                </a:uFill>
              </a:rPr>
              <a:t> と </a:t>
            </a:r>
            <a:r>
              <a:rPr lang="en-US" altLang="ja-JP" sz="2800" i="1" u="heavy" dirty="0">
                <a:solidFill>
                  <a:schemeClr val="accent2"/>
                </a:solidFill>
                <a:uFill>
                  <a:solidFill>
                    <a:schemeClr val="accent1"/>
                  </a:solidFill>
                </a:u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ja-JP" altLang="en-US" sz="2800" u="heavy" dirty="0">
                <a:solidFill>
                  <a:schemeClr val="tx2"/>
                </a:solidFill>
                <a:uFill>
                  <a:solidFill>
                    <a:schemeClr val="accent1"/>
                  </a:solidFill>
                </a:uFill>
              </a:rPr>
              <a:t> で偏微分</a:t>
            </a:r>
            <a:r>
              <a:rPr lang="ja-JP" altLang="en-US" sz="2800" dirty="0">
                <a:solidFill>
                  <a:schemeClr val="tx2"/>
                </a:solidFill>
              </a:rPr>
              <a:t>し、</a:t>
            </a:r>
            <a:endParaRPr kumimoji="1" lang="ja-JP" altLang="en-US" sz="2800" dirty="0">
              <a:solidFill>
                <a:schemeClr val="tx2"/>
              </a:solidFill>
            </a:endParaRP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3244404" y="3573810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Times New Roman" panose="02020603050405020304" pitchFamily="18" charset="0"/>
              </a:rPr>
              <a:t>∂</a:t>
            </a:r>
            <a:r>
              <a:rPr kumimoji="1" lang="ja-JP" altLang="en-US" sz="3200" dirty="0">
                <a:solidFill>
                  <a:schemeClr val="tx2"/>
                </a:solidFill>
              </a:rPr>
              <a:t>Ｄ</a:t>
            </a: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3244404" y="4046954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Times New Roman" panose="02020603050405020304" pitchFamily="18" charset="0"/>
              </a:rPr>
              <a:t>∂</a:t>
            </a:r>
            <a:r>
              <a:rPr kumimoji="1" lang="en-US" altLang="ja-JP" sz="40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32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" name="直線コネクタ 6"/>
          <p:cNvCxnSpPr/>
          <p:nvPr/>
        </p:nvCxnSpPr>
        <p:spPr>
          <a:xfrm>
            <a:off x="3244404" y="4142130"/>
            <a:ext cx="93610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68" name="テキスト ボックス 67"/>
          <p:cNvSpPr txBox="1"/>
          <p:nvPr/>
        </p:nvSpPr>
        <p:spPr>
          <a:xfrm>
            <a:off x="4252516" y="3849742"/>
            <a:ext cx="105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2"/>
                </a:solidFill>
              </a:rPr>
              <a:t>＝ ０</a:t>
            </a:r>
          </a:p>
        </p:txBody>
      </p:sp>
      <p:sp>
        <p:nvSpPr>
          <p:cNvPr id="69" name="テキスト ボックス 68"/>
          <p:cNvSpPr txBox="1"/>
          <p:nvPr/>
        </p:nvSpPr>
        <p:spPr>
          <a:xfrm>
            <a:off x="137005" y="4653930"/>
            <a:ext cx="122233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2"/>
                </a:solidFill>
              </a:rPr>
              <a:t>によって、Ｄが極小となる </a:t>
            </a:r>
            <a:r>
              <a:rPr kumimoji="1" lang="en-US" altLang="ja-JP" sz="3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ja-JP" altLang="en-US" sz="2800" dirty="0">
                <a:solidFill>
                  <a:schemeClr val="tx2"/>
                </a:solidFill>
              </a:rPr>
              <a:t> と </a:t>
            </a:r>
            <a:r>
              <a:rPr lang="en-US" altLang="ja-JP" sz="3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ja-JP" altLang="en-US" sz="2800" dirty="0">
                <a:solidFill>
                  <a:schemeClr val="tx2"/>
                </a:solidFill>
              </a:rPr>
              <a:t> を求めると</a:t>
            </a:r>
            <a:r>
              <a:rPr kumimoji="1" lang="en-US" altLang="ja-JP" sz="2800" dirty="0">
                <a:solidFill>
                  <a:schemeClr val="tx2"/>
                </a:solidFill>
              </a:rPr>
              <a:t>‥‥</a:t>
            </a:r>
            <a:r>
              <a:rPr kumimoji="1" lang="ja-JP" altLang="en-US" sz="1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（大学理系レベルなので、計算結果だけを見ればよい。）</a:t>
            </a:r>
            <a:endParaRPr kumimoji="1" lang="ja-JP" altLang="en-US" sz="28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6340748" y="3573810"/>
            <a:ext cx="9361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Times New Roman" panose="02020603050405020304" pitchFamily="18" charset="0"/>
              </a:rPr>
              <a:t>∂</a:t>
            </a:r>
            <a:r>
              <a:rPr kumimoji="1" lang="ja-JP" altLang="en-US" sz="3200" dirty="0">
                <a:solidFill>
                  <a:schemeClr val="tx2"/>
                </a:solidFill>
              </a:rPr>
              <a:t>Ｄ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6340748" y="4046954"/>
            <a:ext cx="93610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2"/>
                </a:solidFill>
                <a:latin typeface="ＭＳ Ｐゴシック" panose="020B0600070205080204" pitchFamily="50" charset="-128"/>
                <a:ea typeface="ＭＳ Ｐゴシック" panose="020B0600070205080204" pitchFamily="50" charset="-128"/>
                <a:cs typeface="Times New Roman" panose="02020603050405020304" pitchFamily="18" charset="0"/>
              </a:rPr>
              <a:t>∂</a:t>
            </a:r>
            <a:r>
              <a:rPr kumimoji="1" lang="en-US" altLang="ja-JP" sz="40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3200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72" name="直線コネクタ 71"/>
          <p:cNvCxnSpPr/>
          <p:nvPr/>
        </p:nvCxnSpPr>
        <p:spPr>
          <a:xfrm>
            <a:off x="6340748" y="4142130"/>
            <a:ext cx="936104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73" name="テキスト ボックス 72"/>
          <p:cNvSpPr txBox="1"/>
          <p:nvPr/>
        </p:nvSpPr>
        <p:spPr>
          <a:xfrm>
            <a:off x="7348860" y="3849742"/>
            <a:ext cx="10510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tx2"/>
                </a:solidFill>
              </a:rPr>
              <a:t>＝ ０</a:t>
            </a:r>
          </a:p>
        </p:txBody>
      </p:sp>
      <p:sp>
        <p:nvSpPr>
          <p:cNvPr id="75" name="下矢印 74"/>
          <p:cNvSpPr/>
          <p:nvPr/>
        </p:nvSpPr>
        <p:spPr>
          <a:xfrm>
            <a:off x="11052957" y="5662042"/>
            <a:ext cx="576064" cy="1008112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4244162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67" grpId="0"/>
      <p:bldP spid="68" grpId="0"/>
      <p:bldP spid="69" grpId="0"/>
      <p:bldP spid="70" grpId="0"/>
      <p:bldP spid="71" grpId="0"/>
      <p:bldP spid="73" grpId="0"/>
      <p:bldP spid="7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7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631157" y="1485578"/>
            <a:ext cx="928903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96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確認演習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551037" y="3717826"/>
            <a:ext cx="114492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600" dirty="0">
                <a:solidFill>
                  <a:schemeClr val="tx2"/>
                </a:solidFill>
              </a:rPr>
              <a:t>次の問題を、　</a:t>
            </a:r>
            <a:r>
              <a:rPr kumimoji="1" lang="ja-JP" altLang="en-US" sz="3600" dirty="0">
                <a:solidFill>
                  <a:schemeClr val="accent2"/>
                </a:solidFill>
              </a:rPr>
              <a:t>● 電卓　● ノート</a:t>
            </a:r>
            <a:r>
              <a:rPr kumimoji="1" lang="ja-JP" altLang="en-US" sz="3600" dirty="0">
                <a:solidFill>
                  <a:schemeClr val="tx2"/>
                </a:solidFill>
              </a:rPr>
              <a:t>　にて計算してください。</a:t>
            </a:r>
          </a:p>
        </p:txBody>
      </p:sp>
      <p:sp>
        <p:nvSpPr>
          <p:cNvPr id="4" name="円/楕円 3"/>
          <p:cNvSpPr/>
          <p:nvPr/>
        </p:nvSpPr>
        <p:spPr>
          <a:xfrm>
            <a:off x="5159549" y="4809444"/>
            <a:ext cx="2232248" cy="1152128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4800" dirty="0">
                <a:solidFill>
                  <a:schemeClr val="accent1"/>
                </a:solidFill>
              </a:rPr>
              <a:t>作業</a:t>
            </a:r>
          </a:p>
        </p:txBody>
      </p:sp>
    </p:spTree>
    <p:extLst>
      <p:ext uri="{BB962C8B-B14F-4D97-AF65-F5344CB8AC3E}">
        <p14:creationId xmlns:p14="http://schemas.microsoft.com/office/powerpoint/2010/main" val="3388241179"/>
      </p:ext>
    </p:extLst>
  </p:cSld>
  <p:clrMapOvr>
    <a:masterClrMapping/>
  </p:clrMapOvr>
  <p:transition>
    <p:dissolve/>
  </p:transition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70</a:t>
            </a:fld>
            <a:endParaRPr lang="ja-JP" alt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4" name="テキスト ボックス 3"/>
          <p:cNvSpPr txBox="1"/>
          <p:nvPr/>
        </p:nvSpPr>
        <p:spPr>
          <a:xfrm>
            <a:off x="134676" y="824202"/>
            <a:ext cx="7552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Ｄ</a:t>
            </a:r>
            <a:r>
              <a:rPr kumimoji="1" lang="ja-JP" altLang="en-US" sz="1800" dirty="0"/>
              <a:t> </a:t>
            </a:r>
            <a:r>
              <a:rPr kumimoji="1" lang="ja-JP" altLang="en-US" sz="2000" dirty="0"/>
              <a:t>＝</a:t>
            </a:r>
            <a:endParaRPr kumimoji="1" lang="ja-JP" altLang="en-US" sz="1800" dirty="0"/>
          </a:p>
        </p:txBody>
      </p:sp>
      <p:sp>
        <p:nvSpPr>
          <p:cNvPr id="6" name="テキスト ボックス 5"/>
          <p:cNvSpPr txBox="1"/>
          <p:nvPr/>
        </p:nvSpPr>
        <p:spPr>
          <a:xfrm>
            <a:off x="596297" y="824202"/>
            <a:ext cx="746828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ja-JP" sz="3200" dirty="0"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1062854" y="765498"/>
            <a:ext cx="236850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2000" dirty="0"/>
              <a:t>｛ </a:t>
            </a:r>
            <a:r>
              <a:rPr kumimoji="1" lang="en-US" altLang="ja-JP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ja-JP" i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ja-JP" sz="2000" dirty="0">
                <a:solidFill>
                  <a:schemeClr val="accent1"/>
                </a:solidFill>
              </a:rPr>
              <a:t> </a:t>
            </a:r>
            <a:r>
              <a:rPr kumimoji="1" lang="ja-JP" altLang="en-US" sz="2000" dirty="0"/>
              <a:t>－（ </a:t>
            </a:r>
            <a:r>
              <a:rPr lang="en-US" altLang="ja-JP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a</a:t>
            </a:r>
            <a:r>
              <a:rPr lang="en-US" altLang="ja-JP" sz="1600" dirty="0">
                <a:latin typeface="Arial" charset="0"/>
              </a:rPr>
              <a:t> </a:t>
            </a:r>
            <a:r>
              <a:rPr lang="ja-JP" altLang="en-US" sz="2000" dirty="0">
                <a:latin typeface="Arial" charset="0"/>
              </a:rPr>
              <a:t>＋</a:t>
            </a:r>
            <a:r>
              <a:rPr lang="ja-JP" altLang="en-US" sz="1600" dirty="0">
                <a:latin typeface="Arial" charset="0"/>
              </a:rPr>
              <a:t> </a:t>
            </a:r>
            <a:r>
              <a:rPr lang="en-US" altLang="ja-JP" b="1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b</a:t>
            </a:r>
            <a:r>
              <a:rPr lang="en-US" altLang="ja-JP" i="1" dirty="0" err="1">
                <a:solidFill>
                  <a:schemeClr val="accent1"/>
                </a:solidFill>
                <a:latin typeface="Times New Roman" pitchFamily="18" charset="0"/>
              </a:rPr>
              <a:t>x</a:t>
            </a:r>
            <a:r>
              <a:rPr lang="en-US" altLang="ja-JP" i="1" baseline="-25000" dirty="0" err="1">
                <a:solidFill>
                  <a:schemeClr val="accent1"/>
                </a:solidFill>
                <a:latin typeface="Times New Roman" pitchFamily="18" charset="0"/>
              </a:rPr>
              <a:t>i</a:t>
            </a:r>
            <a:r>
              <a:rPr kumimoji="1" lang="ja-JP" altLang="en-US" sz="2000" dirty="0"/>
              <a:t> ）｝</a:t>
            </a:r>
            <a:r>
              <a:rPr kumimoji="1" lang="ja-JP" altLang="en-US" sz="2000" baseline="30000" dirty="0"/>
              <a:t>２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134677" y="1341562"/>
            <a:ext cx="603298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Ｄを </a:t>
            </a:r>
            <a:r>
              <a:rPr kumimoji="1"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ja-JP" altLang="en-US" sz="2000" dirty="0"/>
              <a:t> と </a:t>
            </a:r>
            <a:r>
              <a:rPr kumimoji="1"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ja-JP" altLang="en-US" sz="2000" dirty="0"/>
              <a:t> で偏微分して、Ｄが極小となる所を調べると、</a:t>
            </a:r>
          </a:p>
        </p:txBody>
      </p:sp>
      <p:sp>
        <p:nvSpPr>
          <p:cNvPr id="9" name="テキスト ボックス 8"/>
          <p:cNvSpPr txBox="1"/>
          <p:nvPr/>
        </p:nvSpPr>
        <p:spPr>
          <a:xfrm>
            <a:off x="134677" y="1962295"/>
            <a:ext cx="674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+mj-ea"/>
                <a:ea typeface="+mj-ea"/>
              </a:rPr>
              <a:t>∂</a:t>
            </a:r>
            <a:r>
              <a:rPr kumimoji="1" lang="ja-JP" altLang="en-US" sz="2000" dirty="0"/>
              <a:t>Ｄ</a:t>
            </a:r>
            <a:endParaRPr kumimoji="1" lang="en-US" altLang="ja-JP" sz="2000" dirty="0"/>
          </a:p>
          <a:p>
            <a:pPr algn="ctr"/>
            <a:r>
              <a:rPr lang="ja-JP" altLang="en-US" sz="2000" dirty="0">
                <a:solidFill>
                  <a:srgbClr val="000000"/>
                </a:solidFill>
                <a:latin typeface="ＭＳ Ｐゴシック"/>
              </a:rPr>
              <a:t>∂</a:t>
            </a:r>
            <a:r>
              <a:rPr lang="en-US" altLang="ja-JP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sz="1800" b="1" i="1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" name="直線コネクタ 2"/>
          <p:cNvCxnSpPr>
            <a:stCxn id="9" idx="1"/>
            <a:endCxn id="9" idx="3"/>
          </p:cNvCxnSpPr>
          <p:nvPr/>
        </p:nvCxnSpPr>
        <p:spPr>
          <a:xfrm>
            <a:off x="134677" y="2347016"/>
            <a:ext cx="67482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" name="テキスト ボックス 11"/>
          <p:cNvSpPr txBox="1"/>
          <p:nvPr/>
        </p:nvSpPr>
        <p:spPr>
          <a:xfrm>
            <a:off x="828795" y="2126055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＝</a:t>
            </a:r>
          </a:p>
        </p:txBody>
      </p:sp>
      <p:sp>
        <p:nvSpPr>
          <p:cNvPr id="13" name="テキスト ボックス 12"/>
          <p:cNvSpPr txBox="1"/>
          <p:nvPr/>
        </p:nvSpPr>
        <p:spPr>
          <a:xfrm>
            <a:off x="1165854" y="2123204"/>
            <a:ext cx="373414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ja-JP" sz="3200" dirty="0"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14" name="テキスト ボックス 13"/>
          <p:cNvSpPr txBox="1"/>
          <p:nvPr/>
        </p:nvSpPr>
        <p:spPr>
          <a:xfrm>
            <a:off x="1434469" y="2073211"/>
            <a:ext cx="329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2000" dirty="0"/>
              <a:t>２｛ </a:t>
            </a:r>
            <a:r>
              <a:rPr kumimoji="1" lang="en-US" altLang="ja-JP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ja-JP" i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ja-JP" sz="2000" dirty="0"/>
              <a:t> </a:t>
            </a:r>
            <a:r>
              <a:rPr kumimoji="1" lang="ja-JP" altLang="en-US" sz="2000" dirty="0"/>
              <a:t>－（ </a:t>
            </a:r>
            <a:r>
              <a:rPr lang="en-US" altLang="ja-JP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a</a:t>
            </a:r>
            <a:r>
              <a:rPr lang="en-US" altLang="ja-JP" sz="1600" dirty="0">
                <a:latin typeface="Arial" charset="0"/>
              </a:rPr>
              <a:t> </a:t>
            </a:r>
            <a:r>
              <a:rPr lang="ja-JP" altLang="en-US" sz="2000" dirty="0">
                <a:latin typeface="Arial" charset="0"/>
              </a:rPr>
              <a:t>＋</a:t>
            </a:r>
            <a:r>
              <a:rPr lang="ja-JP" altLang="en-US" sz="1600" dirty="0">
                <a:latin typeface="Arial" charset="0"/>
              </a:rPr>
              <a:t> </a:t>
            </a:r>
            <a:r>
              <a:rPr lang="en-US" altLang="ja-JP" b="1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b</a:t>
            </a:r>
            <a:r>
              <a:rPr lang="en-US" altLang="ja-JP" i="1" dirty="0" err="1">
                <a:solidFill>
                  <a:schemeClr val="accent1"/>
                </a:solidFill>
                <a:latin typeface="Times New Roman" pitchFamily="18" charset="0"/>
              </a:rPr>
              <a:t>x</a:t>
            </a:r>
            <a:r>
              <a:rPr lang="en-US" altLang="ja-JP" i="1" baseline="-25000" dirty="0" err="1">
                <a:solidFill>
                  <a:schemeClr val="accent1"/>
                </a:solidFill>
                <a:latin typeface="Times New Roman" pitchFamily="18" charset="0"/>
              </a:rPr>
              <a:t>i</a:t>
            </a:r>
            <a:r>
              <a:rPr kumimoji="1" lang="ja-JP" altLang="en-US" sz="2000" dirty="0"/>
              <a:t> ）｝・（－１）</a:t>
            </a:r>
            <a:endParaRPr kumimoji="1" lang="ja-JP" altLang="en-US" sz="2000" baseline="30000" dirty="0"/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2372104" y="3081591"/>
            <a:ext cx="3199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b="1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itchFamily="18" charset="0"/>
              </a:rPr>
              <a:t>a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20" name="テキスト ボックス 19"/>
          <p:cNvSpPr txBox="1"/>
          <p:nvPr/>
        </p:nvSpPr>
        <p:spPr>
          <a:xfrm>
            <a:off x="4678473" y="2126055"/>
            <a:ext cx="120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＝ ０ より</a:t>
            </a:r>
          </a:p>
        </p:txBody>
      </p:sp>
      <p:sp>
        <p:nvSpPr>
          <p:cNvPr id="23" name="テキスト ボックス 22"/>
          <p:cNvSpPr txBox="1"/>
          <p:nvPr/>
        </p:nvSpPr>
        <p:spPr>
          <a:xfrm>
            <a:off x="1127102" y="3030221"/>
            <a:ext cx="507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200" dirty="0">
                <a:latin typeface="Symbol" panose="05050102010706020507" pitchFamily="18" charset="2"/>
              </a:rPr>
              <a:t>S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24" name="テキスト ボックス 23"/>
          <p:cNvSpPr txBox="1"/>
          <p:nvPr/>
        </p:nvSpPr>
        <p:spPr>
          <a:xfrm>
            <a:off x="1444743" y="3030221"/>
            <a:ext cx="510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25" name="テキスト ボックス 24"/>
          <p:cNvSpPr txBox="1"/>
          <p:nvPr/>
        </p:nvSpPr>
        <p:spPr>
          <a:xfrm>
            <a:off x="2054926" y="3030221"/>
            <a:ext cx="507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200" dirty="0">
                <a:latin typeface="Symbol" panose="05050102010706020507" pitchFamily="18" charset="2"/>
              </a:rPr>
              <a:t>S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27" name="テキスト ボックス 26"/>
          <p:cNvSpPr txBox="1"/>
          <p:nvPr/>
        </p:nvSpPr>
        <p:spPr>
          <a:xfrm>
            <a:off x="2983323" y="3030221"/>
            <a:ext cx="507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200" dirty="0">
                <a:latin typeface="Symbol" panose="05050102010706020507" pitchFamily="18" charset="2"/>
              </a:rPr>
              <a:t>S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28" name="テキスト ボックス 27"/>
          <p:cNvSpPr txBox="1"/>
          <p:nvPr/>
        </p:nvSpPr>
        <p:spPr>
          <a:xfrm>
            <a:off x="1703165" y="3122553"/>
            <a:ext cx="43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000" dirty="0">
                <a:solidFill>
                  <a:srgbClr val="000000"/>
                </a:solidFill>
              </a:rPr>
              <a:t>－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2634912" y="3122553"/>
            <a:ext cx="43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000" dirty="0">
                <a:solidFill>
                  <a:srgbClr val="000000"/>
                </a:solidFill>
              </a:rPr>
              <a:t>－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33" name="テキスト ボックス 32"/>
          <p:cNvSpPr txBox="1"/>
          <p:nvPr/>
        </p:nvSpPr>
        <p:spPr>
          <a:xfrm>
            <a:off x="3275277" y="3081591"/>
            <a:ext cx="537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b="1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b</a:t>
            </a:r>
            <a:r>
              <a:rPr lang="en-US" altLang="ja-JP" i="1" dirty="0" err="1">
                <a:solidFill>
                  <a:schemeClr val="accent1"/>
                </a:solidFill>
                <a:latin typeface="Times New Roman" pitchFamily="18" charset="0"/>
              </a:rPr>
              <a:t>x</a:t>
            </a:r>
            <a:r>
              <a:rPr lang="en-US" altLang="ja-JP" i="1" baseline="-25000" dirty="0" err="1">
                <a:solidFill>
                  <a:schemeClr val="accent1"/>
                </a:solidFill>
                <a:latin typeface="Times New Roman" pitchFamily="18" charset="0"/>
              </a:rPr>
              <a:t>i</a:t>
            </a:r>
            <a:endParaRPr kumimoji="1" lang="ja-JP" altLang="en-US" sz="2000" baseline="30000" dirty="0"/>
          </a:p>
        </p:txBody>
      </p:sp>
      <p:sp>
        <p:nvSpPr>
          <p:cNvPr id="34" name="テキスト ボックス 33"/>
          <p:cNvSpPr txBox="1"/>
          <p:nvPr/>
        </p:nvSpPr>
        <p:spPr>
          <a:xfrm>
            <a:off x="3791397" y="3103345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＝ ０</a:t>
            </a:r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2082422" y="3648944"/>
            <a:ext cx="62885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b="1" dirty="0">
                <a:solidFill>
                  <a:schemeClr val="accent5"/>
                </a:solidFill>
                <a:latin typeface="Times New Roman" pitchFamily="18" charset="0"/>
              </a:rPr>
              <a:t>Ｎ</a:t>
            </a:r>
            <a:r>
              <a:rPr lang="en-US" altLang="ja-JP" b="1" i="1" dirty="0">
                <a:solidFill>
                  <a:srgbClr val="00007F">
                    <a:lumMod val="60000"/>
                    <a:lumOff val="40000"/>
                  </a:srgbClr>
                </a:solidFill>
                <a:latin typeface="Times New Roman" pitchFamily="18" charset="0"/>
              </a:rPr>
              <a:t>a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1127102" y="3597574"/>
            <a:ext cx="507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200" dirty="0">
                <a:latin typeface="Symbol" panose="05050102010706020507" pitchFamily="18" charset="2"/>
              </a:rPr>
              <a:t>S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444743" y="3597574"/>
            <a:ext cx="51085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703165" y="3689906"/>
            <a:ext cx="43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000" dirty="0">
                <a:solidFill>
                  <a:srgbClr val="000000"/>
                </a:solidFill>
              </a:rPr>
              <a:t>－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41" name="テキスト ボックス 40"/>
          <p:cNvSpPr txBox="1"/>
          <p:nvPr/>
        </p:nvSpPr>
        <p:spPr>
          <a:xfrm>
            <a:off x="2634912" y="3689906"/>
            <a:ext cx="43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000" dirty="0">
                <a:solidFill>
                  <a:srgbClr val="000000"/>
                </a:solidFill>
              </a:rPr>
              <a:t>－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45" name="テキスト ボックス 44"/>
          <p:cNvSpPr txBox="1"/>
          <p:nvPr/>
        </p:nvSpPr>
        <p:spPr>
          <a:xfrm>
            <a:off x="134677" y="4147796"/>
            <a:ext cx="67482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2000" dirty="0">
                <a:latin typeface="+mj-ea"/>
                <a:ea typeface="+mj-ea"/>
              </a:rPr>
              <a:t>∂</a:t>
            </a:r>
            <a:r>
              <a:rPr kumimoji="1" lang="ja-JP" altLang="en-US" sz="2000" dirty="0"/>
              <a:t>Ｄ</a:t>
            </a:r>
            <a:endParaRPr kumimoji="1" lang="en-US" altLang="ja-JP" sz="2000" dirty="0"/>
          </a:p>
          <a:p>
            <a:pPr algn="ctr"/>
            <a:r>
              <a:rPr lang="ja-JP" altLang="en-US" sz="2000" dirty="0">
                <a:solidFill>
                  <a:srgbClr val="000000"/>
                </a:solidFill>
                <a:latin typeface="ＭＳ Ｐゴシック"/>
              </a:rPr>
              <a:t>∂</a:t>
            </a:r>
            <a:r>
              <a:rPr lang="en-US" altLang="ja-JP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sz="1800" b="1" i="1" dirty="0">
              <a:solidFill>
                <a:schemeClr val="bg2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6" name="直線コネクタ 45"/>
          <p:cNvCxnSpPr>
            <a:stCxn id="45" idx="1"/>
            <a:endCxn id="45" idx="3"/>
          </p:cNvCxnSpPr>
          <p:nvPr/>
        </p:nvCxnSpPr>
        <p:spPr>
          <a:xfrm>
            <a:off x="134677" y="4532517"/>
            <a:ext cx="67482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47" name="テキスト ボックス 46"/>
          <p:cNvSpPr txBox="1"/>
          <p:nvPr/>
        </p:nvSpPr>
        <p:spPr>
          <a:xfrm>
            <a:off x="828795" y="4311556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＝</a:t>
            </a: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1165854" y="4308705"/>
            <a:ext cx="373414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ja-JP" sz="3200" dirty="0"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49" name="テキスト ボックス 48"/>
          <p:cNvSpPr txBox="1"/>
          <p:nvPr/>
        </p:nvSpPr>
        <p:spPr>
          <a:xfrm>
            <a:off x="1434469" y="4258712"/>
            <a:ext cx="32930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2000" dirty="0"/>
              <a:t>２｛ </a:t>
            </a:r>
            <a:r>
              <a:rPr kumimoji="1" lang="en-US" altLang="ja-JP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ja-JP" i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ja-JP" sz="2000" dirty="0"/>
              <a:t> </a:t>
            </a:r>
            <a:r>
              <a:rPr kumimoji="1" lang="ja-JP" altLang="en-US" sz="2000" dirty="0"/>
              <a:t>－（ </a:t>
            </a:r>
            <a:r>
              <a:rPr lang="en-US" altLang="ja-JP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a</a:t>
            </a:r>
            <a:r>
              <a:rPr lang="en-US" altLang="ja-JP" sz="1600" dirty="0">
                <a:latin typeface="Arial" charset="0"/>
              </a:rPr>
              <a:t> </a:t>
            </a:r>
            <a:r>
              <a:rPr lang="ja-JP" altLang="en-US" sz="2000" dirty="0">
                <a:latin typeface="Arial" charset="0"/>
              </a:rPr>
              <a:t>＋</a:t>
            </a:r>
            <a:r>
              <a:rPr lang="ja-JP" altLang="en-US" sz="1600" dirty="0">
                <a:latin typeface="Arial" charset="0"/>
              </a:rPr>
              <a:t> </a:t>
            </a:r>
            <a:r>
              <a:rPr lang="en-US" altLang="ja-JP" b="1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b</a:t>
            </a:r>
            <a:r>
              <a:rPr lang="en-US" altLang="ja-JP" i="1" dirty="0" err="1">
                <a:solidFill>
                  <a:schemeClr val="accent1"/>
                </a:solidFill>
                <a:latin typeface="Times New Roman" pitchFamily="18" charset="0"/>
              </a:rPr>
              <a:t>x</a:t>
            </a:r>
            <a:r>
              <a:rPr lang="en-US" altLang="ja-JP" i="1" baseline="-25000" dirty="0" err="1">
                <a:solidFill>
                  <a:schemeClr val="accent1"/>
                </a:solidFill>
                <a:latin typeface="Times New Roman" pitchFamily="18" charset="0"/>
              </a:rPr>
              <a:t>i</a:t>
            </a:r>
            <a:r>
              <a:rPr kumimoji="1" lang="ja-JP" altLang="en-US" sz="2000" dirty="0"/>
              <a:t> ）｝・（－</a:t>
            </a:r>
            <a:r>
              <a:rPr lang="en-US" altLang="ja-JP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ja-JP" i="1" baseline="-25000" dirty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ja-JP" altLang="en-US" sz="2000" dirty="0">
                <a:solidFill>
                  <a:srgbClr val="000000"/>
                </a:solidFill>
              </a:rPr>
              <a:t> </a:t>
            </a:r>
            <a:r>
              <a:rPr kumimoji="1" lang="ja-JP" altLang="en-US" sz="2000" dirty="0"/>
              <a:t>）</a:t>
            </a:r>
            <a:endParaRPr kumimoji="1" lang="ja-JP" altLang="en-US" sz="2000" baseline="30000" dirty="0"/>
          </a:p>
        </p:txBody>
      </p:sp>
      <p:sp>
        <p:nvSpPr>
          <p:cNvPr id="50" name="テキスト ボックス 49"/>
          <p:cNvSpPr txBox="1"/>
          <p:nvPr/>
        </p:nvSpPr>
        <p:spPr>
          <a:xfrm>
            <a:off x="4678473" y="4311556"/>
            <a:ext cx="12011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＝ ０ より</a:t>
            </a:r>
          </a:p>
        </p:txBody>
      </p:sp>
      <p:sp>
        <p:nvSpPr>
          <p:cNvPr id="53" name="テキスト ボックス 52"/>
          <p:cNvSpPr txBox="1"/>
          <p:nvPr/>
        </p:nvSpPr>
        <p:spPr>
          <a:xfrm>
            <a:off x="1127102" y="5365299"/>
            <a:ext cx="507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200" dirty="0">
                <a:latin typeface="Symbol" panose="05050102010706020507" pitchFamily="18" charset="2"/>
              </a:rPr>
              <a:t>S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54" name="テキスト ボックス 53"/>
          <p:cNvSpPr txBox="1"/>
          <p:nvPr/>
        </p:nvSpPr>
        <p:spPr>
          <a:xfrm>
            <a:off x="1444743" y="5365299"/>
            <a:ext cx="69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ja-JP" i="1" baseline="-25000" dirty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ja-JP" altLang="en-US" sz="2000" dirty="0">
                <a:solidFill>
                  <a:srgbClr val="000000"/>
                </a:solidFill>
              </a:rPr>
              <a:t> </a:t>
            </a:r>
            <a:r>
              <a:rPr lang="en-US" altLang="ja-JP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57" name="テキスト ボックス 56"/>
          <p:cNvSpPr txBox="1"/>
          <p:nvPr/>
        </p:nvSpPr>
        <p:spPr>
          <a:xfrm>
            <a:off x="1991197" y="5457631"/>
            <a:ext cx="43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000" dirty="0">
                <a:solidFill>
                  <a:srgbClr val="000000"/>
                </a:solidFill>
              </a:rPr>
              <a:t>－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143325" y="5457631"/>
            <a:ext cx="43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000" dirty="0">
                <a:solidFill>
                  <a:srgbClr val="000000"/>
                </a:solidFill>
              </a:rPr>
              <a:t>－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439469" y="5438423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＝ ０</a:t>
            </a: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1165854" y="2622857"/>
            <a:ext cx="373414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ja-JP" sz="3200" dirty="0"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1434469" y="2572864"/>
            <a:ext cx="1996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2000" dirty="0"/>
              <a:t>｛ </a:t>
            </a:r>
            <a:r>
              <a:rPr kumimoji="1" lang="en-US" altLang="ja-JP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ja-JP" i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ja-JP" sz="2000" dirty="0"/>
              <a:t> </a:t>
            </a:r>
            <a:r>
              <a:rPr kumimoji="1" lang="ja-JP" altLang="en-US" sz="2000" dirty="0"/>
              <a:t>－ </a:t>
            </a:r>
            <a:r>
              <a:rPr lang="en-US" altLang="ja-JP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a</a:t>
            </a:r>
            <a:r>
              <a:rPr lang="en-US" altLang="ja-JP" sz="1600" dirty="0">
                <a:latin typeface="Arial" charset="0"/>
              </a:rPr>
              <a:t> </a:t>
            </a:r>
            <a:r>
              <a:rPr lang="ja-JP" altLang="en-US" sz="2000" dirty="0">
                <a:latin typeface="Arial" charset="0"/>
              </a:rPr>
              <a:t>－</a:t>
            </a:r>
            <a:r>
              <a:rPr lang="ja-JP" altLang="en-US" sz="1600" dirty="0">
                <a:latin typeface="Arial" charset="0"/>
              </a:rPr>
              <a:t> </a:t>
            </a:r>
            <a:r>
              <a:rPr lang="en-US" altLang="ja-JP" b="1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b</a:t>
            </a:r>
            <a:r>
              <a:rPr lang="en-US" altLang="ja-JP" i="1" dirty="0" err="1">
                <a:solidFill>
                  <a:schemeClr val="accent1"/>
                </a:solidFill>
                <a:latin typeface="Times New Roman" pitchFamily="18" charset="0"/>
              </a:rPr>
              <a:t>x</a:t>
            </a:r>
            <a:r>
              <a:rPr lang="en-US" altLang="ja-JP" i="1" baseline="-25000" dirty="0" err="1">
                <a:solidFill>
                  <a:schemeClr val="accent1"/>
                </a:solidFill>
                <a:latin typeface="Times New Roman" pitchFamily="18" charset="0"/>
              </a:rPr>
              <a:t>i</a:t>
            </a:r>
            <a:r>
              <a:rPr kumimoji="1" lang="ja-JP" altLang="en-US" sz="2000" dirty="0"/>
              <a:t> ｝</a:t>
            </a:r>
            <a:endParaRPr kumimoji="1" lang="ja-JP" altLang="en-US" sz="2000" baseline="30000" dirty="0"/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3287341" y="2625708"/>
            <a:ext cx="7691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＝ ０</a:t>
            </a: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1165854" y="4848190"/>
            <a:ext cx="373414" cy="4862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en-US" altLang="ja-JP" sz="3200" dirty="0">
                <a:latin typeface="Symbol" panose="05050102010706020507" pitchFamily="18" charset="2"/>
              </a:rPr>
              <a:t>S</a:t>
            </a: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3958393" y="4851041"/>
            <a:ext cx="6971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＝ ０</a:t>
            </a:r>
          </a:p>
        </p:txBody>
      </p:sp>
      <p:sp>
        <p:nvSpPr>
          <p:cNvPr id="80" name="テキスト ボックス 79"/>
          <p:cNvSpPr txBox="1"/>
          <p:nvPr/>
        </p:nvSpPr>
        <p:spPr>
          <a:xfrm>
            <a:off x="2586944" y="5334477"/>
            <a:ext cx="396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200" dirty="0">
                <a:latin typeface="Symbol" panose="05050102010706020507" pitchFamily="18" charset="2"/>
              </a:rPr>
              <a:t>S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81" name="テキスト ボックス 80"/>
          <p:cNvSpPr txBox="1"/>
          <p:nvPr/>
        </p:nvSpPr>
        <p:spPr>
          <a:xfrm>
            <a:off x="2882029" y="5396033"/>
            <a:ext cx="40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i="1" dirty="0">
                <a:solidFill>
                  <a:schemeClr val="accent1"/>
                </a:solidFill>
                <a:latin typeface="Times New Roman" pitchFamily="18" charset="0"/>
              </a:rPr>
              <a:t>x</a:t>
            </a:r>
            <a:r>
              <a:rPr lang="en-US" altLang="ja-JP" i="1" baseline="-25000" dirty="0">
                <a:solidFill>
                  <a:schemeClr val="accent1"/>
                </a:solidFill>
                <a:latin typeface="Times New Roman" pitchFamily="18" charset="0"/>
              </a:rPr>
              <a:t>i</a:t>
            </a:r>
            <a:endParaRPr kumimoji="1" lang="ja-JP" altLang="en-US" sz="2000" baseline="30000" dirty="0"/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2390037" y="5396033"/>
            <a:ext cx="355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a</a:t>
            </a:r>
            <a:endParaRPr kumimoji="1" lang="ja-JP" altLang="en-US" sz="2000" baseline="30000" dirty="0"/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3617990" y="5355115"/>
            <a:ext cx="507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200" dirty="0">
                <a:latin typeface="Symbol" panose="05050102010706020507" pitchFamily="18" charset="2"/>
              </a:rPr>
              <a:t>S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3421083" y="5416671"/>
            <a:ext cx="537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b</a:t>
            </a:r>
            <a:endParaRPr kumimoji="1" lang="ja-JP" altLang="en-US" sz="2000" baseline="30000" dirty="0"/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3948507" y="5387983"/>
            <a:ext cx="54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i="1" dirty="0">
                <a:solidFill>
                  <a:schemeClr val="accent1"/>
                </a:solidFill>
                <a:latin typeface="Times New Roman" pitchFamily="18" charset="0"/>
              </a:rPr>
              <a:t>x</a:t>
            </a:r>
            <a:r>
              <a:rPr lang="en-US" altLang="ja-JP" i="1" baseline="-25000" dirty="0">
                <a:solidFill>
                  <a:schemeClr val="accent1"/>
                </a:solidFill>
                <a:latin typeface="Times New Roman" pitchFamily="18" charset="0"/>
              </a:rPr>
              <a:t>i</a:t>
            </a:r>
            <a:r>
              <a:rPr lang="ja-JP" altLang="en-US" baseline="30000" dirty="0">
                <a:solidFill>
                  <a:schemeClr val="accent1"/>
                </a:solidFill>
                <a:latin typeface="Times New Roman" pitchFamily="18" charset="0"/>
              </a:rPr>
              <a:t>２</a:t>
            </a:r>
            <a:endParaRPr kumimoji="1" lang="ja-JP" altLang="en-US" sz="2000" baseline="30000" dirty="0"/>
          </a:p>
        </p:txBody>
      </p:sp>
      <p:sp>
        <p:nvSpPr>
          <p:cNvPr id="87" name="テキスト ボックス 86"/>
          <p:cNvSpPr txBox="1"/>
          <p:nvPr/>
        </p:nvSpPr>
        <p:spPr>
          <a:xfrm>
            <a:off x="1434469" y="4774115"/>
            <a:ext cx="26219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2000" dirty="0"/>
              <a:t>｛ </a:t>
            </a:r>
            <a:r>
              <a:rPr lang="en-US" altLang="ja-JP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ja-JP" i="1" baseline="-25000" dirty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ja-JP" altLang="en-US" i="1" baseline="-25000" dirty="0">
                <a:solidFill>
                  <a:srgbClr val="FF0000"/>
                </a:solidFill>
                <a:latin typeface="Times New Roman" pitchFamily="18" charset="0"/>
              </a:rPr>
              <a:t> </a:t>
            </a:r>
            <a:r>
              <a:rPr kumimoji="1" lang="en-US" altLang="ja-JP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ja-JP" i="1" baseline="-25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en-US" altLang="ja-JP" sz="2000" dirty="0"/>
              <a:t> </a:t>
            </a:r>
            <a:r>
              <a:rPr kumimoji="1" lang="ja-JP" altLang="en-US" sz="2000" dirty="0"/>
              <a:t>－ </a:t>
            </a:r>
            <a:r>
              <a:rPr lang="en-US" altLang="ja-JP" b="1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a</a:t>
            </a:r>
            <a:r>
              <a:rPr lang="en-US" altLang="ja-JP" i="1" dirty="0" err="1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ja-JP" i="1" baseline="-25000" dirty="0" err="1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en-US" altLang="ja-JP" sz="1600" dirty="0">
                <a:latin typeface="Arial" charset="0"/>
              </a:rPr>
              <a:t> </a:t>
            </a:r>
            <a:r>
              <a:rPr lang="ja-JP" altLang="en-US" sz="2000" dirty="0">
                <a:latin typeface="Arial" charset="0"/>
              </a:rPr>
              <a:t>＋</a:t>
            </a:r>
            <a:r>
              <a:rPr lang="ja-JP" altLang="en-US" sz="1600" dirty="0">
                <a:latin typeface="Arial" charset="0"/>
              </a:rPr>
              <a:t> </a:t>
            </a:r>
            <a:r>
              <a:rPr lang="en-US" altLang="ja-JP" b="1" i="1" dirty="0" err="1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b</a:t>
            </a:r>
            <a:r>
              <a:rPr lang="en-US" altLang="ja-JP" i="1" dirty="0" err="1">
                <a:solidFill>
                  <a:schemeClr val="accent1"/>
                </a:solidFill>
                <a:latin typeface="Times New Roman" pitchFamily="18" charset="0"/>
              </a:rPr>
              <a:t>x</a:t>
            </a:r>
            <a:r>
              <a:rPr lang="en-US" altLang="ja-JP" i="1" baseline="-25000" dirty="0" err="1">
                <a:solidFill>
                  <a:schemeClr val="accent1"/>
                </a:solidFill>
                <a:latin typeface="Times New Roman" pitchFamily="18" charset="0"/>
              </a:rPr>
              <a:t>i</a:t>
            </a:r>
            <a:r>
              <a:rPr lang="ja-JP" altLang="en-US" baseline="30000" dirty="0">
                <a:solidFill>
                  <a:schemeClr val="accent1"/>
                </a:solidFill>
                <a:latin typeface="Times New Roman" pitchFamily="18" charset="0"/>
              </a:rPr>
              <a:t>２ </a:t>
            </a:r>
            <a:r>
              <a:rPr kumimoji="1" lang="ja-JP" altLang="en-US" sz="2000" dirty="0"/>
              <a:t>｝</a:t>
            </a:r>
            <a:endParaRPr kumimoji="1" lang="ja-JP" altLang="en-US" sz="2000" baseline="30000" dirty="0"/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3196216" y="3576936"/>
            <a:ext cx="396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200" dirty="0">
                <a:latin typeface="Symbol" panose="05050102010706020507" pitchFamily="18" charset="2"/>
              </a:rPr>
              <a:t>S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96" name="テキスト ボックス 95"/>
          <p:cNvSpPr txBox="1"/>
          <p:nvPr/>
        </p:nvSpPr>
        <p:spPr>
          <a:xfrm>
            <a:off x="3491301" y="3638492"/>
            <a:ext cx="40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i="1" dirty="0">
                <a:solidFill>
                  <a:schemeClr val="accent1"/>
                </a:solidFill>
                <a:latin typeface="Times New Roman" pitchFamily="18" charset="0"/>
              </a:rPr>
              <a:t>x</a:t>
            </a:r>
            <a:r>
              <a:rPr lang="en-US" altLang="ja-JP" i="1" baseline="-25000" dirty="0">
                <a:solidFill>
                  <a:schemeClr val="accent1"/>
                </a:solidFill>
                <a:latin typeface="Times New Roman" pitchFamily="18" charset="0"/>
              </a:rPr>
              <a:t>i</a:t>
            </a:r>
            <a:endParaRPr kumimoji="1" lang="ja-JP" altLang="en-US" sz="2000" baseline="30000" dirty="0"/>
          </a:p>
        </p:txBody>
      </p:sp>
      <p:sp>
        <p:nvSpPr>
          <p:cNvPr id="97" name="テキスト ボックス 96"/>
          <p:cNvSpPr txBox="1"/>
          <p:nvPr/>
        </p:nvSpPr>
        <p:spPr>
          <a:xfrm>
            <a:off x="2999309" y="3638492"/>
            <a:ext cx="355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b</a:t>
            </a:r>
            <a:endParaRPr kumimoji="1" lang="ja-JP" altLang="en-US" sz="2000" baseline="30000" dirty="0"/>
          </a:p>
        </p:txBody>
      </p:sp>
      <p:sp>
        <p:nvSpPr>
          <p:cNvPr id="98" name="テキスト ボックス 97"/>
          <p:cNvSpPr txBox="1"/>
          <p:nvPr/>
        </p:nvSpPr>
        <p:spPr>
          <a:xfrm>
            <a:off x="3791397" y="3659218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＝ ０</a:t>
            </a:r>
          </a:p>
        </p:txBody>
      </p:sp>
      <p:sp>
        <p:nvSpPr>
          <p:cNvPr id="99" name="テキスト ボックス 98"/>
          <p:cNvSpPr txBox="1"/>
          <p:nvPr/>
        </p:nvSpPr>
        <p:spPr>
          <a:xfrm>
            <a:off x="4558971" y="3659218"/>
            <a:ext cx="110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‥‥</a:t>
            </a:r>
            <a:r>
              <a:rPr kumimoji="1" lang="ja-JP" altLang="en-US" sz="2000" dirty="0"/>
              <a:t>①</a:t>
            </a:r>
          </a:p>
        </p:txBody>
      </p:sp>
      <p:sp>
        <p:nvSpPr>
          <p:cNvPr id="100" name="テキスト ボックス 99"/>
          <p:cNvSpPr txBox="1"/>
          <p:nvPr/>
        </p:nvSpPr>
        <p:spPr>
          <a:xfrm>
            <a:off x="5111288" y="5457588"/>
            <a:ext cx="110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‥‥</a:t>
            </a:r>
            <a:r>
              <a:rPr kumimoji="1" lang="ja-JP" altLang="en-US" sz="2000" dirty="0"/>
              <a:t>②</a:t>
            </a:r>
          </a:p>
        </p:txBody>
      </p:sp>
      <p:sp>
        <p:nvSpPr>
          <p:cNvPr id="101" name="テキスト ボックス 100"/>
          <p:cNvSpPr txBox="1"/>
          <p:nvPr/>
        </p:nvSpPr>
        <p:spPr>
          <a:xfrm>
            <a:off x="137555" y="6094090"/>
            <a:ext cx="11335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①より、</a:t>
            </a:r>
          </a:p>
        </p:txBody>
      </p:sp>
      <p:sp>
        <p:nvSpPr>
          <p:cNvPr id="102" name="テキスト ボックス 101"/>
          <p:cNvSpPr txBox="1"/>
          <p:nvPr/>
        </p:nvSpPr>
        <p:spPr>
          <a:xfrm>
            <a:off x="1199109" y="6043240"/>
            <a:ext cx="355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a</a:t>
            </a:r>
            <a:endParaRPr kumimoji="1" lang="ja-JP" altLang="en-US" sz="2000" baseline="30000" dirty="0"/>
          </a:p>
        </p:txBody>
      </p:sp>
      <p:sp>
        <p:nvSpPr>
          <p:cNvPr id="103" name="テキスト ボックス 102"/>
          <p:cNvSpPr txBox="1"/>
          <p:nvPr/>
        </p:nvSpPr>
        <p:spPr>
          <a:xfrm>
            <a:off x="1476867" y="6106090"/>
            <a:ext cx="432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＝</a:t>
            </a:r>
          </a:p>
        </p:txBody>
      </p:sp>
      <p:sp>
        <p:nvSpPr>
          <p:cNvPr id="104" name="テキスト ボックス 103"/>
          <p:cNvSpPr txBox="1"/>
          <p:nvPr/>
        </p:nvSpPr>
        <p:spPr>
          <a:xfrm>
            <a:off x="1919190" y="5942330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000" dirty="0">
                <a:latin typeface="Times New Roman" pitchFamily="18" charset="0"/>
              </a:rPr>
              <a:t>１</a:t>
            </a:r>
            <a:endParaRPr lang="en-US" altLang="ja-JP" sz="2000" dirty="0">
              <a:latin typeface="Times New Roman" pitchFamily="18" charset="0"/>
            </a:endParaRPr>
          </a:p>
          <a:p>
            <a:pPr lvl="0" algn="ctr"/>
            <a:r>
              <a:rPr lang="ja-JP" altLang="en-US" sz="2000" dirty="0">
                <a:latin typeface="Times New Roman" pitchFamily="18" charset="0"/>
              </a:rPr>
              <a:t>Ｎ</a:t>
            </a:r>
            <a:endParaRPr lang="ja-JP" altLang="en-US" sz="1800" baseline="30000" dirty="0"/>
          </a:p>
        </p:txBody>
      </p:sp>
      <p:cxnSp>
        <p:nvCxnSpPr>
          <p:cNvPr id="11" name="直線コネクタ 10"/>
          <p:cNvCxnSpPr>
            <a:stCxn id="104" idx="1"/>
            <a:endCxn id="104" idx="3"/>
          </p:cNvCxnSpPr>
          <p:nvPr/>
        </p:nvCxnSpPr>
        <p:spPr>
          <a:xfrm>
            <a:off x="1919190" y="6296273"/>
            <a:ext cx="432048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6" name="テキスト ボックス 105"/>
          <p:cNvSpPr txBox="1"/>
          <p:nvPr/>
        </p:nvSpPr>
        <p:spPr>
          <a:xfrm>
            <a:off x="2299777" y="5991780"/>
            <a:ext cx="389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200" dirty="0">
                <a:latin typeface="Symbol" panose="05050102010706020507" pitchFamily="18" charset="2"/>
              </a:rPr>
              <a:t>S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07" name="テキスト ボックス 106"/>
          <p:cNvSpPr txBox="1"/>
          <p:nvPr/>
        </p:nvSpPr>
        <p:spPr>
          <a:xfrm>
            <a:off x="2617419" y="599178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08" name="テキスト ボックス 107"/>
          <p:cNvSpPr txBox="1"/>
          <p:nvPr/>
        </p:nvSpPr>
        <p:spPr>
          <a:xfrm>
            <a:off x="2927301" y="6084112"/>
            <a:ext cx="43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000" dirty="0">
                <a:solidFill>
                  <a:srgbClr val="000000"/>
                </a:solidFill>
              </a:rPr>
              <a:t>－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09" name="テキスト ボックス 108"/>
          <p:cNvSpPr txBox="1"/>
          <p:nvPr/>
        </p:nvSpPr>
        <p:spPr>
          <a:xfrm>
            <a:off x="3363271" y="5942330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000" dirty="0">
                <a:latin typeface="Times New Roman" pitchFamily="18" charset="0"/>
              </a:rPr>
              <a:t>１</a:t>
            </a:r>
            <a:endParaRPr lang="en-US" altLang="ja-JP" sz="2000" dirty="0">
              <a:latin typeface="Times New Roman" pitchFamily="18" charset="0"/>
            </a:endParaRPr>
          </a:p>
          <a:p>
            <a:pPr lvl="0" algn="ctr"/>
            <a:r>
              <a:rPr lang="ja-JP" altLang="en-US" sz="2000" dirty="0">
                <a:latin typeface="Times New Roman" pitchFamily="18" charset="0"/>
              </a:rPr>
              <a:t>Ｎ</a:t>
            </a:r>
            <a:endParaRPr lang="ja-JP" altLang="en-US" sz="1800" baseline="30000" dirty="0"/>
          </a:p>
        </p:txBody>
      </p:sp>
      <p:cxnSp>
        <p:nvCxnSpPr>
          <p:cNvPr id="110" name="直線コネクタ 109"/>
          <p:cNvCxnSpPr>
            <a:stCxn id="109" idx="1"/>
            <a:endCxn id="109" idx="3"/>
          </p:cNvCxnSpPr>
          <p:nvPr/>
        </p:nvCxnSpPr>
        <p:spPr>
          <a:xfrm>
            <a:off x="3363271" y="6296273"/>
            <a:ext cx="432048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11" name="テキスト ボックス 110"/>
          <p:cNvSpPr txBox="1"/>
          <p:nvPr/>
        </p:nvSpPr>
        <p:spPr>
          <a:xfrm>
            <a:off x="4002733" y="5982979"/>
            <a:ext cx="396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200" dirty="0">
                <a:latin typeface="Symbol" panose="05050102010706020507" pitchFamily="18" charset="2"/>
              </a:rPr>
              <a:t>S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12" name="テキスト ボックス 111"/>
          <p:cNvSpPr txBox="1"/>
          <p:nvPr/>
        </p:nvSpPr>
        <p:spPr>
          <a:xfrm>
            <a:off x="4297818" y="6044535"/>
            <a:ext cx="40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i="1" dirty="0">
                <a:solidFill>
                  <a:schemeClr val="accent1"/>
                </a:solidFill>
                <a:latin typeface="Times New Roman" pitchFamily="18" charset="0"/>
              </a:rPr>
              <a:t>x</a:t>
            </a:r>
            <a:r>
              <a:rPr lang="en-US" altLang="ja-JP" i="1" baseline="-25000" dirty="0">
                <a:solidFill>
                  <a:schemeClr val="accent1"/>
                </a:solidFill>
                <a:latin typeface="Times New Roman" pitchFamily="18" charset="0"/>
              </a:rPr>
              <a:t>i</a:t>
            </a:r>
            <a:endParaRPr kumimoji="1" lang="ja-JP" altLang="en-US" sz="2000" baseline="30000" dirty="0"/>
          </a:p>
        </p:txBody>
      </p:sp>
      <p:sp>
        <p:nvSpPr>
          <p:cNvPr id="113" name="テキスト ボックス 112"/>
          <p:cNvSpPr txBox="1"/>
          <p:nvPr/>
        </p:nvSpPr>
        <p:spPr>
          <a:xfrm>
            <a:off x="3805826" y="6044535"/>
            <a:ext cx="355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b</a:t>
            </a:r>
            <a:endParaRPr kumimoji="1" lang="ja-JP" altLang="en-US" sz="2000" baseline="30000" dirty="0"/>
          </a:p>
        </p:txBody>
      </p:sp>
      <p:sp>
        <p:nvSpPr>
          <p:cNvPr id="114" name="テキスト ボックス 113"/>
          <p:cNvSpPr txBox="1"/>
          <p:nvPr/>
        </p:nvSpPr>
        <p:spPr>
          <a:xfrm>
            <a:off x="4799509" y="6073179"/>
            <a:ext cx="11046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000" dirty="0"/>
              <a:t>‥‥</a:t>
            </a:r>
            <a:r>
              <a:rPr kumimoji="1" lang="ja-JP" altLang="en-US" sz="2000" dirty="0"/>
              <a:t>③</a:t>
            </a:r>
          </a:p>
        </p:txBody>
      </p:sp>
      <p:sp>
        <p:nvSpPr>
          <p:cNvPr id="115" name="テキスト ボックス 114"/>
          <p:cNvSpPr txBox="1"/>
          <p:nvPr/>
        </p:nvSpPr>
        <p:spPr>
          <a:xfrm>
            <a:off x="6311677" y="117426"/>
            <a:ext cx="324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③を、②に代入すると、</a:t>
            </a:r>
          </a:p>
        </p:txBody>
      </p:sp>
      <p:sp>
        <p:nvSpPr>
          <p:cNvPr id="116" name="テキスト ボックス 115"/>
          <p:cNvSpPr txBox="1"/>
          <p:nvPr/>
        </p:nvSpPr>
        <p:spPr>
          <a:xfrm>
            <a:off x="6363159" y="581184"/>
            <a:ext cx="507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200" dirty="0">
                <a:latin typeface="Symbol" panose="05050102010706020507" pitchFamily="18" charset="2"/>
              </a:rPr>
              <a:t>S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17" name="テキスト ボックス 116"/>
          <p:cNvSpPr txBox="1"/>
          <p:nvPr/>
        </p:nvSpPr>
        <p:spPr>
          <a:xfrm>
            <a:off x="6680800" y="581184"/>
            <a:ext cx="69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ja-JP" i="1" baseline="-25000" dirty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ja-JP" altLang="en-US" sz="2000" dirty="0">
                <a:solidFill>
                  <a:srgbClr val="000000"/>
                </a:solidFill>
              </a:rPr>
              <a:t> </a:t>
            </a:r>
            <a:r>
              <a:rPr lang="en-US" altLang="ja-JP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18" name="テキスト ボックス 117"/>
          <p:cNvSpPr txBox="1"/>
          <p:nvPr/>
        </p:nvSpPr>
        <p:spPr>
          <a:xfrm>
            <a:off x="7227254" y="673516"/>
            <a:ext cx="43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000" dirty="0">
                <a:solidFill>
                  <a:srgbClr val="000000"/>
                </a:solidFill>
              </a:rPr>
              <a:t>－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19" name="中かっこ 118"/>
          <p:cNvSpPr/>
          <p:nvPr/>
        </p:nvSpPr>
        <p:spPr>
          <a:xfrm>
            <a:off x="7683461" y="614794"/>
            <a:ext cx="3034610" cy="493740"/>
          </a:xfrm>
          <a:prstGeom prst="bracePai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テキスト ボックス 120"/>
          <p:cNvSpPr txBox="1"/>
          <p:nvPr/>
        </p:nvSpPr>
        <p:spPr>
          <a:xfrm>
            <a:off x="7856349" y="523984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000" dirty="0">
                <a:latin typeface="Times New Roman" pitchFamily="18" charset="0"/>
              </a:rPr>
              <a:t>１</a:t>
            </a:r>
            <a:endParaRPr lang="en-US" altLang="ja-JP" sz="2000" dirty="0">
              <a:latin typeface="Times New Roman" pitchFamily="18" charset="0"/>
            </a:endParaRPr>
          </a:p>
          <a:p>
            <a:pPr lvl="0" algn="ctr"/>
            <a:r>
              <a:rPr lang="ja-JP" altLang="en-US" sz="2000" dirty="0">
                <a:latin typeface="Times New Roman" pitchFamily="18" charset="0"/>
              </a:rPr>
              <a:t>Ｎ</a:t>
            </a:r>
            <a:endParaRPr lang="ja-JP" altLang="en-US" sz="1800" baseline="30000" dirty="0"/>
          </a:p>
        </p:txBody>
      </p:sp>
      <p:cxnSp>
        <p:nvCxnSpPr>
          <p:cNvPr id="122" name="直線コネクタ 121"/>
          <p:cNvCxnSpPr>
            <a:stCxn id="121" idx="1"/>
            <a:endCxn id="121" idx="3"/>
          </p:cNvCxnSpPr>
          <p:nvPr/>
        </p:nvCxnSpPr>
        <p:spPr>
          <a:xfrm>
            <a:off x="7856349" y="877927"/>
            <a:ext cx="432048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3" name="テキスト ボックス 122"/>
          <p:cNvSpPr txBox="1"/>
          <p:nvPr/>
        </p:nvSpPr>
        <p:spPr>
          <a:xfrm>
            <a:off x="8236936" y="573434"/>
            <a:ext cx="389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200" dirty="0">
                <a:latin typeface="Symbol" panose="05050102010706020507" pitchFamily="18" charset="2"/>
              </a:rPr>
              <a:t>S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24" name="テキスト ボックス 123"/>
          <p:cNvSpPr txBox="1"/>
          <p:nvPr/>
        </p:nvSpPr>
        <p:spPr>
          <a:xfrm>
            <a:off x="8554578" y="573434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25" name="テキスト ボックス 124"/>
          <p:cNvSpPr txBox="1"/>
          <p:nvPr/>
        </p:nvSpPr>
        <p:spPr>
          <a:xfrm>
            <a:off x="8864460" y="665766"/>
            <a:ext cx="43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000" dirty="0">
                <a:solidFill>
                  <a:srgbClr val="000000"/>
                </a:solidFill>
              </a:rPr>
              <a:t>－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26" name="テキスト ボックス 125"/>
          <p:cNvSpPr txBox="1"/>
          <p:nvPr/>
        </p:nvSpPr>
        <p:spPr>
          <a:xfrm>
            <a:off x="9300430" y="523984"/>
            <a:ext cx="43204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000" dirty="0">
                <a:latin typeface="Times New Roman" pitchFamily="18" charset="0"/>
              </a:rPr>
              <a:t>１</a:t>
            </a:r>
            <a:endParaRPr lang="en-US" altLang="ja-JP" sz="2000" dirty="0">
              <a:latin typeface="Times New Roman" pitchFamily="18" charset="0"/>
            </a:endParaRPr>
          </a:p>
          <a:p>
            <a:pPr lvl="0" algn="ctr"/>
            <a:r>
              <a:rPr lang="ja-JP" altLang="en-US" sz="2000" dirty="0">
                <a:latin typeface="Times New Roman" pitchFamily="18" charset="0"/>
              </a:rPr>
              <a:t>Ｎ</a:t>
            </a:r>
            <a:endParaRPr lang="ja-JP" altLang="en-US" sz="1800" baseline="30000" dirty="0"/>
          </a:p>
        </p:txBody>
      </p:sp>
      <p:cxnSp>
        <p:nvCxnSpPr>
          <p:cNvPr id="127" name="直線コネクタ 126"/>
          <p:cNvCxnSpPr>
            <a:stCxn id="126" idx="1"/>
            <a:endCxn id="126" idx="3"/>
          </p:cNvCxnSpPr>
          <p:nvPr/>
        </p:nvCxnSpPr>
        <p:spPr>
          <a:xfrm>
            <a:off x="9300430" y="877927"/>
            <a:ext cx="432048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28" name="テキスト ボックス 127"/>
          <p:cNvSpPr txBox="1"/>
          <p:nvPr/>
        </p:nvSpPr>
        <p:spPr>
          <a:xfrm>
            <a:off x="9939892" y="564633"/>
            <a:ext cx="396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200" dirty="0">
                <a:latin typeface="Symbol" panose="05050102010706020507" pitchFamily="18" charset="2"/>
              </a:rPr>
              <a:t>S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29" name="テキスト ボックス 128"/>
          <p:cNvSpPr txBox="1"/>
          <p:nvPr/>
        </p:nvSpPr>
        <p:spPr>
          <a:xfrm>
            <a:off x="10234977" y="626189"/>
            <a:ext cx="50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i="1" dirty="0">
                <a:solidFill>
                  <a:schemeClr val="accent1"/>
                </a:solidFill>
                <a:latin typeface="Times New Roman" pitchFamily="18" charset="0"/>
              </a:rPr>
              <a:t>x</a:t>
            </a:r>
            <a:r>
              <a:rPr lang="en-US" altLang="ja-JP" i="1" baseline="-25000" dirty="0">
                <a:solidFill>
                  <a:schemeClr val="accent1"/>
                </a:solidFill>
                <a:latin typeface="Times New Roman" pitchFamily="18" charset="0"/>
              </a:rPr>
              <a:t>i</a:t>
            </a:r>
            <a:endParaRPr kumimoji="1" lang="ja-JP" altLang="en-US" sz="2000" baseline="30000" dirty="0"/>
          </a:p>
        </p:txBody>
      </p:sp>
      <p:sp>
        <p:nvSpPr>
          <p:cNvPr id="130" name="テキスト ボックス 129"/>
          <p:cNvSpPr txBox="1"/>
          <p:nvPr/>
        </p:nvSpPr>
        <p:spPr>
          <a:xfrm>
            <a:off x="9742985" y="626189"/>
            <a:ext cx="355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b</a:t>
            </a:r>
            <a:endParaRPr kumimoji="1" lang="ja-JP" altLang="en-US" sz="2000" baseline="30000" dirty="0"/>
          </a:p>
        </p:txBody>
      </p:sp>
      <p:sp>
        <p:nvSpPr>
          <p:cNvPr id="131" name="テキスト ボックス 130"/>
          <p:cNvSpPr txBox="1"/>
          <p:nvPr/>
        </p:nvSpPr>
        <p:spPr>
          <a:xfrm>
            <a:off x="10740924" y="573566"/>
            <a:ext cx="396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200" dirty="0">
                <a:latin typeface="Symbol" panose="05050102010706020507" pitchFamily="18" charset="2"/>
              </a:rPr>
              <a:t>S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32" name="テキスト ボックス 131"/>
          <p:cNvSpPr txBox="1"/>
          <p:nvPr/>
        </p:nvSpPr>
        <p:spPr>
          <a:xfrm>
            <a:off x="11036009" y="635122"/>
            <a:ext cx="40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i="1" dirty="0">
                <a:solidFill>
                  <a:schemeClr val="accent1"/>
                </a:solidFill>
                <a:latin typeface="Times New Roman" pitchFamily="18" charset="0"/>
              </a:rPr>
              <a:t>x</a:t>
            </a:r>
            <a:r>
              <a:rPr lang="en-US" altLang="ja-JP" i="1" baseline="-25000" dirty="0">
                <a:solidFill>
                  <a:schemeClr val="accent1"/>
                </a:solidFill>
                <a:latin typeface="Times New Roman" pitchFamily="18" charset="0"/>
              </a:rPr>
              <a:t>i</a:t>
            </a:r>
            <a:endParaRPr kumimoji="1" lang="ja-JP" altLang="en-US" sz="2000" baseline="30000" dirty="0"/>
          </a:p>
        </p:txBody>
      </p:sp>
      <p:sp>
        <p:nvSpPr>
          <p:cNvPr id="133" name="テキスト ボックス 132"/>
          <p:cNvSpPr txBox="1"/>
          <p:nvPr/>
        </p:nvSpPr>
        <p:spPr>
          <a:xfrm>
            <a:off x="10200109" y="1265861"/>
            <a:ext cx="43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000" dirty="0">
                <a:solidFill>
                  <a:srgbClr val="000000"/>
                </a:solidFill>
              </a:rPr>
              <a:t>－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34" name="テキスト ボックス 133"/>
          <p:cNvSpPr txBox="1"/>
          <p:nvPr/>
        </p:nvSpPr>
        <p:spPr>
          <a:xfrm>
            <a:off x="11496253" y="1246653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＝ ０</a:t>
            </a:r>
          </a:p>
        </p:txBody>
      </p:sp>
      <p:sp>
        <p:nvSpPr>
          <p:cNvPr id="135" name="テキスト ボックス 134"/>
          <p:cNvSpPr txBox="1"/>
          <p:nvPr/>
        </p:nvSpPr>
        <p:spPr>
          <a:xfrm>
            <a:off x="10674774" y="1163345"/>
            <a:ext cx="507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200" dirty="0">
                <a:latin typeface="Symbol" panose="05050102010706020507" pitchFamily="18" charset="2"/>
              </a:rPr>
              <a:t>S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36" name="テキスト ボックス 135"/>
          <p:cNvSpPr txBox="1"/>
          <p:nvPr/>
        </p:nvSpPr>
        <p:spPr>
          <a:xfrm>
            <a:off x="10477867" y="1224901"/>
            <a:ext cx="5376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b</a:t>
            </a:r>
            <a:endParaRPr kumimoji="1" lang="ja-JP" altLang="en-US" sz="2000" baseline="30000" dirty="0"/>
          </a:p>
        </p:txBody>
      </p:sp>
      <p:sp>
        <p:nvSpPr>
          <p:cNvPr id="137" name="テキスト ボックス 136"/>
          <p:cNvSpPr txBox="1"/>
          <p:nvPr/>
        </p:nvSpPr>
        <p:spPr>
          <a:xfrm>
            <a:off x="11005291" y="1196213"/>
            <a:ext cx="54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i="1" dirty="0">
                <a:solidFill>
                  <a:schemeClr val="accent1"/>
                </a:solidFill>
                <a:latin typeface="Times New Roman" pitchFamily="18" charset="0"/>
              </a:rPr>
              <a:t>x</a:t>
            </a:r>
            <a:r>
              <a:rPr lang="en-US" altLang="ja-JP" i="1" baseline="-25000" dirty="0">
                <a:solidFill>
                  <a:schemeClr val="accent1"/>
                </a:solidFill>
                <a:latin typeface="Times New Roman" pitchFamily="18" charset="0"/>
              </a:rPr>
              <a:t>i</a:t>
            </a:r>
            <a:r>
              <a:rPr lang="ja-JP" altLang="en-US" baseline="30000" dirty="0">
                <a:solidFill>
                  <a:schemeClr val="accent1"/>
                </a:solidFill>
                <a:latin typeface="Times New Roman" pitchFamily="18" charset="0"/>
              </a:rPr>
              <a:t>２</a:t>
            </a:r>
            <a:endParaRPr kumimoji="1" lang="ja-JP" altLang="en-US" sz="2000" baseline="30000" dirty="0"/>
          </a:p>
        </p:txBody>
      </p:sp>
      <p:sp>
        <p:nvSpPr>
          <p:cNvPr id="138" name="テキスト ボックス 137"/>
          <p:cNvSpPr txBox="1"/>
          <p:nvPr/>
        </p:nvSpPr>
        <p:spPr>
          <a:xfrm>
            <a:off x="6651191" y="1836679"/>
            <a:ext cx="507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200" dirty="0">
                <a:latin typeface="Symbol" panose="05050102010706020507" pitchFamily="18" charset="2"/>
              </a:rPr>
              <a:t>S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39" name="テキスト ボックス 138"/>
          <p:cNvSpPr txBox="1"/>
          <p:nvPr/>
        </p:nvSpPr>
        <p:spPr>
          <a:xfrm>
            <a:off x="6968832" y="1836679"/>
            <a:ext cx="69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ja-JP" i="1" baseline="-25000" dirty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ja-JP" altLang="en-US" sz="2000" dirty="0">
                <a:solidFill>
                  <a:srgbClr val="000000"/>
                </a:solidFill>
              </a:rPr>
              <a:t> </a:t>
            </a:r>
            <a:r>
              <a:rPr lang="en-US" altLang="ja-JP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40" name="テキスト ボックス 139"/>
          <p:cNvSpPr txBox="1"/>
          <p:nvPr/>
        </p:nvSpPr>
        <p:spPr>
          <a:xfrm>
            <a:off x="7515286" y="1929011"/>
            <a:ext cx="43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000" dirty="0">
                <a:solidFill>
                  <a:srgbClr val="000000"/>
                </a:solidFill>
              </a:rPr>
              <a:t>－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41" name="中かっこ 140"/>
          <p:cNvSpPr/>
          <p:nvPr/>
        </p:nvSpPr>
        <p:spPr>
          <a:xfrm>
            <a:off x="7971493" y="1870289"/>
            <a:ext cx="2007904" cy="493740"/>
          </a:xfrm>
          <a:prstGeom prst="bracePai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テキスト ボックス 143"/>
          <p:cNvSpPr txBox="1"/>
          <p:nvPr/>
        </p:nvSpPr>
        <p:spPr>
          <a:xfrm>
            <a:off x="8056495" y="1828929"/>
            <a:ext cx="389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200" dirty="0">
                <a:latin typeface="Symbol" panose="05050102010706020507" pitchFamily="18" charset="2"/>
              </a:rPr>
              <a:t>S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45" name="テキスト ボックス 144"/>
          <p:cNvSpPr txBox="1"/>
          <p:nvPr/>
        </p:nvSpPr>
        <p:spPr>
          <a:xfrm>
            <a:off x="8374137" y="1828929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46" name="テキスト ボックス 145"/>
          <p:cNvSpPr txBox="1"/>
          <p:nvPr/>
        </p:nvSpPr>
        <p:spPr>
          <a:xfrm>
            <a:off x="8684019" y="1921261"/>
            <a:ext cx="43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000" dirty="0">
                <a:solidFill>
                  <a:srgbClr val="000000"/>
                </a:solidFill>
              </a:rPr>
              <a:t>－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49" name="テキスト ボックス 148"/>
          <p:cNvSpPr txBox="1"/>
          <p:nvPr/>
        </p:nvSpPr>
        <p:spPr>
          <a:xfrm>
            <a:off x="9257366" y="1820128"/>
            <a:ext cx="396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200" dirty="0">
                <a:latin typeface="Symbol" panose="05050102010706020507" pitchFamily="18" charset="2"/>
              </a:rPr>
              <a:t>S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50" name="テキスト ボックス 149"/>
          <p:cNvSpPr txBox="1"/>
          <p:nvPr/>
        </p:nvSpPr>
        <p:spPr>
          <a:xfrm>
            <a:off x="9552451" y="1881684"/>
            <a:ext cx="5036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i="1" dirty="0">
                <a:solidFill>
                  <a:schemeClr val="accent1"/>
                </a:solidFill>
                <a:latin typeface="Times New Roman" pitchFamily="18" charset="0"/>
              </a:rPr>
              <a:t>x</a:t>
            </a:r>
            <a:r>
              <a:rPr lang="en-US" altLang="ja-JP" i="1" baseline="-25000" dirty="0">
                <a:solidFill>
                  <a:schemeClr val="accent1"/>
                </a:solidFill>
                <a:latin typeface="Times New Roman" pitchFamily="18" charset="0"/>
              </a:rPr>
              <a:t>i</a:t>
            </a:r>
            <a:endParaRPr kumimoji="1" lang="ja-JP" altLang="en-US" sz="2000" baseline="30000" dirty="0"/>
          </a:p>
        </p:txBody>
      </p:sp>
      <p:sp>
        <p:nvSpPr>
          <p:cNvPr id="151" name="テキスト ボックス 150"/>
          <p:cNvSpPr txBox="1"/>
          <p:nvPr/>
        </p:nvSpPr>
        <p:spPr>
          <a:xfrm>
            <a:off x="9060459" y="1881684"/>
            <a:ext cx="355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b</a:t>
            </a:r>
            <a:endParaRPr kumimoji="1" lang="ja-JP" altLang="en-US" sz="2000" baseline="30000" dirty="0"/>
          </a:p>
        </p:txBody>
      </p:sp>
      <p:sp>
        <p:nvSpPr>
          <p:cNvPr id="152" name="テキスト ボックス 151"/>
          <p:cNvSpPr txBox="1"/>
          <p:nvPr/>
        </p:nvSpPr>
        <p:spPr>
          <a:xfrm>
            <a:off x="9984085" y="1829061"/>
            <a:ext cx="3963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200" dirty="0">
                <a:latin typeface="Symbol" panose="05050102010706020507" pitchFamily="18" charset="2"/>
              </a:rPr>
              <a:t>S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53" name="テキスト ボックス 152"/>
          <p:cNvSpPr txBox="1"/>
          <p:nvPr/>
        </p:nvSpPr>
        <p:spPr>
          <a:xfrm>
            <a:off x="10279170" y="1890617"/>
            <a:ext cx="4053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i="1" dirty="0">
                <a:solidFill>
                  <a:schemeClr val="accent1"/>
                </a:solidFill>
                <a:latin typeface="Times New Roman" pitchFamily="18" charset="0"/>
              </a:rPr>
              <a:t>x</a:t>
            </a:r>
            <a:r>
              <a:rPr lang="en-US" altLang="ja-JP" i="1" baseline="-25000" dirty="0">
                <a:solidFill>
                  <a:schemeClr val="accent1"/>
                </a:solidFill>
                <a:latin typeface="Times New Roman" pitchFamily="18" charset="0"/>
              </a:rPr>
              <a:t>i</a:t>
            </a:r>
            <a:endParaRPr kumimoji="1" lang="ja-JP" altLang="en-US" sz="2000" baseline="30000" dirty="0"/>
          </a:p>
        </p:txBody>
      </p:sp>
      <p:sp>
        <p:nvSpPr>
          <p:cNvPr id="154" name="テキスト ボックス 153"/>
          <p:cNvSpPr txBox="1"/>
          <p:nvPr/>
        </p:nvSpPr>
        <p:spPr>
          <a:xfrm>
            <a:off x="10560149" y="1936569"/>
            <a:ext cx="43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000" dirty="0">
                <a:solidFill>
                  <a:srgbClr val="000000"/>
                </a:solidFill>
              </a:rPr>
              <a:t>－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55" name="テキスト ボックス 154"/>
          <p:cNvSpPr txBox="1"/>
          <p:nvPr/>
        </p:nvSpPr>
        <p:spPr>
          <a:xfrm>
            <a:off x="11568261" y="2396192"/>
            <a:ext cx="72008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＝ ０</a:t>
            </a:r>
          </a:p>
        </p:txBody>
      </p:sp>
      <p:sp>
        <p:nvSpPr>
          <p:cNvPr id="156" name="テキスト ボックス 155"/>
          <p:cNvSpPr txBox="1"/>
          <p:nvPr/>
        </p:nvSpPr>
        <p:spPr>
          <a:xfrm>
            <a:off x="11343100" y="1834053"/>
            <a:ext cx="507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200" dirty="0">
                <a:latin typeface="Symbol" panose="05050102010706020507" pitchFamily="18" charset="2"/>
              </a:rPr>
              <a:t>S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57" name="テキスト ボックス 156"/>
          <p:cNvSpPr txBox="1"/>
          <p:nvPr/>
        </p:nvSpPr>
        <p:spPr>
          <a:xfrm>
            <a:off x="10837907" y="1895609"/>
            <a:ext cx="380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b</a:t>
            </a:r>
            <a:endParaRPr kumimoji="1" lang="ja-JP" altLang="en-US" sz="2000" baseline="30000" dirty="0"/>
          </a:p>
        </p:txBody>
      </p:sp>
      <p:sp>
        <p:nvSpPr>
          <p:cNvPr id="158" name="テキスト ボックス 157"/>
          <p:cNvSpPr txBox="1"/>
          <p:nvPr/>
        </p:nvSpPr>
        <p:spPr>
          <a:xfrm>
            <a:off x="11673617" y="1866921"/>
            <a:ext cx="54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i="1" dirty="0">
                <a:solidFill>
                  <a:schemeClr val="accent1"/>
                </a:solidFill>
                <a:latin typeface="Times New Roman" pitchFamily="18" charset="0"/>
              </a:rPr>
              <a:t>x</a:t>
            </a:r>
            <a:r>
              <a:rPr lang="en-US" altLang="ja-JP" i="1" baseline="-25000" dirty="0">
                <a:solidFill>
                  <a:schemeClr val="accent1"/>
                </a:solidFill>
                <a:latin typeface="Times New Roman" pitchFamily="18" charset="0"/>
              </a:rPr>
              <a:t>i</a:t>
            </a:r>
            <a:r>
              <a:rPr lang="ja-JP" altLang="en-US" baseline="30000" dirty="0">
                <a:solidFill>
                  <a:schemeClr val="accent1"/>
                </a:solidFill>
                <a:latin typeface="Times New Roman" pitchFamily="18" charset="0"/>
              </a:rPr>
              <a:t>２</a:t>
            </a:r>
            <a:endParaRPr kumimoji="1" lang="ja-JP" altLang="en-US" sz="2000" baseline="30000" dirty="0"/>
          </a:p>
        </p:txBody>
      </p:sp>
      <p:sp>
        <p:nvSpPr>
          <p:cNvPr id="160" name="テキスト ボックス 159"/>
          <p:cNvSpPr txBox="1"/>
          <p:nvPr/>
        </p:nvSpPr>
        <p:spPr>
          <a:xfrm>
            <a:off x="6419437" y="1930663"/>
            <a:ext cx="314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000" dirty="0">
                <a:latin typeface="Times New Roman" pitchFamily="18" charset="0"/>
              </a:rPr>
              <a:t>Ｎ</a:t>
            </a:r>
            <a:endParaRPr lang="ja-JP" altLang="en-US" sz="1800" baseline="30000" dirty="0"/>
          </a:p>
        </p:txBody>
      </p:sp>
      <p:sp>
        <p:nvSpPr>
          <p:cNvPr id="161" name="テキスト ボックス 160"/>
          <p:cNvSpPr txBox="1"/>
          <p:nvPr/>
        </p:nvSpPr>
        <p:spPr>
          <a:xfrm>
            <a:off x="11105007" y="1916323"/>
            <a:ext cx="314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000" dirty="0">
                <a:latin typeface="Times New Roman" pitchFamily="18" charset="0"/>
              </a:rPr>
              <a:t>Ｎ</a:t>
            </a:r>
            <a:endParaRPr lang="ja-JP" altLang="en-US" sz="1800" baseline="30000" dirty="0"/>
          </a:p>
        </p:txBody>
      </p:sp>
      <p:sp>
        <p:nvSpPr>
          <p:cNvPr id="179" name="テキスト ボックス 178"/>
          <p:cNvSpPr txBox="1"/>
          <p:nvPr/>
        </p:nvSpPr>
        <p:spPr>
          <a:xfrm>
            <a:off x="6419437" y="2895092"/>
            <a:ext cx="314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000" dirty="0">
                <a:latin typeface="Times New Roman" pitchFamily="18" charset="0"/>
              </a:rPr>
              <a:t>Ｎ</a:t>
            </a:r>
            <a:endParaRPr lang="ja-JP" altLang="en-US" sz="1800" baseline="30000" dirty="0"/>
          </a:p>
        </p:txBody>
      </p:sp>
      <p:sp>
        <p:nvSpPr>
          <p:cNvPr id="182" name="テキスト ボックス 181"/>
          <p:cNvSpPr txBox="1"/>
          <p:nvPr/>
        </p:nvSpPr>
        <p:spPr>
          <a:xfrm>
            <a:off x="6671717" y="2788890"/>
            <a:ext cx="507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200" dirty="0">
                <a:latin typeface="Symbol" panose="05050102010706020507" pitchFamily="18" charset="2"/>
              </a:rPr>
              <a:t>S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83" name="テキスト ボックス 182"/>
          <p:cNvSpPr txBox="1"/>
          <p:nvPr/>
        </p:nvSpPr>
        <p:spPr>
          <a:xfrm>
            <a:off x="6989358" y="2788890"/>
            <a:ext cx="69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ja-JP" i="1" baseline="-25000" dirty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ja-JP" altLang="en-US" sz="2000" dirty="0">
                <a:solidFill>
                  <a:srgbClr val="000000"/>
                </a:solidFill>
              </a:rPr>
              <a:t> </a:t>
            </a:r>
            <a:r>
              <a:rPr lang="en-US" altLang="ja-JP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84" name="テキスト ボックス 183"/>
          <p:cNvSpPr txBox="1"/>
          <p:nvPr/>
        </p:nvSpPr>
        <p:spPr>
          <a:xfrm>
            <a:off x="7515286" y="2894916"/>
            <a:ext cx="43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000" dirty="0">
                <a:solidFill>
                  <a:srgbClr val="000000"/>
                </a:solidFill>
              </a:rPr>
              <a:t>－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85" name="大かっこ 184"/>
          <p:cNvSpPr/>
          <p:nvPr/>
        </p:nvSpPr>
        <p:spPr>
          <a:xfrm>
            <a:off x="8776698" y="2862809"/>
            <a:ext cx="756000" cy="432000"/>
          </a:xfrm>
          <a:prstGeom prst="bracketPai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6" name="テキスト ボックス 185"/>
          <p:cNvSpPr txBox="1"/>
          <p:nvPr/>
        </p:nvSpPr>
        <p:spPr>
          <a:xfrm>
            <a:off x="8776698" y="2781722"/>
            <a:ext cx="389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200" dirty="0">
                <a:latin typeface="Symbol" panose="05050102010706020507" pitchFamily="18" charset="2"/>
              </a:rPr>
              <a:t>S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87" name="テキスト ボックス 186"/>
          <p:cNvSpPr txBox="1"/>
          <p:nvPr/>
        </p:nvSpPr>
        <p:spPr>
          <a:xfrm>
            <a:off x="9094340" y="278172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88" name="大かっこ 187"/>
          <p:cNvSpPr/>
          <p:nvPr/>
        </p:nvSpPr>
        <p:spPr>
          <a:xfrm>
            <a:off x="7932064" y="2862809"/>
            <a:ext cx="756000" cy="432000"/>
          </a:xfrm>
          <a:prstGeom prst="bracketPai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89" name="テキスト ボックス 188"/>
          <p:cNvSpPr txBox="1"/>
          <p:nvPr/>
        </p:nvSpPr>
        <p:spPr>
          <a:xfrm>
            <a:off x="7932064" y="2781722"/>
            <a:ext cx="389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200" dirty="0">
                <a:latin typeface="Symbol" panose="05050102010706020507" pitchFamily="18" charset="2"/>
              </a:rPr>
              <a:t>S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90" name="テキスト ボックス 189"/>
          <p:cNvSpPr txBox="1"/>
          <p:nvPr/>
        </p:nvSpPr>
        <p:spPr>
          <a:xfrm>
            <a:off x="8249706" y="278172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92" name="テキスト ボックス 191"/>
          <p:cNvSpPr txBox="1"/>
          <p:nvPr/>
        </p:nvSpPr>
        <p:spPr>
          <a:xfrm>
            <a:off x="9336013" y="3493438"/>
            <a:ext cx="355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b</a:t>
            </a:r>
            <a:endParaRPr kumimoji="1" lang="ja-JP" altLang="en-US" sz="2000" baseline="30000" dirty="0"/>
          </a:p>
        </p:txBody>
      </p:sp>
      <p:sp>
        <p:nvSpPr>
          <p:cNvPr id="193" name="中かっこ 192"/>
          <p:cNvSpPr/>
          <p:nvPr/>
        </p:nvSpPr>
        <p:spPr>
          <a:xfrm>
            <a:off x="9677447" y="3456203"/>
            <a:ext cx="2687934" cy="493740"/>
          </a:xfrm>
          <a:prstGeom prst="bracePai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大かっこ 194"/>
          <p:cNvSpPr/>
          <p:nvPr/>
        </p:nvSpPr>
        <p:spPr>
          <a:xfrm>
            <a:off x="11213253" y="3484191"/>
            <a:ext cx="756000" cy="432000"/>
          </a:xfrm>
          <a:prstGeom prst="bracketPai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196" name="テキスト ボックス 195"/>
          <p:cNvSpPr txBox="1"/>
          <p:nvPr/>
        </p:nvSpPr>
        <p:spPr>
          <a:xfrm>
            <a:off x="11213253" y="3403104"/>
            <a:ext cx="389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200" dirty="0">
                <a:latin typeface="Symbol" panose="05050102010706020507" pitchFamily="18" charset="2"/>
              </a:rPr>
              <a:t>S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97" name="テキスト ボックス 196"/>
          <p:cNvSpPr txBox="1"/>
          <p:nvPr/>
        </p:nvSpPr>
        <p:spPr>
          <a:xfrm>
            <a:off x="11530895" y="3403104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98" name="テキスト ボックス 197"/>
          <p:cNvSpPr txBox="1"/>
          <p:nvPr/>
        </p:nvSpPr>
        <p:spPr>
          <a:xfrm>
            <a:off x="11935897" y="3326964"/>
            <a:ext cx="375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000" dirty="0">
                <a:solidFill>
                  <a:srgbClr val="000000"/>
                </a:solidFill>
              </a:rPr>
              <a:t>２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199" name="テキスト ボックス 198"/>
          <p:cNvSpPr txBox="1"/>
          <p:nvPr/>
        </p:nvSpPr>
        <p:spPr>
          <a:xfrm>
            <a:off x="10048727" y="3420180"/>
            <a:ext cx="507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200" dirty="0">
                <a:latin typeface="Symbol" panose="05050102010706020507" pitchFamily="18" charset="2"/>
              </a:rPr>
              <a:t>S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200" name="テキスト ボックス 199"/>
          <p:cNvSpPr txBox="1"/>
          <p:nvPr/>
        </p:nvSpPr>
        <p:spPr>
          <a:xfrm>
            <a:off x="10379244" y="3453048"/>
            <a:ext cx="54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i="1" dirty="0">
                <a:solidFill>
                  <a:schemeClr val="accent1"/>
                </a:solidFill>
                <a:latin typeface="Times New Roman" pitchFamily="18" charset="0"/>
              </a:rPr>
              <a:t>x</a:t>
            </a:r>
            <a:r>
              <a:rPr lang="en-US" altLang="ja-JP" i="1" baseline="-25000" dirty="0">
                <a:solidFill>
                  <a:schemeClr val="accent1"/>
                </a:solidFill>
                <a:latin typeface="Times New Roman" pitchFamily="18" charset="0"/>
              </a:rPr>
              <a:t>i</a:t>
            </a:r>
            <a:r>
              <a:rPr lang="ja-JP" altLang="en-US" baseline="30000" dirty="0">
                <a:solidFill>
                  <a:schemeClr val="accent1"/>
                </a:solidFill>
                <a:latin typeface="Times New Roman" pitchFamily="18" charset="0"/>
              </a:rPr>
              <a:t>２</a:t>
            </a:r>
            <a:endParaRPr kumimoji="1" lang="ja-JP" altLang="en-US" sz="2000" baseline="30000" dirty="0"/>
          </a:p>
        </p:txBody>
      </p:sp>
      <p:sp>
        <p:nvSpPr>
          <p:cNvPr id="201" name="テキスト ボックス 200"/>
          <p:cNvSpPr txBox="1"/>
          <p:nvPr/>
        </p:nvSpPr>
        <p:spPr>
          <a:xfrm>
            <a:off x="9810634" y="3502450"/>
            <a:ext cx="314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000" dirty="0">
                <a:latin typeface="Times New Roman" pitchFamily="18" charset="0"/>
              </a:rPr>
              <a:t>Ｎ</a:t>
            </a:r>
            <a:endParaRPr lang="ja-JP" altLang="en-US" sz="1800" baseline="30000" dirty="0"/>
          </a:p>
        </p:txBody>
      </p:sp>
      <p:sp>
        <p:nvSpPr>
          <p:cNvPr id="202" name="テキスト ボックス 201"/>
          <p:cNvSpPr txBox="1"/>
          <p:nvPr/>
        </p:nvSpPr>
        <p:spPr>
          <a:xfrm>
            <a:off x="10780114" y="3515761"/>
            <a:ext cx="43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000" dirty="0">
                <a:solidFill>
                  <a:srgbClr val="000000"/>
                </a:solidFill>
              </a:rPr>
              <a:t>－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203" name="テキスト ボックス 202"/>
          <p:cNvSpPr txBox="1"/>
          <p:nvPr/>
        </p:nvSpPr>
        <p:spPr>
          <a:xfrm>
            <a:off x="8945310" y="3543111"/>
            <a:ext cx="442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＝</a:t>
            </a:r>
          </a:p>
        </p:txBody>
      </p:sp>
      <p:sp>
        <p:nvSpPr>
          <p:cNvPr id="204" name="テキスト ボックス 203"/>
          <p:cNvSpPr txBox="1"/>
          <p:nvPr/>
        </p:nvSpPr>
        <p:spPr>
          <a:xfrm>
            <a:off x="6599709" y="4666960"/>
            <a:ext cx="442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∴</a:t>
            </a:r>
          </a:p>
        </p:txBody>
      </p:sp>
      <p:sp>
        <p:nvSpPr>
          <p:cNvPr id="205" name="テキスト ボックス 204"/>
          <p:cNvSpPr txBox="1"/>
          <p:nvPr/>
        </p:nvSpPr>
        <p:spPr>
          <a:xfrm>
            <a:off x="7166328" y="4594683"/>
            <a:ext cx="355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b</a:t>
            </a:r>
            <a:endParaRPr kumimoji="1" lang="ja-JP" altLang="en-US" sz="2000" baseline="30000" dirty="0"/>
          </a:p>
        </p:txBody>
      </p:sp>
      <p:sp>
        <p:nvSpPr>
          <p:cNvPr id="206" name="テキスト ボックス 205"/>
          <p:cNvSpPr txBox="1"/>
          <p:nvPr/>
        </p:nvSpPr>
        <p:spPr>
          <a:xfrm>
            <a:off x="7436676" y="4657668"/>
            <a:ext cx="442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＝</a:t>
            </a:r>
          </a:p>
        </p:txBody>
      </p:sp>
      <p:sp>
        <p:nvSpPr>
          <p:cNvPr id="207" name="テキスト ボックス 206"/>
          <p:cNvSpPr txBox="1"/>
          <p:nvPr/>
        </p:nvSpPr>
        <p:spPr>
          <a:xfrm>
            <a:off x="7920032" y="4357530"/>
            <a:ext cx="314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000" dirty="0">
                <a:latin typeface="Times New Roman" pitchFamily="18" charset="0"/>
              </a:rPr>
              <a:t>Ｎ</a:t>
            </a:r>
            <a:endParaRPr lang="ja-JP" altLang="en-US" sz="1800" baseline="30000" dirty="0"/>
          </a:p>
        </p:txBody>
      </p:sp>
      <p:sp>
        <p:nvSpPr>
          <p:cNvPr id="208" name="テキスト ボックス 207"/>
          <p:cNvSpPr txBox="1"/>
          <p:nvPr/>
        </p:nvSpPr>
        <p:spPr>
          <a:xfrm>
            <a:off x="8172312" y="4251328"/>
            <a:ext cx="507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200" dirty="0">
                <a:latin typeface="Symbol" panose="05050102010706020507" pitchFamily="18" charset="2"/>
              </a:rPr>
              <a:t>S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209" name="テキスト ボックス 208"/>
          <p:cNvSpPr txBox="1"/>
          <p:nvPr/>
        </p:nvSpPr>
        <p:spPr>
          <a:xfrm>
            <a:off x="8489953" y="4251328"/>
            <a:ext cx="6943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i="1" dirty="0">
                <a:solidFill>
                  <a:srgbClr val="FF0000"/>
                </a:solidFill>
                <a:latin typeface="Times New Roman" pitchFamily="18" charset="0"/>
              </a:rPr>
              <a:t>x</a:t>
            </a:r>
            <a:r>
              <a:rPr lang="en-US" altLang="ja-JP" i="1" baseline="-25000" dirty="0">
                <a:solidFill>
                  <a:srgbClr val="FF0000"/>
                </a:solidFill>
                <a:latin typeface="Times New Roman" pitchFamily="18" charset="0"/>
              </a:rPr>
              <a:t>i</a:t>
            </a:r>
            <a:r>
              <a:rPr lang="ja-JP" altLang="en-US" sz="2000" dirty="0">
                <a:solidFill>
                  <a:srgbClr val="000000"/>
                </a:solidFill>
              </a:rPr>
              <a:t> </a:t>
            </a:r>
            <a:r>
              <a:rPr lang="en-US" altLang="ja-JP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210" name="テキスト ボックス 209"/>
          <p:cNvSpPr txBox="1"/>
          <p:nvPr/>
        </p:nvSpPr>
        <p:spPr>
          <a:xfrm>
            <a:off x="9015881" y="4357354"/>
            <a:ext cx="43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000" dirty="0">
                <a:solidFill>
                  <a:srgbClr val="000000"/>
                </a:solidFill>
              </a:rPr>
              <a:t>－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211" name="大かっこ 210"/>
          <p:cNvSpPr/>
          <p:nvPr/>
        </p:nvSpPr>
        <p:spPr>
          <a:xfrm>
            <a:off x="10277293" y="4325247"/>
            <a:ext cx="756000" cy="432000"/>
          </a:xfrm>
          <a:prstGeom prst="bracketPai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2" name="テキスト ボックス 211"/>
          <p:cNvSpPr txBox="1"/>
          <p:nvPr/>
        </p:nvSpPr>
        <p:spPr>
          <a:xfrm>
            <a:off x="10277293" y="4244160"/>
            <a:ext cx="389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200" dirty="0">
                <a:latin typeface="Symbol" panose="05050102010706020507" pitchFamily="18" charset="2"/>
              </a:rPr>
              <a:t>S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213" name="テキスト ボックス 212"/>
          <p:cNvSpPr txBox="1"/>
          <p:nvPr/>
        </p:nvSpPr>
        <p:spPr>
          <a:xfrm>
            <a:off x="10594935" y="424416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i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i="1" baseline="-25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214" name="大かっこ 213"/>
          <p:cNvSpPr/>
          <p:nvPr/>
        </p:nvSpPr>
        <p:spPr>
          <a:xfrm>
            <a:off x="9432659" y="4325247"/>
            <a:ext cx="756000" cy="432000"/>
          </a:xfrm>
          <a:prstGeom prst="bracketPai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15" name="テキスト ボックス 214"/>
          <p:cNvSpPr txBox="1"/>
          <p:nvPr/>
        </p:nvSpPr>
        <p:spPr>
          <a:xfrm>
            <a:off x="9432659" y="4244160"/>
            <a:ext cx="389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200" dirty="0">
                <a:latin typeface="Symbol" panose="05050102010706020507" pitchFamily="18" charset="2"/>
              </a:rPr>
              <a:t>S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216" name="テキスト ボックス 215"/>
          <p:cNvSpPr txBox="1"/>
          <p:nvPr/>
        </p:nvSpPr>
        <p:spPr>
          <a:xfrm>
            <a:off x="9750301" y="4244160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cxnSp>
        <p:nvCxnSpPr>
          <p:cNvPr id="217" name="直線コネクタ 216"/>
          <p:cNvCxnSpPr/>
          <p:nvPr/>
        </p:nvCxnSpPr>
        <p:spPr>
          <a:xfrm>
            <a:off x="7920553" y="4855613"/>
            <a:ext cx="321566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9" name="大かっこ 218"/>
          <p:cNvSpPr/>
          <p:nvPr/>
        </p:nvSpPr>
        <p:spPr>
          <a:xfrm>
            <a:off x="9699608" y="5001349"/>
            <a:ext cx="756000" cy="432000"/>
          </a:xfrm>
          <a:prstGeom prst="bracketPair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/>
          </a:p>
        </p:txBody>
      </p:sp>
      <p:sp>
        <p:nvSpPr>
          <p:cNvPr id="220" name="テキスト ボックス 219"/>
          <p:cNvSpPr txBox="1"/>
          <p:nvPr/>
        </p:nvSpPr>
        <p:spPr>
          <a:xfrm>
            <a:off x="9699608" y="4920262"/>
            <a:ext cx="38964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200" dirty="0">
                <a:latin typeface="Symbol" panose="05050102010706020507" pitchFamily="18" charset="2"/>
              </a:rPr>
              <a:t>S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221" name="テキスト ボックス 220"/>
          <p:cNvSpPr txBox="1"/>
          <p:nvPr/>
        </p:nvSpPr>
        <p:spPr>
          <a:xfrm>
            <a:off x="10017250" y="4920262"/>
            <a:ext cx="4320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en-US" altLang="ja-JP" i="1" baseline="-25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222" name="テキスト ボックス 221"/>
          <p:cNvSpPr txBox="1"/>
          <p:nvPr/>
        </p:nvSpPr>
        <p:spPr>
          <a:xfrm>
            <a:off x="10422252" y="4844122"/>
            <a:ext cx="375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000" dirty="0">
                <a:solidFill>
                  <a:srgbClr val="000000"/>
                </a:solidFill>
              </a:rPr>
              <a:t>２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223" name="テキスト ボックス 222"/>
          <p:cNvSpPr txBox="1"/>
          <p:nvPr/>
        </p:nvSpPr>
        <p:spPr>
          <a:xfrm>
            <a:off x="8535082" y="4937338"/>
            <a:ext cx="5079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200" dirty="0">
                <a:latin typeface="Symbol" panose="05050102010706020507" pitchFamily="18" charset="2"/>
              </a:rPr>
              <a:t>S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224" name="テキスト ボックス 223"/>
          <p:cNvSpPr txBox="1"/>
          <p:nvPr/>
        </p:nvSpPr>
        <p:spPr>
          <a:xfrm>
            <a:off x="8865599" y="4970206"/>
            <a:ext cx="5459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i="1" dirty="0">
                <a:solidFill>
                  <a:schemeClr val="accent1"/>
                </a:solidFill>
                <a:latin typeface="Times New Roman" pitchFamily="18" charset="0"/>
              </a:rPr>
              <a:t>x</a:t>
            </a:r>
            <a:r>
              <a:rPr lang="en-US" altLang="ja-JP" i="1" baseline="-25000" dirty="0">
                <a:solidFill>
                  <a:schemeClr val="accent1"/>
                </a:solidFill>
                <a:latin typeface="Times New Roman" pitchFamily="18" charset="0"/>
              </a:rPr>
              <a:t>i</a:t>
            </a:r>
            <a:r>
              <a:rPr lang="ja-JP" altLang="en-US" baseline="30000" dirty="0">
                <a:solidFill>
                  <a:schemeClr val="accent1"/>
                </a:solidFill>
                <a:latin typeface="Times New Roman" pitchFamily="18" charset="0"/>
              </a:rPr>
              <a:t>２</a:t>
            </a:r>
            <a:endParaRPr kumimoji="1" lang="ja-JP" altLang="en-US" sz="2000" baseline="30000" dirty="0"/>
          </a:p>
        </p:txBody>
      </p:sp>
      <p:sp>
        <p:nvSpPr>
          <p:cNvPr id="225" name="テキスト ボックス 224"/>
          <p:cNvSpPr txBox="1"/>
          <p:nvPr/>
        </p:nvSpPr>
        <p:spPr>
          <a:xfrm>
            <a:off x="8296989" y="5019608"/>
            <a:ext cx="31401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000" dirty="0">
                <a:latin typeface="Times New Roman" pitchFamily="18" charset="0"/>
              </a:rPr>
              <a:t>Ｎ</a:t>
            </a:r>
            <a:endParaRPr lang="ja-JP" altLang="en-US" sz="1800" baseline="30000" dirty="0"/>
          </a:p>
        </p:txBody>
      </p:sp>
      <p:sp>
        <p:nvSpPr>
          <p:cNvPr id="226" name="テキスト ボックス 225"/>
          <p:cNvSpPr txBox="1"/>
          <p:nvPr/>
        </p:nvSpPr>
        <p:spPr>
          <a:xfrm>
            <a:off x="9266469" y="5032919"/>
            <a:ext cx="43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000" dirty="0">
                <a:solidFill>
                  <a:srgbClr val="000000"/>
                </a:solidFill>
              </a:rPr>
              <a:t>－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227" name="正方形/長方形 226"/>
          <p:cNvSpPr/>
          <p:nvPr/>
        </p:nvSpPr>
        <p:spPr>
          <a:xfrm>
            <a:off x="7103765" y="4141699"/>
            <a:ext cx="4303352" cy="144833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28" name="テキスト ボックス 227"/>
          <p:cNvSpPr txBox="1"/>
          <p:nvPr/>
        </p:nvSpPr>
        <p:spPr>
          <a:xfrm>
            <a:off x="6419437" y="5590034"/>
            <a:ext cx="42358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a</a:t>
            </a:r>
            <a:r>
              <a:rPr kumimoji="1" lang="ja-JP" altLang="en-US" sz="2000" dirty="0"/>
              <a:t> は、③より、</a:t>
            </a:r>
          </a:p>
        </p:txBody>
      </p:sp>
      <p:sp>
        <p:nvSpPr>
          <p:cNvPr id="229" name="テキスト ボックス 228"/>
          <p:cNvSpPr txBox="1"/>
          <p:nvPr/>
        </p:nvSpPr>
        <p:spPr>
          <a:xfrm>
            <a:off x="7175773" y="6137353"/>
            <a:ext cx="355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a</a:t>
            </a:r>
            <a:endParaRPr kumimoji="1" lang="ja-JP" altLang="en-US" sz="2000" baseline="30000" dirty="0"/>
          </a:p>
        </p:txBody>
      </p:sp>
      <p:sp>
        <p:nvSpPr>
          <p:cNvPr id="230" name="テキスト ボックス 229"/>
          <p:cNvSpPr txBox="1"/>
          <p:nvPr/>
        </p:nvSpPr>
        <p:spPr>
          <a:xfrm>
            <a:off x="7446121" y="6200338"/>
            <a:ext cx="4420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/>
              <a:t>＝</a:t>
            </a:r>
          </a:p>
        </p:txBody>
      </p:sp>
      <p:sp>
        <p:nvSpPr>
          <p:cNvPr id="231" name="テキスト ボックス 230"/>
          <p:cNvSpPr txBox="1"/>
          <p:nvPr/>
        </p:nvSpPr>
        <p:spPr>
          <a:xfrm>
            <a:off x="7883394" y="6136056"/>
            <a:ext cx="312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ja-JP" altLang="en-US" sz="2000" baseline="30000" dirty="0"/>
          </a:p>
        </p:txBody>
      </p:sp>
      <p:cxnSp>
        <p:nvCxnSpPr>
          <p:cNvPr id="233" name="直線コネクタ 232"/>
          <p:cNvCxnSpPr/>
          <p:nvPr/>
        </p:nvCxnSpPr>
        <p:spPr>
          <a:xfrm>
            <a:off x="7895173" y="6252510"/>
            <a:ext cx="257433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4" name="テキスト ボックス 233"/>
          <p:cNvSpPr txBox="1"/>
          <p:nvPr/>
        </p:nvSpPr>
        <p:spPr>
          <a:xfrm>
            <a:off x="8162657" y="6166833"/>
            <a:ext cx="43597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2000" dirty="0">
                <a:solidFill>
                  <a:srgbClr val="000000"/>
                </a:solidFill>
              </a:rPr>
              <a:t>－</a:t>
            </a:r>
            <a:endParaRPr lang="ja-JP" altLang="en-US" sz="2000" baseline="30000" dirty="0">
              <a:solidFill>
                <a:srgbClr val="000000"/>
              </a:solidFill>
            </a:endParaRPr>
          </a:p>
        </p:txBody>
      </p:sp>
      <p:sp>
        <p:nvSpPr>
          <p:cNvPr id="235" name="テキスト ボックス 234"/>
          <p:cNvSpPr txBox="1"/>
          <p:nvPr/>
        </p:nvSpPr>
        <p:spPr>
          <a:xfrm>
            <a:off x="8480006" y="6143824"/>
            <a:ext cx="3554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b="1" i="1" dirty="0">
                <a:solidFill>
                  <a:schemeClr val="bg2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b</a:t>
            </a:r>
            <a:endParaRPr kumimoji="1" lang="ja-JP" altLang="en-US" sz="2000" baseline="30000" dirty="0"/>
          </a:p>
        </p:txBody>
      </p:sp>
      <p:sp>
        <p:nvSpPr>
          <p:cNvPr id="236" name="テキスト ボックス 235"/>
          <p:cNvSpPr txBox="1"/>
          <p:nvPr/>
        </p:nvSpPr>
        <p:spPr>
          <a:xfrm>
            <a:off x="8738494" y="6136056"/>
            <a:ext cx="31295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endParaRPr lang="ja-JP" altLang="en-US" sz="2000" baseline="30000" dirty="0"/>
          </a:p>
        </p:txBody>
      </p:sp>
      <p:cxnSp>
        <p:nvCxnSpPr>
          <p:cNvPr id="237" name="直線コネクタ 236"/>
          <p:cNvCxnSpPr/>
          <p:nvPr/>
        </p:nvCxnSpPr>
        <p:spPr>
          <a:xfrm>
            <a:off x="8750273" y="6260141"/>
            <a:ext cx="257433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38" name="正方形/長方形 237"/>
          <p:cNvSpPr/>
          <p:nvPr/>
        </p:nvSpPr>
        <p:spPr>
          <a:xfrm>
            <a:off x="7103765" y="6094090"/>
            <a:ext cx="2206599" cy="586477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239" name="テキスト ボックス 238"/>
          <p:cNvSpPr txBox="1"/>
          <p:nvPr/>
        </p:nvSpPr>
        <p:spPr>
          <a:xfrm>
            <a:off x="134677" y="86648"/>
            <a:ext cx="60329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000" dirty="0">
                <a:solidFill>
                  <a:schemeClr val="accent3"/>
                </a:solidFill>
              </a:rPr>
              <a:t>（計算法）　</a:t>
            </a:r>
            <a:r>
              <a:rPr kumimoji="1" lang="en-US" altLang="ja-JP" sz="2000" dirty="0">
                <a:solidFill>
                  <a:schemeClr val="accent3"/>
                </a:solidFill>
              </a:rPr>
              <a:t>※</a:t>
            </a:r>
            <a:r>
              <a:rPr lang="ja-JP" altLang="en-US" sz="2000" dirty="0">
                <a:solidFill>
                  <a:schemeClr val="accent3"/>
                </a:solidFill>
              </a:rPr>
              <a:t>わかる人だけ参考にすればよい</a:t>
            </a:r>
            <a:endParaRPr kumimoji="1" lang="ja-JP" altLang="en-US" sz="2000" dirty="0">
              <a:solidFill>
                <a:schemeClr val="accent3"/>
              </a:solidFill>
            </a:endParaRPr>
          </a:p>
        </p:txBody>
      </p:sp>
      <p:sp>
        <p:nvSpPr>
          <p:cNvPr id="240" name="下矢印 239"/>
          <p:cNvSpPr/>
          <p:nvPr/>
        </p:nvSpPr>
        <p:spPr>
          <a:xfrm>
            <a:off x="11616280" y="5421233"/>
            <a:ext cx="576064" cy="1008112"/>
          </a:xfrm>
          <a:prstGeom prst="downArrow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72247196"/>
      </p:ext>
    </p:extLst>
  </p:cSld>
  <p:clrMapOvr>
    <a:masterClrMapping/>
  </p:clrMapOvr>
  <p:transition>
    <p:dissolve/>
  </p:transition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正方形/長方形 88"/>
          <p:cNvSpPr/>
          <p:nvPr/>
        </p:nvSpPr>
        <p:spPr>
          <a:xfrm>
            <a:off x="7391797" y="909514"/>
            <a:ext cx="4254071" cy="1112686"/>
          </a:xfrm>
          <a:prstGeom prst="rect">
            <a:avLst/>
          </a:prstGeom>
          <a:solidFill>
            <a:srgbClr val="0000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90997" y="847780"/>
            <a:ext cx="6840760" cy="2964347"/>
          </a:xfrm>
          <a:prstGeom prst="rect">
            <a:avLst/>
          </a:prstGeom>
          <a:solidFill>
            <a:srgbClr val="0000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フリーフォーム 43"/>
          <p:cNvSpPr/>
          <p:nvPr/>
        </p:nvSpPr>
        <p:spPr>
          <a:xfrm>
            <a:off x="5167901" y="4921410"/>
            <a:ext cx="873303" cy="359596"/>
          </a:xfrm>
          <a:custGeom>
            <a:avLst/>
            <a:gdLst>
              <a:gd name="connsiteX0" fmla="*/ 0 w 873303"/>
              <a:gd name="connsiteY0" fmla="*/ 359596 h 359596"/>
              <a:gd name="connsiteX1" fmla="*/ 873303 w 873303"/>
              <a:gd name="connsiteY1" fmla="*/ 359596 h 359596"/>
              <a:gd name="connsiteX2" fmla="*/ 873303 w 873303"/>
              <a:gd name="connsiteY2" fmla="*/ 0 h 35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3303" h="359596">
                <a:moveTo>
                  <a:pt x="0" y="359596"/>
                </a:moveTo>
                <a:lnTo>
                  <a:pt x="873303" y="359596"/>
                </a:lnTo>
                <a:lnTo>
                  <a:pt x="873303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71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107950" y="115888"/>
            <a:ext cx="8567738" cy="7620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4400" dirty="0">
                <a:solidFill>
                  <a:srgbClr val="FFFF00"/>
                </a:solidFill>
                <a:latin typeface="Arial" charset="0"/>
              </a:rPr>
              <a:t>回帰直線の求め方</a:t>
            </a:r>
            <a:r>
              <a:rPr lang="ja-JP" altLang="en-US" sz="4400" dirty="0">
                <a:solidFill>
                  <a:srgbClr val="00FFFF"/>
                </a:solidFill>
                <a:latin typeface="Arial" charset="0"/>
              </a:rPr>
              <a:t>（最小二乗法）</a:t>
            </a: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2925166" y="6532589"/>
            <a:ext cx="6624638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ja-JP" alt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 flipV="1">
            <a:off x="2925166" y="3963937"/>
            <a:ext cx="0" cy="2568649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noAutofit/>
          </a:bodyPr>
          <a:lstStyle/>
          <a:p>
            <a:endParaRPr lang="ja-JP" altLang="en-US"/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2263580" y="6199335"/>
            <a:ext cx="64928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ja-JP" sz="36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9622829" y="6239847"/>
            <a:ext cx="64928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ja-JP" sz="3600" i="1" dirty="0">
                <a:solidFill>
                  <a:schemeClr val="bg1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2259440" y="3842235"/>
            <a:ext cx="64928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ja-JP" sz="3600" i="1">
                <a:solidFill>
                  <a:schemeClr val="bg1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 flipV="1">
            <a:off x="2780704" y="4075664"/>
            <a:ext cx="5547197" cy="2094974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grpSp>
        <p:nvGrpSpPr>
          <p:cNvPr id="41" name="グループ化 40"/>
          <p:cNvGrpSpPr/>
          <p:nvPr/>
        </p:nvGrpSpPr>
        <p:grpSpPr>
          <a:xfrm>
            <a:off x="8759949" y="4212154"/>
            <a:ext cx="2809852" cy="762000"/>
            <a:chOff x="9158524" y="4740881"/>
            <a:chExt cx="2809852" cy="762000"/>
          </a:xfrm>
        </p:grpSpPr>
        <p:sp>
          <p:nvSpPr>
            <p:cNvPr id="22" name="四角形吹き出し 21"/>
            <p:cNvSpPr/>
            <p:nvPr/>
          </p:nvSpPr>
          <p:spPr>
            <a:xfrm>
              <a:off x="9158524" y="4748684"/>
              <a:ext cx="2809852" cy="745793"/>
            </a:xfrm>
            <a:prstGeom prst="wedgeRectCallout">
              <a:avLst>
                <a:gd name="adj1" fmla="val -68733"/>
                <a:gd name="adj2" fmla="val -68373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i="1" dirty="0">
                  <a:solidFill>
                    <a:srgbClr val="FFFFFF"/>
                  </a:solidFill>
                  <a:latin typeface="Times New Roman" pitchFamily="18" charset="0"/>
                </a:rPr>
                <a:t>y</a:t>
              </a:r>
              <a:r>
                <a:rPr lang="en-US" altLang="ja-JP" sz="2800" dirty="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ja-JP" altLang="en-US" sz="2800" dirty="0">
                  <a:solidFill>
                    <a:srgbClr val="FFFFFF"/>
                  </a:solidFill>
                  <a:latin typeface="Arial" charset="0"/>
                </a:rPr>
                <a:t>＝ </a:t>
              </a:r>
              <a:r>
                <a:rPr lang="en-US" altLang="ja-JP" sz="4000" i="1" dirty="0">
                  <a:solidFill>
                    <a:srgbClr val="FFFF00"/>
                  </a:solidFill>
                  <a:latin typeface="Times New Roman" pitchFamily="18" charset="0"/>
                </a:rPr>
                <a:t>a</a:t>
              </a:r>
              <a:r>
                <a:rPr lang="en-US" altLang="ja-JP" sz="2800" dirty="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ja-JP" altLang="en-US" sz="2800" dirty="0">
                  <a:solidFill>
                    <a:srgbClr val="FFFFFF"/>
                  </a:solidFill>
                  <a:latin typeface="Arial" charset="0"/>
                </a:rPr>
                <a:t>＋ </a:t>
              </a:r>
              <a:r>
                <a:rPr lang="en-US" altLang="ja-JP" sz="4000" i="1" dirty="0" err="1">
                  <a:solidFill>
                    <a:srgbClr val="FFFF00"/>
                  </a:solidFill>
                  <a:latin typeface="Times New Roman" pitchFamily="18" charset="0"/>
                </a:rPr>
                <a:t>b</a:t>
              </a:r>
              <a:r>
                <a:rPr lang="en-US" altLang="ja-JP" sz="4000" i="1" dirty="0" err="1">
                  <a:solidFill>
                    <a:srgbClr val="FFFFFF"/>
                  </a:solidFill>
                  <a:latin typeface="Times New Roman" pitchFamily="18" charset="0"/>
                </a:rPr>
                <a:t>x</a:t>
              </a:r>
              <a:endParaRPr kumimoji="1" lang="ja-JP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 Box 30"/>
            <p:cNvSpPr txBox="1">
              <a:spLocks noChangeArrowheads="1"/>
            </p:cNvSpPr>
            <p:nvPr/>
          </p:nvSpPr>
          <p:spPr bwMode="auto">
            <a:xfrm>
              <a:off x="9345736" y="4740881"/>
              <a:ext cx="647700" cy="762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ja-JP" altLang="en-US" sz="4400" dirty="0">
                  <a:solidFill>
                    <a:srgbClr val="FFFFFF"/>
                  </a:solidFill>
                  <a:latin typeface="Arial" charset="0"/>
                </a:rPr>
                <a:t>＾</a:t>
              </a:r>
            </a:p>
          </p:txBody>
        </p:sp>
      </p:grpSp>
      <p:sp>
        <p:nvSpPr>
          <p:cNvPr id="43" name="四角形吹き出し 42"/>
          <p:cNvSpPr/>
          <p:nvPr/>
        </p:nvSpPr>
        <p:spPr>
          <a:xfrm>
            <a:off x="1220947" y="4903054"/>
            <a:ext cx="1294392" cy="666206"/>
          </a:xfrm>
          <a:prstGeom prst="wedgeRectCallout">
            <a:avLst>
              <a:gd name="adj1" fmla="val 70483"/>
              <a:gd name="adj2" fmla="val 115235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切片 </a:t>
            </a:r>
            <a:r>
              <a:rPr kumimoji="1" lang="en-US" altLang="ja-JP" sz="3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四角形吹き出し 45"/>
          <p:cNvSpPr/>
          <p:nvPr/>
        </p:nvSpPr>
        <p:spPr>
          <a:xfrm>
            <a:off x="3970890" y="4075664"/>
            <a:ext cx="1294392" cy="666206"/>
          </a:xfrm>
          <a:prstGeom prst="wedgeRectCallout">
            <a:avLst>
              <a:gd name="adj1" fmla="val 70483"/>
              <a:gd name="adj2" fmla="val 111072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傾き </a:t>
            </a:r>
            <a:r>
              <a:rPr kumimoji="1" lang="en-US" altLang="ja-JP" sz="3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12"/>
          <p:cNvSpPr>
            <a:spLocks noChangeArrowheads="1"/>
          </p:cNvSpPr>
          <p:nvPr/>
        </p:nvSpPr>
        <p:spPr bwMode="auto">
          <a:xfrm>
            <a:off x="3429991" y="5378476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50" name="Oval 13"/>
          <p:cNvSpPr>
            <a:spLocks noChangeArrowheads="1"/>
          </p:cNvSpPr>
          <p:nvPr/>
        </p:nvSpPr>
        <p:spPr bwMode="auto">
          <a:xfrm>
            <a:off x="5230216" y="5810276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51" name="Oval 15"/>
          <p:cNvSpPr>
            <a:spLocks noChangeArrowheads="1"/>
          </p:cNvSpPr>
          <p:nvPr/>
        </p:nvSpPr>
        <p:spPr bwMode="auto">
          <a:xfrm>
            <a:off x="4438054" y="5091139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6309716" y="4299948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53" name="Oval 17"/>
          <p:cNvSpPr>
            <a:spLocks noChangeArrowheads="1"/>
          </p:cNvSpPr>
          <p:nvPr/>
        </p:nvSpPr>
        <p:spPr bwMode="auto">
          <a:xfrm>
            <a:off x="7173316" y="4003968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55" name="Oval 19"/>
          <p:cNvSpPr>
            <a:spLocks noChangeArrowheads="1"/>
          </p:cNvSpPr>
          <p:nvPr/>
        </p:nvSpPr>
        <p:spPr bwMode="auto">
          <a:xfrm>
            <a:off x="5733454" y="4298976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56" name="Oval 22"/>
          <p:cNvSpPr>
            <a:spLocks noChangeArrowheads="1"/>
          </p:cNvSpPr>
          <p:nvPr/>
        </p:nvSpPr>
        <p:spPr bwMode="auto">
          <a:xfrm>
            <a:off x="8038504" y="4659339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57" name="Oval 23"/>
          <p:cNvSpPr>
            <a:spLocks noChangeArrowheads="1"/>
          </p:cNvSpPr>
          <p:nvPr/>
        </p:nvSpPr>
        <p:spPr bwMode="auto">
          <a:xfrm>
            <a:off x="6671841" y="5092160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73141" y="1998275"/>
            <a:ext cx="355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600" b="1" i="1" dirty="0">
                <a:solidFill>
                  <a:schemeClr val="accent2"/>
                </a:solidFill>
                <a:latin typeface="Times New Roman" pitchFamily="18" charset="0"/>
              </a:rPr>
              <a:t>b</a:t>
            </a:r>
            <a:endParaRPr kumimoji="1" lang="ja-JP" altLang="en-US" sz="3200" baseline="30000" dirty="0">
              <a:solidFill>
                <a:schemeClr val="accent2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59617" y="2061260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</a:rPr>
              <a:t>＝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666131" y="1342816"/>
            <a:ext cx="314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3200" dirty="0">
                <a:solidFill>
                  <a:schemeClr val="accent5"/>
                </a:solidFill>
                <a:latin typeface="Times New Roman" pitchFamily="18" charset="0"/>
              </a:rPr>
              <a:t>Ｎ</a:t>
            </a:r>
            <a:endParaRPr lang="ja-JP" altLang="en-US" sz="2800" baseline="30000" dirty="0">
              <a:solidFill>
                <a:schemeClr val="accent5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22249" y="1236614"/>
            <a:ext cx="507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44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  <a:endParaRPr lang="ja-JP" altLang="en-US" sz="3200" baseline="30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458219" y="1262226"/>
            <a:ext cx="947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600" i="1" dirty="0">
                <a:solidFill>
                  <a:schemeClr val="bg1"/>
                </a:solidFill>
                <a:latin typeface="Times New Roman" pitchFamily="18" charset="0"/>
              </a:rPr>
              <a:t>x</a:t>
            </a:r>
            <a:r>
              <a:rPr lang="en-US" altLang="ja-JP" sz="3600" i="1" baseline="-25000" dirty="0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ja-JP" altLang="en-US" sz="3200" dirty="0">
                <a:solidFill>
                  <a:schemeClr val="bg1"/>
                </a:solidFill>
              </a:rPr>
              <a:t> </a:t>
            </a:r>
            <a:r>
              <a:rPr lang="en-US" altLang="ja-JP" sz="3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36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3200" baseline="30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34889" y="1835924"/>
            <a:ext cx="759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ja-JP" sz="2000" i="1" dirty="0" err="1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ja-JP" altLang="en-US" sz="2000" i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ja-JP" altLang="en-US" sz="2000" dirty="0">
                <a:solidFill>
                  <a:schemeClr val="bg1"/>
                </a:solidFill>
                <a:latin typeface="Times New Roman" pitchFamily="18" charset="0"/>
              </a:rPr>
              <a:t>＝１</a:t>
            </a:r>
            <a:endParaRPr lang="ja-JP" altLang="en-US" sz="1800" baseline="30000" dirty="0">
              <a:solidFill>
                <a:schemeClr val="bg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056993" y="1062171"/>
            <a:ext cx="43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000" dirty="0">
                <a:solidFill>
                  <a:schemeClr val="accent5"/>
                </a:solidFill>
                <a:latin typeface="Times New Roman" pitchFamily="18" charset="0"/>
              </a:rPr>
              <a:t>Ｎ</a:t>
            </a:r>
            <a:endParaRPr lang="ja-JP" altLang="en-US" sz="1800" baseline="30000" dirty="0">
              <a:solidFill>
                <a:schemeClr val="accent5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322314" y="1313508"/>
            <a:ext cx="552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3200" dirty="0">
                <a:solidFill>
                  <a:schemeClr val="bg1"/>
                </a:solidFill>
              </a:rPr>
              <a:t>－</a:t>
            </a:r>
            <a:endParaRPr lang="ja-JP" altLang="en-US" sz="3200" baseline="30000" dirty="0">
              <a:solidFill>
                <a:schemeClr val="bg1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139148" y="1236614"/>
            <a:ext cx="507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44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  <a:endParaRPr lang="ja-JP" altLang="en-US" sz="3200" baseline="30000" dirty="0">
              <a:solidFill>
                <a:schemeClr val="bg1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575118" y="1262226"/>
            <a:ext cx="547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600" i="1" dirty="0">
                <a:solidFill>
                  <a:schemeClr val="bg1"/>
                </a:solidFill>
                <a:latin typeface="Times New Roman" pitchFamily="18" charset="0"/>
              </a:rPr>
              <a:t>x</a:t>
            </a:r>
            <a:r>
              <a:rPr lang="en-US" altLang="ja-JP" sz="3600" i="1" baseline="-25000" dirty="0">
                <a:solidFill>
                  <a:schemeClr val="bg1"/>
                </a:solidFill>
                <a:latin typeface="Times New Roman" pitchFamily="18" charset="0"/>
              </a:rPr>
              <a:t>i</a:t>
            </a:r>
            <a:endParaRPr lang="ja-JP" altLang="en-US" sz="3200" baseline="30000" dirty="0">
              <a:solidFill>
                <a:schemeClr val="bg1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051788" y="1835924"/>
            <a:ext cx="759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ja-JP" sz="2000" i="1" dirty="0" err="1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ja-JP" altLang="en-US" sz="2000" i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ja-JP" altLang="en-US" sz="2000" dirty="0">
                <a:solidFill>
                  <a:schemeClr val="bg1"/>
                </a:solidFill>
                <a:latin typeface="Times New Roman" pitchFamily="18" charset="0"/>
              </a:rPr>
              <a:t>＝１</a:t>
            </a:r>
            <a:endParaRPr lang="ja-JP" altLang="en-US" sz="1800" baseline="30000" dirty="0">
              <a:solidFill>
                <a:schemeClr val="bg1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173892" y="1062171"/>
            <a:ext cx="43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000" dirty="0">
                <a:solidFill>
                  <a:schemeClr val="accent5"/>
                </a:solidFill>
                <a:latin typeface="Times New Roman" pitchFamily="18" charset="0"/>
              </a:rPr>
              <a:t>Ｎ</a:t>
            </a:r>
            <a:endParaRPr lang="ja-JP" altLang="en-US" sz="1800" baseline="30000" dirty="0">
              <a:solidFill>
                <a:schemeClr val="accent5"/>
              </a:solidFill>
            </a:endParaRPr>
          </a:p>
        </p:txBody>
      </p:sp>
      <p:sp>
        <p:nvSpPr>
          <p:cNvPr id="64" name="大かっこ 63"/>
          <p:cNvSpPr/>
          <p:nvPr/>
        </p:nvSpPr>
        <p:spPr>
          <a:xfrm>
            <a:off x="3970387" y="1062171"/>
            <a:ext cx="1141421" cy="1082958"/>
          </a:xfrm>
          <a:prstGeom prst="bracketPair">
            <a:avLst>
              <a:gd name="adj" fmla="val 718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0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435292" y="1236614"/>
            <a:ext cx="507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44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  <a:endParaRPr lang="ja-JP" altLang="en-US" sz="3200" baseline="30000" dirty="0">
              <a:solidFill>
                <a:schemeClr val="bg1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871262" y="1262226"/>
            <a:ext cx="547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600" i="1" dirty="0" err="1">
                <a:solidFill>
                  <a:schemeClr val="bg1"/>
                </a:solidFill>
                <a:latin typeface="Times New Roman" pitchFamily="18" charset="0"/>
              </a:rPr>
              <a:t>y</a:t>
            </a:r>
            <a:r>
              <a:rPr lang="en-US" altLang="ja-JP" sz="3600" i="1" baseline="-25000" dirty="0" err="1">
                <a:solidFill>
                  <a:schemeClr val="bg1"/>
                </a:solidFill>
                <a:latin typeface="Times New Roman" pitchFamily="18" charset="0"/>
              </a:rPr>
              <a:t>i</a:t>
            </a:r>
            <a:endParaRPr lang="ja-JP" altLang="en-US" sz="3200" baseline="30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347932" y="1835924"/>
            <a:ext cx="759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ja-JP" sz="2000" i="1" dirty="0" err="1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ja-JP" altLang="en-US" sz="2000" i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ja-JP" altLang="en-US" sz="2000" dirty="0">
                <a:solidFill>
                  <a:schemeClr val="bg1"/>
                </a:solidFill>
                <a:latin typeface="Times New Roman" pitchFamily="18" charset="0"/>
              </a:rPr>
              <a:t>＝１</a:t>
            </a:r>
            <a:endParaRPr lang="ja-JP" altLang="en-US" sz="1800" baseline="30000" dirty="0">
              <a:solidFill>
                <a:schemeClr val="bg1"/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470036" y="1062171"/>
            <a:ext cx="43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000" dirty="0">
                <a:solidFill>
                  <a:schemeClr val="accent5"/>
                </a:solidFill>
                <a:latin typeface="Times New Roman" pitchFamily="18" charset="0"/>
              </a:rPr>
              <a:t>Ｎ</a:t>
            </a:r>
            <a:endParaRPr lang="ja-JP" altLang="en-US" sz="1800" baseline="30000" dirty="0">
              <a:solidFill>
                <a:schemeClr val="accent5"/>
              </a:solidFill>
            </a:endParaRPr>
          </a:p>
        </p:txBody>
      </p:sp>
      <p:sp>
        <p:nvSpPr>
          <p:cNvPr id="69" name="大かっこ 68"/>
          <p:cNvSpPr/>
          <p:nvPr/>
        </p:nvSpPr>
        <p:spPr>
          <a:xfrm>
            <a:off x="5266531" y="1062171"/>
            <a:ext cx="1141421" cy="1082958"/>
          </a:xfrm>
          <a:prstGeom prst="bracketPair">
            <a:avLst>
              <a:gd name="adj" fmla="val 718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00">
              <a:solidFill>
                <a:schemeClr val="bg1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298620" y="2811273"/>
            <a:ext cx="314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3200" dirty="0">
                <a:solidFill>
                  <a:schemeClr val="accent5"/>
                </a:solidFill>
                <a:latin typeface="Times New Roman" pitchFamily="18" charset="0"/>
              </a:rPr>
              <a:t>Ｎ</a:t>
            </a:r>
            <a:endParaRPr lang="ja-JP" altLang="en-US" sz="2800" baseline="30000" dirty="0">
              <a:solidFill>
                <a:schemeClr val="accent5"/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654738" y="2705071"/>
            <a:ext cx="507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44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  <a:endParaRPr lang="ja-JP" altLang="en-US" sz="3200" baseline="30000" dirty="0">
              <a:solidFill>
                <a:schemeClr val="bg1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3090708" y="2730683"/>
            <a:ext cx="685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600" i="1" dirty="0">
                <a:solidFill>
                  <a:schemeClr val="bg1"/>
                </a:solidFill>
                <a:latin typeface="Times New Roman" pitchFamily="18" charset="0"/>
              </a:rPr>
              <a:t>x</a:t>
            </a:r>
            <a:r>
              <a:rPr lang="en-US" altLang="ja-JP" sz="3600" i="1" baseline="-25000" dirty="0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ja-JP" altLang="en-US" sz="3200" baseline="30000" dirty="0">
                <a:solidFill>
                  <a:schemeClr val="bg1"/>
                </a:solidFill>
              </a:rPr>
              <a:t>２</a:t>
            </a: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4555614" y="2708042"/>
            <a:ext cx="507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44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  <a:endParaRPr lang="ja-JP" altLang="en-US" sz="3200" baseline="30000" dirty="0">
              <a:solidFill>
                <a:schemeClr val="bg1"/>
              </a:solidFill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991584" y="2733654"/>
            <a:ext cx="547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600" i="1" dirty="0">
                <a:solidFill>
                  <a:schemeClr val="bg1"/>
                </a:solidFill>
                <a:latin typeface="Times New Roman" pitchFamily="18" charset="0"/>
              </a:rPr>
              <a:t>x</a:t>
            </a:r>
            <a:r>
              <a:rPr lang="en-US" altLang="ja-JP" sz="3600" i="1" baseline="-25000" dirty="0">
                <a:solidFill>
                  <a:schemeClr val="bg1"/>
                </a:solidFill>
                <a:latin typeface="Times New Roman" pitchFamily="18" charset="0"/>
              </a:rPr>
              <a:t>i</a:t>
            </a:r>
            <a:endParaRPr lang="ja-JP" altLang="en-US" sz="3200" baseline="30000" dirty="0">
              <a:solidFill>
                <a:schemeClr val="bg1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468254" y="3307352"/>
            <a:ext cx="759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ja-JP" sz="2000" i="1" dirty="0" err="1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ja-JP" altLang="en-US" sz="2000" i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ja-JP" altLang="en-US" sz="2000" dirty="0">
                <a:solidFill>
                  <a:schemeClr val="bg1"/>
                </a:solidFill>
                <a:latin typeface="Times New Roman" pitchFamily="18" charset="0"/>
              </a:rPr>
              <a:t>＝１</a:t>
            </a:r>
            <a:endParaRPr lang="ja-JP" altLang="en-US" sz="1800" baseline="30000" dirty="0">
              <a:solidFill>
                <a:schemeClr val="bg1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590358" y="2533599"/>
            <a:ext cx="43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000" dirty="0">
                <a:solidFill>
                  <a:schemeClr val="accent5"/>
                </a:solidFill>
                <a:latin typeface="Times New Roman" pitchFamily="18" charset="0"/>
              </a:rPr>
              <a:t>Ｎ</a:t>
            </a:r>
            <a:endParaRPr lang="ja-JP" altLang="en-US" sz="1800" baseline="30000" dirty="0">
              <a:solidFill>
                <a:schemeClr val="accent5"/>
              </a:solidFill>
            </a:endParaRPr>
          </a:p>
        </p:txBody>
      </p:sp>
      <p:sp>
        <p:nvSpPr>
          <p:cNvPr id="77" name="大かっこ 76"/>
          <p:cNvSpPr/>
          <p:nvPr/>
        </p:nvSpPr>
        <p:spPr>
          <a:xfrm>
            <a:off x="4386853" y="2533599"/>
            <a:ext cx="1141421" cy="1082958"/>
          </a:xfrm>
          <a:prstGeom prst="bracketPair">
            <a:avLst>
              <a:gd name="adj" fmla="val 718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00">
              <a:solidFill>
                <a:schemeClr val="bg1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738780" y="2828017"/>
            <a:ext cx="552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3200" dirty="0">
                <a:solidFill>
                  <a:schemeClr val="bg1"/>
                </a:solidFill>
              </a:rPr>
              <a:t>－</a:t>
            </a:r>
            <a:endParaRPr lang="ja-JP" altLang="en-US" sz="3200" baseline="30000" dirty="0">
              <a:solidFill>
                <a:schemeClr val="bg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538981" y="2433161"/>
            <a:ext cx="37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dirty="0">
                <a:solidFill>
                  <a:schemeClr val="bg1"/>
                </a:solidFill>
              </a:rPr>
              <a:t>２</a:t>
            </a:r>
            <a:endParaRPr lang="ja-JP" altLang="en-US" baseline="30000" dirty="0">
              <a:solidFill>
                <a:schemeClr val="bg1"/>
              </a:solidFill>
            </a:endParaRPr>
          </a:p>
        </p:txBody>
      </p:sp>
      <p:cxnSp>
        <p:nvCxnSpPr>
          <p:cNvPr id="80" name="直線コネクタ 79"/>
          <p:cNvCxnSpPr/>
          <p:nvPr/>
        </p:nvCxnSpPr>
        <p:spPr>
          <a:xfrm>
            <a:off x="1583849" y="2363342"/>
            <a:ext cx="501586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7924157" y="1125423"/>
            <a:ext cx="355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600" b="1" i="1" dirty="0">
                <a:solidFill>
                  <a:schemeClr val="accent2"/>
                </a:solidFill>
                <a:latin typeface="Times New Roman" pitchFamily="18" charset="0"/>
              </a:rPr>
              <a:t>a</a:t>
            </a:r>
            <a:endParaRPr kumimoji="1" lang="ja-JP" altLang="en-US" sz="3200" baseline="30000" dirty="0">
              <a:solidFill>
                <a:schemeClr val="accent2"/>
              </a:solidFill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8382641" y="1156201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</a:rPr>
              <a:t>＝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9057602" y="1125423"/>
            <a:ext cx="471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ja-JP" altLang="en-US" sz="3200" baseline="30000" dirty="0">
              <a:solidFill>
                <a:schemeClr val="bg1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10102125" y="1125423"/>
            <a:ext cx="355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600" b="1" i="1" dirty="0">
                <a:solidFill>
                  <a:schemeClr val="accent2"/>
                </a:solidFill>
                <a:latin typeface="Times New Roman" pitchFamily="18" charset="0"/>
              </a:rPr>
              <a:t>b</a:t>
            </a:r>
            <a:endParaRPr kumimoji="1" lang="ja-JP" altLang="en-US" sz="3200" baseline="30000" dirty="0">
              <a:solidFill>
                <a:schemeClr val="accent2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9454053" y="1156201"/>
            <a:ext cx="552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3200" dirty="0">
                <a:solidFill>
                  <a:schemeClr val="bg1"/>
                </a:solidFill>
              </a:rPr>
              <a:t>－</a:t>
            </a:r>
            <a:endParaRPr lang="ja-JP" altLang="en-US" sz="3200" baseline="30000" dirty="0">
              <a:solidFill>
                <a:schemeClr val="bg1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0490832" y="1125423"/>
            <a:ext cx="547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600" i="1" dirty="0">
                <a:solidFill>
                  <a:schemeClr val="bg1"/>
                </a:solidFill>
                <a:latin typeface="Times New Roman" pitchFamily="18" charset="0"/>
              </a:rPr>
              <a:t>x</a:t>
            </a:r>
            <a:endParaRPr lang="ja-JP" altLang="en-US" sz="3200" baseline="30000" dirty="0">
              <a:solidFill>
                <a:schemeClr val="bg1"/>
              </a:solidFill>
            </a:endParaRPr>
          </a:p>
        </p:txBody>
      </p:sp>
      <p:cxnSp>
        <p:nvCxnSpPr>
          <p:cNvPr id="87" name="直線コネクタ 86"/>
          <p:cNvCxnSpPr/>
          <p:nvPr/>
        </p:nvCxnSpPr>
        <p:spPr>
          <a:xfrm>
            <a:off x="10511380" y="1286649"/>
            <a:ext cx="360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9062014" y="1286649"/>
            <a:ext cx="360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" name="テキスト ボックス 4"/>
          <p:cNvSpPr txBox="1"/>
          <p:nvPr/>
        </p:nvSpPr>
        <p:spPr>
          <a:xfrm>
            <a:off x="7173316" y="2363342"/>
            <a:ext cx="52590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※</a:t>
            </a:r>
            <a:r>
              <a:rPr kumimoji="1" lang="ja-JP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これらは通常、</a:t>
            </a:r>
            <a:r>
              <a:rPr kumimoji="1" lang="en-US" altLang="ja-JP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Excel</a:t>
            </a:r>
            <a:r>
              <a:rPr lang="ja-JP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や統計処理ソフト</a:t>
            </a:r>
            <a:endParaRPr lang="en-US" altLang="ja-JP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r>
              <a:rPr lang="ja-JP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などを用いて計算します。</a:t>
            </a:r>
            <a:endParaRPr lang="en-US" altLang="ja-JP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r"/>
            <a:r>
              <a:rPr lang="ja-JP" altLang="en-US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（電卓計算は面倒）</a:t>
            </a:r>
            <a:endParaRPr kumimoji="1" lang="ja-JP" altLang="en-US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2408737"/>
      </p:ext>
    </p:extLst>
  </p:cSld>
  <p:clrMapOvr>
    <a:masterClrMapping/>
  </p:clrMapOvr>
  <p:transition>
    <p:dissolve/>
  </p:transition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フリーフォーム 43"/>
          <p:cNvSpPr/>
          <p:nvPr/>
        </p:nvSpPr>
        <p:spPr>
          <a:xfrm>
            <a:off x="5167901" y="4921410"/>
            <a:ext cx="873303" cy="359596"/>
          </a:xfrm>
          <a:custGeom>
            <a:avLst/>
            <a:gdLst>
              <a:gd name="connsiteX0" fmla="*/ 0 w 873303"/>
              <a:gd name="connsiteY0" fmla="*/ 359596 h 359596"/>
              <a:gd name="connsiteX1" fmla="*/ 873303 w 873303"/>
              <a:gd name="connsiteY1" fmla="*/ 359596 h 359596"/>
              <a:gd name="connsiteX2" fmla="*/ 873303 w 873303"/>
              <a:gd name="connsiteY2" fmla="*/ 0 h 35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3303" h="359596">
                <a:moveTo>
                  <a:pt x="0" y="359596"/>
                </a:moveTo>
                <a:lnTo>
                  <a:pt x="873303" y="359596"/>
                </a:lnTo>
                <a:lnTo>
                  <a:pt x="873303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72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2925165" y="6532589"/>
            <a:ext cx="8137823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 flipV="1">
            <a:off x="2925166" y="3963937"/>
            <a:ext cx="0" cy="2568649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noAutofit/>
          </a:bodyPr>
          <a:lstStyle/>
          <a:p>
            <a:endParaRPr lang="ja-JP" altLang="en-US"/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2263580" y="6199335"/>
            <a:ext cx="64928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ja-JP" sz="36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11062989" y="6239847"/>
            <a:ext cx="64928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ja-JP" sz="3600" i="1" dirty="0">
                <a:solidFill>
                  <a:schemeClr val="bg1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2259440" y="3842235"/>
            <a:ext cx="64928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ja-JP" sz="3600" i="1">
                <a:solidFill>
                  <a:schemeClr val="bg1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 flipV="1">
            <a:off x="2780704" y="3141762"/>
            <a:ext cx="8020038" cy="3028876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grpSp>
        <p:nvGrpSpPr>
          <p:cNvPr id="41" name="グループ化 40"/>
          <p:cNvGrpSpPr/>
          <p:nvPr/>
        </p:nvGrpSpPr>
        <p:grpSpPr>
          <a:xfrm>
            <a:off x="5302025" y="3027834"/>
            <a:ext cx="2809852" cy="762000"/>
            <a:chOff x="9555759" y="4837679"/>
            <a:chExt cx="2809852" cy="762000"/>
          </a:xfrm>
        </p:grpSpPr>
        <p:sp>
          <p:nvSpPr>
            <p:cNvPr id="22" name="四角形吹き出し 21"/>
            <p:cNvSpPr/>
            <p:nvPr/>
          </p:nvSpPr>
          <p:spPr>
            <a:xfrm>
              <a:off x="9555759" y="4853886"/>
              <a:ext cx="2809852" cy="745793"/>
            </a:xfrm>
            <a:prstGeom prst="wedgeRectCallout">
              <a:avLst>
                <a:gd name="adj1" fmla="val 69116"/>
                <a:gd name="adj2" fmla="val 66633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i="1" dirty="0">
                  <a:solidFill>
                    <a:srgbClr val="FFFFFF"/>
                  </a:solidFill>
                  <a:latin typeface="Times New Roman" pitchFamily="18" charset="0"/>
                </a:rPr>
                <a:t>y</a:t>
              </a:r>
              <a:r>
                <a:rPr lang="en-US" altLang="ja-JP" sz="2800" dirty="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ja-JP" altLang="en-US" sz="2800" dirty="0">
                  <a:solidFill>
                    <a:srgbClr val="FFFFFF"/>
                  </a:solidFill>
                  <a:latin typeface="Arial" charset="0"/>
                </a:rPr>
                <a:t>＝ </a:t>
              </a:r>
              <a:r>
                <a:rPr lang="en-US" altLang="ja-JP" sz="4000" i="1" dirty="0">
                  <a:solidFill>
                    <a:srgbClr val="FFFF00"/>
                  </a:solidFill>
                  <a:latin typeface="Times New Roman" pitchFamily="18" charset="0"/>
                </a:rPr>
                <a:t>a</a:t>
              </a:r>
              <a:r>
                <a:rPr lang="en-US" altLang="ja-JP" sz="2800" dirty="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ja-JP" altLang="en-US" sz="2800" dirty="0">
                  <a:solidFill>
                    <a:srgbClr val="FFFFFF"/>
                  </a:solidFill>
                  <a:latin typeface="Arial" charset="0"/>
                </a:rPr>
                <a:t>＋ </a:t>
              </a:r>
              <a:r>
                <a:rPr lang="en-US" altLang="ja-JP" sz="4000" i="1" dirty="0" err="1">
                  <a:solidFill>
                    <a:srgbClr val="FFFF00"/>
                  </a:solidFill>
                  <a:latin typeface="Times New Roman" pitchFamily="18" charset="0"/>
                </a:rPr>
                <a:t>b</a:t>
              </a:r>
              <a:r>
                <a:rPr lang="en-US" altLang="ja-JP" sz="4000" i="1" dirty="0" err="1">
                  <a:solidFill>
                    <a:srgbClr val="FFFFFF"/>
                  </a:solidFill>
                  <a:latin typeface="Times New Roman" pitchFamily="18" charset="0"/>
                </a:rPr>
                <a:t>x</a:t>
              </a:r>
              <a:endParaRPr kumimoji="1" lang="ja-JP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 Box 30"/>
            <p:cNvSpPr txBox="1">
              <a:spLocks noChangeArrowheads="1"/>
            </p:cNvSpPr>
            <p:nvPr/>
          </p:nvSpPr>
          <p:spPr bwMode="auto">
            <a:xfrm>
              <a:off x="9732599" y="4837679"/>
              <a:ext cx="647700" cy="762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ja-JP" altLang="en-US" sz="4400" dirty="0">
                  <a:solidFill>
                    <a:srgbClr val="FFFFFF"/>
                  </a:solidFill>
                  <a:latin typeface="Arial" charset="0"/>
                </a:rPr>
                <a:t>＾</a:t>
              </a:r>
            </a:p>
          </p:txBody>
        </p:sp>
      </p:grpSp>
      <p:sp>
        <p:nvSpPr>
          <p:cNvPr id="43" name="四角形吹き出し 42"/>
          <p:cNvSpPr/>
          <p:nvPr/>
        </p:nvSpPr>
        <p:spPr>
          <a:xfrm>
            <a:off x="1220947" y="4903054"/>
            <a:ext cx="1294392" cy="666206"/>
          </a:xfrm>
          <a:prstGeom prst="wedgeRectCallout">
            <a:avLst>
              <a:gd name="adj1" fmla="val 70483"/>
              <a:gd name="adj2" fmla="val 115235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切片 </a:t>
            </a:r>
            <a:r>
              <a:rPr kumimoji="1" lang="en-US" altLang="ja-JP" sz="3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四角形吹き出し 45"/>
          <p:cNvSpPr/>
          <p:nvPr/>
        </p:nvSpPr>
        <p:spPr>
          <a:xfrm>
            <a:off x="3970890" y="4075664"/>
            <a:ext cx="1294392" cy="666206"/>
          </a:xfrm>
          <a:prstGeom prst="wedgeRectCallout">
            <a:avLst>
              <a:gd name="adj1" fmla="val 70483"/>
              <a:gd name="adj2" fmla="val 111072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傾き </a:t>
            </a:r>
            <a:r>
              <a:rPr kumimoji="1" lang="en-US" altLang="ja-JP" sz="3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12"/>
          <p:cNvSpPr>
            <a:spLocks noChangeArrowheads="1"/>
          </p:cNvSpPr>
          <p:nvPr/>
        </p:nvSpPr>
        <p:spPr bwMode="auto">
          <a:xfrm>
            <a:off x="3429991" y="5378476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50" name="Oval 13"/>
          <p:cNvSpPr>
            <a:spLocks noChangeArrowheads="1"/>
          </p:cNvSpPr>
          <p:nvPr/>
        </p:nvSpPr>
        <p:spPr bwMode="auto">
          <a:xfrm>
            <a:off x="5230216" y="5810276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51" name="Oval 15"/>
          <p:cNvSpPr>
            <a:spLocks noChangeArrowheads="1"/>
          </p:cNvSpPr>
          <p:nvPr/>
        </p:nvSpPr>
        <p:spPr bwMode="auto">
          <a:xfrm>
            <a:off x="4438054" y="5091139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6309716" y="4299948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53" name="Oval 17"/>
          <p:cNvSpPr>
            <a:spLocks noChangeArrowheads="1"/>
          </p:cNvSpPr>
          <p:nvPr/>
        </p:nvSpPr>
        <p:spPr bwMode="auto">
          <a:xfrm>
            <a:off x="7173316" y="4003968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55" name="Oval 19"/>
          <p:cNvSpPr>
            <a:spLocks noChangeArrowheads="1"/>
          </p:cNvSpPr>
          <p:nvPr/>
        </p:nvSpPr>
        <p:spPr bwMode="auto">
          <a:xfrm>
            <a:off x="5733454" y="4298976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56" name="Oval 22"/>
          <p:cNvSpPr>
            <a:spLocks noChangeArrowheads="1"/>
          </p:cNvSpPr>
          <p:nvPr/>
        </p:nvSpPr>
        <p:spPr bwMode="auto">
          <a:xfrm>
            <a:off x="8038504" y="4659339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57" name="Oval 23"/>
          <p:cNvSpPr>
            <a:spLocks noChangeArrowheads="1"/>
          </p:cNvSpPr>
          <p:nvPr/>
        </p:nvSpPr>
        <p:spPr bwMode="auto">
          <a:xfrm>
            <a:off x="6671841" y="5092160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2" name="正方形/長方形 1"/>
          <p:cNvSpPr/>
          <p:nvPr/>
        </p:nvSpPr>
        <p:spPr>
          <a:xfrm>
            <a:off x="9624045" y="3203028"/>
            <a:ext cx="504056" cy="504056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b"/>
          <a:lstStyle/>
          <a:p>
            <a:pPr algn="ctr"/>
            <a:r>
              <a:rPr kumimoji="1" lang="ja-JP" altLang="en-US" dirty="0">
                <a:solidFill>
                  <a:schemeClr val="tx1"/>
                </a:solidFill>
              </a:rPr>
              <a:t>Ｙ</a:t>
            </a:r>
          </a:p>
        </p:txBody>
      </p:sp>
      <p:cxnSp>
        <p:nvCxnSpPr>
          <p:cNvPr id="6" name="直線コネクタ 5"/>
          <p:cNvCxnSpPr>
            <a:stCxn id="2" idx="2"/>
          </p:cNvCxnSpPr>
          <p:nvPr/>
        </p:nvCxnSpPr>
        <p:spPr>
          <a:xfrm>
            <a:off x="9876073" y="3707084"/>
            <a:ext cx="0" cy="2815416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90" name="Text Box 30"/>
          <p:cNvSpPr txBox="1">
            <a:spLocks noChangeArrowheads="1"/>
          </p:cNvSpPr>
          <p:nvPr/>
        </p:nvSpPr>
        <p:spPr bwMode="auto">
          <a:xfrm>
            <a:off x="9559315" y="3124549"/>
            <a:ext cx="6477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200" dirty="0">
                <a:latin typeface="Arial" charset="0"/>
              </a:rPr>
              <a:t>＾</a:t>
            </a:r>
          </a:p>
        </p:txBody>
      </p:sp>
      <p:sp>
        <p:nvSpPr>
          <p:cNvPr id="7" name="テキスト ボックス 6"/>
          <p:cNvSpPr txBox="1"/>
          <p:nvPr/>
        </p:nvSpPr>
        <p:spPr>
          <a:xfrm>
            <a:off x="9876073" y="5954543"/>
            <a:ext cx="57626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accent1"/>
                </a:solidFill>
              </a:rPr>
              <a:t>Ｘ</a:t>
            </a:r>
          </a:p>
        </p:txBody>
      </p:sp>
      <p:sp>
        <p:nvSpPr>
          <p:cNvPr id="8" name="テキスト ボックス 7"/>
          <p:cNvSpPr txBox="1"/>
          <p:nvPr/>
        </p:nvSpPr>
        <p:spPr>
          <a:xfrm>
            <a:off x="479029" y="405458"/>
            <a:ext cx="11017224" cy="1154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kumimoji="1" lang="ja-JP" altLang="en-US" sz="3200" dirty="0">
                <a:solidFill>
                  <a:schemeClr val="tx2"/>
                </a:solidFill>
              </a:rPr>
              <a:t>回帰直線の切片 </a:t>
            </a:r>
            <a:r>
              <a:rPr kumimoji="1" lang="en-US" altLang="ja-JP" sz="32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kumimoji="1" lang="ja-JP" altLang="en-US" sz="3200" dirty="0">
                <a:solidFill>
                  <a:schemeClr val="tx2"/>
                </a:solidFill>
              </a:rPr>
              <a:t> と傾き </a:t>
            </a:r>
            <a:r>
              <a:rPr kumimoji="1" lang="en-US" altLang="ja-JP" sz="3200" b="1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kumimoji="1" lang="ja-JP" altLang="en-US" sz="3200" dirty="0">
                <a:solidFill>
                  <a:schemeClr val="tx2"/>
                </a:solidFill>
              </a:rPr>
              <a:t> が判明すれば、</a:t>
            </a:r>
            <a:endParaRPr kumimoji="1" lang="en-US" altLang="ja-JP" sz="3200" dirty="0">
              <a:solidFill>
                <a:schemeClr val="tx2"/>
              </a:solidFill>
            </a:endParaRPr>
          </a:p>
          <a:p>
            <a:pPr algn="r">
              <a:spcBef>
                <a:spcPts val="600"/>
              </a:spcBef>
            </a:pPr>
            <a:r>
              <a:rPr lang="ja-JP" altLang="en-US" sz="3200" dirty="0">
                <a:solidFill>
                  <a:schemeClr val="accent1"/>
                </a:solidFill>
              </a:rPr>
              <a:t>ある </a:t>
            </a:r>
            <a:r>
              <a:rPr lang="en-US" altLang="ja-JP" sz="3200" i="1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lang="ja-JP" altLang="en-US" sz="3200" dirty="0">
                <a:solidFill>
                  <a:schemeClr val="accent1"/>
                </a:solidFill>
              </a:rPr>
              <a:t>値</a:t>
            </a:r>
            <a:r>
              <a:rPr lang="ja-JP" altLang="en-US" sz="3200" dirty="0">
                <a:solidFill>
                  <a:schemeClr val="tx2"/>
                </a:solidFill>
              </a:rPr>
              <a:t>に対する</a:t>
            </a:r>
            <a:r>
              <a:rPr lang="ja-JP" alt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理論値 Ｙ</a:t>
            </a:r>
            <a:r>
              <a:rPr lang="ja-JP" altLang="en-US" sz="3200" dirty="0">
                <a:solidFill>
                  <a:schemeClr val="tx2"/>
                </a:solidFill>
              </a:rPr>
              <a:t> を類推する事ができる。</a:t>
            </a:r>
            <a:endParaRPr kumimoji="1" lang="ja-JP" altLang="en-US" sz="3200" dirty="0">
              <a:solidFill>
                <a:schemeClr val="tx2"/>
              </a:solidFill>
            </a:endParaRPr>
          </a:p>
        </p:txBody>
      </p:sp>
      <p:sp>
        <p:nvSpPr>
          <p:cNvPr id="91" name="Text Box 30"/>
          <p:cNvSpPr txBox="1">
            <a:spLocks noChangeArrowheads="1"/>
          </p:cNvSpPr>
          <p:nvPr/>
        </p:nvSpPr>
        <p:spPr bwMode="auto">
          <a:xfrm>
            <a:off x="6795557" y="869981"/>
            <a:ext cx="647700" cy="5847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200" dirty="0">
                <a:solidFill>
                  <a:schemeClr val="accent3">
                    <a:lumMod val="60000"/>
                    <a:lumOff val="40000"/>
                  </a:schemeClr>
                </a:solidFill>
                <a:latin typeface="Arial" charset="0"/>
              </a:rPr>
              <a:t>＾</a:t>
            </a:r>
          </a:p>
        </p:txBody>
      </p:sp>
    </p:spTree>
    <p:extLst>
      <p:ext uri="{BB962C8B-B14F-4D97-AF65-F5344CB8AC3E}">
        <p14:creationId xmlns:p14="http://schemas.microsoft.com/office/powerpoint/2010/main" val="1701776212"/>
      </p:ext>
    </p:extLst>
  </p:cSld>
  <p:clrMapOvr>
    <a:masterClrMapping/>
  </p:clrMapOvr>
  <p:transition>
    <p:dissolve/>
  </p:transition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正方形/長方形 92"/>
          <p:cNvSpPr/>
          <p:nvPr/>
        </p:nvSpPr>
        <p:spPr>
          <a:xfrm>
            <a:off x="7391797" y="1536948"/>
            <a:ext cx="4824536" cy="2167058"/>
          </a:xfrm>
          <a:prstGeom prst="rect">
            <a:avLst/>
          </a:prstGeom>
          <a:solidFill>
            <a:srgbClr val="000000">
              <a:alpha val="20000"/>
            </a:srgb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89" name="正方形/長方形 88"/>
          <p:cNvSpPr/>
          <p:nvPr/>
        </p:nvSpPr>
        <p:spPr>
          <a:xfrm>
            <a:off x="7391797" y="239149"/>
            <a:ext cx="4254071" cy="1112686"/>
          </a:xfrm>
          <a:prstGeom prst="rect">
            <a:avLst/>
          </a:prstGeom>
          <a:solidFill>
            <a:srgbClr val="0000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" name="正方形/長方形 3"/>
          <p:cNvSpPr/>
          <p:nvPr/>
        </p:nvSpPr>
        <p:spPr>
          <a:xfrm>
            <a:off x="190997" y="177415"/>
            <a:ext cx="6840760" cy="2964347"/>
          </a:xfrm>
          <a:prstGeom prst="rect">
            <a:avLst/>
          </a:prstGeom>
          <a:solidFill>
            <a:srgbClr val="0000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dirty="0">
              <a:solidFill>
                <a:schemeClr val="tx1"/>
              </a:solidFill>
            </a:endParaRPr>
          </a:p>
        </p:txBody>
      </p:sp>
      <p:sp>
        <p:nvSpPr>
          <p:cNvPr id="44" name="フリーフォーム 43"/>
          <p:cNvSpPr/>
          <p:nvPr/>
        </p:nvSpPr>
        <p:spPr>
          <a:xfrm>
            <a:off x="5167901" y="4921410"/>
            <a:ext cx="873303" cy="359596"/>
          </a:xfrm>
          <a:custGeom>
            <a:avLst/>
            <a:gdLst>
              <a:gd name="connsiteX0" fmla="*/ 0 w 873303"/>
              <a:gd name="connsiteY0" fmla="*/ 359596 h 359596"/>
              <a:gd name="connsiteX1" fmla="*/ 873303 w 873303"/>
              <a:gd name="connsiteY1" fmla="*/ 359596 h 359596"/>
              <a:gd name="connsiteX2" fmla="*/ 873303 w 873303"/>
              <a:gd name="connsiteY2" fmla="*/ 0 h 3595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73303" h="359596">
                <a:moveTo>
                  <a:pt x="0" y="359596"/>
                </a:moveTo>
                <a:lnTo>
                  <a:pt x="873303" y="359596"/>
                </a:lnTo>
                <a:lnTo>
                  <a:pt x="873303" y="0"/>
                </a:lnTo>
              </a:path>
            </a:pathLst>
          </a:custGeom>
          <a:solidFill>
            <a:schemeClr val="accent2">
              <a:lumMod val="75000"/>
            </a:scheme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73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24" name="Line 6"/>
          <p:cNvSpPr>
            <a:spLocks noChangeShapeType="1"/>
          </p:cNvSpPr>
          <p:nvPr/>
        </p:nvSpPr>
        <p:spPr bwMode="auto">
          <a:xfrm>
            <a:off x="2925166" y="6532589"/>
            <a:ext cx="6624638" cy="0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spAutoFit/>
          </a:bodyPr>
          <a:lstStyle/>
          <a:p>
            <a:endParaRPr lang="ja-JP" altLang="en-US"/>
          </a:p>
        </p:txBody>
      </p:sp>
      <p:sp>
        <p:nvSpPr>
          <p:cNvPr id="25" name="Line 7"/>
          <p:cNvSpPr>
            <a:spLocks noChangeShapeType="1"/>
          </p:cNvSpPr>
          <p:nvPr/>
        </p:nvSpPr>
        <p:spPr bwMode="auto">
          <a:xfrm flipV="1">
            <a:off x="2925166" y="3963937"/>
            <a:ext cx="0" cy="2568649"/>
          </a:xfrm>
          <a:prstGeom prst="line">
            <a:avLst/>
          </a:prstGeom>
          <a:noFill/>
          <a:ln w="57150">
            <a:solidFill>
              <a:schemeClr val="bg1"/>
            </a:solidFill>
            <a:round/>
            <a:headEnd/>
            <a:tailEnd type="triangle" w="med" len="med"/>
          </a:ln>
          <a:effectLst/>
        </p:spPr>
        <p:txBody>
          <a:bodyPr>
            <a:noAutofit/>
          </a:bodyPr>
          <a:lstStyle/>
          <a:p>
            <a:endParaRPr lang="ja-JP" altLang="en-US"/>
          </a:p>
        </p:txBody>
      </p:sp>
      <p:sp>
        <p:nvSpPr>
          <p:cNvPr id="27" name="Text Box 8"/>
          <p:cNvSpPr txBox="1">
            <a:spLocks noChangeArrowheads="1"/>
          </p:cNvSpPr>
          <p:nvPr/>
        </p:nvSpPr>
        <p:spPr bwMode="auto">
          <a:xfrm>
            <a:off x="2263580" y="6199335"/>
            <a:ext cx="64928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ja-JP" sz="3600" dirty="0">
                <a:solidFill>
                  <a:schemeClr val="bg1"/>
                </a:solidFill>
              </a:rPr>
              <a:t>O</a:t>
            </a:r>
          </a:p>
        </p:txBody>
      </p:sp>
      <p:sp>
        <p:nvSpPr>
          <p:cNvPr id="28" name="Text Box 9"/>
          <p:cNvSpPr txBox="1">
            <a:spLocks noChangeArrowheads="1"/>
          </p:cNvSpPr>
          <p:nvPr/>
        </p:nvSpPr>
        <p:spPr bwMode="auto">
          <a:xfrm>
            <a:off x="9622829" y="6239847"/>
            <a:ext cx="649288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ja-JP" sz="3600" i="1" dirty="0">
                <a:solidFill>
                  <a:schemeClr val="bg1"/>
                </a:solidFill>
                <a:latin typeface="Times New Roman" pitchFamily="18" charset="0"/>
              </a:rPr>
              <a:t>x</a:t>
            </a:r>
          </a:p>
        </p:txBody>
      </p:sp>
      <p:sp>
        <p:nvSpPr>
          <p:cNvPr id="29" name="Text Box 10"/>
          <p:cNvSpPr txBox="1">
            <a:spLocks noChangeArrowheads="1"/>
          </p:cNvSpPr>
          <p:nvPr/>
        </p:nvSpPr>
        <p:spPr bwMode="auto">
          <a:xfrm>
            <a:off x="2259440" y="3842235"/>
            <a:ext cx="649287" cy="6463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en-US" altLang="ja-JP" sz="3600" i="1">
                <a:solidFill>
                  <a:schemeClr val="bg1"/>
                </a:solidFill>
                <a:latin typeface="Times New Roman" pitchFamily="18" charset="0"/>
              </a:rPr>
              <a:t>y</a:t>
            </a:r>
          </a:p>
        </p:txBody>
      </p:sp>
      <p:sp>
        <p:nvSpPr>
          <p:cNvPr id="32" name="Line 14"/>
          <p:cNvSpPr>
            <a:spLocks noChangeShapeType="1"/>
          </p:cNvSpPr>
          <p:nvPr/>
        </p:nvSpPr>
        <p:spPr bwMode="auto">
          <a:xfrm flipV="1">
            <a:off x="2780704" y="4075664"/>
            <a:ext cx="5547197" cy="2094974"/>
          </a:xfrm>
          <a:prstGeom prst="line">
            <a:avLst/>
          </a:prstGeom>
          <a:noFill/>
          <a:ln w="57150">
            <a:solidFill>
              <a:srgbClr val="FFFF00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ja-JP" altLang="en-US"/>
          </a:p>
        </p:txBody>
      </p:sp>
      <p:grpSp>
        <p:nvGrpSpPr>
          <p:cNvPr id="41" name="グループ化 40"/>
          <p:cNvGrpSpPr/>
          <p:nvPr/>
        </p:nvGrpSpPr>
        <p:grpSpPr>
          <a:xfrm>
            <a:off x="8759949" y="4134848"/>
            <a:ext cx="2809852" cy="830902"/>
            <a:chOff x="9158524" y="4663575"/>
            <a:chExt cx="2809852" cy="830902"/>
          </a:xfrm>
        </p:grpSpPr>
        <p:sp>
          <p:nvSpPr>
            <p:cNvPr id="22" name="四角形吹き出し 21"/>
            <p:cNvSpPr/>
            <p:nvPr/>
          </p:nvSpPr>
          <p:spPr>
            <a:xfrm>
              <a:off x="9158524" y="4748684"/>
              <a:ext cx="2809852" cy="745793"/>
            </a:xfrm>
            <a:prstGeom prst="wedgeRectCallout">
              <a:avLst>
                <a:gd name="adj1" fmla="val -68733"/>
                <a:gd name="adj2" fmla="val -68373"/>
              </a:avLst>
            </a:prstGeom>
            <a:noFill/>
            <a:ln w="38100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ja-JP" sz="4000" i="1" dirty="0">
                  <a:solidFill>
                    <a:srgbClr val="FFFFFF"/>
                  </a:solidFill>
                  <a:latin typeface="Times New Roman" pitchFamily="18" charset="0"/>
                </a:rPr>
                <a:t>y</a:t>
              </a:r>
              <a:r>
                <a:rPr lang="en-US" altLang="ja-JP" sz="2800" dirty="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ja-JP" altLang="en-US" sz="2800" dirty="0">
                  <a:solidFill>
                    <a:srgbClr val="FFFFFF"/>
                  </a:solidFill>
                  <a:latin typeface="Arial" charset="0"/>
                </a:rPr>
                <a:t>＝ </a:t>
              </a:r>
              <a:r>
                <a:rPr lang="en-US" altLang="ja-JP" sz="4000" i="1" dirty="0">
                  <a:solidFill>
                    <a:srgbClr val="FFFF00"/>
                  </a:solidFill>
                  <a:latin typeface="Times New Roman" pitchFamily="18" charset="0"/>
                </a:rPr>
                <a:t>a</a:t>
              </a:r>
              <a:r>
                <a:rPr lang="en-US" altLang="ja-JP" sz="2800" dirty="0">
                  <a:solidFill>
                    <a:srgbClr val="FFFFFF"/>
                  </a:solidFill>
                  <a:latin typeface="Arial" charset="0"/>
                </a:rPr>
                <a:t> </a:t>
              </a:r>
              <a:r>
                <a:rPr lang="ja-JP" altLang="en-US" sz="2800" dirty="0">
                  <a:solidFill>
                    <a:srgbClr val="FFFFFF"/>
                  </a:solidFill>
                  <a:latin typeface="Arial" charset="0"/>
                </a:rPr>
                <a:t>＋ </a:t>
              </a:r>
              <a:r>
                <a:rPr lang="en-US" altLang="ja-JP" sz="4000" i="1" dirty="0" err="1">
                  <a:solidFill>
                    <a:srgbClr val="FFFF00"/>
                  </a:solidFill>
                  <a:latin typeface="Times New Roman" pitchFamily="18" charset="0"/>
                </a:rPr>
                <a:t>b</a:t>
              </a:r>
              <a:r>
                <a:rPr lang="en-US" altLang="ja-JP" sz="4000" i="1" dirty="0" err="1">
                  <a:solidFill>
                    <a:srgbClr val="FFFFFF"/>
                  </a:solidFill>
                  <a:latin typeface="Times New Roman" pitchFamily="18" charset="0"/>
                </a:rPr>
                <a:t>x</a:t>
              </a:r>
              <a:endParaRPr kumimoji="1" lang="ja-JP" altLang="en-US" sz="2800" dirty="0">
                <a:solidFill>
                  <a:schemeClr val="bg1"/>
                </a:solidFill>
              </a:endParaRPr>
            </a:p>
          </p:txBody>
        </p:sp>
        <p:sp>
          <p:nvSpPr>
            <p:cNvPr id="42" name="Text Box 30"/>
            <p:cNvSpPr txBox="1">
              <a:spLocks noChangeArrowheads="1"/>
            </p:cNvSpPr>
            <p:nvPr/>
          </p:nvSpPr>
          <p:spPr bwMode="auto">
            <a:xfrm>
              <a:off x="9557932" y="4663575"/>
              <a:ext cx="647700" cy="762000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pPr algn="ctr" defTabSz="914400" fontAlgn="base">
                <a:spcBef>
                  <a:spcPct val="50000"/>
                </a:spcBef>
                <a:spcAft>
                  <a:spcPct val="0"/>
                </a:spcAft>
              </a:pPr>
              <a:r>
                <a:rPr lang="ja-JP" altLang="en-US" sz="4400" dirty="0">
                  <a:solidFill>
                    <a:srgbClr val="FFFFFF"/>
                  </a:solidFill>
                  <a:latin typeface="Arial" charset="0"/>
                </a:rPr>
                <a:t>＾</a:t>
              </a:r>
            </a:p>
          </p:txBody>
        </p:sp>
      </p:grpSp>
      <p:sp>
        <p:nvSpPr>
          <p:cNvPr id="43" name="四角形吹き出し 42"/>
          <p:cNvSpPr/>
          <p:nvPr/>
        </p:nvSpPr>
        <p:spPr>
          <a:xfrm>
            <a:off x="1220947" y="4903054"/>
            <a:ext cx="1294392" cy="666206"/>
          </a:xfrm>
          <a:prstGeom prst="wedgeRectCallout">
            <a:avLst>
              <a:gd name="adj1" fmla="val 70483"/>
              <a:gd name="adj2" fmla="val 115235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切片 </a:t>
            </a:r>
            <a:r>
              <a:rPr kumimoji="1" lang="en-US" altLang="ja-JP" sz="3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kumimoji="1" lang="ja-JP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6" name="四角形吹き出し 45"/>
          <p:cNvSpPr/>
          <p:nvPr/>
        </p:nvSpPr>
        <p:spPr>
          <a:xfrm>
            <a:off x="3970890" y="4075664"/>
            <a:ext cx="1294392" cy="666206"/>
          </a:xfrm>
          <a:prstGeom prst="wedgeRectCallout">
            <a:avLst>
              <a:gd name="adj1" fmla="val 70483"/>
              <a:gd name="adj2" fmla="val 111072"/>
            </a:avLst>
          </a:pr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ja-JP" altLang="en-US" dirty="0">
                <a:solidFill>
                  <a:schemeClr val="bg1"/>
                </a:solidFill>
              </a:rPr>
              <a:t>傾き </a:t>
            </a:r>
            <a:r>
              <a:rPr kumimoji="1" lang="en-US" altLang="ja-JP" sz="3600" i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kumimoji="1" lang="ja-JP" altLang="en-US" i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9" name="Oval 12"/>
          <p:cNvSpPr>
            <a:spLocks noChangeArrowheads="1"/>
          </p:cNvSpPr>
          <p:nvPr/>
        </p:nvSpPr>
        <p:spPr bwMode="auto">
          <a:xfrm>
            <a:off x="3429991" y="5378476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50" name="Oval 13"/>
          <p:cNvSpPr>
            <a:spLocks noChangeArrowheads="1"/>
          </p:cNvSpPr>
          <p:nvPr/>
        </p:nvSpPr>
        <p:spPr bwMode="auto">
          <a:xfrm>
            <a:off x="5230216" y="5810276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51" name="Oval 15"/>
          <p:cNvSpPr>
            <a:spLocks noChangeArrowheads="1"/>
          </p:cNvSpPr>
          <p:nvPr/>
        </p:nvSpPr>
        <p:spPr bwMode="auto">
          <a:xfrm>
            <a:off x="4438054" y="5091139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52" name="Oval 16"/>
          <p:cNvSpPr>
            <a:spLocks noChangeArrowheads="1"/>
          </p:cNvSpPr>
          <p:nvPr/>
        </p:nvSpPr>
        <p:spPr bwMode="auto">
          <a:xfrm>
            <a:off x="6309716" y="4299948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53" name="Oval 17"/>
          <p:cNvSpPr>
            <a:spLocks noChangeArrowheads="1"/>
          </p:cNvSpPr>
          <p:nvPr/>
        </p:nvSpPr>
        <p:spPr bwMode="auto">
          <a:xfrm>
            <a:off x="7173316" y="4003968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55" name="Oval 19"/>
          <p:cNvSpPr>
            <a:spLocks noChangeArrowheads="1"/>
          </p:cNvSpPr>
          <p:nvPr/>
        </p:nvSpPr>
        <p:spPr bwMode="auto">
          <a:xfrm>
            <a:off x="5733454" y="4298976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56" name="Oval 22"/>
          <p:cNvSpPr>
            <a:spLocks noChangeArrowheads="1"/>
          </p:cNvSpPr>
          <p:nvPr/>
        </p:nvSpPr>
        <p:spPr bwMode="auto">
          <a:xfrm>
            <a:off x="8038504" y="4659339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57" name="Oval 23"/>
          <p:cNvSpPr>
            <a:spLocks noChangeArrowheads="1"/>
          </p:cNvSpPr>
          <p:nvPr/>
        </p:nvSpPr>
        <p:spPr bwMode="auto">
          <a:xfrm>
            <a:off x="6671841" y="5092160"/>
            <a:ext cx="215900" cy="215900"/>
          </a:xfrm>
          <a:prstGeom prst="ellipse">
            <a:avLst/>
          </a:prstGeom>
          <a:solidFill>
            <a:srgbClr val="FF0000"/>
          </a:solidFill>
          <a:ln w="38100" algn="ctr">
            <a:solidFill>
              <a:schemeClr val="bg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ja-JP" altLang="en-US"/>
          </a:p>
        </p:txBody>
      </p:sp>
      <p:sp>
        <p:nvSpPr>
          <p:cNvPr id="35" name="テキスト ボックス 34"/>
          <p:cNvSpPr txBox="1"/>
          <p:nvPr/>
        </p:nvSpPr>
        <p:spPr>
          <a:xfrm>
            <a:off x="473141" y="1327910"/>
            <a:ext cx="355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600" b="1" i="1" dirty="0">
                <a:solidFill>
                  <a:schemeClr val="accent2"/>
                </a:solidFill>
                <a:latin typeface="Times New Roman" pitchFamily="18" charset="0"/>
              </a:rPr>
              <a:t>b</a:t>
            </a:r>
            <a:endParaRPr kumimoji="1" lang="ja-JP" altLang="en-US" sz="3200" baseline="30000" dirty="0">
              <a:solidFill>
                <a:schemeClr val="accent2"/>
              </a:solidFill>
            </a:endParaRPr>
          </a:p>
        </p:txBody>
      </p:sp>
      <p:sp>
        <p:nvSpPr>
          <p:cNvPr id="36" name="テキスト ボックス 35"/>
          <p:cNvSpPr txBox="1"/>
          <p:nvPr/>
        </p:nvSpPr>
        <p:spPr>
          <a:xfrm>
            <a:off x="859617" y="1390895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</a:rPr>
              <a:t>＝</a:t>
            </a:r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1666131" y="672451"/>
            <a:ext cx="314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3200" dirty="0">
                <a:solidFill>
                  <a:schemeClr val="accent5"/>
                </a:solidFill>
                <a:latin typeface="Times New Roman" pitchFamily="18" charset="0"/>
              </a:rPr>
              <a:t>Ｎ</a:t>
            </a:r>
            <a:endParaRPr lang="ja-JP" altLang="en-US" sz="2800" baseline="30000" dirty="0">
              <a:solidFill>
                <a:schemeClr val="accent5"/>
              </a:solidFill>
            </a:endParaRP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2022249" y="566249"/>
            <a:ext cx="507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44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  <a:endParaRPr lang="ja-JP" altLang="en-US" sz="3200" baseline="30000" dirty="0">
              <a:solidFill>
                <a:schemeClr val="bg1"/>
              </a:solidFill>
            </a:endParaRPr>
          </a:p>
        </p:txBody>
      </p:sp>
      <p:sp>
        <p:nvSpPr>
          <p:cNvPr id="39" name="テキスト ボックス 38"/>
          <p:cNvSpPr txBox="1"/>
          <p:nvPr/>
        </p:nvSpPr>
        <p:spPr>
          <a:xfrm>
            <a:off x="2458219" y="591861"/>
            <a:ext cx="94760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600" i="1" dirty="0">
                <a:solidFill>
                  <a:schemeClr val="bg1"/>
                </a:solidFill>
                <a:latin typeface="Times New Roman" pitchFamily="18" charset="0"/>
              </a:rPr>
              <a:t>x</a:t>
            </a:r>
            <a:r>
              <a:rPr lang="en-US" altLang="ja-JP" sz="3600" i="1" baseline="-25000" dirty="0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ja-JP" altLang="en-US" sz="3200" dirty="0">
                <a:solidFill>
                  <a:schemeClr val="bg1"/>
                </a:solidFill>
              </a:rPr>
              <a:t> </a:t>
            </a:r>
            <a:r>
              <a:rPr lang="en-US" altLang="ja-JP" sz="3600" i="1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360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endParaRPr lang="ja-JP" altLang="en-US" sz="3200" baseline="30000" dirty="0">
              <a:solidFill>
                <a:schemeClr val="bg1"/>
              </a:solidFill>
            </a:endParaRPr>
          </a:p>
        </p:txBody>
      </p:sp>
      <p:sp>
        <p:nvSpPr>
          <p:cNvPr id="40" name="テキスト ボックス 39"/>
          <p:cNvSpPr txBox="1"/>
          <p:nvPr/>
        </p:nvSpPr>
        <p:spPr>
          <a:xfrm>
            <a:off x="1934889" y="1165559"/>
            <a:ext cx="759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ja-JP" sz="2000" i="1" dirty="0" err="1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ja-JP" altLang="en-US" sz="2000" i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ja-JP" altLang="en-US" sz="2000" dirty="0">
                <a:solidFill>
                  <a:schemeClr val="bg1"/>
                </a:solidFill>
                <a:latin typeface="Times New Roman" pitchFamily="18" charset="0"/>
              </a:rPr>
              <a:t>＝１</a:t>
            </a:r>
            <a:endParaRPr lang="ja-JP" altLang="en-US" sz="1800" baseline="30000" dirty="0">
              <a:solidFill>
                <a:schemeClr val="bg1"/>
              </a:solidFill>
            </a:endParaRPr>
          </a:p>
        </p:txBody>
      </p:sp>
      <p:sp>
        <p:nvSpPr>
          <p:cNvPr id="48" name="テキスト ボックス 47"/>
          <p:cNvSpPr txBox="1"/>
          <p:nvPr/>
        </p:nvSpPr>
        <p:spPr>
          <a:xfrm>
            <a:off x="2056993" y="391806"/>
            <a:ext cx="43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000" dirty="0">
                <a:solidFill>
                  <a:schemeClr val="accent5"/>
                </a:solidFill>
                <a:latin typeface="Times New Roman" pitchFamily="18" charset="0"/>
              </a:rPr>
              <a:t>Ｎ</a:t>
            </a:r>
            <a:endParaRPr lang="ja-JP" altLang="en-US" sz="1800" baseline="30000" dirty="0">
              <a:solidFill>
                <a:schemeClr val="accent5"/>
              </a:solidFill>
            </a:endParaRPr>
          </a:p>
        </p:txBody>
      </p:sp>
      <p:sp>
        <p:nvSpPr>
          <p:cNvPr id="58" name="テキスト ボックス 57"/>
          <p:cNvSpPr txBox="1"/>
          <p:nvPr/>
        </p:nvSpPr>
        <p:spPr>
          <a:xfrm>
            <a:off x="3322314" y="643143"/>
            <a:ext cx="552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3200" dirty="0">
                <a:solidFill>
                  <a:schemeClr val="bg1"/>
                </a:solidFill>
              </a:rPr>
              <a:t>－</a:t>
            </a:r>
            <a:endParaRPr lang="ja-JP" altLang="en-US" sz="3200" baseline="30000" dirty="0">
              <a:solidFill>
                <a:schemeClr val="bg1"/>
              </a:solidFill>
            </a:endParaRPr>
          </a:p>
        </p:txBody>
      </p:sp>
      <p:sp>
        <p:nvSpPr>
          <p:cNvPr id="60" name="テキスト ボックス 59"/>
          <p:cNvSpPr txBox="1"/>
          <p:nvPr/>
        </p:nvSpPr>
        <p:spPr>
          <a:xfrm>
            <a:off x="4139148" y="566249"/>
            <a:ext cx="507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44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  <a:endParaRPr lang="ja-JP" altLang="en-US" sz="3200" baseline="30000" dirty="0">
              <a:solidFill>
                <a:schemeClr val="bg1"/>
              </a:solidFill>
            </a:endParaRPr>
          </a:p>
        </p:txBody>
      </p:sp>
      <p:sp>
        <p:nvSpPr>
          <p:cNvPr id="61" name="テキスト ボックス 60"/>
          <p:cNvSpPr txBox="1"/>
          <p:nvPr/>
        </p:nvSpPr>
        <p:spPr>
          <a:xfrm>
            <a:off x="4575118" y="591861"/>
            <a:ext cx="547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600" i="1" dirty="0">
                <a:solidFill>
                  <a:schemeClr val="bg1"/>
                </a:solidFill>
                <a:latin typeface="Times New Roman" pitchFamily="18" charset="0"/>
              </a:rPr>
              <a:t>x</a:t>
            </a:r>
            <a:r>
              <a:rPr lang="en-US" altLang="ja-JP" sz="3600" i="1" baseline="-25000" dirty="0">
                <a:solidFill>
                  <a:schemeClr val="bg1"/>
                </a:solidFill>
                <a:latin typeface="Times New Roman" pitchFamily="18" charset="0"/>
              </a:rPr>
              <a:t>i</a:t>
            </a:r>
            <a:endParaRPr lang="ja-JP" altLang="en-US" sz="3200" baseline="30000" dirty="0">
              <a:solidFill>
                <a:schemeClr val="bg1"/>
              </a:solidFill>
            </a:endParaRPr>
          </a:p>
        </p:txBody>
      </p:sp>
      <p:sp>
        <p:nvSpPr>
          <p:cNvPr id="62" name="テキスト ボックス 61"/>
          <p:cNvSpPr txBox="1"/>
          <p:nvPr/>
        </p:nvSpPr>
        <p:spPr>
          <a:xfrm>
            <a:off x="4051788" y="1165559"/>
            <a:ext cx="759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ja-JP" sz="2000" i="1" dirty="0" err="1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ja-JP" altLang="en-US" sz="2000" i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ja-JP" altLang="en-US" sz="2000" dirty="0">
                <a:solidFill>
                  <a:schemeClr val="bg1"/>
                </a:solidFill>
                <a:latin typeface="Times New Roman" pitchFamily="18" charset="0"/>
              </a:rPr>
              <a:t>＝１</a:t>
            </a:r>
            <a:endParaRPr lang="ja-JP" altLang="en-US" sz="1800" baseline="30000" dirty="0">
              <a:solidFill>
                <a:schemeClr val="bg1"/>
              </a:solidFill>
            </a:endParaRPr>
          </a:p>
        </p:txBody>
      </p:sp>
      <p:sp>
        <p:nvSpPr>
          <p:cNvPr id="63" name="テキスト ボックス 62"/>
          <p:cNvSpPr txBox="1"/>
          <p:nvPr/>
        </p:nvSpPr>
        <p:spPr>
          <a:xfrm>
            <a:off x="4173892" y="391806"/>
            <a:ext cx="43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000" dirty="0">
                <a:solidFill>
                  <a:schemeClr val="accent5"/>
                </a:solidFill>
                <a:latin typeface="Times New Roman" pitchFamily="18" charset="0"/>
              </a:rPr>
              <a:t>Ｎ</a:t>
            </a:r>
            <a:endParaRPr lang="ja-JP" altLang="en-US" sz="1800" baseline="30000" dirty="0">
              <a:solidFill>
                <a:schemeClr val="accent5"/>
              </a:solidFill>
            </a:endParaRPr>
          </a:p>
        </p:txBody>
      </p:sp>
      <p:sp>
        <p:nvSpPr>
          <p:cNvPr id="64" name="大かっこ 63"/>
          <p:cNvSpPr/>
          <p:nvPr/>
        </p:nvSpPr>
        <p:spPr>
          <a:xfrm>
            <a:off x="3970387" y="391806"/>
            <a:ext cx="1141421" cy="1082958"/>
          </a:xfrm>
          <a:prstGeom prst="bracketPair">
            <a:avLst>
              <a:gd name="adj" fmla="val 718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00">
              <a:solidFill>
                <a:schemeClr val="bg1"/>
              </a:solidFill>
            </a:endParaRPr>
          </a:p>
        </p:txBody>
      </p:sp>
      <p:sp>
        <p:nvSpPr>
          <p:cNvPr id="65" name="テキスト ボックス 64"/>
          <p:cNvSpPr txBox="1"/>
          <p:nvPr/>
        </p:nvSpPr>
        <p:spPr>
          <a:xfrm>
            <a:off x="5435292" y="566249"/>
            <a:ext cx="507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44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  <a:endParaRPr lang="ja-JP" altLang="en-US" sz="3200" baseline="30000" dirty="0">
              <a:solidFill>
                <a:schemeClr val="bg1"/>
              </a:solidFill>
            </a:endParaRPr>
          </a:p>
        </p:txBody>
      </p:sp>
      <p:sp>
        <p:nvSpPr>
          <p:cNvPr id="66" name="テキスト ボックス 65"/>
          <p:cNvSpPr txBox="1"/>
          <p:nvPr/>
        </p:nvSpPr>
        <p:spPr>
          <a:xfrm>
            <a:off x="5871262" y="591861"/>
            <a:ext cx="547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600" i="1" dirty="0" err="1">
                <a:solidFill>
                  <a:schemeClr val="bg1"/>
                </a:solidFill>
                <a:latin typeface="Times New Roman" pitchFamily="18" charset="0"/>
              </a:rPr>
              <a:t>y</a:t>
            </a:r>
            <a:r>
              <a:rPr lang="en-US" altLang="ja-JP" sz="3600" i="1" baseline="-25000" dirty="0" err="1">
                <a:solidFill>
                  <a:schemeClr val="bg1"/>
                </a:solidFill>
                <a:latin typeface="Times New Roman" pitchFamily="18" charset="0"/>
              </a:rPr>
              <a:t>i</a:t>
            </a:r>
            <a:endParaRPr lang="ja-JP" altLang="en-US" sz="3200" baseline="30000" dirty="0">
              <a:solidFill>
                <a:schemeClr val="bg1"/>
              </a:solidFill>
            </a:endParaRPr>
          </a:p>
        </p:txBody>
      </p:sp>
      <p:sp>
        <p:nvSpPr>
          <p:cNvPr id="67" name="テキスト ボックス 66"/>
          <p:cNvSpPr txBox="1"/>
          <p:nvPr/>
        </p:nvSpPr>
        <p:spPr>
          <a:xfrm>
            <a:off x="5347932" y="1165559"/>
            <a:ext cx="759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ja-JP" sz="2000" i="1" dirty="0" err="1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ja-JP" altLang="en-US" sz="2000" i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ja-JP" altLang="en-US" sz="2000" dirty="0">
                <a:solidFill>
                  <a:schemeClr val="bg1"/>
                </a:solidFill>
                <a:latin typeface="Times New Roman" pitchFamily="18" charset="0"/>
              </a:rPr>
              <a:t>＝１</a:t>
            </a:r>
            <a:endParaRPr lang="ja-JP" altLang="en-US" sz="1800" baseline="30000" dirty="0">
              <a:solidFill>
                <a:schemeClr val="bg1"/>
              </a:solidFill>
            </a:endParaRPr>
          </a:p>
        </p:txBody>
      </p:sp>
      <p:sp>
        <p:nvSpPr>
          <p:cNvPr id="68" name="テキスト ボックス 67"/>
          <p:cNvSpPr txBox="1"/>
          <p:nvPr/>
        </p:nvSpPr>
        <p:spPr>
          <a:xfrm>
            <a:off x="5470036" y="391806"/>
            <a:ext cx="43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000" dirty="0">
                <a:solidFill>
                  <a:schemeClr val="accent5"/>
                </a:solidFill>
                <a:latin typeface="Times New Roman" pitchFamily="18" charset="0"/>
              </a:rPr>
              <a:t>Ｎ</a:t>
            </a:r>
            <a:endParaRPr lang="ja-JP" altLang="en-US" sz="1800" baseline="30000" dirty="0">
              <a:solidFill>
                <a:schemeClr val="accent5"/>
              </a:solidFill>
            </a:endParaRPr>
          </a:p>
        </p:txBody>
      </p:sp>
      <p:sp>
        <p:nvSpPr>
          <p:cNvPr id="69" name="大かっこ 68"/>
          <p:cNvSpPr/>
          <p:nvPr/>
        </p:nvSpPr>
        <p:spPr>
          <a:xfrm>
            <a:off x="5266531" y="391806"/>
            <a:ext cx="1141421" cy="1082958"/>
          </a:xfrm>
          <a:prstGeom prst="bracketPair">
            <a:avLst>
              <a:gd name="adj" fmla="val 718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00">
              <a:solidFill>
                <a:schemeClr val="bg1"/>
              </a:solidFill>
            </a:endParaRPr>
          </a:p>
        </p:txBody>
      </p:sp>
      <p:sp>
        <p:nvSpPr>
          <p:cNvPr id="70" name="テキスト ボックス 69"/>
          <p:cNvSpPr txBox="1"/>
          <p:nvPr/>
        </p:nvSpPr>
        <p:spPr>
          <a:xfrm>
            <a:off x="2298620" y="2140908"/>
            <a:ext cx="3140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3200" dirty="0">
                <a:solidFill>
                  <a:schemeClr val="accent5"/>
                </a:solidFill>
                <a:latin typeface="Times New Roman" pitchFamily="18" charset="0"/>
              </a:rPr>
              <a:t>Ｎ</a:t>
            </a:r>
            <a:endParaRPr lang="ja-JP" altLang="en-US" sz="2800" baseline="30000" dirty="0">
              <a:solidFill>
                <a:schemeClr val="accent5"/>
              </a:solidFill>
            </a:endParaRPr>
          </a:p>
        </p:txBody>
      </p:sp>
      <p:sp>
        <p:nvSpPr>
          <p:cNvPr id="71" name="テキスト ボックス 70"/>
          <p:cNvSpPr txBox="1"/>
          <p:nvPr/>
        </p:nvSpPr>
        <p:spPr>
          <a:xfrm>
            <a:off x="2654738" y="2034706"/>
            <a:ext cx="507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44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  <a:endParaRPr lang="ja-JP" altLang="en-US" sz="3200" baseline="30000" dirty="0">
              <a:solidFill>
                <a:schemeClr val="bg1"/>
              </a:solidFill>
            </a:endParaRPr>
          </a:p>
        </p:txBody>
      </p:sp>
      <p:sp>
        <p:nvSpPr>
          <p:cNvPr id="72" name="テキスト ボックス 71"/>
          <p:cNvSpPr txBox="1"/>
          <p:nvPr/>
        </p:nvSpPr>
        <p:spPr>
          <a:xfrm>
            <a:off x="3090708" y="2060318"/>
            <a:ext cx="6857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600" i="1" dirty="0">
                <a:solidFill>
                  <a:schemeClr val="bg1"/>
                </a:solidFill>
                <a:latin typeface="Times New Roman" pitchFamily="18" charset="0"/>
              </a:rPr>
              <a:t>x</a:t>
            </a:r>
            <a:r>
              <a:rPr lang="en-US" altLang="ja-JP" sz="3600" i="1" baseline="-25000" dirty="0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ja-JP" altLang="en-US" sz="3200" baseline="30000" dirty="0">
                <a:solidFill>
                  <a:schemeClr val="bg1"/>
                </a:solidFill>
              </a:rPr>
              <a:t>２</a:t>
            </a:r>
          </a:p>
        </p:txBody>
      </p:sp>
      <p:sp>
        <p:nvSpPr>
          <p:cNvPr id="73" name="テキスト ボックス 72"/>
          <p:cNvSpPr txBox="1"/>
          <p:nvPr/>
        </p:nvSpPr>
        <p:spPr>
          <a:xfrm>
            <a:off x="4555614" y="2037677"/>
            <a:ext cx="50797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44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  <a:endParaRPr lang="ja-JP" altLang="en-US" sz="3200" baseline="30000" dirty="0">
              <a:solidFill>
                <a:schemeClr val="bg1"/>
              </a:solidFill>
            </a:endParaRPr>
          </a:p>
        </p:txBody>
      </p:sp>
      <p:sp>
        <p:nvSpPr>
          <p:cNvPr id="74" name="テキスト ボックス 73"/>
          <p:cNvSpPr txBox="1"/>
          <p:nvPr/>
        </p:nvSpPr>
        <p:spPr>
          <a:xfrm>
            <a:off x="4991584" y="2063289"/>
            <a:ext cx="547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600" i="1" dirty="0">
                <a:solidFill>
                  <a:schemeClr val="bg1"/>
                </a:solidFill>
                <a:latin typeface="Times New Roman" pitchFamily="18" charset="0"/>
              </a:rPr>
              <a:t>x</a:t>
            </a:r>
            <a:r>
              <a:rPr lang="en-US" altLang="ja-JP" sz="3600" i="1" baseline="-25000" dirty="0">
                <a:solidFill>
                  <a:schemeClr val="bg1"/>
                </a:solidFill>
                <a:latin typeface="Times New Roman" pitchFamily="18" charset="0"/>
              </a:rPr>
              <a:t>i</a:t>
            </a:r>
            <a:endParaRPr lang="ja-JP" altLang="en-US" sz="3200" baseline="30000" dirty="0">
              <a:solidFill>
                <a:schemeClr val="bg1"/>
              </a:solidFill>
            </a:endParaRPr>
          </a:p>
        </p:txBody>
      </p:sp>
      <p:sp>
        <p:nvSpPr>
          <p:cNvPr id="75" name="テキスト ボックス 74"/>
          <p:cNvSpPr txBox="1"/>
          <p:nvPr/>
        </p:nvSpPr>
        <p:spPr>
          <a:xfrm>
            <a:off x="4468254" y="2636987"/>
            <a:ext cx="75990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altLang="ja-JP" sz="2000" i="1" dirty="0" err="1">
                <a:solidFill>
                  <a:schemeClr val="bg1"/>
                </a:solidFill>
                <a:latin typeface="Times New Roman" pitchFamily="18" charset="0"/>
              </a:rPr>
              <a:t>i</a:t>
            </a:r>
            <a:r>
              <a:rPr lang="ja-JP" altLang="en-US" sz="2000" i="1" dirty="0">
                <a:solidFill>
                  <a:schemeClr val="bg1"/>
                </a:solidFill>
                <a:latin typeface="Times New Roman" pitchFamily="18" charset="0"/>
              </a:rPr>
              <a:t> </a:t>
            </a:r>
            <a:r>
              <a:rPr lang="ja-JP" altLang="en-US" sz="2000" dirty="0">
                <a:solidFill>
                  <a:schemeClr val="bg1"/>
                </a:solidFill>
                <a:latin typeface="Times New Roman" pitchFamily="18" charset="0"/>
              </a:rPr>
              <a:t>＝１</a:t>
            </a:r>
            <a:endParaRPr lang="ja-JP" altLang="en-US" sz="1800" baseline="30000" dirty="0">
              <a:solidFill>
                <a:schemeClr val="bg1"/>
              </a:solidFill>
            </a:endParaRPr>
          </a:p>
        </p:txBody>
      </p:sp>
      <p:sp>
        <p:nvSpPr>
          <p:cNvPr id="76" name="テキスト ボックス 75"/>
          <p:cNvSpPr txBox="1"/>
          <p:nvPr/>
        </p:nvSpPr>
        <p:spPr>
          <a:xfrm>
            <a:off x="4590358" y="1863234"/>
            <a:ext cx="43077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ja-JP" altLang="en-US" sz="2000" dirty="0">
                <a:solidFill>
                  <a:schemeClr val="accent5"/>
                </a:solidFill>
                <a:latin typeface="Times New Roman" pitchFamily="18" charset="0"/>
              </a:rPr>
              <a:t>Ｎ</a:t>
            </a:r>
            <a:endParaRPr lang="ja-JP" altLang="en-US" sz="1800" baseline="30000" dirty="0">
              <a:solidFill>
                <a:schemeClr val="accent5"/>
              </a:solidFill>
            </a:endParaRPr>
          </a:p>
        </p:txBody>
      </p:sp>
      <p:sp>
        <p:nvSpPr>
          <p:cNvPr id="77" name="大かっこ 76"/>
          <p:cNvSpPr/>
          <p:nvPr/>
        </p:nvSpPr>
        <p:spPr>
          <a:xfrm>
            <a:off x="4386853" y="1863234"/>
            <a:ext cx="1141421" cy="1082958"/>
          </a:xfrm>
          <a:prstGeom prst="bracketPair">
            <a:avLst>
              <a:gd name="adj" fmla="val 7180"/>
            </a:avLst>
          </a:prstGeom>
          <a:noFill/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ja-JP" altLang="en-US" sz="3600">
              <a:solidFill>
                <a:schemeClr val="bg1"/>
              </a:solidFill>
            </a:endParaRPr>
          </a:p>
        </p:txBody>
      </p:sp>
      <p:sp>
        <p:nvSpPr>
          <p:cNvPr id="78" name="テキスト ボックス 77"/>
          <p:cNvSpPr txBox="1"/>
          <p:nvPr/>
        </p:nvSpPr>
        <p:spPr>
          <a:xfrm>
            <a:off x="3738780" y="2157652"/>
            <a:ext cx="552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3200" dirty="0">
                <a:solidFill>
                  <a:schemeClr val="bg1"/>
                </a:solidFill>
              </a:rPr>
              <a:t>－</a:t>
            </a:r>
            <a:endParaRPr lang="ja-JP" altLang="en-US" sz="3200" baseline="30000" dirty="0">
              <a:solidFill>
                <a:schemeClr val="bg1"/>
              </a:solidFill>
            </a:endParaRPr>
          </a:p>
        </p:txBody>
      </p:sp>
      <p:sp>
        <p:nvSpPr>
          <p:cNvPr id="79" name="テキスト ボックス 78"/>
          <p:cNvSpPr txBox="1"/>
          <p:nvPr/>
        </p:nvSpPr>
        <p:spPr>
          <a:xfrm>
            <a:off x="5538981" y="1762796"/>
            <a:ext cx="37562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dirty="0">
                <a:solidFill>
                  <a:schemeClr val="bg1"/>
                </a:solidFill>
              </a:rPr>
              <a:t>２</a:t>
            </a:r>
            <a:endParaRPr lang="ja-JP" altLang="en-US" baseline="30000" dirty="0">
              <a:solidFill>
                <a:schemeClr val="bg1"/>
              </a:solidFill>
            </a:endParaRPr>
          </a:p>
        </p:txBody>
      </p:sp>
      <p:cxnSp>
        <p:nvCxnSpPr>
          <p:cNvPr id="80" name="直線コネクタ 79"/>
          <p:cNvCxnSpPr/>
          <p:nvPr/>
        </p:nvCxnSpPr>
        <p:spPr>
          <a:xfrm>
            <a:off x="1583849" y="1692977"/>
            <a:ext cx="501586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1" name="テキスト ボックス 80"/>
          <p:cNvSpPr txBox="1"/>
          <p:nvPr/>
        </p:nvSpPr>
        <p:spPr>
          <a:xfrm>
            <a:off x="7924157" y="455058"/>
            <a:ext cx="355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600" b="1" i="1" dirty="0">
                <a:solidFill>
                  <a:schemeClr val="accent2"/>
                </a:solidFill>
                <a:latin typeface="Times New Roman" pitchFamily="18" charset="0"/>
              </a:rPr>
              <a:t>a</a:t>
            </a:r>
            <a:endParaRPr kumimoji="1" lang="ja-JP" altLang="en-US" sz="3200" baseline="30000" dirty="0">
              <a:solidFill>
                <a:schemeClr val="accent2"/>
              </a:solidFill>
            </a:endParaRPr>
          </a:p>
        </p:txBody>
      </p:sp>
      <p:sp>
        <p:nvSpPr>
          <p:cNvPr id="82" name="テキスト ボックス 81"/>
          <p:cNvSpPr txBox="1"/>
          <p:nvPr/>
        </p:nvSpPr>
        <p:spPr>
          <a:xfrm>
            <a:off x="8382641" y="485836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</a:rPr>
              <a:t>＝</a:t>
            </a:r>
          </a:p>
        </p:txBody>
      </p:sp>
      <p:sp>
        <p:nvSpPr>
          <p:cNvPr id="83" name="テキスト ボックス 82"/>
          <p:cNvSpPr txBox="1"/>
          <p:nvPr/>
        </p:nvSpPr>
        <p:spPr>
          <a:xfrm>
            <a:off x="9057602" y="455058"/>
            <a:ext cx="4719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600" i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endParaRPr lang="ja-JP" altLang="en-US" sz="3200" baseline="30000" dirty="0">
              <a:solidFill>
                <a:schemeClr val="bg1"/>
              </a:solidFill>
            </a:endParaRPr>
          </a:p>
        </p:txBody>
      </p:sp>
      <p:sp>
        <p:nvSpPr>
          <p:cNvPr id="84" name="テキスト ボックス 83"/>
          <p:cNvSpPr txBox="1"/>
          <p:nvPr/>
        </p:nvSpPr>
        <p:spPr>
          <a:xfrm>
            <a:off x="10102125" y="455058"/>
            <a:ext cx="35542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600" b="1" i="1" dirty="0">
                <a:solidFill>
                  <a:schemeClr val="accent2"/>
                </a:solidFill>
                <a:latin typeface="Times New Roman" pitchFamily="18" charset="0"/>
              </a:rPr>
              <a:t>b</a:t>
            </a:r>
            <a:endParaRPr kumimoji="1" lang="ja-JP" altLang="en-US" sz="3200" baseline="30000" dirty="0">
              <a:solidFill>
                <a:schemeClr val="accent2"/>
              </a:solidFill>
            </a:endParaRPr>
          </a:p>
        </p:txBody>
      </p:sp>
      <p:sp>
        <p:nvSpPr>
          <p:cNvPr id="85" name="テキスト ボックス 84"/>
          <p:cNvSpPr txBox="1"/>
          <p:nvPr/>
        </p:nvSpPr>
        <p:spPr>
          <a:xfrm>
            <a:off x="9454053" y="485836"/>
            <a:ext cx="55218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ja-JP" altLang="en-US" sz="3200" dirty="0">
                <a:solidFill>
                  <a:schemeClr val="bg1"/>
                </a:solidFill>
              </a:rPr>
              <a:t>－</a:t>
            </a:r>
            <a:endParaRPr lang="ja-JP" altLang="en-US" sz="3200" baseline="30000" dirty="0">
              <a:solidFill>
                <a:schemeClr val="bg1"/>
              </a:solidFill>
            </a:endParaRPr>
          </a:p>
        </p:txBody>
      </p:sp>
      <p:sp>
        <p:nvSpPr>
          <p:cNvPr id="86" name="テキスト ボックス 85"/>
          <p:cNvSpPr txBox="1"/>
          <p:nvPr/>
        </p:nvSpPr>
        <p:spPr>
          <a:xfrm>
            <a:off x="10490832" y="455058"/>
            <a:ext cx="547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600" i="1" dirty="0">
                <a:solidFill>
                  <a:schemeClr val="bg1"/>
                </a:solidFill>
                <a:latin typeface="Times New Roman" pitchFamily="18" charset="0"/>
              </a:rPr>
              <a:t>x</a:t>
            </a:r>
            <a:endParaRPr lang="ja-JP" altLang="en-US" sz="3200" baseline="30000" dirty="0">
              <a:solidFill>
                <a:schemeClr val="bg1"/>
              </a:solidFill>
            </a:endParaRPr>
          </a:p>
        </p:txBody>
      </p:sp>
      <p:cxnSp>
        <p:nvCxnSpPr>
          <p:cNvPr id="87" name="直線コネクタ 86"/>
          <p:cNvCxnSpPr/>
          <p:nvPr/>
        </p:nvCxnSpPr>
        <p:spPr>
          <a:xfrm>
            <a:off x="10511380" y="616284"/>
            <a:ext cx="360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88" name="直線コネクタ 87"/>
          <p:cNvCxnSpPr/>
          <p:nvPr/>
        </p:nvCxnSpPr>
        <p:spPr>
          <a:xfrm>
            <a:off x="9062014" y="616284"/>
            <a:ext cx="360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" name="テキスト ボックス 1"/>
          <p:cNvSpPr txBox="1"/>
          <p:nvPr/>
        </p:nvSpPr>
        <p:spPr>
          <a:xfrm>
            <a:off x="7535813" y="1632363"/>
            <a:ext cx="38164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決定係数　（０～１）</a:t>
            </a:r>
          </a:p>
        </p:txBody>
      </p:sp>
      <p:sp>
        <p:nvSpPr>
          <p:cNvPr id="90" name="テキスト ボックス 89"/>
          <p:cNvSpPr txBox="1"/>
          <p:nvPr/>
        </p:nvSpPr>
        <p:spPr>
          <a:xfrm>
            <a:off x="8049181" y="2133962"/>
            <a:ext cx="6759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600" b="1" i="1" dirty="0">
                <a:solidFill>
                  <a:schemeClr val="accent1"/>
                </a:solidFill>
                <a:latin typeface="Times New Roman" pitchFamily="18" charset="0"/>
              </a:rPr>
              <a:t>r</a:t>
            </a:r>
            <a:r>
              <a:rPr lang="ja-JP" altLang="en-US" sz="3600" b="1" baseline="30000" dirty="0">
                <a:solidFill>
                  <a:schemeClr val="accent1"/>
                </a:solidFill>
                <a:latin typeface="Times New Roman" pitchFamily="18" charset="0"/>
              </a:rPr>
              <a:t>２</a:t>
            </a:r>
            <a:endParaRPr kumimoji="1" lang="ja-JP" altLang="en-US" sz="3200" baseline="30000" dirty="0">
              <a:solidFill>
                <a:schemeClr val="accent1"/>
              </a:solidFill>
            </a:endParaRPr>
          </a:p>
        </p:txBody>
      </p:sp>
      <p:sp>
        <p:nvSpPr>
          <p:cNvPr id="91" name="テキスト ボックス 90"/>
          <p:cNvSpPr txBox="1"/>
          <p:nvPr/>
        </p:nvSpPr>
        <p:spPr>
          <a:xfrm>
            <a:off x="8581163" y="2196947"/>
            <a:ext cx="504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</a:rPr>
              <a:t>＝</a:t>
            </a:r>
          </a:p>
        </p:txBody>
      </p:sp>
      <p:sp>
        <p:nvSpPr>
          <p:cNvPr id="92" name="テキスト ボックス 91"/>
          <p:cNvSpPr txBox="1"/>
          <p:nvPr/>
        </p:nvSpPr>
        <p:spPr>
          <a:xfrm>
            <a:off x="9057293" y="2165684"/>
            <a:ext cx="243896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200" dirty="0">
                <a:solidFill>
                  <a:schemeClr val="bg1"/>
                </a:solidFill>
              </a:rPr>
              <a:t>（相関係数）</a:t>
            </a:r>
            <a:r>
              <a:rPr kumimoji="1" lang="ja-JP" altLang="en-US" sz="3200" baseline="30000" dirty="0">
                <a:solidFill>
                  <a:schemeClr val="bg1"/>
                </a:solidFill>
              </a:rPr>
              <a:t>２</a:t>
            </a:r>
          </a:p>
        </p:txBody>
      </p:sp>
      <p:sp>
        <p:nvSpPr>
          <p:cNvPr id="94" name="テキスト ボックス 93"/>
          <p:cNvSpPr txBox="1"/>
          <p:nvPr/>
        </p:nvSpPr>
        <p:spPr>
          <a:xfrm>
            <a:off x="7535814" y="2742427"/>
            <a:ext cx="13508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1"/>
                </a:solidFill>
              </a:rPr>
              <a:t>寄与率</a:t>
            </a:r>
          </a:p>
        </p:txBody>
      </p:sp>
      <p:sp>
        <p:nvSpPr>
          <p:cNvPr id="95" name="テキスト ボックス 94"/>
          <p:cNvSpPr txBox="1"/>
          <p:nvPr/>
        </p:nvSpPr>
        <p:spPr>
          <a:xfrm>
            <a:off x="8805873" y="2997746"/>
            <a:ext cx="25463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ja-JP" sz="3600" b="1" i="1" dirty="0">
                <a:solidFill>
                  <a:schemeClr val="accent1"/>
                </a:solidFill>
                <a:latin typeface="Times New Roman" pitchFamily="18" charset="0"/>
              </a:rPr>
              <a:t>r</a:t>
            </a:r>
            <a:r>
              <a:rPr lang="ja-JP" altLang="en-US" sz="3600" b="1" baseline="30000" dirty="0">
                <a:solidFill>
                  <a:schemeClr val="accent1"/>
                </a:solidFill>
                <a:latin typeface="Times New Roman" pitchFamily="18" charset="0"/>
              </a:rPr>
              <a:t>２</a:t>
            </a:r>
            <a:r>
              <a:rPr lang="en-US" altLang="ja-JP" sz="3200" dirty="0">
                <a:solidFill>
                  <a:srgbClr val="FFFFFF"/>
                </a:solidFill>
              </a:rPr>
              <a:t>×</a:t>
            </a:r>
            <a:r>
              <a:rPr lang="ja-JP" altLang="en-US" sz="3200" dirty="0">
                <a:solidFill>
                  <a:srgbClr val="FFFFFF"/>
                </a:solidFill>
              </a:rPr>
              <a:t>１００ </a:t>
            </a:r>
            <a:r>
              <a:rPr lang="ja-JP" altLang="en-US" sz="2000" dirty="0">
                <a:solidFill>
                  <a:srgbClr val="FFFFFF"/>
                </a:solidFill>
              </a:rPr>
              <a:t>（％）</a:t>
            </a:r>
            <a:endParaRPr lang="ja-JP" altLang="en-US" sz="3200" dirty="0">
              <a:solidFill>
                <a:srgbClr val="FFFFFF"/>
              </a:solidFill>
            </a:endParaRPr>
          </a:p>
        </p:txBody>
      </p:sp>
      <p:sp>
        <p:nvSpPr>
          <p:cNvPr id="6" name="角丸四角形吹き出し 5"/>
          <p:cNvSpPr/>
          <p:nvPr/>
        </p:nvSpPr>
        <p:spPr>
          <a:xfrm>
            <a:off x="1666131" y="3176881"/>
            <a:ext cx="5038533" cy="1042987"/>
          </a:xfrm>
          <a:prstGeom prst="wedgeRoundRectCallout">
            <a:avLst>
              <a:gd name="adj1" fmla="val 65422"/>
              <a:gd name="adj2" fmla="val -62604"/>
              <a:gd name="adj3" fmla="val 16667"/>
            </a:avLst>
          </a:prstGeom>
          <a:solidFill>
            <a:schemeClr val="accent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/>
            <a:r>
              <a:rPr lang="ja-JP" altLang="en-US" dirty="0">
                <a:solidFill>
                  <a:schemeClr val="bg1"/>
                </a:solidFill>
              </a:rPr>
              <a:t>回帰分析の結果には、</a:t>
            </a:r>
            <a:endParaRPr lang="en-US" altLang="ja-JP" dirty="0">
              <a:solidFill>
                <a:schemeClr val="bg1"/>
              </a:solidFill>
            </a:endParaRPr>
          </a:p>
          <a:p>
            <a:pPr lvl="0"/>
            <a:r>
              <a:rPr lang="ja-JP" altLang="en-US" dirty="0">
                <a:solidFill>
                  <a:schemeClr val="bg1"/>
                </a:solidFill>
              </a:rPr>
              <a:t>決定係数（又は寄与率）を付記する</a:t>
            </a:r>
            <a:r>
              <a:rPr lang="ja-JP" altLang="en-US" sz="2800" dirty="0">
                <a:solidFill>
                  <a:schemeClr val="bg1"/>
                </a:solidFill>
              </a:rPr>
              <a:t>。</a:t>
            </a:r>
            <a:endParaRPr lang="ja-JP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129553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" grpId="0" animBg="1"/>
      <p:bldP spid="2" grpId="0"/>
      <p:bldP spid="90" grpId="0"/>
      <p:bldP spid="91" grpId="0"/>
      <p:bldP spid="92" grpId="0"/>
      <p:bldP spid="94" grpId="0"/>
      <p:bldP spid="95" grpId="0"/>
      <p:bldP spid="6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正方形/長方形 34"/>
          <p:cNvSpPr/>
          <p:nvPr/>
        </p:nvSpPr>
        <p:spPr>
          <a:xfrm>
            <a:off x="179388" y="1705794"/>
            <a:ext cx="12108953" cy="4388296"/>
          </a:xfrm>
          <a:prstGeom prst="rect">
            <a:avLst/>
          </a:prstGeom>
          <a:solidFill>
            <a:srgbClr val="000000">
              <a:alpha val="20000"/>
            </a:srgbClr>
          </a:solidFill>
          <a:ln w="38100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2800" b="1" dirty="0">
              <a:solidFill>
                <a:schemeClr val="tx1"/>
              </a:solidFill>
            </a:endParaRPr>
          </a:p>
        </p:txBody>
      </p:sp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74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179388" y="117426"/>
            <a:ext cx="7056437" cy="57943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ja-JP" altLang="en-US" sz="3200" dirty="0">
                <a:solidFill>
                  <a:srgbClr val="FFFFFF"/>
                </a:solidFill>
                <a:latin typeface="Arial" charset="0"/>
              </a:rPr>
              <a:t>２変数を持つデータ（</a:t>
            </a:r>
            <a:r>
              <a:rPr lang="ja-JP" altLang="en-US" sz="3200" dirty="0">
                <a:solidFill>
                  <a:schemeClr val="accent5"/>
                </a:solidFill>
                <a:latin typeface="Arial" charset="0"/>
              </a:rPr>
              <a:t>全</a:t>
            </a:r>
            <a:r>
              <a:rPr lang="en-US" altLang="ja-JP" sz="3200" dirty="0">
                <a:solidFill>
                  <a:schemeClr val="accent5"/>
                </a:solidFill>
                <a:latin typeface="Arial" charset="0"/>
              </a:rPr>
              <a:t>N</a:t>
            </a:r>
            <a:r>
              <a:rPr lang="ja-JP" altLang="en-US" sz="3200" dirty="0">
                <a:solidFill>
                  <a:schemeClr val="accent5"/>
                </a:solidFill>
                <a:latin typeface="Arial" charset="0"/>
              </a:rPr>
              <a:t>個</a:t>
            </a:r>
            <a:r>
              <a:rPr lang="ja-JP" altLang="en-US" sz="3200" dirty="0">
                <a:solidFill>
                  <a:srgbClr val="FFFFFF"/>
                </a:solidFill>
                <a:latin typeface="Arial" charset="0"/>
              </a:rPr>
              <a:t>）があるとき、</a:t>
            </a:r>
          </a:p>
        </p:txBody>
      </p:sp>
      <p:sp>
        <p:nvSpPr>
          <p:cNvPr id="8" name="Text Box 8"/>
          <p:cNvSpPr txBox="1">
            <a:spLocks noChangeArrowheads="1"/>
          </p:cNvSpPr>
          <p:nvPr/>
        </p:nvSpPr>
        <p:spPr bwMode="auto">
          <a:xfrm>
            <a:off x="1271117" y="769690"/>
            <a:ext cx="10153128" cy="707886"/>
          </a:xfrm>
          <a:prstGeom prst="rect">
            <a:avLst/>
          </a:prstGeom>
          <a:noFill/>
          <a:ln w="19050" algn="ctr">
            <a:solidFill>
              <a:srgbClr val="FFFFFF"/>
            </a:solidFill>
            <a:prstDash val="solid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0" marR="0" lvl="0" indent="0" algn="ctr" defTabSz="914400" eaLnBrk="1" fontAlgn="base" latinLnBrk="0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（ </a:t>
            </a:r>
            <a:r>
              <a:rPr kumimoji="0" lang="en-US" altLang="ja-JP" sz="4000" b="0" i="1" u="none" strike="noStrike" kern="0" cap="none" spc="0" normalizeH="0" baseline="0" noProof="0" dirty="0">
                <a:ln>
                  <a:noFill/>
                </a:ln>
                <a:solidFill>
                  <a:schemeClr val="accent4"/>
                </a:solidFill>
                <a:effectLst/>
                <a:uLnTx/>
                <a:uFillTx/>
                <a:latin typeface="Times New Roman" pitchFamily="18" charset="0"/>
              </a:rPr>
              <a:t>x</a:t>
            </a:r>
            <a:r>
              <a:rPr kumimoji="0" lang="en-US" altLang="ja-JP" sz="4000" b="0" i="0" u="none" strike="noStrike" kern="0" cap="none" spc="0" normalizeH="0" baseline="-10000" noProof="0" dirty="0">
                <a:ln>
                  <a:noFill/>
                </a:ln>
                <a:solidFill>
                  <a:schemeClr val="accent1"/>
                </a:solidFill>
                <a:effectLst/>
                <a:uLnTx/>
                <a:uFillTx/>
                <a:latin typeface="Arial" charset="0"/>
              </a:rPr>
              <a:t>1</a:t>
            </a:r>
            <a:r>
              <a:rPr kumimoji="0" lang="en-US" altLang="ja-JP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, </a:t>
            </a:r>
            <a:r>
              <a:rPr kumimoji="0" lang="en-US" altLang="ja-JP" sz="4000" b="0" i="1" u="none" strike="noStrike" kern="0" cap="none" spc="0" normalizeH="0" baseline="0" noProof="0" dirty="0">
                <a:ln>
                  <a:noFill/>
                </a:ln>
                <a:solidFill>
                  <a:schemeClr val="accent3">
                    <a:lumMod val="60000"/>
                    <a:lumOff val="40000"/>
                  </a:schemeClr>
                </a:solidFill>
                <a:effectLst/>
                <a:uLnTx/>
                <a:uFillTx/>
                <a:latin typeface="Times New Roman" pitchFamily="18" charset="0"/>
              </a:rPr>
              <a:t>y</a:t>
            </a:r>
            <a:r>
              <a:rPr kumimoji="0" lang="en-US" altLang="ja-JP" sz="4000" kern="0" baseline="-10000" dirty="0">
                <a:solidFill>
                  <a:schemeClr val="accent1"/>
                </a:solidFill>
                <a:latin typeface="Arial" charset="0"/>
              </a:rPr>
              <a:t>1</a:t>
            </a:r>
            <a:r>
              <a:rPr kumimoji="0" lang="en-US" altLang="ja-JP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）、（ </a:t>
            </a:r>
            <a:r>
              <a:rPr kumimoji="0" lang="en-US" altLang="ja-JP" sz="4000" i="1" kern="0" dirty="0">
                <a:solidFill>
                  <a:schemeClr val="accent4"/>
                </a:solidFill>
                <a:latin typeface="Times New Roman" pitchFamily="18" charset="0"/>
              </a:rPr>
              <a:t>x</a:t>
            </a:r>
            <a:r>
              <a:rPr kumimoji="0" lang="en-US" altLang="ja-JP" sz="4000" kern="0" baseline="-10000" dirty="0">
                <a:solidFill>
                  <a:schemeClr val="accent1"/>
                </a:solidFill>
                <a:latin typeface="Arial" charset="0"/>
              </a:rPr>
              <a:t>2</a:t>
            </a:r>
            <a:r>
              <a:rPr kumimoji="0" lang="en-US" altLang="ja-JP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, </a:t>
            </a:r>
            <a:r>
              <a:rPr kumimoji="0" lang="en-US" altLang="ja-JP" sz="4000" i="1" kern="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y</a:t>
            </a:r>
            <a:r>
              <a:rPr kumimoji="0" lang="en-US" altLang="ja-JP" sz="4000" kern="0" baseline="-10000" dirty="0">
                <a:solidFill>
                  <a:schemeClr val="accent1"/>
                </a:solidFill>
                <a:latin typeface="Arial" charset="0"/>
              </a:rPr>
              <a:t>2</a:t>
            </a:r>
            <a:r>
              <a:rPr kumimoji="0" lang="en-US" altLang="ja-JP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）、</a:t>
            </a:r>
            <a:r>
              <a:rPr kumimoji="0" lang="en-US" altLang="ja-JP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‥‥‥‥</a:t>
            </a:r>
            <a:r>
              <a:rPr kumimoji="0" lang="ja-JP" altLang="en-US" sz="4000" b="0" i="0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、</a:t>
            </a:r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（ </a:t>
            </a:r>
            <a:r>
              <a:rPr kumimoji="0" lang="en-US" altLang="ja-JP" sz="4000" i="1" kern="0" dirty="0" err="1">
                <a:solidFill>
                  <a:schemeClr val="accent4"/>
                </a:solidFill>
                <a:latin typeface="Times New Roman" pitchFamily="18" charset="0"/>
              </a:rPr>
              <a:t>x</a:t>
            </a:r>
            <a:r>
              <a:rPr kumimoji="0" lang="en-US" altLang="ja-JP" sz="4000" kern="0" baseline="-10000" dirty="0" err="1">
                <a:solidFill>
                  <a:schemeClr val="accent5"/>
                </a:solidFill>
                <a:latin typeface="Arial" charset="0"/>
              </a:rPr>
              <a:t>N</a:t>
            </a:r>
            <a:r>
              <a:rPr kumimoji="0" lang="en-US" altLang="ja-JP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, </a:t>
            </a:r>
            <a:r>
              <a:rPr kumimoji="0" lang="en-US" altLang="ja-JP" sz="4000" i="1" kern="0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itchFamily="18" charset="0"/>
              </a:rPr>
              <a:t>y</a:t>
            </a:r>
            <a:r>
              <a:rPr kumimoji="0" lang="en-US" altLang="ja-JP" sz="4000" kern="0" baseline="-10000" dirty="0" err="1">
                <a:solidFill>
                  <a:schemeClr val="accent5"/>
                </a:solidFill>
                <a:latin typeface="Arial" charset="0"/>
              </a:rPr>
              <a:t>N</a:t>
            </a:r>
            <a:r>
              <a:rPr kumimoji="0" lang="en-US" altLang="ja-JP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 </a:t>
            </a:r>
            <a:r>
              <a:rPr kumimoji="0" lang="ja-JP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 charset="0"/>
              </a:rPr>
              <a:t>）</a:t>
            </a:r>
          </a:p>
        </p:txBody>
      </p:sp>
      <p:sp>
        <p:nvSpPr>
          <p:cNvPr id="10" name="テキスト ボックス 9"/>
          <p:cNvSpPr txBox="1"/>
          <p:nvPr/>
        </p:nvSpPr>
        <p:spPr>
          <a:xfrm>
            <a:off x="271479" y="1777802"/>
            <a:ext cx="56801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accent2"/>
                </a:solidFill>
              </a:rPr>
              <a:t>相関係数 </a:t>
            </a:r>
            <a:r>
              <a:rPr kumimoji="1" lang="ja-JP" altLang="en-US" dirty="0">
                <a:solidFill>
                  <a:schemeClr val="accent2"/>
                </a:solidFill>
              </a:rPr>
              <a:t>（ピアソンの積率相関係数）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271117" y="3435650"/>
            <a:ext cx="1152128" cy="1015663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defTabSz="914400" fontAlgn="base">
              <a:spcBef>
                <a:spcPct val="50000"/>
              </a:spcBef>
              <a:spcAft>
                <a:spcPct val="0"/>
              </a:spcAft>
            </a:pPr>
            <a:r>
              <a:rPr lang="en-US" altLang="ja-JP" sz="6000" i="1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ja-JP" sz="6000" i="1" baseline="-10000" dirty="0" err="1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xy</a:t>
            </a:r>
            <a:endParaRPr lang="ja-JP" altLang="en-US" sz="6000" i="1" baseline="-10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2423244" y="3797431"/>
            <a:ext cx="6480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3600" dirty="0">
                <a:solidFill>
                  <a:schemeClr val="tx2"/>
                </a:solidFill>
              </a:rPr>
              <a:t>＝</a:t>
            </a:r>
          </a:p>
        </p:txBody>
      </p:sp>
      <p:sp>
        <p:nvSpPr>
          <p:cNvPr id="18" name="テキスト ボックス 17"/>
          <p:cNvSpPr txBox="1"/>
          <p:nvPr/>
        </p:nvSpPr>
        <p:spPr>
          <a:xfrm>
            <a:off x="3969873" y="4429658"/>
            <a:ext cx="1006429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5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60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8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19" name="テキスト ボックス 18"/>
          <p:cNvSpPr txBox="1"/>
          <p:nvPr/>
        </p:nvSpPr>
        <p:spPr>
          <a:xfrm>
            <a:off x="4629901" y="4577967"/>
            <a:ext cx="2623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kumimoji="1" lang="en-US" altLang="ja-JP" sz="48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8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8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r>
              <a:rPr lang="ja-JP" altLang="en-US" sz="36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endParaRPr kumimoji="1" lang="en-US" altLang="ja-JP" sz="3600" baseline="3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1" name="直線コネクタ 20"/>
          <p:cNvCxnSpPr/>
          <p:nvPr/>
        </p:nvCxnSpPr>
        <p:spPr>
          <a:xfrm>
            <a:off x="6065418" y="4807007"/>
            <a:ext cx="360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フリーフォーム 21"/>
          <p:cNvSpPr/>
          <p:nvPr/>
        </p:nvSpPr>
        <p:spPr>
          <a:xfrm>
            <a:off x="3581233" y="4354178"/>
            <a:ext cx="3657600" cy="1467060"/>
          </a:xfrm>
          <a:custGeom>
            <a:avLst/>
            <a:gdLst>
              <a:gd name="connsiteX0" fmla="*/ 3657600 w 3657600"/>
              <a:gd name="connsiteY0" fmla="*/ 0 h 1467060"/>
              <a:gd name="connsiteX1" fmla="*/ 442127 w 3657600"/>
              <a:gd name="connsiteY1" fmla="*/ 0 h 1467060"/>
              <a:gd name="connsiteX2" fmla="*/ 150725 w 3657600"/>
              <a:gd name="connsiteY2" fmla="*/ 1467060 h 1467060"/>
              <a:gd name="connsiteX3" fmla="*/ 0 w 3657600"/>
              <a:gd name="connsiteY3" fmla="*/ 1205802 h 146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1467060">
                <a:moveTo>
                  <a:pt x="3657600" y="0"/>
                </a:moveTo>
                <a:lnTo>
                  <a:pt x="442127" y="0"/>
                </a:lnTo>
                <a:lnTo>
                  <a:pt x="150725" y="1467060"/>
                </a:lnTo>
                <a:lnTo>
                  <a:pt x="0" y="1205802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テキスト ボックス 30"/>
          <p:cNvSpPr txBox="1"/>
          <p:nvPr/>
        </p:nvSpPr>
        <p:spPr>
          <a:xfrm>
            <a:off x="7924453" y="4429658"/>
            <a:ext cx="1006429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5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60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8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32" name="テキスト ボックス 31"/>
          <p:cNvSpPr txBox="1"/>
          <p:nvPr/>
        </p:nvSpPr>
        <p:spPr>
          <a:xfrm>
            <a:off x="8584481" y="4577967"/>
            <a:ext cx="26237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kumimoji="1" lang="en-US" altLang="ja-JP" sz="4800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en-US" altLang="ja-JP" sz="4800" b="1" i="1" baseline="-10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8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kumimoji="1" lang="ja-JP" alt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r>
              <a:rPr lang="ja-JP" altLang="en-US" sz="3600" baseline="300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２</a:t>
            </a:r>
            <a:endParaRPr kumimoji="1" lang="en-US" altLang="ja-JP" sz="3600" baseline="300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3" name="直線コネクタ 32"/>
          <p:cNvCxnSpPr/>
          <p:nvPr/>
        </p:nvCxnSpPr>
        <p:spPr>
          <a:xfrm>
            <a:off x="10019998" y="4807007"/>
            <a:ext cx="360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4" name="フリーフォーム 33"/>
          <p:cNvSpPr/>
          <p:nvPr/>
        </p:nvSpPr>
        <p:spPr>
          <a:xfrm>
            <a:off x="7535813" y="4354178"/>
            <a:ext cx="3657600" cy="1467060"/>
          </a:xfrm>
          <a:custGeom>
            <a:avLst/>
            <a:gdLst>
              <a:gd name="connsiteX0" fmla="*/ 3657600 w 3657600"/>
              <a:gd name="connsiteY0" fmla="*/ 0 h 1467060"/>
              <a:gd name="connsiteX1" fmla="*/ 442127 w 3657600"/>
              <a:gd name="connsiteY1" fmla="*/ 0 h 1467060"/>
              <a:gd name="connsiteX2" fmla="*/ 150725 w 3657600"/>
              <a:gd name="connsiteY2" fmla="*/ 1467060 h 1467060"/>
              <a:gd name="connsiteX3" fmla="*/ 0 w 3657600"/>
              <a:gd name="connsiteY3" fmla="*/ 1205802 h 1467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657600" h="1467060">
                <a:moveTo>
                  <a:pt x="3657600" y="0"/>
                </a:moveTo>
                <a:lnTo>
                  <a:pt x="442127" y="0"/>
                </a:lnTo>
                <a:lnTo>
                  <a:pt x="150725" y="1467060"/>
                </a:lnTo>
                <a:lnTo>
                  <a:pt x="0" y="1205802"/>
                </a:lnTo>
              </a:path>
            </a:pathLst>
          </a:custGeom>
          <a:noFill/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テキスト ボックス 36"/>
          <p:cNvSpPr txBox="1"/>
          <p:nvPr/>
        </p:nvSpPr>
        <p:spPr>
          <a:xfrm>
            <a:off x="4871517" y="2493690"/>
            <a:ext cx="1006429" cy="1520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80000"/>
              </a:lnSpc>
            </a:pPr>
            <a:r>
              <a:rPr lang="ja-JP" altLang="en-US" sz="2800" dirty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Ｎ</a:t>
            </a:r>
            <a:endParaRPr lang="en-US" altLang="ja-JP" sz="5400" dirty="0">
              <a:solidFill>
                <a:schemeClr val="accent5"/>
              </a:solidFill>
              <a:latin typeface="Symbol" panose="05050102010706020507" pitchFamily="18" charset="2"/>
            </a:endParaRPr>
          </a:p>
          <a:p>
            <a:pPr algn="ctr">
              <a:lnSpc>
                <a:spcPct val="80000"/>
              </a:lnSpc>
            </a:pPr>
            <a:r>
              <a:rPr lang="en-US" altLang="ja-JP" sz="6000" dirty="0">
                <a:solidFill>
                  <a:schemeClr val="bg1"/>
                </a:solidFill>
                <a:latin typeface="Symbol" panose="05050102010706020507" pitchFamily="18" charset="2"/>
              </a:rPr>
              <a:t>S</a:t>
            </a:r>
          </a:p>
          <a:p>
            <a:pPr lvl="0" algn="ctr">
              <a:lnSpc>
                <a:spcPct val="80000"/>
              </a:lnSpc>
            </a:pPr>
            <a:r>
              <a:rPr lang="en-US" altLang="ja-JP" sz="2800" b="1" i="1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ja-JP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</a:t>
            </a:r>
            <a:r>
              <a:rPr lang="ja-JP" altLang="en-US" sz="28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１</a:t>
            </a:r>
          </a:p>
        </p:txBody>
      </p:sp>
      <p:sp>
        <p:nvSpPr>
          <p:cNvPr id="38" name="テキスト ボックス 37"/>
          <p:cNvSpPr txBox="1"/>
          <p:nvPr/>
        </p:nvSpPr>
        <p:spPr>
          <a:xfrm>
            <a:off x="5529863" y="2641999"/>
            <a:ext cx="46085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kumimoji="1" lang="ja-JP" alt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kumimoji="1" lang="en-US" altLang="ja-JP" sz="48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en-US" altLang="ja-JP" sz="4800" b="1" i="1" baseline="-10000" dirty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kumimoji="1" lang="ja-JP" alt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800" i="1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</a:t>
            </a:r>
            <a:r>
              <a:rPr kumimoji="1" lang="ja-JP" altLang="en-US" sz="3600" dirty="0">
                <a:solidFill>
                  <a:schemeClr val="accent4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r>
              <a:rPr kumimoji="1" lang="ja-JP" altLang="en-US" sz="36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・</a:t>
            </a:r>
            <a:r>
              <a:rPr lang="ja-JP" alt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（ </a:t>
            </a:r>
            <a:r>
              <a:rPr lang="en-US" altLang="ja-JP" sz="4800" i="1" dirty="0" err="1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en-US" altLang="ja-JP" sz="4800" b="1" i="1" baseline="-10000" dirty="0" err="1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ja-JP" alt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－ </a:t>
            </a:r>
            <a:r>
              <a:rPr lang="en-US" altLang="ja-JP" sz="4800" i="1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</a:t>
            </a:r>
            <a:r>
              <a:rPr lang="ja-JP" altLang="en-US" sz="3600" dirty="0">
                <a:solidFill>
                  <a:schemeClr val="accent3">
                    <a:lumMod val="60000"/>
                    <a:lumOff val="4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）</a:t>
            </a:r>
            <a:endParaRPr lang="ja-JP" altLang="en-US" sz="4800" dirty="0">
              <a:solidFill>
                <a:schemeClr val="accent3">
                  <a:lumMod val="60000"/>
                  <a:lumOff val="4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直線コネクタ 38"/>
          <p:cNvCxnSpPr/>
          <p:nvPr/>
        </p:nvCxnSpPr>
        <p:spPr>
          <a:xfrm>
            <a:off x="6980071" y="2857386"/>
            <a:ext cx="360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0" name="直線コネクタ 39"/>
          <p:cNvCxnSpPr/>
          <p:nvPr/>
        </p:nvCxnSpPr>
        <p:spPr>
          <a:xfrm>
            <a:off x="9234119" y="2857386"/>
            <a:ext cx="360000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accent3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2" name="直線コネクタ 41"/>
          <p:cNvCxnSpPr/>
          <p:nvPr/>
        </p:nvCxnSpPr>
        <p:spPr>
          <a:xfrm>
            <a:off x="3293201" y="4114391"/>
            <a:ext cx="8347068" cy="0"/>
          </a:xfrm>
          <a:prstGeom prst="line">
            <a:avLst/>
          </a:prstGeom>
          <a:solidFill>
            <a:schemeClr val="bg1"/>
          </a:solidFill>
          <a:ln w="381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665166112"/>
      </p:ext>
    </p:extLst>
  </p:cSld>
  <p:clrMapOvr>
    <a:masterClrMapping/>
  </p:clrMapOvr>
  <p:transition>
    <p:dissolve/>
  </p:transition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75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6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147998612"/>
      </p:ext>
    </p:extLst>
  </p:cSld>
  <p:clrMapOvr>
    <a:masterClrMapping/>
  </p:clrMapOvr>
  <p:transition>
    <p:dissolve/>
  </p:transition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chemeClr val="tx1">
                    <a:lumMod val="50000"/>
                    <a:lumOff val="50000"/>
                  </a:schemeClr>
                </a:solidFill>
              </a:rPr>
              <a:pPr/>
              <a:t>76</a:t>
            </a:fld>
            <a:endParaRPr lang="ja-JP" altLang="en-US" sz="21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273503280"/>
      </p:ext>
    </p:extLst>
  </p:cSld>
  <p:clrMapOvr>
    <a:masterClrMapping/>
  </p:clrMapOvr>
  <p:transition>
    <p:dissolve/>
  </p:transition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77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5712383"/>
      </p:ext>
    </p:extLst>
  </p:cSld>
  <p:clrMapOvr>
    <a:masterClrMapping/>
  </p:clrMapOvr>
  <p:transition>
    <p:dissolve/>
  </p:transition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78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62459686"/>
      </p:ext>
    </p:extLst>
  </p:cSld>
  <p:clrMapOvr>
    <a:masterClrMapping/>
  </p:clrMapOvr>
  <p:transition>
    <p:dissolv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8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90997" y="189434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確認演習①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0997" y="933321"/>
            <a:ext cx="12169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2"/>
                </a:solidFill>
              </a:rPr>
              <a:t>次のデータの</a:t>
            </a:r>
            <a:r>
              <a:rPr lang="ja-JP" altLang="en-US" sz="2800" dirty="0">
                <a:solidFill>
                  <a:schemeClr val="tx2"/>
                </a:solidFill>
              </a:rPr>
              <a:t>　●</a:t>
            </a:r>
            <a:r>
              <a:rPr lang="ja-JP" altLang="en-US" sz="2800" dirty="0">
                <a:solidFill>
                  <a:schemeClr val="accent2"/>
                </a:solidFill>
              </a:rPr>
              <a:t>平均　</a:t>
            </a:r>
            <a:r>
              <a:rPr lang="ja-JP" altLang="en-US" sz="2800" dirty="0">
                <a:solidFill>
                  <a:schemeClr val="tx2"/>
                </a:solidFill>
              </a:rPr>
              <a:t>●</a:t>
            </a:r>
            <a:r>
              <a:rPr lang="ja-JP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母分散</a:t>
            </a:r>
            <a:r>
              <a:rPr lang="ja-JP" altLang="en-US" sz="2800" dirty="0">
                <a:solidFill>
                  <a:schemeClr val="accent2"/>
                </a:solidFill>
              </a:rPr>
              <a:t>　</a:t>
            </a:r>
            <a:r>
              <a:rPr lang="ja-JP" altLang="en-US" sz="2800" dirty="0">
                <a:solidFill>
                  <a:schemeClr val="tx2"/>
                </a:solidFill>
              </a:rPr>
              <a:t>●</a:t>
            </a:r>
            <a:r>
              <a:rPr lang="ja-JP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不偏分散</a:t>
            </a:r>
            <a:r>
              <a:rPr lang="ja-JP" altLang="en-US" sz="2800" dirty="0">
                <a:solidFill>
                  <a:schemeClr val="accent2"/>
                </a:solidFill>
              </a:rPr>
              <a:t>　</a:t>
            </a:r>
            <a:r>
              <a:rPr lang="ja-JP" altLang="en-US" sz="2800" dirty="0">
                <a:solidFill>
                  <a:schemeClr val="tx2"/>
                </a:solidFill>
              </a:rPr>
              <a:t>●</a:t>
            </a:r>
            <a:r>
              <a:rPr lang="ja-JP" altLang="en-US" sz="2800" dirty="0">
                <a:solidFill>
                  <a:schemeClr val="accent4"/>
                </a:solidFill>
              </a:rPr>
              <a:t>母標準偏差　</a:t>
            </a:r>
            <a:r>
              <a:rPr lang="ja-JP" altLang="en-US" sz="2800" dirty="0">
                <a:solidFill>
                  <a:schemeClr val="tx2"/>
                </a:solidFill>
              </a:rPr>
              <a:t>●</a:t>
            </a:r>
            <a:r>
              <a:rPr lang="ja-JP" altLang="en-US" sz="2800" dirty="0">
                <a:solidFill>
                  <a:schemeClr val="accent4"/>
                </a:solidFill>
              </a:rPr>
              <a:t>標準偏差</a:t>
            </a:r>
            <a:endParaRPr lang="en-US" altLang="ja-JP" sz="2800" dirty="0">
              <a:solidFill>
                <a:schemeClr val="accent4"/>
              </a:solidFill>
            </a:endParaRPr>
          </a:p>
          <a:p>
            <a:pPr algn="r"/>
            <a:r>
              <a:rPr lang="ja-JP" altLang="en-US" sz="2800" dirty="0">
                <a:solidFill>
                  <a:schemeClr val="tx2"/>
                </a:solidFill>
              </a:rPr>
              <a:t>を求めよ。</a:t>
            </a:r>
            <a:endParaRPr lang="en-US" altLang="ja-JP" sz="2800" dirty="0">
              <a:solidFill>
                <a:schemeClr val="tx2"/>
              </a:solidFill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8365676"/>
              </p:ext>
            </p:extLst>
          </p:nvPr>
        </p:nvGraphicFramePr>
        <p:xfrm>
          <a:off x="1559149" y="1711628"/>
          <a:ext cx="1368152" cy="2964180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データ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60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8" name="円/楕円 17"/>
          <p:cNvSpPr/>
          <p:nvPr/>
        </p:nvSpPr>
        <p:spPr>
          <a:xfrm>
            <a:off x="3431357" y="117426"/>
            <a:ext cx="1584176" cy="77989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chemeClr val="accent1"/>
                </a:solidFill>
              </a:rPr>
              <a:t>作業</a:t>
            </a:r>
          </a:p>
        </p:txBody>
      </p:sp>
      <p:sp>
        <p:nvSpPr>
          <p:cNvPr id="6" name="角丸四角形 5"/>
          <p:cNvSpPr/>
          <p:nvPr/>
        </p:nvSpPr>
        <p:spPr>
          <a:xfrm>
            <a:off x="3791397" y="2493690"/>
            <a:ext cx="4320480" cy="2448272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3600" dirty="0">
                <a:solidFill>
                  <a:schemeClr val="accent1"/>
                </a:solidFill>
              </a:rPr>
              <a:t>各自の電卓で</a:t>
            </a:r>
            <a:endParaRPr lang="en-US" altLang="ja-JP" sz="3600" dirty="0">
              <a:solidFill>
                <a:schemeClr val="accent1"/>
              </a:solidFill>
            </a:endParaRPr>
          </a:p>
          <a:p>
            <a:pPr algn="ctr"/>
            <a:r>
              <a:rPr lang="ja-JP" altLang="en-US" sz="3600" dirty="0">
                <a:solidFill>
                  <a:schemeClr val="accent1"/>
                </a:solidFill>
              </a:rPr>
              <a:t>計算せよ</a:t>
            </a:r>
          </a:p>
        </p:txBody>
      </p:sp>
      <p:graphicFrame>
        <p:nvGraphicFramePr>
          <p:cNvPr id="19" name="表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7507626"/>
              </p:ext>
            </p:extLst>
          </p:nvPr>
        </p:nvGraphicFramePr>
        <p:xfrm>
          <a:off x="190997" y="5528052"/>
          <a:ext cx="2736304" cy="494030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200" b="0" i="0" u="none" strike="noStrike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平均</a:t>
                      </a:r>
                      <a:endParaRPr lang="en-US" altLang="ja-JP" sz="3200" b="0" i="0" u="none" strike="noStrike" dirty="0">
                        <a:solidFill>
                          <a:schemeClr val="accent1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sng" strike="noStrike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59.6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20" name="表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70811"/>
              </p:ext>
            </p:extLst>
          </p:nvPr>
        </p:nvGraphicFramePr>
        <p:xfrm>
          <a:off x="8687941" y="2081694"/>
          <a:ext cx="3600400" cy="988060"/>
        </p:xfrm>
        <a:graphic>
          <a:graphicData uri="http://schemas.openxmlformats.org/drawingml/2006/table">
            <a:tbl>
              <a:tblPr/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200" b="0" i="0" u="none" strike="noStrike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母分散</a:t>
                      </a:r>
                      <a:endParaRPr lang="en-US" altLang="ja-JP" sz="3200" b="0" i="0" u="none" strike="noStrike" dirty="0">
                        <a:solidFill>
                          <a:schemeClr val="accent1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indent="0" algn="ctr" defTabSz="121002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29.2</a:t>
                      </a:r>
                      <a:r>
                        <a:rPr lang="ja-JP" altLang="en-US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 </a:t>
                      </a:r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/</a:t>
                      </a:r>
                      <a:r>
                        <a:rPr lang="en-US" altLang="ja-JP" sz="32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 5 </a:t>
                      </a:r>
                      <a:r>
                        <a:rPr lang="ja-JP" altLang="en-US" sz="32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＝ </a:t>
                      </a:r>
                      <a:r>
                        <a:rPr lang="en-US" altLang="ja-JP" sz="3200" b="0" i="0" u="sng" strike="noStrike" baseline="0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5.84</a:t>
                      </a:r>
                      <a:endParaRPr lang="en-US" altLang="ja-JP" sz="3200" b="0" i="0" u="sng" strike="noStrike" dirty="0">
                        <a:solidFill>
                          <a:schemeClr val="accent1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1" name="表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5230941"/>
              </p:ext>
            </p:extLst>
          </p:nvPr>
        </p:nvGraphicFramePr>
        <p:xfrm>
          <a:off x="8687941" y="3213770"/>
          <a:ext cx="3600400" cy="988060"/>
        </p:xfrm>
        <a:graphic>
          <a:graphicData uri="http://schemas.openxmlformats.org/drawingml/2006/table">
            <a:tbl>
              <a:tblPr/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200" b="0" i="0" u="none" strike="noStrike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不偏分散</a:t>
                      </a:r>
                      <a:endParaRPr lang="en-US" altLang="ja-JP" sz="3200" b="0" i="0" u="none" strike="noStrike" dirty="0">
                        <a:solidFill>
                          <a:schemeClr val="accent1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indent="0" algn="ctr" defTabSz="121002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29.2</a:t>
                      </a:r>
                      <a:r>
                        <a:rPr lang="ja-JP" altLang="en-US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 </a:t>
                      </a:r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/</a:t>
                      </a:r>
                      <a:r>
                        <a:rPr lang="en-US" altLang="ja-JP" sz="32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 (5-1) </a:t>
                      </a:r>
                      <a:r>
                        <a:rPr lang="ja-JP" altLang="en-US" sz="32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＝ </a:t>
                      </a:r>
                      <a:r>
                        <a:rPr lang="en-US" altLang="ja-JP" sz="3200" b="0" i="0" u="sng" strike="noStrike" baseline="0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7.30</a:t>
                      </a:r>
                      <a:endParaRPr lang="en-US" altLang="ja-JP" sz="3200" b="0" i="0" u="sng" strike="noStrike" dirty="0">
                        <a:solidFill>
                          <a:schemeClr val="accent1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2" name="表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310986"/>
              </p:ext>
            </p:extLst>
          </p:nvPr>
        </p:nvGraphicFramePr>
        <p:xfrm>
          <a:off x="8687941" y="4673982"/>
          <a:ext cx="3600400" cy="988060"/>
        </p:xfrm>
        <a:graphic>
          <a:graphicData uri="http://schemas.openxmlformats.org/drawingml/2006/table">
            <a:tbl>
              <a:tblPr/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200" b="0" i="0" u="none" strike="noStrike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母標準偏差</a:t>
                      </a:r>
                      <a:endParaRPr lang="en-US" altLang="ja-JP" sz="3200" b="0" i="0" u="none" strike="noStrike" dirty="0">
                        <a:solidFill>
                          <a:schemeClr val="accent1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indent="0" algn="ctr" defTabSz="121002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√</a:t>
                      </a:r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5.84</a:t>
                      </a:r>
                      <a:r>
                        <a:rPr lang="ja-JP" altLang="en-US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 ≒</a:t>
                      </a:r>
                      <a:r>
                        <a:rPr lang="ja-JP" altLang="en-US" sz="32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 </a:t>
                      </a:r>
                      <a:r>
                        <a:rPr kumimoji="1" lang="en-US" altLang="ja-JP" sz="3200" b="0" i="0" u="sng" strike="noStrike" kern="1200" baseline="0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  <a:ea typeface="+mn-ea"/>
                          <a:cs typeface="+mn-cs"/>
                        </a:rPr>
                        <a:t>2.42</a:t>
                      </a:r>
                      <a:endParaRPr lang="en-US" altLang="ja-JP" sz="3200" b="0" i="0" u="sng" strike="noStrike" dirty="0">
                        <a:solidFill>
                          <a:schemeClr val="accent1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23" name="表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418893"/>
              </p:ext>
            </p:extLst>
          </p:nvPr>
        </p:nvGraphicFramePr>
        <p:xfrm>
          <a:off x="8687941" y="5806058"/>
          <a:ext cx="3600400" cy="988060"/>
        </p:xfrm>
        <a:graphic>
          <a:graphicData uri="http://schemas.openxmlformats.org/drawingml/2006/table">
            <a:tbl>
              <a:tblPr/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200" b="0" i="0" u="none" strike="noStrike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標準偏差</a:t>
                      </a:r>
                      <a:endParaRPr lang="en-US" altLang="ja-JP" sz="3200" b="0" i="0" u="none" strike="noStrike" dirty="0">
                        <a:solidFill>
                          <a:schemeClr val="accent1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indent="0" algn="ctr" defTabSz="121002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√</a:t>
                      </a:r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7.30</a:t>
                      </a:r>
                      <a:r>
                        <a:rPr lang="ja-JP" altLang="en-US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 ≒</a:t>
                      </a:r>
                      <a:r>
                        <a:rPr lang="ja-JP" altLang="en-US" sz="32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 </a:t>
                      </a:r>
                      <a:r>
                        <a:rPr kumimoji="1" lang="en-US" altLang="ja-JP" sz="3200" b="0" i="0" u="sng" strike="noStrike" kern="1200" baseline="0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  <a:ea typeface="+mn-ea"/>
                          <a:cs typeface="+mn-cs"/>
                        </a:rPr>
                        <a:t>2.70</a:t>
                      </a:r>
                      <a:endParaRPr lang="en-US" altLang="ja-JP" sz="3200" b="0" i="0" u="sng" strike="noStrike" dirty="0">
                        <a:solidFill>
                          <a:schemeClr val="accent1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テキスト ボックス 8"/>
          <p:cNvSpPr txBox="1"/>
          <p:nvPr/>
        </p:nvSpPr>
        <p:spPr>
          <a:xfrm>
            <a:off x="3935413" y="5590034"/>
            <a:ext cx="374441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ja-JP" alt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計算法は次ページ</a:t>
            </a:r>
            <a:endParaRPr kumimoji="1" lang="en-US" altLang="ja-JP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ja-JP" altLang="en-US" sz="32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↓</a:t>
            </a:r>
            <a:endParaRPr kumimoji="1" lang="ja-JP" altLang="en-US" sz="3200" dirty="0">
              <a:solidFill>
                <a:schemeClr val="accent3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1492481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8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/>
      <p:bldP spid="18" grpId="0" animBg="1"/>
      <p:bldP spid="6" grpId="0" animBg="1"/>
      <p:bldP spid="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3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スライド番号プレースホルダ 38"/>
          <p:cNvSpPr>
            <a:spLocks noGrp="1"/>
          </p:cNvSpPr>
          <p:nvPr>
            <p:ph type="sldNum" sz="quarter" idx="12"/>
          </p:nvPr>
        </p:nvSpPr>
        <p:spPr>
          <a:xfrm>
            <a:off x="11546441" y="194"/>
            <a:ext cx="932904" cy="365209"/>
          </a:xfrm>
        </p:spPr>
        <p:txBody>
          <a:bodyPr vert="horz" lIns="120999" tIns="60484" rIns="120999" bIns="60484" rtlCol="0" anchor="ctr"/>
          <a:lstStyle/>
          <a:p>
            <a:fld id="{2F2A7793-9F64-4C36-93F6-8A9609175844}" type="slidenum">
              <a:rPr lang="ja-JP" altLang="en-US" sz="2100">
                <a:solidFill>
                  <a:srgbClr val="FFFFFF"/>
                </a:solidFill>
              </a:rPr>
              <a:pPr/>
              <a:t>9</a:t>
            </a:fld>
            <a:endParaRPr lang="ja-JP" altLang="en-US" sz="2100" dirty="0">
              <a:solidFill>
                <a:srgbClr val="FFFFFF"/>
              </a:solidFill>
            </a:endParaRPr>
          </a:p>
        </p:txBody>
      </p:sp>
      <p:sp>
        <p:nvSpPr>
          <p:cNvPr id="59" name="フッター プレースホルダ 39"/>
          <p:cNvSpPr>
            <a:spLocks noGrp="1"/>
          </p:cNvSpPr>
          <p:nvPr>
            <p:ph type="ftr" sz="quarter" idx="11"/>
          </p:nvPr>
        </p:nvSpPr>
        <p:spPr>
          <a:xfrm>
            <a:off x="195" y="6494550"/>
            <a:ext cx="2800101" cy="365209"/>
          </a:xfrm>
        </p:spPr>
        <p:txBody>
          <a:bodyPr/>
          <a:lstStyle/>
          <a:p>
            <a:pPr algn="l"/>
            <a:r>
              <a:rPr lang="zh-TW" altLang="en-US" sz="1900" b="1" dirty="0">
                <a:solidFill>
                  <a:srgbClr val="FFFFFF">
                    <a:lumMod val="50000"/>
                  </a:srgbClr>
                </a:solidFill>
                <a:latin typeface="ＭＳ Ｐゴシック" pitchFamily="50" charset="-128"/>
                <a:ea typeface="ＭＳ Ｐゴシック" pitchFamily="50" charset="-128"/>
              </a:rPr>
              <a:t>統計学　酒井辰也</a:t>
            </a:r>
            <a:endParaRPr lang="ja-JP" altLang="en-US" sz="1900" b="1" dirty="0">
              <a:solidFill>
                <a:srgbClr val="FFFFFF">
                  <a:lumMod val="50000"/>
                </a:srgbClr>
              </a:solidFill>
              <a:latin typeface="ＭＳ Ｐゴシック" pitchFamily="50" charset="-128"/>
            </a:endParaRPr>
          </a:p>
        </p:txBody>
      </p:sp>
      <p:sp>
        <p:nvSpPr>
          <p:cNvPr id="2" name="テキスト ボックス 1"/>
          <p:cNvSpPr txBox="1"/>
          <p:nvPr/>
        </p:nvSpPr>
        <p:spPr>
          <a:xfrm>
            <a:off x="190997" y="189434"/>
            <a:ext cx="302433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4000" dirty="0">
                <a:solidFill>
                  <a:schemeClr val="accent3">
                    <a:lumMod val="60000"/>
                    <a:lumOff val="40000"/>
                  </a:schemeClr>
                </a:solidFill>
              </a:rPr>
              <a:t>確認演習①</a:t>
            </a:r>
          </a:p>
        </p:txBody>
      </p:sp>
      <p:sp>
        <p:nvSpPr>
          <p:cNvPr id="3" name="テキスト ボックス 2"/>
          <p:cNvSpPr txBox="1"/>
          <p:nvPr/>
        </p:nvSpPr>
        <p:spPr>
          <a:xfrm>
            <a:off x="190997" y="933321"/>
            <a:ext cx="121693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tx2"/>
                </a:solidFill>
              </a:rPr>
              <a:t>次のデータの</a:t>
            </a:r>
            <a:r>
              <a:rPr lang="ja-JP" altLang="en-US" sz="2800" dirty="0">
                <a:solidFill>
                  <a:schemeClr val="tx2"/>
                </a:solidFill>
              </a:rPr>
              <a:t>　●</a:t>
            </a:r>
            <a:r>
              <a:rPr lang="ja-JP" altLang="en-US" sz="2800" dirty="0">
                <a:solidFill>
                  <a:schemeClr val="accent2"/>
                </a:solidFill>
              </a:rPr>
              <a:t>平均　</a:t>
            </a:r>
            <a:r>
              <a:rPr lang="ja-JP" altLang="en-US" sz="2800" dirty="0">
                <a:solidFill>
                  <a:schemeClr val="tx2"/>
                </a:solidFill>
              </a:rPr>
              <a:t>●</a:t>
            </a:r>
            <a:r>
              <a:rPr lang="ja-JP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母分散</a:t>
            </a:r>
            <a:r>
              <a:rPr lang="ja-JP" altLang="en-US" sz="2800" dirty="0">
                <a:solidFill>
                  <a:schemeClr val="accent2"/>
                </a:solidFill>
              </a:rPr>
              <a:t>　</a:t>
            </a:r>
            <a:r>
              <a:rPr lang="ja-JP" altLang="en-US" sz="2800" dirty="0">
                <a:solidFill>
                  <a:schemeClr val="tx2"/>
                </a:solidFill>
              </a:rPr>
              <a:t>●</a:t>
            </a:r>
            <a:r>
              <a:rPr lang="ja-JP" altLang="en-US" sz="2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不偏分散</a:t>
            </a:r>
            <a:r>
              <a:rPr lang="ja-JP" altLang="en-US" sz="2800" dirty="0">
                <a:solidFill>
                  <a:schemeClr val="accent2"/>
                </a:solidFill>
              </a:rPr>
              <a:t>　</a:t>
            </a:r>
            <a:r>
              <a:rPr lang="ja-JP" altLang="en-US" sz="2800" dirty="0">
                <a:solidFill>
                  <a:schemeClr val="tx2"/>
                </a:solidFill>
              </a:rPr>
              <a:t>●</a:t>
            </a:r>
            <a:r>
              <a:rPr lang="ja-JP" altLang="en-US" sz="2800" dirty="0">
                <a:solidFill>
                  <a:schemeClr val="accent4"/>
                </a:solidFill>
              </a:rPr>
              <a:t>母標準偏差　</a:t>
            </a:r>
            <a:r>
              <a:rPr lang="ja-JP" altLang="en-US" sz="2800" dirty="0">
                <a:solidFill>
                  <a:schemeClr val="tx2"/>
                </a:solidFill>
              </a:rPr>
              <a:t>●</a:t>
            </a:r>
            <a:r>
              <a:rPr lang="ja-JP" altLang="en-US" sz="2800" dirty="0">
                <a:solidFill>
                  <a:schemeClr val="accent4"/>
                </a:solidFill>
              </a:rPr>
              <a:t>標準偏差</a:t>
            </a:r>
            <a:endParaRPr lang="en-US" altLang="ja-JP" sz="2800" dirty="0">
              <a:solidFill>
                <a:schemeClr val="accent4"/>
              </a:solidFill>
            </a:endParaRPr>
          </a:p>
          <a:p>
            <a:pPr algn="r"/>
            <a:r>
              <a:rPr lang="ja-JP" altLang="en-US" sz="2800" dirty="0">
                <a:solidFill>
                  <a:schemeClr val="tx2"/>
                </a:solidFill>
              </a:rPr>
              <a:t>を求めよ。</a:t>
            </a:r>
            <a:endParaRPr lang="en-US" altLang="ja-JP" sz="2800" dirty="0">
              <a:solidFill>
                <a:schemeClr val="tx2"/>
              </a:solidFill>
            </a:endParaRPr>
          </a:p>
        </p:txBody>
      </p:sp>
      <p:graphicFrame>
        <p:nvGraphicFramePr>
          <p:cNvPr id="4" name="表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553313"/>
              </p:ext>
            </p:extLst>
          </p:nvPr>
        </p:nvGraphicFramePr>
        <p:xfrm>
          <a:off x="1559149" y="1711628"/>
          <a:ext cx="1368152" cy="2964180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データ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58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60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61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63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7" name="表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26733479"/>
              </p:ext>
            </p:extLst>
          </p:nvPr>
        </p:nvGraphicFramePr>
        <p:xfrm>
          <a:off x="190997" y="4879980"/>
          <a:ext cx="2736304" cy="494030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合計</a:t>
                      </a:r>
                      <a:endParaRPr lang="en-US" altLang="ja-JP" sz="3200" b="0" i="0" u="none" strike="noStrike" dirty="0">
                        <a:solidFill>
                          <a:schemeClr val="accent2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298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8" name="表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3255876"/>
              </p:ext>
            </p:extLst>
          </p:nvPr>
        </p:nvGraphicFramePr>
        <p:xfrm>
          <a:off x="190997" y="5528052"/>
          <a:ext cx="2736304" cy="494030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200" b="0" i="0" u="none" strike="noStrike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平均</a:t>
                      </a:r>
                      <a:endParaRPr lang="en-US" altLang="ja-JP" sz="3200" b="0" i="0" u="none" strike="noStrike" dirty="0">
                        <a:solidFill>
                          <a:schemeClr val="accent1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sng" strike="noStrike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59.6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表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24134"/>
              </p:ext>
            </p:extLst>
          </p:nvPr>
        </p:nvGraphicFramePr>
        <p:xfrm>
          <a:off x="3173469" y="1709956"/>
          <a:ext cx="3240360" cy="2964180"/>
        </p:xfrm>
        <a:graphic>
          <a:graphicData uri="http://schemas.openxmlformats.org/drawingml/2006/table">
            <a:tbl>
              <a:tblPr/>
              <a:tblGrid>
                <a:gridCol w="32403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偏差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 56 - </a:t>
                      </a:r>
                      <a:r>
                        <a:rPr lang="en-US" altLang="ja-JP" sz="3200" b="0" i="0" u="none" strike="noStrike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59.6</a:t>
                      </a:r>
                      <a:r>
                        <a:rPr lang="en-US" altLang="ja-JP" sz="3200" b="0" i="0" u="none" strike="noStrike" baseline="0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 </a:t>
                      </a:r>
                      <a:r>
                        <a:rPr lang="ja-JP" altLang="en-US" sz="3200" b="0" i="0" u="none" strike="noStrike" baseline="0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＝</a:t>
                      </a:r>
                      <a:r>
                        <a:rPr lang="en-US" altLang="ja-JP" sz="3200" b="0" i="0" u="none" strike="noStrike" baseline="0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 </a:t>
                      </a:r>
                      <a:r>
                        <a:rPr lang="en-US" altLang="ja-JP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-3.6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 58 - </a:t>
                      </a:r>
                      <a:r>
                        <a:rPr lang="en-US" altLang="ja-JP" sz="3200" b="0" i="0" u="none" strike="noStrike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59.6</a:t>
                      </a:r>
                      <a:r>
                        <a:rPr lang="en-US" altLang="ja-JP" sz="3200" b="0" i="0" u="none" strike="noStrike" baseline="0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 </a:t>
                      </a:r>
                      <a:r>
                        <a:rPr lang="ja-JP" altLang="en-US" sz="3200" b="0" i="0" u="none" strike="noStrike" baseline="0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＝</a:t>
                      </a:r>
                      <a:r>
                        <a:rPr lang="en-US" altLang="ja-JP" sz="3200" b="0" i="0" u="none" strike="noStrike" baseline="0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 </a:t>
                      </a:r>
                      <a:r>
                        <a:rPr lang="en-US" altLang="ja-JP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-1.6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 60 - </a:t>
                      </a:r>
                      <a:r>
                        <a:rPr lang="en-US" altLang="ja-JP" sz="3200" b="0" i="0" u="none" strike="noStrike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59.6</a:t>
                      </a:r>
                      <a:r>
                        <a:rPr lang="en-US" altLang="ja-JP" sz="3200" b="0" i="0" u="none" strike="noStrike" baseline="0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 </a:t>
                      </a:r>
                      <a:r>
                        <a:rPr lang="ja-JP" altLang="en-US" sz="3200" b="0" i="0" u="none" strike="noStrike" baseline="0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＝</a:t>
                      </a:r>
                      <a:r>
                        <a:rPr lang="en-US" altLang="ja-JP" sz="3200" b="0" i="0" u="none" strike="noStrike" baseline="0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 </a:t>
                      </a:r>
                      <a:r>
                        <a:rPr lang="en-US" altLang="ja-JP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0.4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 61 - </a:t>
                      </a:r>
                      <a:r>
                        <a:rPr lang="en-US" altLang="ja-JP" sz="3200" b="0" i="0" u="none" strike="noStrike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59.6</a:t>
                      </a:r>
                      <a:r>
                        <a:rPr lang="en-US" altLang="ja-JP" sz="3200" b="0" i="0" u="none" strike="noStrike" baseline="0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 </a:t>
                      </a:r>
                      <a:r>
                        <a:rPr lang="ja-JP" altLang="en-US" sz="3200" b="0" i="0" u="none" strike="noStrike" baseline="0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＝</a:t>
                      </a:r>
                      <a:r>
                        <a:rPr lang="en-US" altLang="ja-JP" sz="3200" b="0" i="0" u="none" strike="noStrike" baseline="0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 </a:t>
                      </a:r>
                      <a:r>
                        <a:rPr lang="en-US" altLang="ja-JP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1.4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ja-JP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 63 - </a:t>
                      </a:r>
                      <a:r>
                        <a:rPr lang="en-US" altLang="ja-JP" sz="3200" b="0" i="0" u="none" strike="noStrike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59.6</a:t>
                      </a:r>
                      <a:r>
                        <a:rPr lang="en-US" altLang="ja-JP" sz="3200" b="0" i="0" u="none" strike="noStrike" baseline="0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 </a:t>
                      </a:r>
                      <a:r>
                        <a:rPr lang="ja-JP" altLang="en-US" sz="3200" b="0" i="0" u="none" strike="noStrike" baseline="0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＝</a:t>
                      </a:r>
                      <a:r>
                        <a:rPr lang="en-US" altLang="ja-JP" sz="3200" b="0" i="0" u="none" strike="noStrike" baseline="0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 </a:t>
                      </a:r>
                      <a:r>
                        <a:rPr lang="en-US" altLang="ja-JP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3.4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0" name="表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1682513"/>
              </p:ext>
            </p:extLst>
          </p:nvPr>
        </p:nvGraphicFramePr>
        <p:xfrm>
          <a:off x="6671717" y="1709956"/>
          <a:ext cx="1656184" cy="2964180"/>
        </p:xfrm>
        <a:graphic>
          <a:graphicData uri="http://schemas.openxmlformats.org/drawingml/2006/table">
            <a:tbl>
              <a:tblPr/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（偏差）</a:t>
                      </a:r>
                      <a:r>
                        <a:rPr lang="ja-JP" altLang="en-US" sz="3200" b="0" i="0" u="none" strike="noStrike" baseline="30000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２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12.96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2.56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0.16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1.96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11.56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2" name="表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7746042"/>
              </p:ext>
            </p:extLst>
          </p:nvPr>
        </p:nvGraphicFramePr>
        <p:xfrm>
          <a:off x="4223444" y="4879980"/>
          <a:ext cx="4104457" cy="494030"/>
        </p:xfrm>
        <a:graphic>
          <a:graphicData uri="http://schemas.openxmlformats.org/drawingml/2006/table">
            <a:tbl>
              <a:tblPr/>
              <a:tblGrid>
                <a:gridCol w="24482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偏差平方和</a:t>
                      </a:r>
                      <a:endParaRPr lang="en-US" altLang="ja-JP" sz="3200" b="0" i="0" u="none" strike="noStrike" dirty="0">
                        <a:solidFill>
                          <a:schemeClr val="accent2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ja-JP" sz="3200" b="0" i="0" u="none" strike="noStrike" dirty="0">
                          <a:solidFill>
                            <a:schemeClr val="accent2"/>
                          </a:solidFill>
                          <a:effectLst/>
                          <a:latin typeface="ＭＳ Ｐゴシック"/>
                        </a:rPr>
                        <a:t>29.2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13" name="表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6892122"/>
              </p:ext>
            </p:extLst>
          </p:nvPr>
        </p:nvGraphicFramePr>
        <p:xfrm>
          <a:off x="8687941" y="2081694"/>
          <a:ext cx="3600400" cy="988060"/>
        </p:xfrm>
        <a:graphic>
          <a:graphicData uri="http://schemas.openxmlformats.org/drawingml/2006/table">
            <a:tbl>
              <a:tblPr/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200" b="0" i="0" u="none" strike="noStrike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母分散</a:t>
                      </a:r>
                      <a:endParaRPr lang="en-US" altLang="ja-JP" sz="3200" b="0" i="0" u="none" strike="noStrike" dirty="0">
                        <a:solidFill>
                          <a:schemeClr val="accent1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indent="0" algn="ctr" defTabSz="121002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29.2</a:t>
                      </a:r>
                      <a:r>
                        <a:rPr lang="ja-JP" altLang="en-US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 </a:t>
                      </a:r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/</a:t>
                      </a:r>
                      <a:r>
                        <a:rPr lang="en-US" altLang="ja-JP" sz="32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 5 </a:t>
                      </a:r>
                      <a:r>
                        <a:rPr lang="ja-JP" altLang="en-US" sz="32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＝ </a:t>
                      </a:r>
                      <a:r>
                        <a:rPr lang="en-US" altLang="ja-JP" sz="3200" b="0" i="0" u="sng" strike="noStrike" baseline="0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5.84</a:t>
                      </a:r>
                      <a:endParaRPr lang="en-US" altLang="ja-JP" sz="3200" b="0" i="0" u="sng" strike="noStrike" dirty="0">
                        <a:solidFill>
                          <a:schemeClr val="accent1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5" name="表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82163786"/>
              </p:ext>
            </p:extLst>
          </p:nvPr>
        </p:nvGraphicFramePr>
        <p:xfrm>
          <a:off x="8687941" y="3213770"/>
          <a:ext cx="3600400" cy="988060"/>
        </p:xfrm>
        <a:graphic>
          <a:graphicData uri="http://schemas.openxmlformats.org/drawingml/2006/table">
            <a:tbl>
              <a:tblPr/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200" b="0" i="0" u="none" strike="noStrike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不偏分散</a:t>
                      </a:r>
                      <a:endParaRPr lang="en-US" altLang="ja-JP" sz="3200" b="0" i="0" u="none" strike="noStrike" dirty="0">
                        <a:solidFill>
                          <a:schemeClr val="accent1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indent="0" algn="ctr" defTabSz="121002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29.2</a:t>
                      </a:r>
                      <a:r>
                        <a:rPr lang="ja-JP" altLang="en-US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 </a:t>
                      </a:r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/</a:t>
                      </a:r>
                      <a:r>
                        <a:rPr lang="en-US" altLang="ja-JP" sz="32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 (5-1) </a:t>
                      </a:r>
                      <a:r>
                        <a:rPr lang="ja-JP" altLang="en-US" sz="32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＝ </a:t>
                      </a:r>
                      <a:r>
                        <a:rPr lang="en-US" altLang="ja-JP" sz="3200" b="0" i="0" u="sng" strike="noStrike" baseline="0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7.30</a:t>
                      </a:r>
                      <a:endParaRPr lang="en-US" altLang="ja-JP" sz="3200" b="0" i="0" u="sng" strike="noStrike" dirty="0">
                        <a:solidFill>
                          <a:schemeClr val="accent1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6" name="表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4500258"/>
              </p:ext>
            </p:extLst>
          </p:nvPr>
        </p:nvGraphicFramePr>
        <p:xfrm>
          <a:off x="8687941" y="4673982"/>
          <a:ext cx="3600400" cy="988060"/>
        </p:xfrm>
        <a:graphic>
          <a:graphicData uri="http://schemas.openxmlformats.org/drawingml/2006/table">
            <a:tbl>
              <a:tblPr/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200" b="0" i="0" u="none" strike="noStrike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母標準偏差</a:t>
                      </a:r>
                      <a:endParaRPr lang="en-US" altLang="ja-JP" sz="3200" b="0" i="0" u="none" strike="noStrike" dirty="0">
                        <a:solidFill>
                          <a:schemeClr val="accent1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indent="0" algn="ctr" defTabSz="121002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√</a:t>
                      </a:r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5.84</a:t>
                      </a:r>
                      <a:r>
                        <a:rPr lang="ja-JP" altLang="en-US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 ≒</a:t>
                      </a:r>
                      <a:r>
                        <a:rPr lang="ja-JP" altLang="en-US" sz="32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 </a:t>
                      </a:r>
                      <a:r>
                        <a:rPr kumimoji="1" lang="en-US" altLang="ja-JP" sz="3200" b="0" i="0" u="sng" strike="noStrike" kern="1200" baseline="0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  <a:ea typeface="+mn-ea"/>
                          <a:cs typeface="+mn-cs"/>
                        </a:rPr>
                        <a:t>2.42</a:t>
                      </a:r>
                      <a:endParaRPr lang="en-US" altLang="ja-JP" sz="3200" b="0" i="0" u="sng" strike="noStrike" dirty="0">
                        <a:solidFill>
                          <a:schemeClr val="accent1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7" name="表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448420"/>
              </p:ext>
            </p:extLst>
          </p:nvPr>
        </p:nvGraphicFramePr>
        <p:xfrm>
          <a:off x="8687941" y="5806058"/>
          <a:ext cx="3600400" cy="988060"/>
        </p:xfrm>
        <a:graphic>
          <a:graphicData uri="http://schemas.openxmlformats.org/drawingml/2006/table">
            <a:tbl>
              <a:tblPr/>
              <a:tblGrid>
                <a:gridCol w="36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65100">
                <a:tc>
                  <a:txBody>
                    <a:bodyPr/>
                    <a:lstStyle/>
                    <a:p>
                      <a:pPr algn="ctr" fontAlgn="ctr"/>
                      <a:r>
                        <a:rPr lang="ja-JP" altLang="en-US" sz="3200" b="0" i="0" u="none" strike="noStrike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</a:rPr>
                        <a:t>標準偏差</a:t>
                      </a:r>
                      <a:endParaRPr lang="en-US" altLang="ja-JP" sz="3200" b="0" i="0" u="none" strike="noStrike" dirty="0">
                        <a:solidFill>
                          <a:schemeClr val="accent1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100">
                <a:tc>
                  <a:txBody>
                    <a:bodyPr/>
                    <a:lstStyle/>
                    <a:p>
                      <a:pPr marL="0" marR="0" indent="0" algn="ctr" defTabSz="1210029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ja-JP" altLang="en-US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√</a:t>
                      </a:r>
                      <a:r>
                        <a:rPr lang="en-US" altLang="ja-JP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7.30</a:t>
                      </a:r>
                      <a:r>
                        <a:rPr lang="ja-JP" altLang="en-US" sz="3200" b="0" i="0" u="none" strike="noStrike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 ≒</a:t>
                      </a:r>
                      <a:r>
                        <a:rPr lang="ja-JP" altLang="en-US" sz="3200" b="0" i="0" u="none" strike="noStrike" baseline="0" dirty="0">
                          <a:solidFill>
                            <a:schemeClr val="tx1"/>
                          </a:solidFill>
                          <a:effectLst/>
                          <a:latin typeface="ＭＳ Ｐゴシック"/>
                        </a:rPr>
                        <a:t> </a:t>
                      </a:r>
                      <a:r>
                        <a:rPr kumimoji="1" lang="en-US" altLang="ja-JP" sz="3200" b="0" i="0" u="sng" strike="noStrike" kern="1200" baseline="0" dirty="0">
                          <a:solidFill>
                            <a:schemeClr val="accent1"/>
                          </a:solidFill>
                          <a:effectLst/>
                          <a:latin typeface="ＭＳ Ｐゴシック"/>
                          <a:ea typeface="+mn-ea"/>
                          <a:cs typeface="+mn-cs"/>
                        </a:rPr>
                        <a:t>2.70</a:t>
                      </a:r>
                      <a:endParaRPr lang="en-US" altLang="ja-JP" sz="3200" b="0" i="0" u="sng" strike="noStrike" dirty="0">
                        <a:solidFill>
                          <a:schemeClr val="accent1"/>
                        </a:solidFill>
                        <a:effectLst/>
                        <a:latin typeface="ＭＳ Ｐゴシック"/>
                      </a:endParaRP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円/楕円 17"/>
          <p:cNvSpPr/>
          <p:nvPr/>
        </p:nvSpPr>
        <p:spPr>
          <a:xfrm>
            <a:off x="3431357" y="117426"/>
            <a:ext cx="1584176" cy="779894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3600" dirty="0">
                <a:solidFill>
                  <a:schemeClr val="accent1"/>
                </a:solidFill>
              </a:rPr>
              <a:t>作業</a:t>
            </a:r>
          </a:p>
        </p:txBody>
      </p:sp>
      <p:sp>
        <p:nvSpPr>
          <p:cNvPr id="6" name="フリーフォーム 5"/>
          <p:cNvSpPr/>
          <p:nvPr/>
        </p:nvSpPr>
        <p:spPr>
          <a:xfrm>
            <a:off x="1130116" y="2219218"/>
            <a:ext cx="431556" cy="2414427"/>
          </a:xfrm>
          <a:custGeom>
            <a:avLst/>
            <a:gdLst>
              <a:gd name="connsiteX0" fmla="*/ 411008 w 431556"/>
              <a:gd name="connsiteY0" fmla="*/ 0 h 2414427"/>
              <a:gd name="connsiteX1" fmla="*/ 41 w 431556"/>
              <a:gd name="connsiteY1" fmla="*/ 1181528 h 2414427"/>
              <a:gd name="connsiteX2" fmla="*/ 431556 w 431556"/>
              <a:gd name="connsiteY2" fmla="*/ 2414427 h 24144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1556" h="2414427">
                <a:moveTo>
                  <a:pt x="411008" y="0"/>
                </a:moveTo>
                <a:cubicBezTo>
                  <a:pt x="203812" y="389562"/>
                  <a:pt x="-3384" y="779124"/>
                  <a:pt x="41" y="1181528"/>
                </a:cubicBezTo>
                <a:cubicBezTo>
                  <a:pt x="3466" y="1583932"/>
                  <a:pt x="217511" y="1999179"/>
                  <a:pt x="431556" y="2414427"/>
                </a:cubicBezTo>
              </a:path>
            </a:pathLst>
          </a:cu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/>
          <p:cNvSpPr txBox="1"/>
          <p:nvPr/>
        </p:nvSpPr>
        <p:spPr>
          <a:xfrm>
            <a:off x="300867" y="3164821"/>
            <a:ext cx="7951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800" dirty="0">
                <a:solidFill>
                  <a:schemeClr val="accent2"/>
                </a:solidFill>
              </a:rPr>
              <a:t>５個</a:t>
            </a:r>
          </a:p>
        </p:txBody>
      </p:sp>
    </p:spTree>
    <p:extLst>
      <p:ext uri="{BB962C8B-B14F-4D97-AF65-F5344CB8AC3E}">
        <p14:creationId xmlns:p14="http://schemas.microsoft.com/office/powerpoint/2010/main" val="3496765208"/>
      </p:ext>
    </p:extLst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/>
    </p:bldLst>
  </p:timing>
</p:sld>
</file>

<file path=ppt/theme/theme1.xml><?xml version="1.0" encoding="utf-8"?>
<a:theme xmlns:a="http://schemas.openxmlformats.org/drawingml/2006/main" name="4_Office テーマ">
  <a:themeElements>
    <a:clrScheme name="背景青">
      <a:dk1>
        <a:srgbClr val="000000"/>
      </a:dk1>
      <a:lt1>
        <a:srgbClr val="FFFFFF"/>
      </a:lt1>
      <a:dk2>
        <a:srgbClr val="FFFFFF"/>
      </a:dk2>
      <a:lt2>
        <a:srgbClr val="00007F"/>
      </a:lt2>
      <a:accent1>
        <a:srgbClr val="FF0000"/>
      </a:accent1>
      <a:accent2>
        <a:srgbClr val="FFFF00"/>
      </a:accent2>
      <a:accent3>
        <a:srgbClr val="008000"/>
      </a:accent3>
      <a:accent4>
        <a:srgbClr val="00FFFF"/>
      </a:accent4>
      <a:accent5>
        <a:srgbClr val="FF00FF"/>
      </a:accent5>
      <a:accent6>
        <a:srgbClr val="FF9900"/>
      </a:accent6>
      <a:hlink>
        <a:srgbClr val="3399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sz="20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solidFill>
          <a:schemeClr val="bg1"/>
        </a:solidFill>
        <a:ln w="38100">
          <a:solidFill>
            <a:schemeClr val="tx1"/>
          </a:solidFill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rtlCol="0">
        <a:spAutoFit/>
      </a:bodyPr>
      <a:lstStyle>
        <a:defPPr>
          <a:defRPr kumimoji="1" sz="32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2.xml><?xml version="1.0" encoding="utf-8"?>
<a:theme xmlns:a="http://schemas.openxmlformats.org/drawingml/2006/main" name="6_Office テーマ">
  <a:themeElements>
    <a:clrScheme name="背景青">
      <a:dk1>
        <a:srgbClr val="000000"/>
      </a:dk1>
      <a:lt1>
        <a:srgbClr val="FFFFFF"/>
      </a:lt1>
      <a:dk2>
        <a:srgbClr val="FFFFFF"/>
      </a:dk2>
      <a:lt2>
        <a:srgbClr val="00007F"/>
      </a:lt2>
      <a:accent1>
        <a:srgbClr val="FF0000"/>
      </a:accent1>
      <a:accent2>
        <a:srgbClr val="FFFF00"/>
      </a:accent2>
      <a:accent3>
        <a:srgbClr val="008000"/>
      </a:accent3>
      <a:accent4>
        <a:srgbClr val="00FFFF"/>
      </a:accent4>
      <a:accent5>
        <a:srgbClr val="FF00FF"/>
      </a:accent5>
      <a:accent6>
        <a:srgbClr val="FF9900"/>
      </a:accent6>
      <a:hlink>
        <a:srgbClr val="3399FF"/>
      </a:hlink>
      <a:folHlink>
        <a:srgbClr val="FF00FF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tx1"/>
          </a:solidFill>
        </a:ln>
      </a:spPr>
      <a:bodyPr rtlCol="0" anchor="ctr"/>
      <a:lstStyle>
        <a:defPPr algn="ctr">
          <a:defRPr kumimoji="1" sz="2800" dirty="0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solidFill>
          <a:schemeClr val="bg1"/>
        </a:solidFill>
        <a:ln w="38100">
          <a:solidFill>
            <a:schemeClr val="tx1"/>
          </a:solidFill>
        </a:ln>
      </a:spPr>
      <a:bodyPr/>
      <a:lstStyle/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lnDef>
    <a:txDef>
      <a:spPr>
        <a:noFill/>
      </a:spPr>
      <a:bodyPr wrap="square" rtlCol="0">
        <a:spAutoFit/>
      </a:bodyPr>
      <a:lstStyle>
        <a:defPPr>
          <a:defRPr kumimoji="1" sz="3200" dirty="0" smtClean="0">
            <a:solidFill>
              <a:schemeClr val="tx2"/>
            </a:solidFill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62400</TotalTime>
  <Words>6357</Words>
  <Application>Microsoft Office PowerPoint</Application>
  <PresentationFormat>ユーザー設定</PresentationFormat>
  <Paragraphs>2003</Paragraphs>
  <Slides>78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2</vt:i4>
      </vt:variant>
      <vt:variant>
        <vt:lpstr>スライド タイトル</vt:lpstr>
      </vt:variant>
      <vt:variant>
        <vt:i4>78</vt:i4>
      </vt:variant>
    </vt:vector>
  </HeadingPairs>
  <TitlesOfParts>
    <vt:vector size="86" baseType="lpstr">
      <vt:lpstr>ＭＳ Ｐゴシック</vt:lpstr>
      <vt:lpstr>ＭＳ ゴシック</vt:lpstr>
      <vt:lpstr>Arial</vt:lpstr>
      <vt:lpstr>Calibri</vt:lpstr>
      <vt:lpstr>Symbol</vt:lpstr>
      <vt:lpstr>Times New Roman</vt:lpstr>
      <vt:lpstr>4_Office テーマ</vt:lpstr>
      <vt:lpstr>6_Office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sakai</dc:creator>
  <cp:lastModifiedBy>酒井　辰也</cp:lastModifiedBy>
  <cp:revision>5263</cp:revision>
  <dcterms:created xsi:type="dcterms:W3CDTF">2011-11-07T15:45:22Z</dcterms:created>
  <dcterms:modified xsi:type="dcterms:W3CDTF">2022-10-24T09:49:06Z</dcterms:modified>
</cp:coreProperties>
</file>