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1383625" cy="30276800"/>
  <p:notesSz cx="9926638" cy="14355763"/>
  <p:defaultTextStyle>
    <a:defPPr>
      <a:defRPr lang="fr-FR"/>
    </a:defPPr>
    <a:lvl1pPr marL="0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573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148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6722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2295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7872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3445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29018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4594" algn="l" defTabSz="295114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169"/>
    <a:srgbClr val="000000"/>
    <a:srgbClr val="ED8B00"/>
    <a:srgbClr val="00843D"/>
    <a:srgbClr val="E63888"/>
    <a:srgbClr val="DB0A5B"/>
    <a:srgbClr val="642F6C"/>
    <a:srgbClr val="8E3A80"/>
    <a:srgbClr val="FFB500"/>
    <a:srgbClr val="84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6" autoAdjust="0"/>
    <p:restoredTop sz="95514" autoAdjust="0"/>
  </p:normalViewPr>
  <p:slideViewPr>
    <p:cSldViewPr>
      <p:cViewPr>
        <p:scale>
          <a:sx n="66" d="100"/>
          <a:sy n="66" d="100"/>
        </p:scale>
        <p:origin x="-1812" y="-5985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2712" y="-108"/>
      </p:cViewPr>
      <p:guideLst>
        <p:guide orient="horz" pos="452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BA6D51D9-740A-4061-A0FF-5FA317C2F16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621696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CA10EECD-BA90-43E4-9F80-A16E651177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78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1696" y="0"/>
            <a:ext cx="4302625" cy="71859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B026557C-7A90-4674-BDC7-DD919FD78964}" type="datetimeFigureOut">
              <a:rPr lang="fr-FR" smtClean="0"/>
              <a:t>11/05/2022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62288" y="1076325"/>
            <a:ext cx="380206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2201" y="6818586"/>
            <a:ext cx="7942238" cy="6460437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1696" y="13634876"/>
            <a:ext cx="4302625" cy="718591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53AABBBB-9CBA-41C3-86F2-116735F668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3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3066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6132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69200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2266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15331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38397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61468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84533" algn="l" defTabSz="6461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ABBBB-9CBA-41C3-86F2-116735F6688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6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7870518"/>
            <a:ext cx="21383625" cy="2444567"/>
          </a:xfrm>
          <a:prstGeom prst="rect">
            <a:avLst/>
          </a:prstGeom>
          <a:gradFill flip="none" rotWithShape="1">
            <a:gsLst>
              <a:gs pos="39000">
                <a:srgbClr val="012169"/>
              </a:gs>
              <a:gs pos="81000">
                <a:srgbClr val="0092BC"/>
              </a:gs>
              <a:gs pos="100000">
                <a:srgbClr val="0092BC"/>
              </a:gs>
              <a:gs pos="100000">
                <a:srgbClr val="012169">
                  <a:tint val="44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14" tIns="32306" rIns="64614" bIns="32306" rtlCol="0" anchor="ctr"/>
          <a:lstStyle/>
          <a:p>
            <a:pPr algn="ctr"/>
            <a:endParaRPr lang="fr-FR">
              <a:gradFill flip="none" rotWithShape="1">
                <a:gsLst>
                  <a:gs pos="33000">
                    <a:srgbClr val="0092BC"/>
                  </a:gs>
                  <a:gs pos="99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7894964" y="29398368"/>
            <a:ext cx="8339701" cy="576457"/>
          </a:xfrm>
          <a:prstGeom prst="rect">
            <a:avLst/>
          </a:prstGeom>
          <a:noFill/>
        </p:spPr>
        <p:txBody>
          <a:bodyPr wrap="square" lIns="64614" tIns="32306" rIns="64614" bIns="32306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Proxima Nova" panose="020B0503030502060204" pitchFamily="34" charset="0"/>
              </a:rPr>
              <a:t>CREATEUR DE NOUVELLES MOBILITES</a:t>
            </a:r>
          </a:p>
        </p:txBody>
      </p:sp>
      <p:sp>
        <p:nvSpPr>
          <p:cNvPr id="18" name="Titre 17"/>
          <p:cNvSpPr>
            <a:spLocks noGrp="1"/>
          </p:cNvSpPr>
          <p:nvPr>
            <p:ph type="title" hasCustomPrompt="1"/>
          </p:nvPr>
        </p:nvSpPr>
        <p:spPr>
          <a:xfrm>
            <a:off x="905664" y="776574"/>
            <a:ext cx="19244590" cy="1120428"/>
          </a:xfrm>
          <a:prstGeom prst="rect">
            <a:avLst/>
          </a:prstGeom>
        </p:spPr>
        <p:txBody>
          <a:bodyPr/>
          <a:lstStyle>
            <a:lvl1pPr algn="l">
              <a:defRPr sz="7100" b="1">
                <a:solidFill>
                  <a:srgbClr val="01216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1026" name="Picture 2" descr="I:\CHARTE GRAPHIQUE\1 Nouvelle Charte 2015\Gabarits divers\Valise Logo ESTACA\estaca_blanc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3" y="27654959"/>
            <a:ext cx="5322810" cy="268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3" descr="I:\CHARTE GRAPHIQUE\1 Nouvelle Charte 2015\LOGOS\logo-groupe-isae-blanc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9598" y="28781488"/>
            <a:ext cx="2857471" cy="11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02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9181" y="1212477"/>
            <a:ext cx="19245263" cy="1346596"/>
          </a:xfrm>
          <a:prstGeom prst="rect">
            <a:avLst/>
          </a:prstGeom>
        </p:spPr>
        <p:txBody>
          <a:bodyPr vert="horz" lIns="295174" tIns="147587" rIns="295174" bIns="147587" rtlCol="0" anchor="ctr">
            <a:normAutofit/>
          </a:bodyPr>
          <a:lstStyle/>
          <a:p>
            <a:r>
              <a:rPr lang="fr-FR" dirty="0"/>
              <a:t>TITRE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7870518"/>
            <a:ext cx="21383625" cy="2444567"/>
          </a:xfrm>
          <a:prstGeom prst="rect">
            <a:avLst/>
          </a:prstGeom>
          <a:gradFill flip="none" rotWithShape="1">
            <a:gsLst>
              <a:gs pos="39000">
                <a:srgbClr val="012169"/>
              </a:gs>
              <a:gs pos="81000">
                <a:srgbClr val="0092BC"/>
              </a:gs>
              <a:gs pos="100000">
                <a:srgbClr val="0092BC"/>
              </a:gs>
              <a:gs pos="100000">
                <a:srgbClr val="012169">
                  <a:tint val="44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614" tIns="32306" rIns="64614" bIns="32306" rtlCol="0" anchor="ctr"/>
          <a:lstStyle/>
          <a:p>
            <a:pPr algn="ctr"/>
            <a:endParaRPr lang="fr-FR">
              <a:gradFill flip="none" rotWithShape="1">
                <a:gsLst>
                  <a:gs pos="33000">
                    <a:srgbClr val="0092BC"/>
                  </a:gs>
                  <a:gs pos="99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pic>
        <p:nvPicPr>
          <p:cNvPr id="8" name="Picture 3" descr="C:\Users\emilie.jourdan\Desktop\logoBlanc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032" y="26578950"/>
            <a:ext cx="6574565" cy="49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 userDrawn="1"/>
        </p:nvSpPr>
        <p:spPr>
          <a:xfrm>
            <a:off x="7894964" y="29398368"/>
            <a:ext cx="8339701" cy="576457"/>
          </a:xfrm>
          <a:prstGeom prst="rect">
            <a:avLst/>
          </a:prstGeom>
          <a:noFill/>
        </p:spPr>
        <p:txBody>
          <a:bodyPr wrap="square" lIns="64614" tIns="32306" rIns="64614" bIns="32306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  <a:latin typeface="Proxima Nova" panose="020B0503030502060204" pitchFamily="34" charset="0"/>
              </a:rPr>
              <a:t>CREATEUR DE NOUVELLES MOBILITES</a:t>
            </a:r>
          </a:p>
        </p:txBody>
      </p:sp>
      <p:pic>
        <p:nvPicPr>
          <p:cNvPr id="10" name="Picture 4" descr="C:\Users\emilie.jourdan\Desktop\logo-groupe-isae-Blanc-ESTACA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904" y="28838155"/>
            <a:ext cx="2831165" cy="111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4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2951727" rtl="0" eaLnBrk="1" latinLnBrk="0" hangingPunct="1">
        <a:spcBef>
          <a:spcPct val="0"/>
        </a:spcBef>
        <a:buNone/>
        <a:defRPr sz="7100" kern="1200">
          <a:solidFill>
            <a:srgbClr val="01216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106897" indent="-1106897" algn="l" defTabSz="29517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79" indent="-922415" algn="l" defTabSz="2951727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59" indent="-737932" algn="l" defTabSz="2951727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523" indent="-737932" algn="l" defTabSz="2951727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86" indent="-737932" algn="l" defTabSz="2951727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250" indent="-737932" algn="l" defTabSz="295172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3114" indent="-737932" algn="l" defTabSz="295172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977" indent="-737932" algn="l" defTabSz="295172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841" indent="-737932" algn="l" defTabSz="2951727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64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727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91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454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318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182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1045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909" algn="l" defTabSz="2951727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2253" y="160736"/>
            <a:ext cx="18018536" cy="13788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Black Fleet»</a:t>
            </a:r>
          </a:p>
          <a:p>
            <a:pPr algn="ctr"/>
            <a:r>
              <a:rPr lang="fr-FR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ODEAU Simon, SERENO Matthieu, 1A, F11/F12 »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807270" y="1852407"/>
            <a:ext cx="8924115" cy="10521276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52903" y="1981291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Eléments d’analyse</a:t>
            </a:r>
          </a:p>
        </p:txBody>
      </p:sp>
      <p:sp>
        <p:nvSpPr>
          <p:cNvPr id="103" name="Rectangle à coins arrondis 102"/>
          <p:cNvSpPr/>
          <p:nvPr/>
        </p:nvSpPr>
        <p:spPr>
          <a:xfrm>
            <a:off x="9889958" y="1868548"/>
            <a:ext cx="10810967" cy="10521276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0711521" y="2146282"/>
            <a:ext cx="9009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Schéma des Structures de données utilisées</a:t>
            </a:r>
          </a:p>
        </p:txBody>
      </p:sp>
      <p:sp>
        <p:nvSpPr>
          <p:cNvPr id="155" name="Rectangle à coins arrondis 154"/>
          <p:cNvSpPr/>
          <p:nvPr/>
        </p:nvSpPr>
        <p:spPr>
          <a:xfrm>
            <a:off x="9878476" y="12686471"/>
            <a:ext cx="10801200" cy="8263475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1592046" y="12686472"/>
            <a:ext cx="74165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Capture d’écran</a:t>
            </a:r>
          </a:p>
        </p:txBody>
      </p:sp>
      <p:sp>
        <p:nvSpPr>
          <p:cNvPr id="157" name="Rectangle à coins arrondis 156"/>
          <p:cNvSpPr/>
          <p:nvPr/>
        </p:nvSpPr>
        <p:spPr>
          <a:xfrm>
            <a:off x="707252" y="12686472"/>
            <a:ext cx="8924115" cy="8263474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592586" y="12690687"/>
            <a:ext cx="7153446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fr-FR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Eléments de conception</a:t>
            </a:r>
          </a:p>
        </p:txBody>
      </p:sp>
      <p:sp>
        <p:nvSpPr>
          <p:cNvPr id="163" name="Rectangle à coins arrondis 162"/>
          <p:cNvSpPr/>
          <p:nvPr/>
        </p:nvSpPr>
        <p:spPr>
          <a:xfrm>
            <a:off x="666749" y="21262735"/>
            <a:ext cx="20008537" cy="2810432"/>
          </a:xfrm>
          <a:prstGeom prst="roundRect">
            <a:avLst>
              <a:gd name="adj" fmla="val 1051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361742" y="21250369"/>
            <a:ext cx="93706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Lots prévus </a:t>
            </a:r>
          </a:p>
          <a:p>
            <a:pPr algn="ctr"/>
            <a:r>
              <a:rPr lang="fr-F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(avec la difficulté principale correspondante)</a:t>
            </a:r>
          </a:p>
        </p:txBody>
      </p:sp>
      <p:grpSp>
        <p:nvGrpSpPr>
          <p:cNvPr id="165" name="Groupe 164"/>
          <p:cNvGrpSpPr/>
          <p:nvPr/>
        </p:nvGrpSpPr>
        <p:grpSpPr>
          <a:xfrm>
            <a:off x="682700" y="24289190"/>
            <a:ext cx="20008537" cy="3450610"/>
            <a:chOff x="666750" y="2514600"/>
            <a:chExt cx="20008537" cy="3450610"/>
          </a:xfrm>
        </p:grpSpPr>
        <p:sp>
          <p:nvSpPr>
            <p:cNvPr id="166" name="ZoneTexte 165"/>
            <p:cNvSpPr txBox="1"/>
            <p:nvPr/>
          </p:nvSpPr>
          <p:spPr>
            <a:xfrm>
              <a:off x="898724" y="3248661"/>
              <a:ext cx="97968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0606" indent="-340606">
                <a:buFont typeface="Arial" panose="020B0604020202020204" pitchFamily="34" charset="0"/>
                <a:buChar char="•"/>
              </a:pPr>
              <a:endParaRPr lang="fr-FR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à coins arrondis 166"/>
            <p:cNvSpPr/>
            <p:nvPr/>
          </p:nvSpPr>
          <p:spPr>
            <a:xfrm>
              <a:off x="666750" y="2514600"/>
              <a:ext cx="20008537" cy="3450610"/>
            </a:xfrm>
            <a:prstGeom prst="roundRect">
              <a:avLst>
                <a:gd name="adj" fmla="val 1051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1273973" y="24279703"/>
            <a:ext cx="18794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ctr"/>
            <a:r>
              <a:rPr lang="fr-F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(que changeriez-vous dans votre démarche projet pour être plus efficient une prochaine fois ?)</a:t>
            </a:r>
          </a:p>
        </p:txBody>
      </p:sp>
      <p:grpSp>
        <p:nvGrpSpPr>
          <p:cNvPr id="181" name="Groupe 180"/>
          <p:cNvGrpSpPr/>
          <p:nvPr/>
        </p:nvGrpSpPr>
        <p:grpSpPr>
          <a:xfrm>
            <a:off x="1" y="27739800"/>
            <a:ext cx="21383624" cy="2572152"/>
            <a:chOff x="0" y="39101488"/>
            <a:chExt cx="30279975" cy="3795667"/>
          </a:xfrm>
        </p:grpSpPr>
        <p:sp>
          <p:nvSpPr>
            <p:cNvPr id="177" name="Rectangle 176"/>
            <p:cNvSpPr/>
            <p:nvPr/>
          </p:nvSpPr>
          <p:spPr>
            <a:xfrm>
              <a:off x="0" y="39406268"/>
              <a:ext cx="30279975" cy="3456386"/>
            </a:xfrm>
            <a:prstGeom prst="rect">
              <a:avLst/>
            </a:prstGeom>
            <a:gradFill flip="none" rotWithShape="1">
              <a:gsLst>
                <a:gs pos="39000">
                  <a:srgbClr val="012169"/>
                </a:gs>
                <a:gs pos="81000">
                  <a:srgbClr val="0092BC"/>
                </a:gs>
                <a:gs pos="100000">
                  <a:srgbClr val="0092BC"/>
                </a:gs>
                <a:gs pos="100000">
                  <a:srgbClr val="012169">
                    <a:tint val="44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1" tIns="45711" rIns="91421" bIns="45711" rtlCol="0" anchor="ctr"/>
            <a:lstStyle/>
            <a:p>
              <a:pPr algn="ctr"/>
              <a:endParaRPr lang="fr-FR">
                <a:gradFill flip="none" rotWithShape="1">
                  <a:gsLst>
                    <a:gs pos="33000">
                      <a:srgbClr val="0092BC"/>
                    </a:gs>
                    <a:gs pos="99000">
                      <a:schemeClr val="lt1">
                        <a:shade val="67500"/>
                        <a:satMod val="115000"/>
                      </a:schemeClr>
                    </a:gs>
                    <a:gs pos="100000">
                      <a:schemeClr val="lt1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11179548" y="41566503"/>
              <a:ext cx="11809313" cy="834578"/>
            </a:xfrm>
            <a:prstGeom prst="rect">
              <a:avLst/>
            </a:prstGeom>
            <a:noFill/>
          </p:spPr>
          <p:txBody>
            <a:bodyPr wrap="square" lIns="91421" tIns="45711" rIns="91421" bIns="45711" rtlCol="0">
              <a:spAutoFit/>
            </a:bodyPr>
            <a:lstStyle/>
            <a:p>
              <a:r>
                <a:rPr lang="fr-FR" sz="3200" b="1" dirty="0">
                  <a:solidFill>
                    <a:schemeClr val="bg1"/>
                  </a:solidFill>
                  <a:latin typeface="Proxima Nova" panose="020B0503030502060204" pitchFamily="34" charset="0"/>
                </a:rPr>
                <a:t>CREATEUR DE NOUVELLES MOBILITES</a:t>
              </a:r>
            </a:p>
          </p:txBody>
        </p:sp>
        <p:pic>
          <p:nvPicPr>
            <p:cNvPr id="179" name="Picture 2" descr="I:\CHARTE GRAPHIQUE\1 Nouvelle Charte 2015\Gabarits divers\Valise Logo ESTACA\estaca_blan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17" y="39101488"/>
              <a:ext cx="7537289" cy="3795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3" descr="I:\CHARTE GRAPHIQUE\1 Nouvelle Charte 2015\LOGOS\logo-groupe-isae-blan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3260" y="40694296"/>
              <a:ext cx="4046280" cy="1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481D1012-73D5-076B-38C2-3D4A96732FED}"/>
              </a:ext>
            </a:extLst>
          </p:cNvPr>
          <p:cNvSpPr txBox="1"/>
          <p:nvPr/>
        </p:nvSpPr>
        <p:spPr>
          <a:xfrm>
            <a:off x="1532190" y="2832397"/>
            <a:ext cx="7632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 notre analyse, nous avons pu déterminer nos besoins : 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-Un plateau simplifié de 14x12 case carrée permettant d’afficher un type de case ainsi que les bateaux se trouvant sur ces cases précises. 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-La spécificité des 4 cartes développements que l’on a plus ou moins gardé.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-Des données étant liées les unes aux autres comme les marchandises aux bateaux marchands ou même un bateau pirate et marchand pour chacun des joueurs nous conduisant a la réalisation de type structurés.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Chaque donnée d’utilisateur (nom, couleur, mouvement…) est demandée a l’utilisateur puis récupérée, les autres données sont prédéfinies dans un fichier headers.</a:t>
            </a:r>
          </a:p>
          <a:p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Des contrôles systématiques des cases adjacentes permet à l’utilisateur une utilisation sans triche sans avoir à se préoccuper des  interférences.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27B3DBA-D2FA-6B22-66C8-123FBFE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09980"/>
              </p:ext>
            </p:extLst>
          </p:nvPr>
        </p:nvGraphicFramePr>
        <p:xfrm>
          <a:off x="903604" y="21858726"/>
          <a:ext cx="1916445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25">
                  <a:extLst>
                    <a:ext uri="{9D8B030D-6E8A-4147-A177-3AD203B41FA5}">
                      <a16:colId xmlns:a16="http://schemas.microsoft.com/office/drawing/2014/main" val="5717589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6891823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15122758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58377586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56789082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94382804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32621825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58426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Semaine1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Semaine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517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Semaine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517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Semaine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517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Semaine 5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517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Semaine 6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517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Semaine 7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517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Semaine 8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8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Début de l’analyse et compréhension des règles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Analyse complète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Création des types structurés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Affichage simplifié et début de l’initialisation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Début des mouvements et implémentation des cartes développement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Affichage complet et fonctionnel comprenant les bateaux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Mouvements et interaction complète entre les bateaux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Vérification finale et résolution des derniers 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1261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7C3768E-913F-13A8-63CF-7B3B1BA8464C}"/>
              </a:ext>
            </a:extLst>
          </p:cNvPr>
          <p:cNvSpPr txBox="1"/>
          <p:nvPr/>
        </p:nvSpPr>
        <p:spPr>
          <a:xfrm>
            <a:off x="2050852" y="25644873"/>
            <a:ext cx="18218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les prochaines fois, nous pourrions optimiser l’organisation pour pouvoir être plus performant. Cela permettrait aussi de pouvoir implémenter  plus de spécificité.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12D0D2-B08F-3D4B-79A8-AB22BF4EB4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81"/>
          <a:stretch/>
        </p:blipFill>
        <p:spPr>
          <a:xfrm>
            <a:off x="10149987" y="13378529"/>
            <a:ext cx="6084676" cy="18205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4D8A03D-FEA8-D3AD-8493-DAC11E97CE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929" y="16100175"/>
            <a:ext cx="7729935" cy="45717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A36DA0F-333F-AC8C-CBDE-5F42ED5264AF}"/>
              </a:ext>
            </a:extLst>
          </p:cNvPr>
          <p:cNvSpPr txBox="1"/>
          <p:nvPr/>
        </p:nvSpPr>
        <p:spPr>
          <a:xfrm>
            <a:off x="16323486" y="13698240"/>
            <a:ext cx="3744575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Tirage des cartes avec le joueur concerné et son nombre de doublons actualisé 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AF40865-EC1F-8CF7-6020-03B8413C5C93}"/>
              </a:ext>
            </a:extLst>
          </p:cNvPr>
          <p:cNvCxnSpPr>
            <a:cxnSpLocks/>
          </p:cNvCxnSpPr>
          <p:nvPr/>
        </p:nvCxnSpPr>
        <p:spPr>
          <a:xfrm flipH="1">
            <a:off x="14652252" y="13867238"/>
            <a:ext cx="1671234" cy="4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792990F-AB9B-D7D0-3126-DC8E78DB17D9}"/>
              </a:ext>
            </a:extLst>
          </p:cNvPr>
          <p:cNvCxnSpPr>
            <a:cxnSpLocks/>
          </p:cNvCxnSpPr>
          <p:nvPr/>
        </p:nvCxnSpPr>
        <p:spPr>
          <a:xfrm flipH="1" flipV="1">
            <a:off x="11555908" y="13986684"/>
            <a:ext cx="4767578" cy="14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ACA23F5-66A0-CD89-6C68-172CBB1C390D}"/>
              </a:ext>
            </a:extLst>
          </p:cNvPr>
          <p:cNvSpPr txBox="1"/>
          <p:nvPr/>
        </p:nvSpPr>
        <p:spPr>
          <a:xfrm>
            <a:off x="10009922" y="16615161"/>
            <a:ext cx="25675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-Affichage du plateau avec les couleurs représentant le type de case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-Affichage des bateau avec les couleurs des joueurs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-Affichage récapitulatif des prix des marchandises dans les différents ports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-Indication pour l’utilisateur 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178392B-83BC-5EC5-48BC-F07B77D2D35C}"/>
              </a:ext>
            </a:extLst>
          </p:cNvPr>
          <p:cNvCxnSpPr>
            <a:cxnSpLocks/>
          </p:cNvCxnSpPr>
          <p:nvPr/>
        </p:nvCxnSpPr>
        <p:spPr>
          <a:xfrm>
            <a:off x="12492012" y="16938600"/>
            <a:ext cx="246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ADB018-F3E9-051A-AB7E-FBA773E32583}"/>
              </a:ext>
            </a:extLst>
          </p:cNvPr>
          <p:cNvCxnSpPr>
            <a:cxnSpLocks/>
          </p:cNvCxnSpPr>
          <p:nvPr/>
        </p:nvCxnSpPr>
        <p:spPr>
          <a:xfrm>
            <a:off x="12420004" y="18090728"/>
            <a:ext cx="864096" cy="33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6799300-18A4-442C-4BE8-5F0812AEAA02}"/>
              </a:ext>
            </a:extLst>
          </p:cNvPr>
          <p:cNvCxnSpPr>
            <a:cxnSpLocks/>
          </p:cNvCxnSpPr>
          <p:nvPr/>
        </p:nvCxnSpPr>
        <p:spPr>
          <a:xfrm>
            <a:off x="11987956" y="19386214"/>
            <a:ext cx="750973" cy="6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B0FDA52-0673-105A-1764-849FFC55A462}"/>
              </a:ext>
            </a:extLst>
          </p:cNvPr>
          <p:cNvCxnSpPr>
            <a:cxnSpLocks/>
          </p:cNvCxnSpPr>
          <p:nvPr/>
        </p:nvCxnSpPr>
        <p:spPr>
          <a:xfrm flipV="1">
            <a:off x="12492012" y="20196202"/>
            <a:ext cx="246917" cy="3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4DB0D7B-340B-8E4B-7878-642EB360F168}"/>
              </a:ext>
            </a:extLst>
          </p:cNvPr>
          <p:cNvSpPr txBox="1"/>
          <p:nvPr/>
        </p:nvSpPr>
        <p:spPr>
          <a:xfrm>
            <a:off x="1702253" y="13579286"/>
            <a:ext cx="7153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wdfgxgfnf</a:t>
            </a:r>
            <a:endParaRPr lang="fr-FR" sz="20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8101C94-4FCB-8CD4-EADA-91A8ACBB0E9E}"/>
              </a:ext>
            </a:extLst>
          </p:cNvPr>
          <p:cNvSpPr txBox="1"/>
          <p:nvPr/>
        </p:nvSpPr>
        <p:spPr>
          <a:xfrm>
            <a:off x="11952043" y="4029959"/>
            <a:ext cx="464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/>
              <a:t>dftvhh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808071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C878A9CFA2B74EA5B56F8DFD3F283C" ma:contentTypeVersion="2" ma:contentTypeDescription="Crée un document." ma:contentTypeScope="" ma:versionID="09cea56e8964395adce5b6c2a1c3395a">
  <xsd:schema xmlns:xsd="http://www.w3.org/2001/XMLSchema" xmlns:xs="http://www.w3.org/2001/XMLSchema" xmlns:p="http://schemas.microsoft.com/office/2006/metadata/properties" xmlns:ns2="d19bf12b-0177-417d-bc4c-dfefd0e3f95e" targetNamespace="http://schemas.microsoft.com/office/2006/metadata/properties" ma:root="true" ma:fieldsID="c1ad8227b94a78187b139ed7725cd735" ns2:_="">
    <xsd:import namespace="d19bf12b-0177-417d-bc4c-dfefd0e3f9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bf12b-0177-417d-bc4c-dfefd0e3f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5385A4-CA84-4021-8584-08878F1074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85C697-8C67-40A8-91C6-D061828EC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17EA-0CB3-430B-A3CC-BFF4201312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bf12b-0177-417d-bc4c-dfefd0e3f9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Personnalisé</PresentationFormat>
  <Paragraphs>48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Proxima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 JOURDAN</dc:creator>
  <cp:lastModifiedBy>Simon Odeau</cp:lastModifiedBy>
  <cp:revision>64</cp:revision>
  <cp:lastPrinted>2015-10-13T14:04:10Z</cp:lastPrinted>
  <dcterms:created xsi:type="dcterms:W3CDTF">2015-06-22T06:57:43Z</dcterms:created>
  <dcterms:modified xsi:type="dcterms:W3CDTF">2022-05-11T17:55:13Z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0x010100BAC878A9CFA2B74EA5B56F8DFD3F283C</vt:lpwstr>
  </property>
</Properties>
</file>