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6"/>
  </p:notesMasterIdLst>
  <p:handoutMasterIdLst>
    <p:handoutMasterId r:id="rId7"/>
  </p:handoutMasterIdLst>
  <p:sldIdLst>
    <p:sldId id="256" r:id="rId5"/>
  </p:sldIdLst>
  <p:sldSz cx="21383625" cy="30276800"/>
  <p:notesSz cx="9926638" cy="14355763"/>
  <p:defaultTextStyle>
    <a:defPPr>
      <a:defRPr lang="fr-FR"/>
    </a:defPPr>
    <a:lvl1pPr marL="0" algn="l" defTabSz="2951148" rtl="0" eaLnBrk="1" latinLnBrk="0" hangingPunct="1">
      <a:defRPr sz="5800" kern="1200">
        <a:solidFill>
          <a:schemeClr val="tx1"/>
        </a:solidFill>
        <a:latin typeface="+mn-lt"/>
        <a:ea typeface="+mn-ea"/>
        <a:cs typeface="+mn-cs"/>
      </a:defRPr>
    </a:lvl1pPr>
    <a:lvl2pPr marL="1475573" algn="l" defTabSz="2951148" rtl="0" eaLnBrk="1" latinLnBrk="0" hangingPunct="1">
      <a:defRPr sz="5800" kern="1200">
        <a:solidFill>
          <a:schemeClr val="tx1"/>
        </a:solidFill>
        <a:latin typeface="+mn-lt"/>
        <a:ea typeface="+mn-ea"/>
        <a:cs typeface="+mn-cs"/>
      </a:defRPr>
    </a:lvl2pPr>
    <a:lvl3pPr marL="2951148" algn="l" defTabSz="2951148" rtl="0" eaLnBrk="1" latinLnBrk="0" hangingPunct="1">
      <a:defRPr sz="5800" kern="1200">
        <a:solidFill>
          <a:schemeClr val="tx1"/>
        </a:solidFill>
        <a:latin typeface="+mn-lt"/>
        <a:ea typeface="+mn-ea"/>
        <a:cs typeface="+mn-cs"/>
      </a:defRPr>
    </a:lvl3pPr>
    <a:lvl4pPr marL="4426722" algn="l" defTabSz="2951148" rtl="0" eaLnBrk="1" latinLnBrk="0" hangingPunct="1">
      <a:defRPr sz="5800" kern="1200">
        <a:solidFill>
          <a:schemeClr val="tx1"/>
        </a:solidFill>
        <a:latin typeface="+mn-lt"/>
        <a:ea typeface="+mn-ea"/>
        <a:cs typeface="+mn-cs"/>
      </a:defRPr>
    </a:lvl4pPr>
    <a:lvl5pPr marL="5902295" algn="l" defTabSz="2951148" rtl="0" eaLnBrk="1" latinLnBrk="0" hangingPunct="1">
      <a:defRPr sz="5800" kern="1200">
        <a:solidFill>
          <a:schemeClr val="tx1"/>
        </a:solidFill>
        <a:latin typeface="+mn-lt"/>
        <a:ea typeface="+mn-ea"/>
        <a:cs typeface="+mn-cs"/>
      </a:defRPr>
    </a:lvl5pPr>
    <a:lvl6pPr marL="7377872" algn="l" defTabSz="2951148" rtl="0" eaLnBrk="1" latinLnBrk="0" hangingPunct="1">
      <a:defRPr sz="5800" kern="1200">
        <a:solidFill>
          <a:schemeClr val="tx1"/>
        </a:solidFill>
        <a:latin typeface="+mn-lt"/>
        <a:ea typeface="+mn-ea"/>
        <a:cs typeface="+mn-cs"/>
      </a:defRPr>
    </a:lvl6pPr>
    <a:lvl7pPr marL="8853445" algn="l" defTabSz="2951148" rtl="0" eaLnBrk="1" latinLnBrk="0" hangingPunct="1">
      <a:defRPr sz="5800" kern="1200">
        <a:solidFill>
          <a:schemeClr val="tx1"/>
        </a:solidFill>
        <a:latin typeface="+mn-lt"/>
        <a:ea typeface="+mn-ea"/>
        <a:cs typeface="+mn-cs"/>
      </a:defRPr>
    </a:lvl7pPr>
    <a:lvl8pPr marL="10329018" algn="l" defTabSz="2951148" rtl="0" eaLnBrk="1" latinLnBrk="0" hangingPunct="1">
      <a:defRPr sz="5800" kern="1200">
        <a:solidFill>
          <a:schemeClr val="tx1"/>
        </a:solidFill>
        <a:latin typeface="+mn-lt"/>
        <a:ea typeface="+mn-ea"/>
        <a:cs typeface="+mn-cs"/>
      </a:defRPr>
    </a:lvl8pPr>
    <a:lvl9pPr marL="11804594" algn="l" defTabSz="2951148"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5">
          <p15:clr>
            <a:srgbClr val="A4A3A4"/>
          </p15:clr>
        </p15:guide>
      </p15:sldGuideLst>
    </p:ext>
    <p:ext uri="{2D200454-40CA-4A62-9FC3-DE9A4176ACB9}">
      <p15:notesGuideLst xmlns:p15="http://schemas.microsoft.com/office/powerpoint/2012/main">
        <p15:guide id="1" orient="horz" pos="452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169"/>
    <a:srgbClr val="000000"/>
    <a:srgbClr val="ED8B00"/>
    <a:srgbClr val="00843D"/>
    <a:srgbClr val="E63888"/>
    <a:srgbClr val="DB0A5B"/>
    <a:srgbClr val="642F6C"/>
    <a:srgbClr val="8E3A80"/>
    <a:srgbClr val="FFB500"/>
    <a:srgbClr val="84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56" autoAdjust="0"/>
    <p:restoredTop sz="95514" autoAdjust="0"/>
  </p:normalViewPr>
  <p:slideViewPr>
    <p:cSldViewPr>
      <p:cViewPr>
        <p:scale>
          <a:sx n="33" d="100"/>
          <a:sy n="33" d="100"/>
        </p:scale>
        <p:origin x="1932" y="-837"/>
      </p:cViewPr>
      <p:guideLst>
        <p:guide orient="horz" pos="9536"/>
        <p:guide pos="6735"/>
      </p:guideLst>
    </p:cSldViewPr>
  </p:slideViewPr>
  <p:notesTextViewPr>
    <p:cViewPr>
      <p:scale>
        <a:sx n="1" d="1"/>
        <a:sy n="1" d="1"/>
      </p:scale>
      <p:origin x="0" y="0"/>
    </p:cViewPr>
  </p:notesTextViewPr>
  <p:notesViewPr>
    <p:cSldViewPr>
      <p:cViewPr varScale="1">
        <p:scale>
          <a:sx n="94" d="100"/>
          <a:sy n="94" d="100"/>
        </p:scale>
        <p:origin x="-2712" y="-108"/>
      </p:cViewPr>
      <p:guideLst>
        <p:guide orient="horz" pos="452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625" cy="718592"/>
          </a:xfrm>
          <a:prstGeom prst="rect">
            <a:avLst/>
          </a:prstGeom>
        </p:spPr>
        <p:txBody>
          <a:bodyPr vert="horz" lIns="132762" tIns="66381" rIns="132762" bIns="66381" rtlCol="0"/>
          <a:lstStyle>
            <a:lvl1pPr algn="l">
              <a:defRPr sz="1700"/>
            </a:lvl1pPr>
          </a:lstStyle>
          <a:p>
            <a:endParaRPr lang="fr-FR"/>
          </a:p>
        </p:txBody>
      </p:sp>
      <p:sp>
        <p:nvSpPr>
          <p:cNvPr id="3" name="Espace réservé de la date 2"/>
          <p:cNvSpPr>
            <a:spLocks noGrp="1"/>
          </p:cNvSpPr>
          <p:nvPr>
            <p:ph type="dt" sz="quarter" idx="1"/>
          </p:nvPr>
        </p:nvSpPr>
        <p:spPr>
          <a:xfrm>
            <a:off x="5621696" y="0"/>
            <a:ext cx="4302625" cy="718592"/>
          </a:xfrm>
          <a:prstGeom prst="rect">
            <a:avLst/>
          </a:prstGeom>
        </p:spPr>
        <p:txBody>
          <a:bodyPr vert="horz" lIns="132762" tIns="66381" rIns="132762" bIns="66381" rtlCol="0"/>
          <a:lstStyle>
            <a:lvl1pPr algn="r">
              <a:defRPr sz="1700"/>
            </a:lvl1pPr>
          </a:lstStyle>
          <a:p>
            <a:fld id="{BA6D51D9-740A-4061-A0FF-5FA317C2F164}" type="datetimeFigureOut">
              <a:rPr lang="fr-FR" smtClean="0"/>
              <a:t>12/05/2022</a:t>
            </a:fld>
            <a:endParaRPr lang="fr-FR"/>
          </a:p>
        </p:txBody>
      </p:sp>
      <p:sp>
        <p:nvSpPr>
          <p:cNvPr id="4" name="Espace réservé du pied de page 3"/>
          <p:cNvSpPr>
            <a:spLocks noGrp="1"/>
          </p:cNvSpPr>
          <p:nvPr>
            <p:ph type="ftr" sz="quarter" idx="2"/>
          </p:nvPr>
        </p:nvSpPr>
        <p:spPr>
          <a:xfrm>
            <a:off x="0" y="13634876"/>
            <a:ext cx="4302625" cy="718591"/>
          </a:xfrm>
          <a:prstGeom prst="rect">
            <a:avLst/>
          </a:prstGeom>
        </p:spPr>
        <p:txBody>
          <a:bodyPr vert="horz" lIns="132762" tIns="66381" rIns="132762" bIns="66381" rtlCol="0" anchor="b"/>
          <a:lstStyle>
            <a:lvl1pPr algn="l">
              <a:defRPr sz="1700"/>
            </a:lvl1pPr>
          </a:lstStyle>
          <a:p>
            <a:endParaRPr lang="fr-FR"/>
          </a:p>
        </p:txBody>
      </p:sp>
      <p:sp>
        <p:nvSpPr>
          <p:cNvPr id="5" name="Espace réservé du numéro de diapositive 4"/>
          <p:cNvSpPr>
            <a:spLocks noGrp="1"/>
          </p:cNvSpPr>
          <p:nvPr>
            <p:ph type="sldNum" sz="quarter" idx="3"/>
          </p:nvPr>
        </p:nvSpPr>
        <p:spPr>
          <a:xfrm>
            <a:off x="5621696" y="13634876"/>
            <a:ext cx="4302625" cy="718591"/>
          </a:xfrm>
          <a:prstGeom prst="rect">
            <a:avLst/>
          </a:prstGeom>
        </p:spPr>
        <p:txBody>
          <a:bodyPr vert="horz" lIns="132762" tIns="66381" rIns="132762" bIns="66381" rtlCol="0" anchor="b"/>
          <a:lstStyle>
            <a:lvl1pPr algn="r">
              <a:defRPr sz="1700"/>
            </a:lvl1pPr>
          </a:lstStyle>
          <a:p>
            <a:fld id="{CA10EECD-BA90-43E4-9F80-A16E6511772E}" type="slidenum">
              <a:rPr lang="fr-FR" smtClean="0"/>
              <a:t>‹N°›</a:t>
            </a:fld>
            <a:endParaRPr lang="fr-FR"/>
          </a:p>
        </p:txBody>
      </p:sp>
    </p:spTree>
    <p:extLst>
      <p:ext uri="{BB962C8B-B14F-4D97-AF65-F5344CB8AC3E}">
        <p14:creationId xmlns:p14="http://schemas.microsoft.com/office/powerpoint/2010/main" val="1633378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02625" cy="718592"/>
          </a:xfrm>
          <a:prstGeom prst="rect">
            <a:avLst/>
          </a:prstGeom>
        </p:spPr>
        <p:txBody>
          <a:bodyPr vert="horz" lIns="132762" tIns="66381" rIns="132762" bIns="66381" rtlCol="0"/>
          <a:lstStyle>
            <a:lvl1pPr algn="l">
              <a:defRPr sz="1700"/>
            </a:lvl1pPr>
          </a:lstStyle>
          <a:p>
            <a:endParaRPr lang="fr-FR"/>
          </a:p>
        </p:txBody>
      </p:sp>
      <p:sp>
        <p:nvSpPr>
          <p:cNvPr id="3" name="Espace réservé de la date 2"/>
          <p:cNvSpPr>
            <a:spLocks noGrp="1"/>
          </p:cNvSpPr>
          <p:nvPr>
            <p:ph type="dt" idx="1"/>
          </p:nvPr>
        </p:nvSpPr>
        <p:spPr>
          <a:xfrm>
            <a:off x="5621696" y="0"/>
            <a:ext cx="4302625" cy="718592"/>
          </a:xfrm>
          <a:prstGeom prst="rect">
            <a:avLst/>
          </a:prstGeom>
        </p:spPr>
        <p:txBody>
          <a:bodyPr vert="horz" lIns="132762" tIns="66381" rIns="132762" bIns="66381" rtlCol="0"/>
          <a:lstStyle>
            <a:lvl1pPr algn="r">
              <a:defRPr sz="1700"/>
            </a:lvl1pPr>
          </a:lstStyle>
          <a:p>
            <a:fld id="{B026557C-7A90-4674-BDC7-DD919FD78964}" type="datetimeFigureOut">
              <a:rPr lang="fr-FR" smtClean="0"/>
              <a:t>12/05/2022</a:t>
            </a:fld>
            <a:endParaRPr lang="fr-FR"/>
          </a:p>
        </p:txBody>
      </p:sp>
      <p:sp>
        <p:nvSpPr>
          <p:cNvPr id="4" name="Espace réservé de l'image des diapositives 3"/>
          <p:cNvSpPr>
            <a:spLocks noGrp="1" noRot="1" noChangeAspect="1"/>
          </p:cNvSpPr>
          <p:nvPr>
            <p:ph type="sldImg" idx="2"/>
          </p:nvPr>
        </p:nvSpPr>
        <p:spPr>
          <a:xfrm>
            <a:off x="3062288" y="1076325"/>
            <a:ext cx="3802062" cy="5384800"/>
          </a:xfrm>
          <a:prstGeom prst="rect">
            <a:avLst/>
          </a:prstGeom>
          <a:noFill/>
          <a:ln w="12700">
            <a:solidFill>
              <a:prstClr val="black"/>
            </a:solidFill>
          </a:ln>
        </p:spPr>
        <p:txBody>
          <a:bodyPr vert="horz" lIns="132762" tIns="66381" rIns="132762" bIns="66381" rtlCol="0" anchor="ctr"/>
          <a:lstStyle/>
          <a:p>
            <a:endParaRPr lang="fr-FR"/>
          </a:p>
        </p:txBody>
      </p:sp>
      <p:sp>
        <p:nvSpPr>
          <p:cNvPr id="5" name="Espace réservé des commentaires 4"/>
          <p:cNvSpPr>
            <a:spLocks noGrp="1"/>
          </p:cNvSpPr>
          <p:nvPr>
            <p:ph type="body" sz="quarter" idx="3"/>
          </p:nvPr>
        </p:nvSpPr>
        <p:spPr>
          <a:xfrm>
            <a:off x="992201" y="6818586"/>
            <a:ext cx="7942238" cy="6460437"/>
          </a:xfrm>
          <a:prstGeom prst="rect">
            <a:avLst/>
          </a:prstGeom>
        </p:spPr>
        <p:txBody>
          <a:bodyPr vert="horz" lIns="132762" tIns="66381" rIns="132762" bIns="66381"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3634876"/>
            <a:ext cx="4302625" cy="718591"/>
          </a:xfrm>
          <a:prstGeom prst="rect">
            <a:avLst/>
          </a:prstGeom>
        </p:spPr>
        <p:txBody>
          <a:bodyPr vert="horz" lIns="132762" tIns="66381" rIns="132762" bIns="66381" rtlCol="0" anchor="b"/>
          <a:lstStyle>
            <a:lvl1pPr algn="l">
              <a:defRPr sz="1700"/>
            </a:lvl1pPr>
          </a:lstStyle>
          <a:p>
            <a:endParaRPr lang="fr-FR"/>
          </a:p>
        </p:txBody>
      </p:sp>
      <p:sp>
        <p:nvSpPr>
          <p:cNvPr id="7" name="Espace réservé du numéro de diapositive 6"/>
          <p:cNvSpPr>
            <a:spLocks noGrp="1"/>
          </p:cNvSpPr>
          <p:nvPr>
            <p:ph type="sldNum" sz="quarter" idx="5"/>
          </p:nvPr>
        </p:nvSpPr>
        <p:spPr>
          <a:xfrm>
            <a:off x="5621696" y="13634876"/>
            <a:ext cx="4302625" cy="718591"/>
          </a:xfrm>
          <a:prstGeom prst="rect">
            <a:avLst/>
          </a:prstGeom>
        </p:spPr>
        <p:txBody>
          <a:bodyPr vert="horz" lIns="132762" tIns="66381" rIns="132762" bIns="66381" rtlCol="0" anchor="b"/>
          <a:lstStyle>
            <a:lvl1pPr algn="r">
              <a:defRPr sz="1700"/>
            </a:lvl1pPr>
          </a:lstStyle>
          <a:p>
            <a:fld id="{53AABBBB-9CBA-41C3-86F2-116735F66880}" type="slidenum">
              <a:rPr lang="fr-FR" smtClean="0"/>
              <a:t>‹N°›</a:t>
            </a:fld>
            <a:endParaRPr lang="fr-FR"/>
          </a:p>
        </p:txBody>
      </p:sp>
    </p:spTree>
    <p:extLst>
      <p:ext uri="{BB962C8B-B14F-4D97-AF65-F5344CB8AC3E}">
        <p14:creationId xmlns:p14="http://schemas.microsoft.com/office/powerpoint/2010/main" val="2302139812"/>
      </p:ext>
    </p:extLst>
  </p:cSld>
  <p:clrMap bg1="lt1" tx1="dk1" bg2="lt2" tx2="dk2" accent1="accent1" accent2="accent2" accent3="accent3" accent4="accent4" accent5="accent5" accent6="accent6" hlink="hlink" folHlink="folHlink"/>
  <p:notesStyle>
    <a:lvl1pPr marL="0" algn="l" defTabSz="646132" rtl="0" eaLnBrk="1" latinLnBrk="0" hangingPunct="1">
      <a:defRPr sz="900" kern="1200">
        <a:solidFill>
          <a:schemeClr val="tx1"/>
        </a:solidFill>
        <a:latin typeface="+mn-lt"/>
        <a:ea typeface="+mn-ea"/>
        <a:cs typeface="+mn-cs"/>
      </a:defRPr>
    </a:lvl1pPr>
    <a:lvl2pPr marL="323066" algn="l" defTabSz="646132" rtl="0" eaLnBrk="1" latinLnBrk="0" hangingPunct="1">
      <a:defRPr sz="900" kern="1200">
        <a:solidFill>
          <a:schemeClr val="tx1"/>
        </a:solidFill>
        <a:latin typeface="+mn-lt"/>
        <a:ea typeface="+mn-ea"/>
        <a:cs typeface="+mn-cs"/>
      </a:defRPr>
    </a:lvl2pPr>
    <a:lvl3pPr marL="646132" algn="l" defTabSz="646132" rtl="0" eaLnBrk="1" latinLnBrk="0" hangingPunct="1">
      <a:defRPr sz="900" kern="1200">
        <a:solidFill>
          <a:schemeClr val="tx1"/>
        </a:solidFill>
        <a:latin typeface="+mn-lt"/>
        <a:ea typeface="+mn-ea"/>
        <a:cs typeface="+mn-cs"/>
      </a:defRPr>
    </a:lvl3pPr>
    <a:lvl4pPr marL="969200" algn="l" defTabSz="646132" rtl="0" eaLnBrk="1" latinLnBrk="0" hangingPunct="1">
      <a:defRPr sz="900" kern="1200">
        <a:solidFill>
          <a:schemeClr val="tx1"/>
        </a:solidFill>
        <a:latin typeface="+mn-lt"/>
        <a:ea typeface="+mn-ea"/>
        <a:cs typeface="+mn-cs"/>
      </a:defRPr>
    </a:lvl4pPr>
    <a:lvl5pPr marL="1292266" algn="l" defTabSz="646132" rtl="0" eaLnBrk="1" latinLnBrk="0" hangingPunct="1">
      <a:defRPr sz="900" kern="1200">
        <a:solidFill>
          <a:schemeClr val="tx1"/>
        </a:solidFill>
        <a:latin typeface="+mn-lt"/>
        <a:ea typeface="+mn-ea"/>
        <a:cs typeface="+mn-cs"/>
      </a:defRPr>
    </a:lvl5pPr>
    <a:lvl6pPr marL="1615331" algn="l" defTabSz="646132" rtl="0" eaLnBrk="1" latinLnBrk="0" hangingPunct="1">
      <a:defRPr sz="900" kern="1200">
        <a:solidFill>
          <a:schemeClr val="tx1"/>
        </a:solidFill>
        <a:latin typeface="+mn-lt"/>
        <a:ea typeface="+mn-ea"/>
        <a:cs typeface="+mn-cs"/>
      </a:defRPr>
    </a:lvl6pPr>
    <a:lvl7pPr marL="1938397" algn="l" defTabSz="646132" rtl="0" eaLnBrk="1" latinLnBrk="0" hangingPunct="1">
      <a:defRPr sz="900" kern="1200">
        <a:solidFill>
          <a:schemeClr val="tx1"/>
        </a:solidFill>
        <a:latin typeface="+mn-lt"/>
        <a:ea typeface="+mn-ea"/>
        <a:cs typeface="+mn-cs"/>
      </a:defRPr>
    </a:lvl7pPr>
    <a:lvl8pPr marL="2261468" algn="l" defTabSz="646132" rtl="0" eaLnBrk="1" latinLnBrk="0" hangingPunct="1">
      <a:defRPr sz="900" kern="1200">
        <a:solidFill>
          <a:schemeClr val="tx1"/>
        </a:solidFill>
        <a:latin typeface="+mn-lt"/>
        <a:ea typeface="+mn-ea"/>
        <a:cs typeface="+mn-cs"/>
      </a:defRPr>
    </a:lvl8pPr>
    <a:lvl9pPr marL="2584533" algn="l" defTabSz="6461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3AABBBB-9CBA-41C3-86F2-116735F66880}" type="slidenum">
              <a:rPr lang="fr-FR" smtClean="0"/>
              <a:t>1</a:t>
            </a:fld>
            <a:endParaRPr lang="fr-FR"/>
          </a:p>
        </p:txBody>
      </p:sp>
    </p:spTree>
    <p:extLst>
      <p:ext uri="{BB962C8B-B14F-4D97-AF65-F5344CB8AC3E}">
        <p14:creationId xmlns:p14="http://schemas.microsoft.com/office/powerpoint/2010/main" val="3635261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7" name="Rectangle 6"/>
          <p:cNvSpPr/>
          <p:nvPr userDrawn="1"/>
        </p:nvSpPr>
        <p:spPr>
          <a:xfrm>
            <a:off x="0" y="27870518"/>
            <a:ext cx="21383625" cy="2444567"/>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614" tIns="32306" rIns="64614" bIns="32306"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sp>
        <p:nvSpPr>
          <p:cNvPr id="8" name="ZoneTexte 7"/>
          <p:cNvSpPr txBox="1"/>
          <p:nvPr userDrawn="1"/>
        </p:nvSpPr>
        <p:spPr>
          <a:xfrm>
            <a:off x="7894964" y="29398368"/>
            <a:ext cx="8339701" cy="576457"/>
          </a:xfrm>
          <a:prstGeom prst="rect">
            <a:avLst/>
          </a:prstGeom>
          <a:noFill/>
        </p:spPr>
        <p:txBody>
          <a:bodyPr wrap="square" lIns="64614" tIns="32306" rIns="64614" bIns="32306" rtlCol="0">
            <a:spAutoFit/>
          </a:bodyPr>
          <a:lstStyle/>
          <a:p>
            <a:r>
              <a:rPr lang="fr-FR" sz="3200" b="1" dirty="0">
                <a:solidFill>
                  <a:schemeClr val="bg1"/>
                </a:solidFill>
                <a:latin typeface="Proxima Nova" panose="020B0503030502060204" pitchFamily="34" charset="0"/>
              </a:rPr>
              <a:t>CREATEUR DE NOUVELLES MOBILITES</a:t>
            </a:r>
          </a:p>
        </p:txBody>
      </p:sp>
      <p:sp>
        <p:nvSpPr>
          <p:cNvPr id="18" name="Titre 17"/>
          <p:cNvSpPr>
            <a:spLocks noGrp="1"/>
          </p:cNvSpPr>
          <p:nvPr>
            <p:ph type="title" hasCustomPrompt="1"/>
          </p:nvPr>
        </p:nvSpPr>
        <p:spPr>
          <a:xfrm>
            <a:off x="905664" y="776574"/>
            <a:ext cx="19244590" cy="1120428"/>
          </a:xfrm>
          <a:prstGeom prst="rect">
            <a:avLst/>
          </a:prstGeom>
        </p:spPr>
        <p:txBody>
          <a:bodyPr/>
          <a:lstStyle>
            <a:lvl1pPr algn="l">
              <a:defRPr sz="7100" b="1">
                <a:solidFill>
                  <a:srgbClr val="012169"/>
                </a:solidFill>
                <a:latin typeface="Arial" panose="020B0604020202020204" pitchFamily="34" charset="0"/>
                <a:cs typeface="Arial" panose="020B0604020202020204" pitchFamily="34" charset="0"/>
              </a:defRPr>
            </a:lvl1pPr>
          </a:lstStyle>
          <a:p>
            <a:r>
              <a:rPr lang="fr-FR" dirty="0"/>
              <a:t>TITRE</a:t>
            </a:r>
          </a:p>
        </p:txBody>
      </p:sp>
      <p:pic>
        <p:nvPicPr>
          <p:cNvPr id="1026" name="Picture 2" descr="I:\CHARTE GRAPHIQUE\1 Nouvelle Charte 2015\Gabarits divers\Valise Logo ESTACA\estaca_blan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2843" y="27654959"/>
            <a:ext cx="5322810" cy="268452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I:\CHARTE GRAPHIQUE\1 Nouvelle Charte 2015\LOGOS\logo-groupe-isae-blanc.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699598" y="28781488"/>
            <a:ext cx="2857471" cy="112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0217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69181" y="1212477"/>
            <a:ext cx="19245263" cy="1346596"/>
          </a:xfrm>
          <a:prstGeom prst="rect">
            <a:avLst/>
          </a:prstGeom>
        </p:spPr>
        <p:txBody>
          <a:bodyPr vert="horz" lIns="295174" tIns="147587" rIns="295174" bIns="147587" rtlCol="0" anchor="ctr">
            <a:normAutofit/>
          </a:bodyPr>
          <a:lstStyle/>
          <a:p>
            <a:r>
              <a:rPr lang="fr-FR" dirty="0"/>
              <a:t>TITRE</a:t>
            </a:r>
          </a:p>
        </p:txBody>
      </p:sp>
      <p:sp>
        <p:nvSpPr>
          <p:cNvPr id="7" name="Rectangle 6"/>
          <p:cNvSpPr/>
          <p:nvPr userDrawn="1"/>
        </p:nvSpPr>
        <p:spPr>
          <a:xfrm>
            <a:off x="0" y="27870518"/>
            <a:ext cx="21383625" cy="2444567"/>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4614" tIns="32306" rIns="64614" bIns="32306"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pic>
        <p:nvPicPr>
          <p:cNvPr id="8" name="Picture 3" descr="C:\Users\emilie.jourdan\Desktop\logoBlanc.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3032" y="26578950"/>
            <a:ext cx="6574565" cy="493545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userDrawn="1"/>
        </p:nvSpPr>
        <p:spPr>
          <a:xfrm>
            <a:off x="7894964" y="29398368"/>
            <a:ext cx="8339701" cy="576457"/>
          </a:xfrm>
          <a:prstGeom prst="rect">
            <a:avLst/>
          </a:prstGeom>
          <a:noFill/>
        </p:spPr>
        <p:txBody>
          <a:bodyPr wrap="square" lIns="64614" tIns="32306" rIns="64614" bIns="32306" rtlCol="0">
            <a:spAutoFit/>
          </a:bodyPr>
          <a:lstStyle/>
          <a:p>
            <a:r>
              <a:rPr lang="fr-FR" sz="3200" b="1" dirty="0">
                <a:solidFill>
                  <a:schemeClr val="bg1"/>
                </a:solidFill>
                <a:latin typeface="Proxima Nova" panose="020B0503030502060204" pitchFamily="34" charset="0"/>
              </a:rPr>
              <a:t>CREATEUR DE NOUVELLES MOBILITES</a:t>
            </a:r>
          </a:p>
        </p:txBody>
      </p:sp>
      <p:pic>
        <p:nvPicPr>
          <p:cNvPr id="10" name="Picture 4" descr="C:\Users\emilie.jourdan\Desktop\logo-groupe-isae-Blanc-ESTACA.gi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725904" y="28838155"/>
            <a:ext cx="2831165" cy="111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98528"/>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2951727" rtl="0" eaLnBrk="1" latinLnBrk="0" hangingPunct="1">
        <a:spcBef>
          <a:spcPct val="0"/>
        </a:spcBef>
        <a:buNone/>
        <a:defRPr sz="7100" kern="1200">
          <a:solidFill>
            <a:srgbClr val="012169"/>
          </a:solidFill>
          <a:latin typeface="Arial" panose="020B0604020202020204" pitchFamily="34" charset="0"/>
          <a:ea typeface="+mj-ea"/>
          <a:cs typeface="Arial" panose="020B0604020202020204" pitchFamily="34" charset="0"/>
        </a:defRPr>
      </a:lvl1pPr>
    </p:titleStyle>
    <p:bodyStyle>
      <a:lvl1pPr marL="1106897" indent="-1106897" algn="l" defTabSz="2951727" rtl="0" eaLnBrk="1" latinLnBrk="0" hangingPunct="1">
        <a:spcBef>
          <a:spcPct val="20000"/>
        </a:spcBef>
        <a:buFont typeface="Arial" panose="020B0604020202020204" pitchFamily="34" charset="0"/>
        <a:buChar char="•"/>
        <a:defRPr sz="10400" kern="1200">
          <a:solidFill>
            <a:schemeClr val="tx1"/>
          </a:solidFill>
          <a:latin typeface="+mn-lt"/>
          <a:ea typeface="+mn-ea"/>
          <a:cs typeface="+mn-cs"/>
        </a:defRPr>
      </a:lvl1pPr>
      <a:lvl2pPr marL="2398279" indent="-922415" algn="l" defTabSz="2951727"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89659" indent="-737932" algn="l" defTabSz="2951727"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3pPr>
      <a:lvl4pPr marL="5165523"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1386"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7250"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3114"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68977"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4841" indent="-737932" algn="l" defTabSz="295172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fr-FR"/>
      </a:defPPr>
      <a:lvl1pPr marL="0" algn="l" defTabSz="2951727" rtl="0" eaLnBrk="1" latinLnBrk="0" hangingPunct="1">
        <a:defRPr sz="5800" kern="1200">
          <a:solidFill>
            <a:schemeClr val="tx1"/>
          </a:solidFill>
          <a:latin typeface="+mn-lt"/>
          <a:ea typeface="+mn-ea"/>
          <a:cs typeface="+mn-cs"/>
        </a:defRPr>
      </a:lvl1pPr>
      <a:lvl2pPr marL="1475864" algn="l" defTabSz="2951727" rtl="0" eaLnBrk="1" latinLnBrk="0" hangingPunct="1">
        <a:defRPr sz="5800" kern="1200">
          <a:solidFill>
            <a:schemeClr val="tx1"/>
          </a:solidFill>
          <a:latin typeface="+mn-lt"/>
          <a:ea typeface="+mn-ea"/>
          <a:cs typeface="+mn-cs"/>
        </a:defRPr>
      </a:lvl2pPr>
      <a:lvl3pPr marL="2951727" algn="l" defTabSz="2951727" rtl="0" eaLnBrk="1" latinLnBrk="0" hangingPunct="1">
        <a:defRPr sz="5800" kern="1200">
          <a:solidFill>
            <a:schemeClr val="tx1"/>
          </a:solidFill>
          <a:latin typeface="+mn-lt"/>
          <a:ea typeface="+mn-ea"/>
          <a:cs typeface="+mn-cs"/>
        </a:defRPr>
      </a:lvl3pPr>
      <a:lvl4pPr marL="4427591" algn="l" defTabSz="2951727" rtl="0" eaLnBrk="1" latinLnBrk="0" hangingPunct="1">
        <a:defRPr sz="5800" kern="1200">
          <a:solidFill>
            <a:schemeClr val="tx1"/>
          </a:solidFill>
          <a:latin typeface="+mn-lt"/>
          <a:ea typeface="+mn-ea"/>
          <a:cs typeface="+mn-cs"/>
        </a:defRPr>
      </a:lvl4pPr>
      <a:lvl5pPr marL="5903454" algn="l" defTabSz="2951727" rtl="0" eaLnBrk="1" latinLnBrk="0" hangingPunct="1">
        <a:defRPr sz="5800" kern="1200">
          <a:solidFill>
            <a:schemeClr val="tx1"/>
          </a:solidFill>
          <a:latin typeface="+mn-lt"/>
          <a:ea typeface="+mn-ea"/>
          <a:cs typeface="+mn-cs"/>
        </a:defRPr>
      </a:lvl5pPr>
      <a:lvl6pPr marL="7379318" algn="l" defTabSz="2951727" rtl="0" eaLnBrk="1" latinLnBrk="0" hangingPunct="1">
        <a:defRPr sz="5800" kern="1200">
          <a:solidFill>
            <a:schemeClr val="tx1"/>
          </a:solidFill>
          <a:latin typeface="+mn-lt"/>
          <a:ea typeface="+mn-ea"/>
          <a:cs typeface="+mn-cs"/>
        </a:defRPr>
      </a:lvl6pPr>
      <a:lvl7pPr marL="8855182" algn="l" defTabSz="2951727" rtl="0" eaLnBrk="1" latinLnBrk="0" hangingPunct="1">
        <a:defRPr sz="5800" kern="1200">
          <a:solidFill>
            <a:schemeClr val="tx1"/>
          </a:solidFill>
          <a:latin typeface="+mn-lt"/>
          <a:ea typeface="+mn-ea"/>
          <a:cs typeface="+mn-cs"/>
        </a:defRPr>
      </a:lvl7pPr>
      <a:lvl8pPr marL="10331045" algn="l" defTabSz="2951727" rtl="0" eaLnBrk="1" latinLnBrk="0" hangingPunct="1">
        <a:defRPr sz="5800" kern="1200">
          <a:solidFill>
            <a:schemeClr val="tx1"/>
          </a:solidFill>
          <a:latin typeface="+mn-lt"/>
          <a:ea typeface="+mn-ea"/>
          <a:cs typeface="+mn-cs"/>
        </a:defRPr>
      </a:lvl8pPr>
      <a:lvl9pPr marL="11806909" algn="l" defTabSz="2951727"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702253" y="160736"/>
            <a:ext cx="18018536" cy="13788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bg1"/>
                </a:solidFill>
                <a:latin typeface="Arial" panose="020B0604020202020204" pitchFamily="34" charset="0"/>
                <a:cs typeface="Arial" panose="020B0604020202020204" pitchFamily="34" charset="0"/>
              </a:rPr>
              <a:t>« Black Fleet»</a:t>
            </a:r>
          </a:p>
          <a:p>
            <a:pPr algn="ctr"/>
            <a:r>
              <a:rPr lang="fr-FR" sz="4800" dirty="0">
                <a:solidFill>
                  <a:schemeClr val="bg1"/>
                </a:solidFill>
                <a:latin typeface="Arial" panose="020B0604020202020204" pitchFamily="34" charset="0"/>
                <a:cs typeface="Arial" panose="020B0604020202020204" pitchFamily="34" charset="0"/>
              </a:rPr>
              <a:t>« ODEAU Simon, SERENO Matthieu, 1A, F11/F12 »</a:t>
            </a:r>
          </a:p>
        </p:txBody>
      </p:sp>
      <p:sp>
        <p:nvSpPr>
          <p:cNvPr id="31" name="Rectangle à coins arrondis 30"/>
          <p:cNvSpPr/>
          <p:nvPr/>
        </p:nvSpPr>
        <p:spPr>
          <a:xfrm>
            <a:off x="807270" y="1852407"/>
            <a:ext cx="8924115" cy="10521276"/>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p:cNvSpPr/>
          <p:nvPr/>
        </p:nvSpPr>
        <p:spPr>
          <a:xfrm>
            <a:off x="1452903" y="1981291"/>
            <a:ext cx="763284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Eléments d’analyse</a:t>
            </a:r>
          </a:p>
        </p:txBody>
      </p:sp>
      <p:sp>
        <p:nvSpPr>
          <p:cNvPr id="103" name="Rectangle à coins arrondis 102"/>
          <p:cNvSpPr/>
          <p:nvPr/>
        </p:nvSpPr>
        <p:spPr>
          <a:xfrm>
            <a:off x="9889958" y="1868548"/>
            <a:ext cx="10810967" cy="10521276"/>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04" name="Rectangle 103"/>
          <p:cNvSpPr/>
          <p:nvPr/>
        </p:nvSpPr>
        <p:spPr>
          <a:xfrm>
            <a:off x="10711521" y="2146282"/>
            <a:ext cx="900926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Schéma des Structures de données utilisées</a:t>
            </a:r>
          </a:p>
        </p:txBody>
      </p:sp>
      <p:sp>
        <p:nvSpPr>
          <p:cNvPr id="155" name="Rectangle à coins arrondis 154"/>
          <p:cNvSpPr/>
          <p:nvPr/>
        </p:nvSpPr>
        <p:spPr>
          <a:xfrm>
            <a:off x="9878476" y="12686471"/>
            <a:ext cx="10801200" cy="8263475"/>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56" name="Rectangle 155"/>
          <p:cNvSpPr/>
          <p:nvPr/>
        </p:nvSpPr>
        <p:spPr>
          <a:xfrm>
            <a:off x="11592046" y="12686472"/>
            <a:ext cx="7416558" cy="584775"/>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Capture d’écran</a:t>
            </a:r>
          </a:p>
        </p:txBody>
      </p:sp>
      <p:sp>
        <p:nvSpPr>
          <p:cNvPr id="157" name="Rectangle à coins arrondis 156"/>
          <p:cNvSpPr/>
          <p:nvPr/>
        </p:nvSpPr>
        <p:spPr>
          <a:xfrm>
            <a:off x="707252" y="12686472"/>
            <a:ext cx="8924115" cy="8263474"/>
          </a:xfrm>
          <a:prstGeom prst="roundRect">
            <a:avLst>
              <a:gd name="adj" fmla="val 556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59" name="Rectangle 158"/>
          <p:cNvSpPr/>
          <p:nvPr/>
        </p:nvSpPr>
        <p:spPr>
          <a:xfrm>
            <a:off x="1592586" y="12690687"/>
            <a:ext cx="7153446" cy="584775"/>
          </a:xfrm>
          <a:prstGeom prst="rect">
            <a:avLst/>
          </a:prstGeom>
        </p:spPr>
        <p:txBody>
          <a:bodyPr wrap="square" anchor="ctr">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Eléments de conception</a:t>
            </a:r>
          </a:p>
        </p:txBody>
      </p:sp>
      <p:sp>
        <p:nvSpPr>
          <p:cNvPr id="163" name="Rectangle à coins arrondis 162"/>
          <p:cNvSpPr/>
          <p:nvPr/>
        </p:nvSpPr>
        <p:spPr>
          <a:xfrm>
            <a:off x="666749" y="21262735"/>
            <a:ext cx="20008537" cy="2810432"/>
          </a:xfrm>
          <a:prstGeom prst="roundRect">
            <a:avLst>
              <a:gd name="adj" fmla="val 1051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4" name="Rectangle 163"/>
          <p:cNvSpPr/>
          <p:nvPr/>
        </p:nvSpPr>
        <p:spPr>
          <a:xfrm>
            <a:off x="6361742" y="21250369"/>
            <a:ext cx="9370630" cy="1077218"/>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Lots prévus </a:t>
            </a:r>
          </a:p>
          <a:p>
            <a:pPr algn="ctr"/>
            <a:r>
              <a:rPr lang="fr-FR" sz="3200" dirty="0">
                <a:solidFill>
                  <a:srgbClr val="0070C0"/>
                </a:solidFill>
                <a:latin typeface="Arial" panose="020B0604020202020204" pitchFamily="34" charset="0"/>
                <a:cs typeface="Arial" panose="020B0604020202020204" pitchFamily="34" charset="0"/>
              </a:rPr>
              <a:t>(avec la difficulté principale correspondante)</a:t>
            </a:r>
          </a:p>
        </p:txBody>
      </p:sp>
      <p:grpSp>
        <p:nvGrpSpPr>
          <p:cNvPr id="165" name="Groupe 164"/>
          <p:cNvGrpSpPr/>
          <p:nvPr/>
        </p:nvGrpSpPr>
        <p:grpSpPr>
          <a:xfrm>
            <a:off x="682700" y="24289190"/>
            <a:ext cx="20008537" cy="3450610"/>
            <a:chOff x="666750" y="2514600"/>
            <a:chExt cx="20008537" cy="3450610"/>
          </a:xfrm>
        </p:grpSpPr>
        <p:sp>
          <p:nvSpPr>
            <p:cNvPr id="166" name="ZoneTexte 165"/>
            <p:cNvSpPr txBox="1"/>
            <p:nvPr/>
          </p:nvSpPr>
          <p:spPr>
            <a:xfrm>
              <a:off x="898724" y="3248661"/>
              <a:ext cx="9796847" cy="523220"/>
            </a:xfrm>
            <a:prstGeom prst="rect">
              <a:avLst/>
            </a:prstGeom>
            <a:noFill/>
          </p:spPr>
          <p:txBody>
            <a:bodyPr wrap="square" rtlCol="0">
              <a:spAutoFit/>
            </a:bodyPr>
            <a:lstStyle/>
            <a:p>
              <a:pPr marL="340606" indent="-340606">
                <a:buFont typeface="Arial" panose="020B0604020202020204" pitchFamily="34" charset="0"/>
                <a:buChar char="•"/>
              </a:pPr>
              <a:endParaRPr lang="fr-FR" sz="2800" dirty="0">
                <a:latin typeface="Arial" panose="020B0604020202020204" pitchFamily="34" charset="0"/>
                <a:cs typeface="Arial" panose="020B0604020202020204" pitchFamily="34" charset="0"/>
              </a:endParaRPr>
            </a:p>
          </p:txBody>
        </p:sp>
        <p:sp>
          <p:nvSpPr>
            <p:cNvPr id="167" name="Rectangle à coins arrondis 166"/>
            <p:cNvSpPr/>
            <p:nvPr/>
          </p:nvSpPr>
          <p:spPr>
            <a:xfrm>
              <a:off x="666750" y="2514600"/>
              <a:ext cx="20008537" cy="3450610"/>
            </a:xfrm>
            <a:prstGeom prst="roundRect">
              <a:avLst>
                <a:gd name="adj" fmla="val 10519"/>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68" name="Rectangle 167"/>
          <p:cNvSpPr/>
          <p:nvPr/>
        </p:nvSpPr>
        <p:spPr>
          <a:xfrm>
            <a:off x="1273973" y="24279703"/>
            <a:ext cx="18794088" cy="1077218"/>
          </a:xfrm>
          <a:prstGeom prst="rect">
            <a:avLst/>
          </a:prstGeom>
        </p:spPr>
        <p:txBody>
          <a:bodyPr wrap="square">
            <a:spAutoFit/>
          </a:bodyPr>
          <a:lstStyle/>
          <a:p>
            <a:pPr algn="ctr"/>
            <a:r>
              <a:rPr lang="fr-FR" sz="3200" b="1" u="sng"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a:p>
            <a:pPr algn="ctr"/>
            <a:r>
              <a:rPr lang="fr-FR" sz="3200" dirty="0">
                <a:solidFill>
                  <a:srgbClr val="0070C0"/>
                </a:solidFill>
                <a:latin typeface="Arial" panose="020B0604020202020204" pitchFamily="34" charset="0"/>
                <a:cs typeface="Arial" panose="020B0604020202020204" pitchFamily="34" charset="0"/>
              </a:rPr>
              <a:t>(que changeriez-vous dans votre démarche projet pour être plus efficient une prochaine fois ?)</a:t>
            </a:r>
          </a:p>
        </p:txBody>
      </p:sp>
      <p:grpSp>
        <p:nvGrpSpPr>
          <p:cNvPr id="181" name="Groupe 180"/>
          <p:cNvGrpSpPr/>
          <p:nvPr/>
        </p:nvGrpSpPr>
        <p:grpSpPr>
          <a:xfrm>
            <a:off x="1" y="27739800"/>
            <a:ext cx="21383624" cy="2572152"/>
            <a:chOff x="0" y="39101488"/>
            <a:chExt cx="30279975" cy="3795667"/>
          </a:xfrm>
        </p:grpSpPr>
        <p:sp>
          <p:nvSpPr>
            <p:cNvPr id="177" name="Rectangle 176"/>
            <p:cNvSpPr/>
            <p:nvPr/>
          </p:nvSpPr>
          <p:spPr>
            <a:xfrm>
              <a:off x="0" y="39406268"/>
              <a:ext cx="30279975" cy="3456386"/>
            </a:xfrm>
            <a:prstGeom prst="rect">
              <a:avLst/>
            </a:prstGeom>
            <a:gradFill flip="none" rotWithShape="1">
              <a:gsLst>
                <a:gs pos="39000">
                  <a:srgbClr val="012169"/>
                </a:gs>
                <a:gs pos="81000">
                  <a:srgbClr val="0092BC"/>
                </a:gs>
                <a:gs pos="100000">
                  <a:srgbClr val="0092BC"/>
                </a:gs>
                <a:gs pos="100000">
                  <a:srgbClr val="012169">
                    <a:tint val="44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1" tIns="45711" rIns="91421" bIns="45711" rtlCol="0" anchor="ctr"/>
            <a:lstStyle/>
            <a:p>
              <a:pPr algn="ctr"/>
              <a:endParaRPr lang="fr-FR">
                <a:gradFill flip="none" rotWithShape="1">
                  <a:gsLst>
                    <a:gs pos="33000">
                      <a:srgbClr val="0092BC"/>
                    </a:gs>
                    <a:gs pos="99000">
                      <a:schemeClr val="lt1">
                        <a:shade val="67500"/>
                        <a:satMod val="115000"/>
                      </a:schemeClr>
                    </a:gs>
                    <a:gs pos="100000">
                      <a:schemeClr val="lt1">
                        <a:shade val="100000"/>
                        <a:satMod val="115000"/>
                      </a:schemeClr>
                    </a:gs>
                  </a:gsLst>
                  <a:lin ang="0" scaled="1"/>
                  <a:tileRect/>
                </a:gradFill>
              </a:endParaRPr>
            </a:p>
          </p:txBody>
        </p:sp>
        <p:sp>
          <p:nvSpPr>
            <p:cNvPr id="178" name="ZoneTexte 177"/>
            <p:cNvSpPr txBox="1"/>
            <p:nvPr/>
          </p:nvSpPr>
          <p:spPr>
            <a:xfrm>
              <a:off x="11179548" y="41566503"/>
              <a:ext cx="11809313" cy="834578"/>
            </a:xfrm>
            <a:prstGeom prst="rect">
              <a:avLst/>
            </a:prstGeom>
            <a:noFill/>
          </p:spPr>
          <p:txBody>
            <a:bodyPr wrap="square" lIns="91421" tIns="45711" rIns="91421" bIns="45711" rtlCol="0">
              <a:spAutoFit/>
            </a:bodyPr>
            <a:lstStyle/>
            <a:p>
              <a:r>
                <a:rPr lang="fr-FR" sz="3200" b="1" dirty="0">
                  <a:solidFill>
                    <a:schemeClr val="bg1"/>
                  </a:solidFill>
                  <a:latin typeface="Proxima Nova" panose="020B0503030502060204" pitchFamily="34" charset="0"/>
                </a:rPr>
                <a:t>CREATEUR DE NOUVELLES MOBILITES</a:t>
              </a:r>
            </a:p>
          </p:txBody>
        </p:sp>
        <p:pic>
          <p:nvPicPr>
            <p:cNvPr id="179" name="Picture 2" descr="I:\CHARTE GRAPHIQUE\1 Nouvelle Charte 2015\Gabarits divers\Valise Logo ESTACA\estaca_blan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517" y="39101488"/>
              <a:ext cx="7537289" cy="3795667"/>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3" descr="I:\CHARTE GRAPHIQUE\1 Nouvelle Charte 2015\LOGOS\logo-groupe-isae-blan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3260" y="40694296"/>
              <a:ext cx="4046280" cy="159228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ZoneTexte 1">
            <a:extLst>
              <a:ext uri="{FF2B5EF4-FFF2-40B4-BE49-F238E27FC236}">
                <a16:creationId xmlns:a16="http://schemas.microsoft.com/office/drawing/2014/main" id="{481D1012-73D5-076B-38C2-3D4A96732FED}"/>
              </a:ext>
            </a:extLst>
          </p:cNvPr>
          <p:cNvSpPr txBox="1"/>
          <p:nvPr/>
        </p:nvSpPr>
        <p:spPr>
          <a:xfrm>
            <a:off x="1532190" y="2832396"/>
            <a:ext cx="7791470" cy="8710077"/>
          </a:xfrm>
          <a:prstGeom prst="rect">
            <a:avLst/>
          </a:prstGeom>
          <a:noFill/>
        </p:spPr>
        <p:txBody>
          <a:bodyPr wrap="square" rtlCol="0">
            <a:spAutoFit/>
          </a:bodyPr>
          <a:lstStyle/>
          <a:p>
            <a:pPr algn="just"/>
            <a:r>
              <a:rPr lang="fr-FR" sz="2800" dirty="0">
                <a:latin typeface="Arial" panose="020B0604020202020204" pitchFamily="34" charset="0"/>
                <a:cs typeface="Arial" panose="020B0604020202020204" pitchFamily="34" charset="0"/>
              </a:rPr>
              <a:t>De notre analyse, nous avons pu déterminer nos besoins : </a:t>
            </a:r>
          </a:p>
          <a:p>
            <a:pPr algn="just"/>
            <a:r>
              <a:rPr lang="fr-FR" sz="2800" dirty="0">
                <a:latin typeface="Arial" panose="020B0604020202020204" pitchFamily="34" charset="0"/>
                <a:cs typeface="Arial" panose="020B0604020202020204" pitchFamily="34" charset="0"/>
              </a:rPr>
              <a:t>-Un plateau simplifié de 14x12 case carrée permettant d’afficher un type de case ainsi que les bateaux se trouvant sur ces cases précises. </a:t>
            </a:r>
          </a:p>
          <a:p>
            <a:pPr algn="just"/>
            <a:r>
              <a:rPr lang="fr-FR" sz="2800" dirty="0">
                <a:latin typeface="Arial" panose="020B0604020202020204" pitchFamily="34" charset="0"/>
                <a:cs typeface="Arial" panose="020B0604020202020204" pitchFamily="34" charset="0"/>
              </a:rPr>
              <a:t>-La spécificité des 4 cartes développements que l’on a plus ou moins gardé.</a:t>
            </a:r>
          </a:p>
          <a:p>
            <a:pPr algn="just"/>
            <a:r>
              <a:rPr lang="fr-FR" sz="2800" dirty="0">
                <a:latin typeface="Arial" panose="020B0604020202020204" pitchFamily="34" charset="0"/>
                <a:cs typeface="Arial" panose="020B0604020202020204" pitchFamily="34" charset="0"/>
              </a:rPr>
              <a:t>-Des données étant liées les unes aux autres comme les marchandises aux bateaux marchands ou même un bateau pirate et marchand pour chacun des joueurs nous conduisant a la réalisation de type structurés.</a:t>
            </a:r>
          </a:p>
          <a:p>
            <a:pPr algn="just"/>
            <a:r>
              <a:rPr lang="fr-FR" sz="2800" dirty="0">
                <a:latin typeface="Arial" panose="020B0604020202020204" pitchFamily="34" charset="0"/>
                <a:cs typeface="Arial" panose="020B0604020202020204" pitchFamily="34" charset="0"/>
              </a:rPr>
              <a:t>Chaque donnée d’utilisateur (nom, couleur, mouvement…) est demandée a l’utilisateur puis récupérée, les autres données sont prédéfinies dans un fichier headers.</a:t>
            </a:r>
          </a:p>
          <a:p>
            <a:pPr algn="just"/>
            <a:r>
              <a:rPr lang="fr-FR" sz="2800" dirty="0">
                <a:latin typeface="Arial" panose="020B0604020202020204" pitchFamily="34" charset="0"/>
                <a:cs typeface="Arial" panose="020B0604020202020204" pitchFamily="34" charset="0"/>
              </a:rPr>
              <a:t>Des contrôles systématiques des cases adjacentes permet à l’utilisateur une utilisation sans triche sans avoir à se préoccuper des  interférences.</a:t>
            </a:r>
          </a:p>
        </p:txBody>
      </p:sp>
      <p:graphicFrame>
        <p:nvGraphicFramePr>
          <p:cNvPr id="5" name="Tableau 5">
            <a:extLst>
              <a:ext uri="{FF2B5EF4-FFF2-40B4-BE49-F238E27FC236}">
                <a16:creationId xmlns:a16="http://schemas.microsoft.com/office/drawing/2014/main" id="{127B3DBA-D2FA-6B22-66C8-123FBFE30393}"/>
              </a:ext>
            </a:extLst>
          </p:cNvPr>
          <p:cNvGraphicFramePr>
            <a:graphicFrameLocks noGrp="1"/>
          </p:cNvGraphicFramePr>
          <p:nvPr>
            <p:extLst>
              <p:ext uri="{D42A27DB-BD31-4B8C-83A1-F6EECF244321}">
                <p14:modId xmlns:p14="http://schemas.microsoft.com/office/powerpoint/2010/main" val="1406878096"/>
              </p:ext>
            </p:extLst>
          </p:nvPr>
        </p:nvGraphicFramePr>
        <p:xfrm>
          <a:off x="903604" y="21858726"/>
          <a:ext cx="19164457" cy="1737360"/>
        </p:xfrm>
        <a:graphic>
          <a:graphicData uri="http://schemas.openxmlformats.org/drawingml/2006/table">
            <a:tbl>
              <a:tblPr firstRow="1" bandRow="1">
                <a:tableStyleId>{5C22544A-7EE6-4342-B048-85BDC9FD1C3A}</a:tableStyleId>
              </a:tblPr>
              <a:tblGrid>
                <a:gridCol w="2674625">
                  <a:extLst>
                    <a:ext uri="{9D8B030D-6E8A-4147-A177-3AD203B41FA5}">
                      <a16:colId xmlns:a16="http://schemas.microsoft.com/office/drawing/2014/main" val="57175897"/>
                    </a:ext>
                  </a:extLst>
                </a:gridCol>
                <a:gridCol w="1512168">
                  <a:extLst>
                    <a:ext uri="{9D8B030D-6E8A-4147-A177-3AD203B41FA5}">
                      <a16:colId xmlns:a16="http://schemas.microsoft.com/office/drawing/2014/main" val="568918232"/>
                    </a:ext>
                  </a:extLst>
                </a:gridCol>
                <a:gridCol w="1728192">
                  <a:extLst>
                    <a:ext uri="{9D8B030D-6E8A-4147-A177-3AD203B41FA5}">
                      <a16:colId xmlns:a16="http://schemas.microsoft.com/office/drawing/2014/main" val="1151227584"/>
                    </a:ext>
                  </a:extLst>
                </a:gridCol>
                <a:gridCol w="2376264">
                  <a:extLst>
                    <a:ext uri="{9D8B030D-6E8A-4147-A177-3AD203B41FA5}">
                      <a16:colId xmlns:a16="http://schemas.microsoft.com/office/drawing/2014/main" val="1583775862"/>
                    </a:ext>
                  </a:extLst>
                </a:gridCol>
                <a:gridCol w="2592288">
                  <a:extLst>
                    <a:ext uri="{9D8B030D-6E8A-4147-A177-3AD203B41FA5}">
                      <a16:colId xmlns:a16="http://schemas.microsoft.com/office/drawing/2014/main" val="2567890824"/>
                    </a:ext>
                  </a:extLst>
                </a:gridCol>
                <a:gridCol w="2448272">
                  <a:extLst>
                    <a:ext uri="{9D8B030D-6E8A-4147-A177-3AD203B41FA5}">
                      <a16:colId xmlns:a16="http://schemas.microsoft.com/office/drawing/2014/main" val="2943828041"/>
                    </a:ext>
                  </a:extLst>
                </a:gridCol>
                <a:gridCol w="3024336">
                  <a:extLst>
                    <a:ext uri="{9D8B030D-6E8A-4147-A177-3AD203B41FA5}">
                      <a16:colId xmlns:a16="http://schemas.microsoft.com/office/drawing/2014/main" val="2326218253"/>
                    </a:ext>
                  </a:extLst>
                </a:gridCol>
                <a:gridCol w="2808312">
                  <a:extLst>
                    <a:ext uri="{9D8B030D-6E8A-4147-A177-3AD203B41FA5}">
                      <a16:colId xmlns:a16="http://schemas.microsoft.com/office/drawing/2014/main" val="3584261517"/>
                    </a:ext>
                  </a:extLst>
                </a:gridCol>
              </a:tblGrid>
              <a:tr h="370840">
                <a:tc>
                  <a:txBody>
                    <a:bodyPr/>
                    <a:lstStyle/>
                    <a:p>
                      <a:r>
                        <a:rPr lang="fr-FR" sz="2400" dirty="0"/>
                        <a:t>Semaine1 </a:t>
                      </a:r>
                    </a:p>
                  </a:txBody>
                  <a:tcPr/>
                </a:tc>
                <a:tc>
                  <a:txBody>
                    <a:bodyPr/>
                    <a:lstStyle/>
                    <a:p>
                      <a:r>
                        <a:rPr lang="fr-FR" sz="2400" dirty="0"/>
                        <a:t>Semaine 2</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3</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4</a:t>
                      </a:r>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5</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6</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7</a:t>
                      </a:r>
                    </a:p>
                    <a:p>
                      <a:endParaRPr lang="fr-FR" sz="2400" dirty="0"/>
                    </a:p>
                  </a:txBody>
                  <a:tcPr/>
                </a:tc>
                <a:tc>
                  <a:txBody>
                    <a:bodyPr/>
                    <a:lstStyle/>
                    <a:p>
                      <a:pPr marL="0" marR="0" lvl="0" indent="0" algn="l" defTabSz="2951727" rtl="0" eaLnBrk="1" fontAlgn="auto" latinLnBrk="0" hangingPunct="1">
                        <a:lnSpc>
                          <a:spcPct val="100000"/>
                        </a:lnSpc>
                        <a:spcBef>
                          <a:spcPts val="0"/>
                        </a:spcBef>
                        <a:spcAft>
                          <a:spcPts val="0"/>
                        </a:spcAft>
                        <a:buClrTx/>
                        <a:buSzTx/>
                        <a:buFontTx/>
                        <a:buNone/>
                        <a:tabLst/>
                        <a:defRPr/>
                      </a:pPr>
                      <a:r>
                        <a:rPr lang="fr-FR" sz="2400" dirty="0"/>
                        <a:t>Semaine 8</a:t>
                      </a:r>
                    </a:p>
                    <a:p>
                      <a:endParaRPr lang="fr-FR" sz="2400" dirty="0"/>
                    </a:p>
                  </a:txBody>
                  <a:tcPr/>
                </a:tc>
                <a:extLst>
                  <a:ext uri="{0D108BD9-81ED-4DB2-BD59-A6C34878D82A}">
                    <a16:rowId xmlns:a16="http://schemas.microsoft.com/office/drawing/2014/main" val="3554183742"/>
                  </a:ext>
                </a:extLst>
              </a:tr>
              <a:tr h="370840">
                <a:tc>
                  <a:txBody>
                    <a:bodyPr/>
                    <a:lstStyle/>
                    <a:p>
                      <a:r>
                        <a:rPr lang="fr-FR" sz="1800" dirty="0"/>
                        <a:t>Début de l’analyse et compréhension des règles</a:t>
                      </a:r>
                    </a:p>
                  </a:txBody>
                  <a:tcPr/>
                </a:tc>
                <a:tc>
                  <a:txBody>
                    <a:bodyPr/>
                    <a:lstStyle/>
                    <a:p>
                      <a:r>
                        <a:rPr lang="fr-FR" sz="1800" dirty="0"/>
                        <a:t>Analyse complète</a:t>
                      </a:r>
                    </a:p>
                  </a:txBody>
                  <a:tcPr/>
                </a:tc>
                <a:tc>
                  <a:txBody>
                    <a:bodyPr/>
                    <a:lstStyle/>
                    <a:p>
                      <a:r>
                        <a:rPr lang="fr-FR" sz="1800" dirty="0"/>
                        <a:t>Création des types structurés</a:t>
                      </a:r>
                    </a:p>
                  </a:txBody>
                  <a:tcPr/>
                </a:tc>
                <a:tc>
                  <a:txBody>
                    <a:bodyPr/>
                    <a:lstStyle/>
                    <a:p>
                      <a:r>
                        <a:rPr lang="fr-FR" sz="1800" dirty="0"/>
                        <a:t>Affichage simplifié et début de l’initialisation</a:t>
                      </a:r>
                    </a:p>
                  </a:txBody>
                  <a:tcPr/>
                </a:tc>
                <a:tc>
                  <a:txBody>
                    <a:bodyPr/>
                    <a:lstStyle/>
                    <a:p>
                      <a:r>
                        <a:rPr lang="fr-FR" sz="1800" dirty="0"/>
                        <a:t>Début des mouvements et implémentation des cartes développement</a:t>
                      </a:r>
                    </a:p>
                  </a:txBody>
                  <a:tcPr/>
                </a:tc>
                <a:tc>
                  <a:txBody>
                    <a:bodyPr/>
                    <a:lstStyle/>
                    <a:p>
                      <a:r>
                        <a:rPr lang="fr-FR" sz="1800" dirty="0"/>
                        <a:t>Affichage complet et fonctionnel comprenant les bateaux</a:t>
                      </a:r>
                    </a:p>
                  </a:txBody>
                  <a:tcPr/>
                </a:tc>
                <a:tc>
                  <a:txBody>
                    <a:bodyPr/>
                    <a:lstStyle/>
                    <a:p>
                      <a:r>
                        <a:rPr lang="fr-FR" sz="1800" dirty="0"/>
                        <a:t>Mouvements et interaction complète entre les bateaux</a:t>
                      </a:r>
                    </a:p>
                  </a:txBody>
                  <a:tcPr/>
                </a:tc>
                <a:tc>
                  <a:txBody>
                    <a:bodyPr/>
                    <a:lstStyle/>
                    <a:p>
                      <a:r>
                        <a:rPr lang="fr-FR" sz="1800" dirty="0"/>
                        <a:t>Vérification finale et résolution des derniers bugs + Version Bonus</a:t>
                      </a:r>
                    </a:p>
                  </a:txBody>
                  <a:tcPr/>
                </a:tc>
                <a:extLst>
                  <a:ext uri="{0D108BD9-81ED-4DB2-BD59-A6C34878D82A}">
                    <a16:rowId xmlns:a16="http://schemas.microsoft.com/office/drawing/2014/main" val="173212614"/>
                  </a:ext>
                </a:extLst>
              </a:tr>
            </a:tbl>
          </a:graphicData>
        </a:graphic>
      </p:graphicFrame>
      <p:sp>
        <p:nvSpPr>
          <p:cNvPr id="6" name="ZoneTexte 5">
            <a:extLst>
              <a:ext uri="{FF2B5EF4-FFF2-40B4-BE49-F238E27FC236}">
                <a16:creationId xmlns:a16="http://schemas.microsoft.com/office/drawing/2014/main" id="{07C3768E-913F-13A8-63CF-7B3B1BA8464C}"/>
              </a:ext>
            </a:extLst>
          </p:cNvPr>
          <p:cNvSpPr txBox="1"/>
          <p:nvPr/>
        </p:nvSpPr>
        <p:spPr>
          <a:xfrm>
            <a:off x="2076232" y="25435588"/>
            <a:ext cx="18218024" cy="1384995"/>
          </a:xfrm>
          <a:prstGeom prst="rect">
            <a:avLst/>
          </a:prstGeom>
          <a:noFill/>
        </p:spPr>
        <p:txBody>
          <a:bodyPr wrap="square" rtlCol="0">
            <a:spAutoFit/>
          </a:bodyPr>
          <a:lstStyle/>
          <a:p>
            <a:r>
              <a:rPr lang="fr-FR" sz="2800" dirty="0"/>
              <a:t>Pour les prochaines fois, nous pourrions optimiser l’organisation pour pouvoir être plus performant. Cela permettrait aussi de pouvoir implémenter  plus de spécificité. </a:t>
            </a:r>
          </a:p>
          <a:p>
            <a:r>
              <a:rPr lang="fr-FR" sz="2800" dirty="0"/>
              <a:t>De plus nous aurions pu faire une plus grande analyse pour les fonctions d’affichages et de déplacements.</a:t>
            </a:r>
          </a:p>
        </p:txBody>
      </p:sp>
      <p:pic>
        <p:nvPicPr>
          <p:cNvPr id="8" name="Image 7">
            <a:extLst>
              <a:ext uri="{FF2B5EF4-FFF2-40B4-BE49-F238E27FC236}">
                <a16:creationId xmlns:a16="http://schemas.microsoft.com/office/drawing/2014/main" id="{1812D0D2-B08F-3D4B-79A8-AB22BF4EB48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4981"/>
          <a:stretch/>
        </p:blipFill>
        <p:spPr>
          <a:xfrm>
            <a:off x="10149987" y="13378529"/>
            <a:ext cx="6084676" cy="1820577"/>
          </a:xfrm>
          <a:prstGeom prst="rect">
            <a:avLst/>
          </a:prstGeom>
        </p:spPr>
      </p:pic>
      <p:pic>
        <p:nvPicPr>
          <p:cNvPr id="10" name="Image 9">
            <a:extLst>
              <a:ext uri="{FF2B5EF4-FFF2-40B4-BE49-F238E27FC236}">
                <a16:creationId xmlns:a16="http://schemas.microsoft.com/office/drawing/2014/main" id="{54D8A03D-FEA8-D3AD-8493-DAC11E97CE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38929" y="16100175"/>
            <a:ext cx="7729935" cy="4571731"/>
          </a:xfrm>
          <a:prstGeom prst="rect">
            <a:avLst/>
          </a:prstGeom>
        </p:spPr>
      </p:pic>
      <p:sp>
        <p:nvSpPr>
          <p:cNvPr id="11" name="ZoneTexte 10">
            <a:extLst>
              <a:ext uri="{FF2B5EF4-FFF2-40B4-BE49-F238E27FC236}">
                <a16:creationId xmlns:a16="http://schemas.microsoft.com/office/drawing/2014/main" id="{FA36DA0F-333F-AC8C-CBDE-5F42ED5264AF}"/>
              </a:ext>
            </a:extLst>
          </p:cNvPr>
          <p:cNvSpPr txBox="1"/>
          <p:nvPr/>
        </p:nvSpPr>
        <p:spPr>
          <a:xfrm>
            <a:off x="16323486" y="13698241"/>
            <a:ext cx="3397304" cy="10156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2000" dirty="0"/>
              <a:t>Tirage des cartes avec le joueur concerné et son nombre de doublons actualisé </a:t>
            </a:r>
          </a:p>
        </p:txBody>
      </p:sp>
      <p:cxnSp>
        <p:nvCxnSpPr>
          <p:cNvPr id="13" name="Connecteur droit avec flèche 12">
            <a:extLst>
              <a:ext uri="{FF2B5EF4-FFF2-40B4-BE49-F238E27FC236}">
                <a16:creationId xmlns:a16="http://schemas.microsoft.com/office/drawing/2014/main" id="{AAF40865-EC1F-8CF7-6020-03B8413C5C93}"/>
              </a:ext>
            </a:extLst>
          </p:cNvPr>
          <p:cNvCxnSpPr>
            <a:cxnSpLocks/>
          </p:cNvCxnSpPr>
          <p:nvPr/>
        </p:nvCxnSpPr>
        <p:spPr>
          <a:xfrm flipH="1">
            <a:off x="14652252" y="13867238"/>
            <a:ext cx="1671234" cy="4252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ZoneTexte 20">
            <a:extLst>
              <a:ext uri="{FF2B5EF4-FFF2-40B4-BE49-F238E27FC236}">
                <a16:creationId xmlns:a16="http://schemas.microsoft.com/office/drawing/2014/main" id="{9ACA23F5-66A0-CD89-6C68-172CBB1C390D}"/>
              </a:ext>
            </a:extLst>
          </p:cNvPr>
          <p:cNvSpPr txBox="1"/>
          <p:nvPr/>
        </p:nvSpPr>
        <p:spPr>
          <a:xfrm>
            <a:off x="9914480" y="15846012"/>
            <a:ext cx="2541528" cy="5016758"/>
          </a:xfrm>
          <a:prstGeom prst="rect">
            <a:avLst/>
          </a:prstGeom>
          <a:noFill/>
        </p:spPr>
        <p:txBody>
          <a:bodyPr wrap="square" rtlCol="0">
            <a:spAutoFit/>
          </a:bodyPr>
          <a:lstStyle/>
          <a:p>
            <a:pPr algn="just"/>
            <a:r>
              <a:rPr lang="fr-FR" sz="2000" dirty="0"/>
              <a:t>-Affichage du plateau avec les couleurs représentant le type de case</a:t>
            </a:r>
          </a:p>
          <a:p>
            <a:pPr algn="just"/>
            <a:endParaRPr lang="fr-FR" sz="2000" dirty="0"/>
          </a:p>
          <a:p>
            <a:pPr algn="just"/>
            <a:r>
              <a:rPr lang="fr-FR" sz="2000" dirty="0"/>
              <a:t>-Affichage des bateau avec les couleurs des joueurs</a:t>
            </a:r>
          </a:p>
          <a:p>
            <a:pPr algn="just"/>
            <a:endParaRPr lang="fr-FR" sz="2000" dirty="0"/>
          </a:p>
          <a:p>
            <a:r>
              <a:rPr lang="fr-FR" sz="2000" dirty="0"/>
              <a:t>-Affichage récapitulatif des prix des marchandises dans les différents ports</a:t>
            </a:r>
          </a:p>
          <a:p>
            <a:pPr algn="just"/>
            <a:endParaRPr lang="fr-FR" sz="2000" dirty="0"/>
          </a:p>
          <a:p>
            <a:r>
              <a:rPr lang="fr-FR" sz="2000" dirty="0"/>
              <a:t>-Indication pour l’utilisateur </a:t>
            </a:r>
          </a:p>
        </p:txBody>
      </p:sp>
      <p:cxnSp>
        <p:nvCxnSpPr>
          <p:cNvPr id="23" name="Connecteur droit avec flèche 22">
            <a:extLst>
              <a:ext uri="{FF2B5EF4-FFF2-40B4-BE49-F238E27FC236}">
                <a16:creationId xmlns:a16="http://schemas.microsoft.com/office/drawing/2014/main" id="{F178392B-83BC-5EC5-48BC-F07B77D2D35C}"/>
              </a:ext>
            </a:extLst>
          </p:cNvPr>
          <p:cNvCxnSpPr>
            <a:cxnSpLocks/>
          </p:cNvCxnSpPr>
          <p:nvPr/>
        </p:nvCxnSpPr>
        <p:spPr>
          <a:xfrm>
            <a:off x="11843940" y="16866592"/>
            <a:ext cx="894989" cy="720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28ADB018-F3E9-051A-AB7E-FBA773E32583}"/>
              </a:ext>
            </a:extLst>
          </p:cNvPr>
          <p:cNvCxnSpPr>
            <a:cxnSpLocks/>
          </p:cNvCxnSpPr>
          <p:nvPr/>
        </p:nvCxnSpPr>
        <p:spPr>
          <a:xfrm>
            <a:off x="11952043" y="18107223"/>
            <a:ext cx="1332057" cy="3189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Connecteur droit avec flèche 27">
            <a:extLst>
              <a:ext uri="{FF2B5EF4-FFF2-40B4-BE49-F238E27FC236}">
                <a16:creationId xmlns:a16="http://schemas.microsoft.com/office/drawing/2014/main" id="{36799300-18A4-442C-4BE8-5F0812AEAA02}"/>
              </a:ext>
            </a:extLst>
          </p:cNvPr>
          <p:cNvCxnSpPr>
            <a:cxnSpLocks/>
          </p:cNvCxnSpPr>
          <p:nvPr/>
        </p:nvCxnSpPr>
        <p:spPr>
          <a:xfrm>
            <a:off x="11843940" y="19611277"/>
            <a:ext cx="89498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Connecteur droit avec flèche 29">
            <a:extLst>
              <a:ext uri="{FF2B5EF4-FFF2-40B4-BE49-F238E27FC236}">
                <a16:creationId xmlns:a16="http://schemas.microsoft.com/office/drawing/2014/main" id="{8B0FDA52-0673-105A-1764-849FFC55A462}"/>
              </a:ext>
            </a:extLst>
          </p:cNvPr>
          <p:cNvCxnSpPr>
            <a:cxnSpLocks/>
          </p:cNvCxnSpPr>
          <p:nvPr/>
        </p:nvCxnSpPr>
        <p:spPr>
          <a:xfrm flipV="1">
            <a:off x="11771932" y="20196202"/>
            <a:ext cx="966997" cy="81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C4DB0D7B-340B-8E4B-7878-642EB360F168}"/>
              </a:ext>
            </a:extLst>
          </p:cNvPr>
          <p:cNvSpPr txBox="1"/>
          <p:nvPr/>
        </p:nvSpPr>
        <p:spPr>
          <a:xfrm>
            <a:off x="1273973" y="13304896"/>
            <a:ext cx="8064896" cy="7417415"/>
          </a:xfrm>
          <a:prstGeom prst="rect">
            <a:avLst/>
          </a:prstGeom>
          <a:noFill/>
        </p:spPr>
        <p:txBody>
          <a:bodyPr wrap="square" rtlCol="0">
            <a:spAutoFit/>
          </a:bodyPr>
          <a:lstStyle/>
          <a:p>
            <a:r>
              <a:rPr lang="fr-FR" sz="2800" dirty="0"/>
              <a:t>               Pour faire suite a notre analyse, nous avons choisis de créer plusieurs </a:t>
            </a:r>
            <a:r>
              <a:rPr lang="fr-FR" sz="2800" dirty="0">
                <a:solidFill>
                  <a:srgbClr val="FF0000"/>
                </a:solidFill>
              </a:rPr>
              <a:t>types structuré </a:t>
            </a:r>
            <a:r>
              <a:rPr lang="fr-FR" sz="2800" dirty="0"/>
              <a:t>pour pouvoir manipuler plus facilement les données comme par exemple un type structuré case, contenant un type (mer, terre, port, etc.), un statut (occupé ou non), puis le type de bateau ainsi que le joueur a qui il correspond.</a:t>
            </a:r>
          </a:p>
          <a:p>
            <a:endParaRPr lang="fr-FR" sz="2800" dirty="0"/>
          </a:p>
          <a:p>
            <a:r>
              <a:rPr lang="fr-FR" sz="2800" dirty="0"/>
              <a:t>               Puis nous avons créé le </a:t>
            </a:r>
            <a:r>
              <a:rPr lang="fr-FR" sz="2800" dirty="0">
                <a:solidFill>
                  <a:srgbClr val="FF0000"/>
                </a:solidFill>
              </a:rPr>
              <a:t>tableau de cases</a:t>
            </a:r>
            <a:r>
              <a:rPr lang="fr-FR" sz="2800" dirty="0"/>
              <a:t>.</a:t>
            </a:r>
          </a:p>
          <a:p>
            <a:r>
              <a:rPr lang="fr-FR" sz="2800" dirty="0"/>
              <a:t>Nous avons également défini un type structuré pour chaque type de bateau ainsi qu’un type structuré pour chaque joueur. </a:t>
            </a:r>
          </a:p>
          <a:p>
            <a:endParaRPr lang="fr-FR" sz="2800" dirty="0"/>
          </a:p>
          <a:p>
            <a:r>
              <a:rPr lang="fr-FR" sz="2800" dirty="0"/>
              <a:t>               En ce qui concerne les vérifications ou même l’affichage, nous avons utilisé des </a:t>
            </a:r>
            <a:r>
              <a:rPr lang="fr-FR" sz="2800" dirty="0" err="1">
                <a:solidFill>
                  <a:srgbClr val="FF0000"/>
                </a:solidFill>
              </a:rPr>
              <a:t>switch..case</a:t>
            </a:r>
            <a:r>
              <a:rPr lang="fr-FR" sz="2800" dirty="0"/>
              <a:t> ainsi que des </a:t>
            </a:r>
            <a:r>
              <a:rPr lang="fr-FR" sz="2800" dirty="0">
                <a:solidFill>
                  <a:srgbClr val="FF0000"/>
                </a:solidFill>
              </a:rPr>
              <a:t>if/</a:t>
            </a:r>
            <a:r>
              <a:rPr lang="fr-FR" sz="2800" dirty="0" err="1">
                <a:solidFill>
                  <a:srgbClr val="FF0000"/>
                </a:solidFill>
              </a:rPr>
              <a:t>else</a:t>
            </a:r>
            <a:r>
              <a:rPr lang="fr-FR" sz="2800" dirty="0">
                <a:solidFill>
                  <a:srgbClr val="FF0000"/>
                </a:solidFill>
              </a:rPr>
              <a:t>/</a:t>
            </a:r>
            <a:r>
              <a:rPr lang="fr-FR" sz="2800" dirty="0" err="1">
                <a:solidFill>
                  <a:srgbClr val="FF0000"/>
                </a:solidFill>
              </a:rPr>
              <a:t>else</a:t>
            </a:r>
            <a:r>
              <a:rPr lang="fr-FR" sz="2800" dirty="0">
                <a:solidFill>
                  <a:srgbClr val="FF0000"/>
                </a:solidFill>
              </a:rPr>
              <a:t> if </a:t>
            </a:r>
            <a:r>
              <a:rPr lang="fr-FR" sz="2800" dirty="0"/>
              <a:t>en manipulant des entiers pour simplifier au maximum notre programme.</a:t>
            </a:r>
          </a:p>
        </p:txBody>
      </p:sp>
      <p:cxnSp>
        <p:nvCxnSpPr>
          <p:cNvPr id="14" name="Connecteur : en angle 13">
            <a:extLst>
              <a:ext uri="{FF2B5EF4-FFF2-40B4-BE49-F238E27FC236}">
                <a16:creationId xmlns:a16="http://schemas.microsoft.com/office/drawing/2014/main" id="{06ED07DD-6042-A64D-71B1-D912D8F44A8F}"/>
              </a:ext>
            </a:extLst>
          </p:cNvPr>
          <p:cNvCxnSpPr/>
          <p:nvPr/>
        </p:nvCxnSpPr>
        <p:spPr>
          <a:xfrm rot="10800000">
            <a:off x="11483900" y="13979396"/>
            <a:ext cx="4839586" cy="510932"/>
          </a:xfrm>
          <a:prstGeom prst="bentConnector3">
            <a:avLst>
              <a:gd name="adj1" fmla="val 20084"/>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66775F40-FE5C-5ED2-1B26-C2F2D345ED7F}"/>
              </a:ext>
            </a:extLst>
          </p:cNvPr>
          <p:cNvPicPr>
            <a:picLocks noChangeAspect="1"/>
          </p:cNvPicPr>
          <p:nvPr/>
        </p:nvPicPr>
        <p:blipFill>
          <a:blip r:embed="rId7"/>
          <a:stretch>
            <a:fillRect/>
          </a:stretch>
        </p:blipFill>
        <p:spPr>
          <a:xfrm>
            <a:off x="10149987" y="9689550"/>
            <a:ext cx="2253477" cy="2503861"/>
          </a:xfrm>
          <a:prstGeom prst="rect">
            <a:avLst/>
          </a:prstGeom>
        </p:spPr>
      </p:pic>
      <p:pic>
        <p:nvPicPr>
          <p:cNvPr id="12" name="Image 11">
            <a:extLst>
              <a:ext uri="{FF2B5EF4-FFF2-40B4-BE49-F238E27FC236}">
                <a16:creationId xmlns:a16="http://schemas.microsoft.com/office/drawing/2014/main" id="{CAA2DEEF-B015-8807-044A-9F33A7E3E227}"/>
              </a:ext>
            </a:extLst>
          </p:cNvPr>
          <p:cNvPicPr>
            <a:picLocks noChangeAspect="1"/>
          </p:cNvPicPr>
          <p:nvPr/>
        </p:nvPicPr>
        <p:blipFill>
          <a:blip r:embed="rId8"/>
          <a:stretch>
            <a:fillRect/>
          </a:stretch>
        </p:blipFill>
        <p:spPr>
          <a:xfrm>
            <a:off x="17886041" y="9072874"/>
            <a:ext cx="2522333" cy="3040621"/>
          </a:xfrm>
          <a:prstGeom prst="rect">
            <a:avLst/>
          </a:prstGeom>
        </p:spPr>
      </p:pic>
      <p:pic>
        <p:nvPicPr>
          <p:cNvPr id="16" name="Image 15">
            <a:extLst>
              <a:ext uri="{FF2B5EF4-FFF2-40B4-BE49-F238E27FC236}">
                <a16:creationId xmlns:a16="http://schemas.microsoft.com/office/drawing/2014/main" id="{6993D39E-71D6-EAA7-1AEE-BD22E676AEBB}"/>
              </a:ext>
            </a:extLst>
          </p:cNvPr>
          <p:cNvPicPr>
            <a:picLocks noChangeAspect="1"/>
          </p:cNvPicPr>
          <p:nvPr/>
        </p:nvPicPr>
        <p:blipFill>
          <a:blip r:embed="rId9"/>
          <a:stretch>
            <a:fillRect/>
          </a:stretch>
        </p:blipFill>
        <p:spPr>
          <a:xfrm>
            <a:off x="9987558" y="3064607"/>
            <a:ext cx="5067337" cy="4495833"/>
          </a:xfrm>
          <a:prstGeom prst="rect">
            <a:avLst/>
          </a:prstGeom>
        </p:spPr>
      </p:pic>
      <p:pic>
        <p:nvPicPr>
          <p:cNvPr id="18" name="Image 17">
            <a:extLst>
              <a:ext uri="{FF2B5EF4-FFF2-40B4-BE49-F238E27FC236}">
                <a16:creationId xmlns:a16="http://schemas.microsoft.com/office/drawing/2014/main" id="{C6C2AE4F-C219-F08D-4103-BF89045293BA}"/>
              </a:ext>
            </a:extLst>
          </p:cNvPr>
          <p:cNvPicPr>
            <a:picLocks noChangeAspect="1"/>
          </p:cNvPicPr>
          <p:nvPr/>
        </p:nvPicPr>
        <p:blipFill>
          <a:blip r:embed="rId10"/>
          <a:stretch>
            <a:fillRect/>
          </a:stretch>
        </p:blipFill>
        <p:spPr>
          <a:xfrm>
            <a:off x="12562037" y="8517819"/>
            <a:ext cx="5235568" cy="3703592"/>
          </a:xfrm>
          <a:prstGeom prst="rect">
            <a:avLst/>
          </a:prstGeom>
        </p:spPr>
      </p:pic>
      <p:pic>
        <p:nvPicPr>
          <p:cNvPr id="20" name="Image 19">
            <a:extLst>
              <a:ext uri="{FF2B5EF4-FFF2-40B4-BE49-F238E27FC236}">
                <a16:creationId xmlns:a16="http://schemas.microsoft.com/office/drawing/2014/main" id="{A9167FA5-D5EF-3A66-0389-874A8EBA8411}"/>
              </a:ext>
            </a:extLst>
          </p:cNvPr>
          <p:cNvPicPr>
            <a:picLocks noChangeAspect="1"/>
          </p:cNvPicPr>
          <p:nvPr/>
        </p:nvPicPr>
        <p:blipFill>
          <a:blip r:embed="rId11"/>
          <a:stretch>
            <a:fillRect/>
          </a:stretch>
        </p:blipFill>
        <p:spPr>
          <a:xfrm>
            <a:off x="15049106" y="3129902"/>
            <a:ext cx="5162588" cy="4695859"/>
          </a:xfrm>
          <a:prstGeom prst="rect">
            <a:avLst/>
          </a:prstGeom>
        </p:spPr>
      </p:pic>
    </p:spTree>
    <p:extLst>
      <p:ext uri="{BB962C8B-B14F-4D97-AF65-F5344CB8AC3E}">
        <p14:creationId xmlns:p14="http://schemas.microsoft.com/office/powerpoint/2010/main" val="38808071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C878A9CFA2B74EA5B56F8DFD3F283C" ma:contentTypeVersion="2" ma:contentTypeDescription="Crée un document." ma:contentTypeScope="" ma:versionID="09cea56e8964395adce5b6c2a1c3395a">
  <xsd:schema xmlns:xsd="http://www.w3.org/2001/XMLSchema" xmlns:xs="http://www.w3.org/2001/XMLSchema" xmlns:p="http://schemas.microsoft.com/office/2006/metadata/properties" xmlns:ns2="d19bf12b-0177-417d-bc4c-dfefd0e3f95e" targetNamespace="http://schemas.microsoft.com/office/2006/metadata/properties" ma:root="true" ma:fieldsID="c1ad8227b94a78187b139ed7725cd735" ns2:_="">
    <xsd:import namespace="d19bf12b-0177-417d-bc4c-dfefd0e3f95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bf12b-0177-417d-bc4c-dfefd0e3f9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5385A4-CA84-4021-8584-08878F1074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85C697-8C67-40A8-91C6-D061828ECBFF}">
  <ds:schemaRefs>
    <ds:schemaRef ds:uri="http://schemas.microsoft.com/sharepoint/v3/contenttype/forms"/>
  </ds:schemaRefs>
</ds:datastoreItem>
</file>

<file path=customXml/itemProps3.xml><?xml version="1.0" encoding="utf-8"?>
<ds:datastoreItem xmlns:ds="http://schemas.openxmlformats.org/officeDocument/2006/customXml" ds:itemID="{175917EA-0CB3-430B-A3CC-BFF4201312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bf12b-0177-417d-bc4c-dfefd0e3f9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TotalTime>
  <Words>484</Words>
  <Application>Microsoft Office PowerPoint</Application>
  <PresentationFormat>Personnalisé</PresentationFormat>
  <Paragraphs>50</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Proxima Nova</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Emilie JOURDAN</dc:creator>
  <cp:lastModifiedBy>Matthieu Sereno</cp:lastModifiedBy>
  <cp:revision>77</cp:revision>
  <cp:lastPrinted>2015-10-13T14:04:10Z</cp:lastPrinted>
  <dcterms:created xsi:type="dcterms:W3CDTF">2015-06-22T06:57:43Z</dcterms:created>
  <dcterms:modified xsi:type="dcterms:W3CDTF">2022-05-12T12:18:35Z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0x010100BAC878A9CFA2B74EA5B56F8DFD3F283C</vt:lpwstr>
  </property>
</Properties>
</file>