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Montserrat Bold" charset="1" panose="00000800000000000000"/>
      <p:regular r:id="rId19"/>
    </p:embeddedFont>
    <p:embeddedFont>
      <p:font typeface="Montserrat" charset="1" panose="00000500000000000000"/>
      <p:regular r:id="rId20"/>
    </p:embeddedFont>
    <p:embeddedFont>
      <p:font typeface="Open Sans 1 Bold" charset="1" panose="00000000000000000000"/>
      <p:regular r:id="rId21"/>
    </p:embeddedFont>
    <p:embeddedFont>
      <p:font typeface="Big Shoulders Display Bold" charset="1" panose="00000000000000000000"/>
      <p:regular r:id="rId27"/>
    </p:embeddedFont>
    <p:embeddedFont>
      <p:font typeface="Arial" charset="1" panose="020B0502020202020204"/>
      <p:regular r:id="rId28"/>
    </p:embeddedFont>
    <p:embeddedFont>
      <p:font typeface="Open Sans 2" charset="1" panose="020B0606030504020204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notesMasters/notesMaster1.xml" Type="http://schemas.openxmlformats.org/officeDocument/2006/relationships/notesMaster"/><Relationship Id="rId17" Target="theme/theme2.xml" Type="http://schemas.openxmlformats.org/officeDocument/2006/relationships/theme"/><Relationship Id="rId18" Target="notesSlides/notesSlide1.xml" Type="http://schemas.openxmlformats.org/officeDocument/2006/relationships/notes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notesSlides/notesSlide2.xml" Type="http://schemas.openxmlformats.org/officeDocument/2006/relationships/notesSlide"/><Relationship Id="rId23" Target="notesSlides/notesSlide3.xml" Type="http://schemas.openxmlformats.org/officeDocument/2006/relationships/notesSlide"/><Relationship Id="rId24" Target="notesSlides/notesSlide4.xml" Type="http://schemas.openxmlformats.org/officeDocument/2006/relationships/notesSlide"/><Relationship Id="rId25" Target="notesSlides/notesSlide5.xml" Type="http://schemas.openxmlformats.org/officeDocument/2006/relationships/notesSlide"/><Relationship Id="rId26" Target="notesSlides/notesSlide6.xml" Type="http://schemas.openxmlformats.org/officeDocument/2006/relationships/notes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notesSlides/notesSlide7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8.xml" Type="http://schemas.openxmlformats.org/officeDocument/2006/relationships/notesSlide"/><Relationship Id="rId31" Target="notesSlides/notesSlide9.xml" Type="http://schemas.openxmlformats.org/officeDocument/2006/relationships/notesSlide"/><Relationship Id="rId32" Target="fonts/font32.fntdata" Type="http://schemas.openxmlformats.org/officeDocument/2006/relationships/font"/><Relationship Id="rId33" Target="notesSlides/notesSlide10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8.png" Type="http://schemas.openxmlformats.org/officeDocument/2006/relationships/image"/><Relationship Id="rId6" Target="../media/image3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png" Type="http://schemas.openxmlformats.org/officeDocument/2006/relationships/image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svg" Type="http://schemas.openxmlformats.org/officeDocument/2006/relationships/image"/><Relationship Id="rId11" Target="../media/image8.png" Type="http://schemas.openxmlformats.org/officeDocument/2006/relationships/image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26.pn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31.png" Type="http://schemas.openxmlformats.org/officeDocument/2006/relationships/image"/><Relationship Id="rId6" Target="../media/image8.png" Type="http://schemas.openxmlformats.org/officeDocument/2006/relationships/image"/><Relationship Id="rId7" Target="../media/image3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svg" Type="http://schemas.openxmlformats.org/officeDocument/2006/relationships/image"/><Relationship Id="rId11" Target="../media/image39.png" Type="http://schemas.openxmlformats.org/officeDocument/2006/relationships/image"/><Relationship Id="rId12" Target="../media/image40.svg" Type="http://schemas.openxmlformats.org/officeDocument/2006/relationships/image"/><Relationship Id="rId13" Target="../media/image26.png" Type="http://schemas.openxmlformats.org/officeDocument/2006/relationships/image"/><Relationship Id="rId14" Target="../media/image41.png" Type="http://schemas.openxmlformats.org/officeDocument/2006/relationships/image"/><Relationship Id="rId15" Target="../media/image42.svg" Type="http://schemas.openxmlformats.org/officeDocument/2006/relationships/image"/><Relationship Id="rId16" Target="../media/image1.png" Type="http://schemas.openxmlformats.org/officeDocument/2006/relationships/image"/><Relationship Id="rId17" Target="../media/image8.png" Type="http://schemas.openxmlformats.org/officeDocument/2006/relationships/image"/><Relationship Id="rId2" Target="../notesSlides/notesSlide7.xml" Type="http://schemas.openxmlformats.org/officeDocument/2006/relationships/notesSlid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33.png" Type="http://schemas.openxmlformats.org/officeDocument/2006/relationships/image"/><Relationship Id="rId6" Target="../media/image34.svg" Type="http://schemas.openxmlformats.org/officeDocument/2006/relationships/image"/><Relationship Id="rId7" Target="../media/image35.png" Type="http://schemas.openxmlformats.org/officeDocument/2006/relationships/image"/><Relationship Id="rId8" Target="../media/image36.svg" Type="http://schemas.openxmlformats.org/officeDocument/2006/relationships/image"/><Relationship Id="rId9" Target="../media/image3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png" Type="http://schemas.openxmlformats.org/officeDocument/2006/relationships/image"/><Relationship Id="rId11" Target="../media/image42.svg" Type="http://schemas.openxmlformats.org/officeDocument/2006/relationships/image"/><Relationship Id="rId12" Target="../media/image1.png" Type="http://schemas.openxmlformats.org/officeDocument/2006/relationships/image"/><Relationship Id="rId13" Target="../media/image43.png" Type="http://schemas.openxmlformats.org/officeDocument/2006/relationships/image"/><Relationship Id="rId14" Target="../media/image44.png" Type="http://schemas.openxmlformats.org/officeDocument/2006/relationships/image"/><Relationship Id="rId15" Target="../media/image45.png" Type="http://schemas.openxmlformats.org/officeDocument/2006/relationships/image"/><Relationship Id="rId16" Target="../media/image46.png" Type="http://schemas.openxmlformats.org/officeDocument/2006/relationships/image"/><Relationship Id="rId17" Target="../media/image47.png" Type="http://schemas.openxmlformats.org/officeDocument/2006/relationships/image"/><Relationship Id="rId2" Target="../notesSlides/notesSlide8.xml" Type="http://schemas.openxmlformats.org/officeDocument/2006/relationships/notesSlid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33.png" Type="http://schemas.openxmlformats.org/officeDocument/2006/relationships/image"/><Relationship Id="rId6" Target="../media/image34.svg" Type="http://schemas.openxmlformats.org/officeDocument/2006/relationships/image"/><Relationship Id="rId7" Target="../media/image35.png" Type="http://schemas.openxmlformats.org/officeDocument/2006/relationships/image"/><Relationship Id="rId8" Target="../media/image36.sv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svg" Type="http://schemas.openxmlformats.org/officeDocument/2006/relationships/image"/><Relationship Id="rId11" Target="../media/image39.png" Type="http://schemas.openxmlformats.org/officeDocument/2006/relationships/image"/><Relationship Id="rId12" Target="../media/image40.svg" Type="http://schemas.openxmlformats.org/officeDocument/2006/relationships/image"/><Relationship Id="rId13" Target="../media/image26.png" Type="http://schemas.openxmlformats.org/officeDocument/2006/relationships/image"/><Relationship Id="rId14" Target="../media/image41.png" Type="http://schemas.openxmlformats.org/officeDocument/2006/relationships/image"/><Relationship Id="rId15" Target="../media/image42.svg" Type="http://schemas.openxmlformats.org/officeDocument/2006/relationships/image"/><Relationship Id="rId16" Target="../media/image1.png" Type="http://schemas.openxmlformats.org/officeDocument/2006/relationships/image"/><Relationship Id="rId17" Target="../media/image48.png" Type="http://schemas.openxmlformats.org/officeDocument/2006/relationships/image"/><Relationship Id="rId2" Target="../notesSlides/notesSlide9.xml" Type="http://schemas.openxmlformats.org/officeDocument/2006/relationships/notesSlid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33.png" Type="http://schemas.openxmlformats.org/officeDocument/2006/relationships/image"/><Relationship Id="rId6" Target="../media/image34.svg" Type="http://schemas.openxmlformats.org/officeDocument/2006/relationships/image"/><Relationship Id="rId7" Target="../media/image35.png" Type="http://schemas.openxmlformats.org/officeDocument/2006/relationships/image"/><Relationship Id="rId8" Target="../media/image36.svg" Type="http://schemas.openxmlformats.org/officeDocument/2006/relationships/image"/><Relationship Id="rId9" Target="../media/image3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898322">
            <a:off x="12872211" y="-2776467"/>
            <a:ext cx="8774178" cy="8796169"/>
            <a:chOff x="0" y="0"/>
            <a:chExt cx="11698904" cy="117282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698859" cy="11728196"/>
            </a:xfrm>
            <a:custGeom>
              <a:avLst/>
              <a:gdLst/>
              <a:ahLst/>
              <a:cxnLst/>
              <a:rect r="r" b="b" t="t" l="l"/>
              <a:pathLst>
                <a:path h="11728196" w="11698859">
                  <a:moveTo>
                    <a:pt x="0" y="0"/>
                  </a:moveTo>
                  <a:lnTo>
                    <a:pt x="11698859" y="0"/>
                  </a:lnTo>
                  <a:lnTo>
                    <a:pt x="11698859" y="11728196"/>
                  </a:lnTo>
                  <a:lnTo>
                    <a:pt x="0" y="117281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" r="0" b="-1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463626" y="1621617"/>
            <a:ext cx="753561" cy="753561"/>
          </a:xfrm>
          <a:custGeom>
            <a:avLst/>
            <a:gdLst/>
            <a:ahLst/>
            <a:cxnLst/>
            <a:rect r="r" b="b" t="t" l="l"/>
            <a:pathLst>
              <a:path h="753561" w="753561">
                <a:moveTo>
                  <a:pt x="0" y="0"/>
                </a:moveTo>
                <a:lnTo>
                  <a:pt x="753561" y="0"/>
                </a:lnTo>
                <a:lnTo>
                  <a:pt x="753561" y="753561"/>
                </a:lnTo>
                <a:lnTo>
                  <a:pt x="0" y="753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78711" y="7667323"/>
            <a:ext cx="1578921" cy="1578921"/>
          </a:xfrm>
          <a:custGeom>
            <a:avLst/>
            <a:gdLst/>
            <a:ahLst/>
            <a:cxnLst/>
            <a:rect r="r" b="b" t="t" l="l"/>
            <a:pathLst>
              <a:path h="1578921" w="1578921">
                <a:moveTo>
                  <a:pt x="0" y="0"/>
                </a:moveTo>
                <a:lnTo>
                  <a:pt x="1578921" y="0"/>
                </a:lnTo>
                <a:lnTo>
                  <a:pt x="1578921" y="1578921"/>
                </a:lnTo>
                <a:lnTo>
                  <a:pt x="0" y="15789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451474"/>
            <a:ext cx="12439315" cy="157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440"/>
              </a:lnSpc>
            </a:pPr>
            <a:r>
              <a:rPr lang="en-US" sz="8000">
                <a:solidFill>
                  <a:srgbClr val="7900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SalvaPOS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23916" y="9645821"/>
            <a:ext cx="7173539" cy="276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51"/>
              </a:lnSpc>
            </a:pPr>
            <a:r>
              <a:rPr lang="en-US" sz="1399">
                <a:solidFill>
                  <a:srgbClr val="7900FF"/>
                </a:solidFill>
                <a:latin typeface="Montserrat"/>
                <a:ea typeface="Montserrat"/>
                <a:cs typeface="Montserrat"/>
                <a:sym typeface="Montserrat"/>
              </a:rPr>
              <a:t>Docente Instructor : Christian Lazcano - ch.lazcano@profesor.duoc.cl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94577" y="7250128"/>
            <a:ext cx="4768751" cy="2167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3500">
                <a:solidFill>
                  <a:srgbClr val="7900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Integrantes:</a:t>
            </a:r>
          </a:p>
          <a:p>
            <a:pPr algn="ctr">
              <a:lnSpc>
                <a:spcPts val="5880"/>
              </a:lnSpc>
            </a:pPr>
            <a:r>
              <a:rPr lang="en-US" sz="3500">
                <a:solidFill>
                  <a:srgbClr val="7900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Richard Araneda</a:t>
            </a:r>
          </a:p>
          <a:p>
            <a:pPr algn="ctr">
              <a:lnSpc>
                <a:spcPts val="5880"/>
              </a:lnSpc>
            </a:pPr>
            <a:r>
              <a:rPr lang="en-US" sz="3500">
                <a:solidFill>
                  <a:srgbClr val="7900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Pablo Avila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61" t="0" r="-61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224096"/>
            <a:ext cx="6398421" cy="7107580"/>
            <a:chOff x="0" y="0"/>
            <a:chExt cx="8531228" cy="947677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531225" cy="9476740"/>
            </a:xfrm>
            <a:custGeom>
              <a:avLst/>
              <a:gdLst/>
              <a:ahLst/>
              <a:cxnLst/>
              <a:rect r="r" b="b" t="t" l="l"/>
              <a:pathLst>
                <a:path h="9476740" w="8531225">
                  <a:moveTo>
                    <a:pt x="0" y="0"/>
                  </a:moveTo>
                  <a:lnTo>
                    <a:pt x="8531225" y="0"/>
                  </a:lnTo>
                  <a:lnTo>
                    <a:pt x="8531225" y="9476740"/>
                  </a:lnTo>
                  <a:lnTo>
                    <a:pt x="0" y="94767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48" r="0" b="-48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1403965">
            <a:off x="2625128" y="4530475"/>
            <a:ext cx="2682392" cy="2682392"/>
            <a:chOff x="0" y="0"/>
            <a:chExt cx="3576523" cy="357652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576574" cy="3576574"/>
            </a:xfrm>
            <a:custGeom>
              <a:avLst/>
              <a:gdLst/>
              <a:ahLst/>
              <a:cxnLst/>
              <a:rect r="r" b="b" t="t" l="l"/>
              <a:pathLst>
                <a:path h="3576574" w="3576574">
                  <a:moveTo>
                    <a:pt x="0" y="0"/>
                  </a:moveTo>
                  <a:lnTo>
                    <a:pt x="3576574" y="0"/>
                  </a:lnTo>
                  <a:lnTo>
                    <a:pt x="3576574" y="3576574"/>
                  </a:lnTo>
                  <a:lnTo>
                    <a:pt x="0" y="35765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1" b="1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8385660" y="2402282"/>
            <a:ext cx="7763709" cy="4260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85"/>
              </a:lnSpc>
            </a:pPr>
            <a:r>
              <a:rPr lang="en-US" sz="13988">
                <a:solidFill>
                  <a:srgbClr val="FF0099"/>
                </a:solidFill>
                <a:latin typeface="Big Shoulders Display Bold"/>
                <a:ea typeface="Big Shoulders Display Bold"/>
                <a:cs typeface="Big Shoulders Display Bold"/>
                <a:sym typeface="Big Shoulders Display Bold"/>
              </a:rPr>
              <a:t>SalvaPOS</a:t>
            </a:r>
          </a:p>
          <a:p>
            <a:pPr algn="ctr">
              <a:lnSpc>
                <a:spcPts val="16785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8385660" y="6339206"/>
            <a:ext cx="776370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0099"/>
                </a:solidFill>
                <a:latin typeface="Open Sans 2"/>
                <a:ea typeface="Open Sans 2"/>
                <a:cs typeface="Open Sans 2"/>
                <a:sym typeface="Open Sans 2"/>
              </a:rPr>
              <a:t>Pablo Avila - Richard Araneda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23916" y="9645821"/>
            <a:ext cx="7173539" cy="276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51"/>
              </a:lnSpc>
            </a:pPr>
            <a:r>
              <a:rPr lang="en-US" sz="1399">
                <a:solidFill>
                  <a:srgbClr val="7900FF"/>
                </a:solidFill>
                <a:latin typeface="Montserrat"/>
                <a:ea typeface="Montserrat"/>
                <a:cs typeface="Montserrat"/>
                <a:sym typeface="Montserrat"/>
              </a:rPr>
              <a:t>Docente Instructor : Christian Lazcano - ch.lazcano@profesor.duoc.cl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607304" y="4642485"/>
            <a:ext cx="4508966" cy="501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2"/>
              </a:lnSpc>
            </a:pPr>
            <a:r>
              <a:rPr lang="en-US" sz="2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Finalidad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37398" y="2887711"/>
            <a:ext cx="8397219" cy="1579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31"/>
              </a:lnSpc>
            </a:pPr>
            <a:r>
              <a:rPr lang="en-US" sz="734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Introducción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37398" y="4529487"/>
            <a:ext cx="7195263" cy="3034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5"/>
              </a:lnSpc>
            </a:pPr>
            <a:r>
              <a:rPr lang="en-US" sz="2093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En este proyecto tenemos como objetivo  desarrollar un sistema de punto y venta  (POS) especializado para una farmacéutica  en  la cual as farmacias requieren soluciones tecnológicas que permitan gestionar de manera eficiente las ventas, inventarios, y atención al cliente, garantizando un servicio ágil y preciso.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607304" y="5296572"/>
            <a:ext cx="5929606" cy="1720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4"/>
              </a:lnSpc>
            </a:pPr>
            <a:r>
              <a:rPr lang="en-US" sz="2093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Lo que nosotros vamos a implementar es </a:t>
            </a:r>
          </a:p>
          <a:p>
            <a:pPr algn="l">
              <a:lnSpc>
                <a:spcPts val="3515"/>
              </a:lnSpc>
            </a:pPr>
            <a:r>
              <a:rPr lang="en-US" sz="2093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Gestion de Inventario , Procesamiento de ventas , Procesamiento de pagos  con todo eso lo veremos en Product Backlog en Trello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37398" y="7726561"/>
            <a:ext cx="7195263" cy="2158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1879" indent="-225940" lvl="1">
              <a:lnSpc>
                <a:spcPts val="3514"/>
              </a:lnSpc>
              <a:buFont typeface="Arial"/>
              <a:buChar char="•"/>
            </a:pPr>
            <a:r>
              <a:rPr lang="en-US" sz="2093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Requerimientos de alto nivel :</a:t>
            </a:r>
          </a:p>
          <a:p>
            <a:pPr algn="l" marL="451879" indent="-225940" lvl="1">
              <a:lnSpc>
                <a:spcPts val="3514"/>
              </a:lnSpc>
              <a:buFont typeface="Arial"/>
              <a:buChar char="•"/>
            </a:pPr>
            <a:r>
              <a:rPr lang="en-US" sz="2093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Gestión de Inventa</a:t>
            </a:r>
            <a:r>
              <a:rPr lang="en-US" sz="2093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rio </a:t>
            </a:r>
          </a:p>
          <a:p>
            <a:pPr algn="l" marL="451879" indent="-225940" lvl="1">
              <a:lnSpc>
                <a:spcPts val="3514"/>
              </a:lnSpc>
              <a:buFont typeface="Arial"/>
              <a:buChar char="•"/>
            </a:pPr>
            <a:r>
              <a:rPr lang="en-US" sz="2093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Procesamiento de Ventas</a:t>
            </a:r>
          </a:p>
          <a:p>
            <a:pPr algn="l" marL="451879" indent="-225940" lvl="1">
              <a:lnSpc>
                <a:spcPts val="3514"/>
              </a:lnSpc>
              <a:buFont typeface="Arial"/>
              <a:buChar char="•"/>
            </a:pPr>
            <a:r>
              <a:rPr lang="en-US" sz="2093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Gestión de Precios y Promociones</a:t>
            </a:r>
          </a:p>
          <a:p>
            <a:pPr algn="l" marL="451879" indent="-225940" lvl="1">
              <a:lnSpc>
                <a:spcPts val="3515"/>
              </a:lnSpc>
              <a:buFont typeface="Arial"/>
              <a:buChar char="•"/>
            </a:pPr>
            <a:r>
              <a:rPr lang="en-US" sz="2093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Procesamiento de pagos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0" y="-74012"/>
            <a:ext cx="18288000" cy="1948373"/>
          </a:xfrm>
          <a:custGeom>
            <a:avLst/>
            <a:gdLst/>
            <a:ahLst/>
            <a:cxnLst/>
            <a:rect r="r" b="b" t="t" l="l"/>
            <a:pathLst>
              <a:path h="1948373" w="18288000">
                <a:moveTo>
                  <a:pt x="0" y="0"/>
                </a:moveTo>
                <a:lnTo>
                  <a:pt x="18288000" y="0"/>
                </a:lnTo>
                <a:lnTo>
                  <a:pt x="18288000" y="1948373"/>
                </a:lnTo>
                <a:lnTo>
                  <a:pt x="0" y="19483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rot="5366256">
            <a:off x="7639536" y="6551155"/>
            <a:ext cx="3881599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2358931" y="8366004"/>
            <a:ext cx="1318325" cy="1464439"/>
            <a:chOff x="0" y="0"/>
            <a:chExt cx="1757767" cy="195258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57807" cy="1952625"/>
            </a:xfrm>
            <a:custGeom>
              <a:avLst/>
              <a:gdLst/>
              <a:ahLst/>
              <a:cxnLst/>
              <a:rect r="r" b="b" t="t" l="l"/>
              <a:pathLst>
                <a:path h="1952625" w="1757807">
                  <a:moveTo>
                    <a:pt x="0" y="0"/>
                  </a:moveTo>
                  <a:lnTo>
                    <a:pt x="1757807" y="0"/>
                  </a:lnTo>
                  <a:lnTo>
                    <a:pt x="1757807" y="1952625"/>
                  </a:lnTo>
                  <a:lnTo>
                    <a:pt x="0" y="19526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48" r="2" b="-46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7536833">
            <a:off x="-4428213" y="-2916505"/>
            <a:ext cx="9627545" cy="9651674"/>
            <a:chOff x="0" y="0"/>
            <a:chExt cx="12836727" cy="128688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36779" cy="12868910"/>
            </a:xfrm>
            <a:custGeom>
              <a:avLst/>
              <a:gdLst/>
              <a:ahLst/>
              <a:cxnLst/>
              <a:rect r="r" b="b" t="t" l="l"/>
              <a:pathLst>
                <a:path h="12868910" w="12836779">
                  <a:moveTo>
                    <a:pt x="0" y="0"/>
                  </a:moveTo>
                  <a:lnTo>
                    <a:pt x="12836779" y="0"/>
                  </a:lnTo>
                  <a:lnTo>
                    <a:pt x="12836779" y="12868910"/>
                  </a:lnTo>
                  <a:lnTo>
                    <a:pt x="0" y="128689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" r="0" b="-1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7390681" y="2924562"/>
            <a:ext cx="3024888" cy="529127"/>
          </a:xfrm>
          <a:custGeom>
            <a:avLst/>
            <a:gdLst/>
            <a:ahLst/>
            <a:cxnLst/>
            <a:rect r="r" b="b" t="t" l="l"/>
            <a:pathLst>
              <a:path h="529127" w="3024888">
                <a:moveTo>
                  <a:pt x="0" y="0"/>
                </a:moveTo>
                <a:lnTo>
                  <a:pt x="3024888" y="0"/>
                </a:lnTo>
                <a:lnTo>
                  <a:pt x="3024888" y="529127"/>
                </a:lnTo>
                <a:lnTo>
                  <a:pt x="0" y="5291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390681" y="2697869"/>
            <a:ext cx="3024888" cy="755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8"/>
              </a:lnSpc>
            </a:pPr>
            <a:r>
              <a:rPr lang="en-US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Efectos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5929194" y="2764365"/>
            <a:ext cx="1182733" cy="1081663"/>
            <a:chOff x="0" y="0"/>
            <a:chExt cx="1576977" cy="144221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76959" cy="1442212"/>
            </a:xfrm>
            <a:custGeom>
              <a:avLst/>
              <a:gdLst/>
              <a:ahLst/>
              <a:cxnLst/>
              <a:rect r="r" b="b" t="t" l="l"/>
              <a:pathLst>
                <a:path h="1442212" w="1576959">
                  <a:moveTo>
                    <a:pt x="0" y="0"/>
                  </a:moveTo>
                  <a:lnTo>
                    <a:pt x="1576959" y="0"/>
                  </a:lnTo>
                  <a:lnTo>
                    <a:pt x="1576959" y="1442212"/>
                  </a:lnTo>
                  <a:lnTo>
                    <a:pt x="0" y="14422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41" t="0" r="-42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6039250" y="6953550"/>
            <a:ext cx="962621" cy="1257581"/>
            <a:chOff x="0" y="0"/>
            <a:chExt cx="1283495" cy="16767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3462" cy="1676781"/>
            </a:xfrm>
            <a:custGeom>
              <a:avLst/>
              <a:gdLst/>
              <a:ahLst/>
              <a:cxnLst/>
              <a:rect r="r" b="b" t="t" l="l"/>
              <a:pathLst>
                <a:path h="1676781" w="1283462">
                  <a:moveTo>
                    <a:pt x="0" y="0"/>
                  </a:moveTo>
                  <a:lnTo>
                    <a:pt x="1283462" y="0"/>
                  </a:lnTo>
                  <a:lnTo>
                    <a:pt x="1283462" y="1676781"/>
                  </a:lnTo>
                  <a:lnTo>
                    <a:pt x="0" y="16767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31" r="-2" b="-3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7390681" y="5030442"/>
            <a:ext cx="3024888" cy="529127"/>
          </a:xfrm>
          <a:custGeom>
            <a:avLst/>
            <a:gdLst/>
            <a:ahLst/>
            <a:cxnLst/>
            <a:rect r="r" b="b" t="t" l="l"/>
            <a:pathLst>
              <a:path h="529127" w="3024888">
                <a:moveTo>
                  <a:pt x="0" y="0"/>
                </a:moveTo>
                <a:lnTo>
                  <a:pt x="3024888" y="0"/>
                </a:lnTo>
                <a:lnTo>
                  <a:pt x="3024888" y="529127"/>
                </a:lnTo>
                <a:lnTo>
                  <a:pt x="0" y="5291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390681" y="4803749"/>
            <a:ext cx="3024888" cy="755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8"/>
              </a:lnSpc>
            </a:pPr>
            <a:r>
              <a:rPr lang="en-US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Problema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7390681" y="7136208"/>
            <a:ext cx="3024888" cy="529127"/>
          </a:xfrm>
          <a:custGeom>
            <a:avLst/>
            <a:gdLst/>
            <a:ahLst/>
            <a:cxnLst/>
            <a:rect r="r" b="b" t="t" l="l"/>
            <a:pathLst>
              <a:path h="529127" w="3024888">
                <a:moveTo>
                  <a:pt x="0" y="0"/>
                </a:moveTo>
                <a:lnTo>
                  <a:pt x="3024888" y="0"/>
                </a:lnTo>
                <a:lnTo>
                  <a:pt x="3024888" y="529127"/>
                </a:lnTo>
                <a:lnTo>
                  <a:pt x="0" y="5291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390681" y="6909515"/>
            <a:ext cx="3024888" cy="755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8"/>
              </a:lnSpc>
            </a:pPr>
            <a:r>
              <a:rPr lang="en-US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Causas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28700" y="6953550"/>
            <a:ext cx="1415850" cy="1415850"/>
          </a:xfrm>
          <a:custGeom>
            <a:avLst/>
            <a:gdLst/>
            <a:ahLst/>
            <a:cxnLst/>
            <a:rect r="r" b="b" t="t" l="l"/>
            <a:pathLst>
              <a:path h="1415850" w="1415850">
                <a:moveTo>
                  <a:pt x="0" y="0"/>
                </a:moveTo>
                <a:lnTo>
                  <a:pt x="1415851" y="0"/>
                </a:lnTo>
                <a:lnTo>
                  <a:pt x="1415851" y="1415851"/>
                </a:lnTo>
                <a:lnTo>
                  <a:pt x="0" y="1415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2051210" y="4201035"/>
            <a:ext cx="5927957" cy="3707667"/>
            <a:chOff x="0" y="0"/>
            <a:chExt cx="7903943" cy="494355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903972" cy="4943602"/>
            </a:xfrm>
            <a:custGeom>
              <a:avLst/>
              <a:gdLst/>
              <a:ahLst/>
              <a:cxnLst/>
              <a:rect r="r" b="b" t="t" l="l"/>
              <a:pathLst>
                <a:path h="4943602" w="7903972">
                  <a:moveTo>
                    <a:pt x="0" y="0"/>
                  </a:moveTo>
                  <a:lnTo>
                    <a:pt x="7903972" y="0"/>
                  </a:lnTo>
                  <a:lnTo>
                    <a:pt x="7903972" y="4943602"/>
                  </a:lnTo>
                  <a:lnTo>
                    <a:pt x="0" y="49436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7390681" y="1140275"/>
            <a:ext cx="8194363" cy="1285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09"/>
              </a:lnSpc>
            </a:pPr>
            <a:r>
              <a:rPr lang="en-US" sz="7368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Problema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540772" y="5375060"/>
            <a:ext cx="4868545" cy="1881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7"/>
              </a:lnSpc>
            </a:pPr>
            <a:r>
              <a:rPr lang="en-US" sz="179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Sobre el Inventario</a:t>
            </a:r>
          </a:p>
          <a:p>
            <a:pPr algn="l">
              <a:lnSpc>
                <a:spcPts val="3007"/>
              </a:lnSpc>
            </a:pPr>
            <a:r>
              <a:rPr lang="en-US" sz="179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Sobre las Ventas y Atención al Cliente</a:t>
            </a:r>
          </a:p>
          <a:p>
            <a:pPr algn="l">
              <a:lnSpc>
                <a:spcPts val="3007"/>
              </a:lnSpc>
            </a:pPr>
            <a:r>
              <a:rPr lang="en-US" sz="179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Sobre el Cumplimiento de Normativas</a:t>
            </a:r>
          </a:p>
          <a:p>
            <a:pPr algn="l">
              <a:lnSpc>
                <a:spcPts val="3007"/>
              </a:lnSpc>
            </a:pPr>
            <a:r>
              <a:rPr lang="en-US" sz="179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Sobre la Toma de Decisiones</a:t>
            </a:r>
          </a:p>
          <a:p>
            <a:pPr algn="l">
              <a:lnSpc>
                <a:spcPts val="3007"/>
              </a:lnSpc>
            </a:pPr>
            <a:r>
              <a:rPr lang="en-US" sz="179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Sobre las Finanzas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540772" y="7757746"/>
            <a:ext cx="7585377" cy="1500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0"/>
              </a:lnSpc>
            </a:pPr>
            <a:r>
              <a:rPr lang="en-US" sz="1793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Falta de Automatización</a:t>
            </a:r>
          </a:p>
          <a:p>
            <a:pPr algn="l">
              <a:lnSpc>
                <a:spcPts val="3010"/>
              </a:lnSpc>
            </a:pPr>
            <a:r>
              <a:rPr lang="en-US" sz="1793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Capacitación Insuficiente</a:t>
            </a:r>
          </a:p>
          <a:p>
            <a:pPr algn="l">
              <a:lnSpc>
                <a:spcPts val="3010"/>
              </a:lnSpc>
            </a:pPr>
            <a:r>
              <a:rPr lang="en-US" sz="1793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Procesos Desactualizados</a:t>
            </a:r>
          </a:p>
          <a:p>
            <a:pPr algn="l">
              <a:lnSpc>
                <a:spcPts val="3011"/>
              </a:lnSpc>
            </a:pPr>
            <a:r>
              <a:rPr lang="en-US" sz="1793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Limitaciones Presupuestarias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540772" y="3253028"/>
            <a:ext cx="7585377" cy="357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1"/>
              </a:lnSpc>
            </a:pPr>
            <a:r>
              <a:rPr lang="en-US" sz="1793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La ineficiencia operativa en la farmacia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5568171" y="597499"/>
            <a:ext cx="2398227" cy="2398227"/>
            <a:chOff x="0" y="0"/>
            <a:chExt cx="3197636" cy="319763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197606" cy="3197606"/>
            </a:xfrm>
            <a:custGeom>
              <a:avLst/>
              <a:gdLst/>
              <a:ahLst/>
              <a:cxnLst/>
              <a:rect r="r" b="b" t="t" l="l"/>
              <a:pathLst>
                <a:path h="3197606" w="3197606">
                  <a:moveTo>
                    <a:pt x="0" y="0"/>
                  </a:moveTo>
                  <a:lnTo>
                    <a:pt x="3197606" y="0"/>
                  </a:lnTo>
                  <a:lnTo>
                    <a:pt x="3197606" y="3197606"/>
                  </a:lnTo>
                  <a:lnTo>
                    <a:pt x="0" y="31976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051465" y="-2544328"/>
            <a:ext cx="9898854" cy="8599630"/>
            <a:chOff x="0" y="0"/>
            <a:chExt cx="13198472" cy="114661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198475" cy="11466195"/>
            </a:xfrm>
            <a:custGeom>
              <a:avLst/>
              <a:gdLst/>
              <a:ahLst/>
              <a:cxnLst/>
              <a:rect r="r" b="b" t="t" l="l"/>
              <a:pathLst>
                <a:path h="11466195" w="13198475">
                  <a:moveTo>
                    <a:pt x="0" y="0"/>
                  </a:moveTo>
                  <a:lnTo>
                    <a:pt x="13198475" y="0"/>
                  </a:lnTo>
                  <a:lnTo>
                    <a:pt x="13198475" y="11466195"/>
                  </a:lnTo>
                  <a:lnTo>
                    <a:pt x="0" y="114661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1" r="0" b="-1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2451468" y="5453784"/>
            <a:ext cx="1335793" cy="1647279"/>
            <a:chOff x="0" y="0"/>
            <a:chExt cx="1781057" cy="219637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1048" cy="2196338"/>
            </a:xfrm>
            <a:custGeom>
              <a:avLst/>
              <a:gdLst/>
              <a:ahLst/>
              <a:cxnLst/>
              <a:rect r="r" b="b" t="t" l="l"/>
              <a:pathLst>
                <a:path h="2196338" w="1781048">
                  <a:moveTo>
                    <a:pt x="0" y="0"/>
                  </a:moveTo>
                  <a:lnTo>
                    <a:pt x="1781048" y="0"/>
                  </a:lnTo>
                  <a:lnTo>
                    <a:pt x="1781048" y="2196338"/>
                  </a:lnTo>
                  <a:lnTo>
                    <a:pt x="0" y="21963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34" r="0" b="-36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5280531" y="5453784"/>
            <a:ext cx="1584089" cy="1640770"/>
            <a:chOff x="0" y="0"/>
            <a:chExt cx="2112119" cy="218769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12137" cy="2187702"/>
            </a:xfrm>
            <a:custGeom>
              <a:avLst/>
              <a:gdLst/>
              <a:ahLst/>
              <a:cxnLst/>
              <a:rect r="r" b="b" t="t" l="l"/>
              <a:pathLst>
                <a:path h="2187702" w="2112137">
                  <a:moveTo>
                    <a:pt x="0" y="0"/>
                  </a:moveTo>
                  <a:lnTo>
                    <a:pt x="2112137" y="0"/>
                  </a:lnTo>
                  <a:lnTo>
                    <a:pt x="2112137" y="2187702"/>
                  </a:lnTo>
                  <a:lnTo>
                    <a:pt x="0" y="2187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3" t="0" r="-2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7908311" y="5453784"/>
            <a:ext cx="1738970" cy="1647279"/>
            <a:chOff x="0" y="0"/>
            <a:chExt cx="2318627" cy="21963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18639" cy="2196338"/>
            </a:xfrm>
            <a:custGeom>
              <a:avLst/>
              <a:gdLst/>
              <a:ahLst/>
              <a:cxnLst/>
              <a:rect r="r" b="b" t="t" l="l"/>
              <a:pathLst>
                <a:path h="2196338" w="2318639">
                  <a:moveTo>
                    <a:pt x="0" y="0"/>
                  </a:moveTo>
                  <a:lnTo>
                    <a:pt x="2318639" y="0"/>
                  </a:lnTo>
                  <a:lnTo>
                    <a:pt x="2318639" y="2196338"/>
                  </a:lnTo>
                  <a:lnTo>
                    <a:pt x="0" y="21963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44" t="0" r="-44" b="-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264032" y="5257597"/>
            <a:ext cx="4953091" cy="3202999"/>
            <a:chOff x="0" y="0"/>
            <a:chExt cx="6604121" cy="427066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604127" cy="4270629"/>
            </a:xfrm>
            <a:custGeom>
              <a:avLst/>
              <a:gdLst/>
              <a:ahLst/>
              <a:cxnLst/>
              <a:rect r="r" b="b" t="t" l="l"/>
              <a:pathLst>
                <a:path h="4270629" w="6604127">
                  <a:moveTo>
                    <a:pt x="0" y="0"/>
                  </a:moveTo>
                  <a:lnTo>
                    <a:pt x="6604127" y="0"/>
                  </a:lnTo>
                  <a:lnTo>
                    <a:pt x="6604127" y="4270629"/>
                  </a:lnTo>
                  <a:lnTo>
                    <a:pt x="0" y="42706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975262" y="1918965"/>
            <a:ext cx="8525731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09"/>
              </a:lnSpc>
            </a:pPr>
            <a:r>
              <a:rPr lang="en-US" sz="7368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Definir el Insight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35896" y="7227904"/>
            <a:ext cx="2227883" cy="2879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0"/>
              </a:lnSpc>
            </a:pPr>
            <a:r>
              <a:rPr lang="en-US" sz="229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-Control de inventario</a:t>
            </a:r>
          </a:p>
          <a:p>
            <a:pPr algn="ctr">
              <a:lnSpc>
                <a:spcPts val="3850"/>
              </a:lnSpc>
            </a:pPr>
            <a:r>
              <a:rPr lang="en-US" sz="229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-Gestion de ventas</a:t>
            </a:r>
          </a:p>
          <a:p>
            <a:pPr algn="ctr">
              <a:lnSpc>
                <a:spcPts val="3850"/>
              </a:lnSpc>
            </a:pPr>
          </a:p>
          <a:p>
            <a:pPr algn="ctr">
              <a:lnSpc>
                <a:spcPts val="385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2005423" y="3380381"/>
            <a:ext cx="8782883" cy="447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5"/>
              </a:lnSpc>
            </a:pPr>
            <a:r>
              <a:rPr lang="en-US" sz="2093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Definiremos la principal necesidad a Resolver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05423" y="7227904"/>
            <a:ext cx="2227883" cy="1422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0"/>
              </a:lnSpc>
            </a:pPr>
            <a:r>
              <a:rPr lang="en-US" sz="229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La ineficiencia operativa en la farmacia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663854" y="7227904"/>
            <a:ext cx="2227883" cy="2451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0"/>
              </a:lnSpc>
            </a:pPr>
            <a:r>
              <a:rPr lang="en-US" sz="2292" spc="-45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Creacion de software punto de venta</a:t>
            </a:r>
          </a:p>
          <a:p>
            <a:pPr algn="ctr">
              <a:lnSpc>
                <a:spcPts val="4354"/>
              </a:lnSpc>
            </a:pPr>
            <a:r>
              <a:rPr lang="en-US" sz="259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SalvaPOS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898322">
            <a:off x="13494379" y="-5235414"/>
            <a:ext cx="8774178" cy="8796169"/>
            <a:chOff x="0" y="0"/>
            <a:chExt cx="11698904" cy="117282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698859" cy="11728196"/>
            </a:xfrm>
            <a:custGeom>
              <a:avLst/>
              <a:gdLst/>
              <a:ahLst/>
              <a:cxnLst/>
              <a:rect r="r" b="b" t="t" l="l"/>
              <a:pathLst>
                <a:path h="11728196" w="11698859">
                  <a:moveTo>
                    <a:pt x="0" y="0"/>
                  </a:moveTo>
                  <a:lnTo>
                    <a:pt x="11698859" y="0"/>
                  </a:lnTo>
                  <a:lnTo>
                    <a:pt x="11698859" y="11728196"/>
                  </a:lnTo>
                  <a:lnTo>
                    <a:pt x="0" y="117281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" r="0" b="-1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83487" y="2086897"/>
            <a:ext cx="6218139" cy="6218139"/>
          </a:xfrm>
          <a:custGeom>
            <a:avLst/>
            <a:gdLst/>
            <a:ahLst/>
            <a:cxnLst/>
            <a:rect r="r" b="b" t="t" l="l"/>
            <a:pathLst>
              <a:path h="6218139" w="6218139">
                <a:moveTo>
                  <a:pt x="0" y="0"/>
                </a:moveTo>
                <a:lnTo>
                  <a:pt x="6218139" y="0"/>
                </a:lnTo>
                <a:lnTo>
                  <a:pt x="6218139" y="6218139"/>
                </a:lnTo>
                <a:lnTo>
                  <a:pt x="0" y="62181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41219" y="2363976"/>
            <a:ext cx="5685684" cy="5688800"/>
          </a:xfrm>
          <a:custGeom>
            <a:avLst/>
            <a:gdLst/>
            <a:ahLst/>
            <a:cxnLst/>
            <a:rect r="r" b="b" t="t" l="l"/>
            <a:pathLst>
              <a:path h="5688800" w="5685684">
                <a:moveTo>
                  <a:pt x="0" y="0"/>
                </a:moveTo>
                <a:lnTo>
                  <a:pt x="5685684" y="0"/>
                </a:lnTo>
                <a:lnTo>
                  <a:pt x="5685684" y="5688800"/>
                </a:lnTo>
                <a:lnTo>
                  <a:pt x="0" y="5688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048950" y="3330326"/>
            <a:ext cx="1555883" cy="1287140"/>
            <a:chOff x="0" y="0"/>
            <a:chExt cx="2074511" cy="171618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74545" cy="1716151"/>
            </a:xfrm>
            <a:custGeom>
              <a:avLst/>
              <a:gdLst/>
              <a:ahLst/>
              <a:cxnLst/>
              <a:rect r="r" b="b" t="t" l="l"/>
              <a:pathLst>
                <a:path h="1716151" w="2074545">
                  <a:moveTo>
                    <a:pt x="0" y="0"/>
                  </a:moveTo>
                  <a:lnTo>
                    <a:pt x="2074545" y="0"/>
                  </a:lnTo>
                  <a:lnTo>
                    <a:pt x="2074545" y="1716151"/>
                  </a:lnTo>
                  <a:lnTo>
                    <a:pt x="0" y="17161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18" r="1" b="-21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928648" y="4685062"/>
            <a:ext cx="5310749" cy="185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70"/>
              </a:lnSpc>
            </a:pPr>
            <a:r>
              <a:rPr lang="en-US" sz="56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Qué hace el sistema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585521" y="933778"/>
            <a:ext cx="1320833" cy="1236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5"/>
              </a:lnSpc>
            </a:pPr>
            <a:r>
              <a:rPr lang="en-US" sz="567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783585" y="917789"/>
            <a:ext cx="8190282" cy="2069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0070" indent="-215035" lvl="1">
              <a:lnSpc>
                <a:spcPts val="3346"/>
              </a:lnSpc>
              <a:buFont typeface="Arial"/>
              <a:buChar char="•"/>
            </a:pPr>
            <a:r>
              <a:rPr lang="en-US" sz="199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-US" sz="199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estión de Inventario:</a:t>
            </a:r>
          </a:p>
          <a:p>
            <a:pPr algn="just">
              <a:lnSpc>
                <a:spcPts val="3346"/>
              </a:lnSpc>
            </a:pPr>
            <a:r>
              <a:rPr lang="en-US" sz="199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-US" sz="199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astrea las ventas en tiempo real, alerta sobre productos con bajo stock y sugiere pedidos de reabastecimiento. Esto asegura que siempre haya suficientes medicamentos y productos disponibles.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506200" y="3477421"/>
            <a:ext cx="7725444" cy="1650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0071" indent="-215036" lvl="1">
              <a:lnSpc>
                <a:spcPts val="3346"/>
              </a:lnSpc>
              <a:buFont typeface="Arial"/>
              <a:buChar char="•"/>
            </a:pPr>
            <a:r>
              <a:rPr lang="en-US" sz="199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Procesamiento de Ventas:</a:t>
            </a:r>
          </a:p>
          <a:p>
            <a:pPr algn="just">
              <a:lnSpc>
                <a:spcPts val="3346"/>
              </a:lnSpc>
            </a:pPr>
            <a:r>
              <a:rPr lang="en-US" sz="199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Permite transacciones rápidas y precisas, escaneo de productos y procesamiento de múltiples formas de pago, mejorando la experiencia del cliente.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506200" y="5783306"/>
            <a:ext cx="5738525" cy="1651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25293" indent="-212646" lvl="1">
              <a:lnSpc>
                <a:spcPts val="3309"/>
              </a:lnSpc>
              <a:buFont typeface="Arial"/>
              <a:buChar char="•"/>
            </a:pPr>
            <a:r>
              <a:rPr lang="en-US" sz="1969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Procesamiento de pagos:</a:t>
            </a:r>
          </a:p>
          <a:p>
            <a:pPr algn="just">
              <a:lnSpc>
                <a:spcPts val="3309"/>
              </a:lnSpc>
            </a:pPr>
            <a:r>
              <a:rPr lang="en-US" sz="1969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Permite procesar pagos con tarjetas de crédito, débito, efectivo y sistemas de pago móvil.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568209" y="8148026"/>
            <a:ext cx="7495556" cy="2069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0071" indent="-215036" lvl="1">
              <a:lnSpc>
                <a:spcPts val="3346"/>
              </a:lnSpc>
              <a:buFont typeface="Arial"/>
              <a:buChar char="•"/>
            </a:pPr>
            <a:r>
              <a:rPr lang="en-US" sz="199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Gestión de Precios y Promociones:</a:t>
            </a:r>
          </a:p>
          <a:p>
            <a:pPr algn="just">
              <a:lnSpc>
                <a:spcPts val="3346"/>
              </a:lnSpc>
            </a:pPr>
            <a:r>
              <a:rPr lang="en-US" sz="199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Permite gestionar y aplicar cambios de precios y promociones a todos los puntos de venta de manera centralizada y automática.</a:t>
            </a:r>
          </a:p>
          <a:p>
            <a:pPr algn="just">
              <a:lnSpc>
                <a:spcPts val="3346"/>
              </a:lnSpc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5088870" y="7165894"/>
            <a:ext cx="479340" cy="479340"/>
          </a:xfrm>
          <a:custGeom>
            <a:avLst/>
            <a:gdLst/>
            <a:ahLst/>
            <a:cxnLst/>
            <a:rect r="r" b="b" t="t" l="l"/>
            <a:pathLst>
              <a:path h="479340" w="479340">
                <a:moveTo>
                  <a:pt x="0" y="0"/>
                </a:moveTo>
                <a:lnTo>
                  <a:pt x="479339" y="0"/>
                </a:lnTo>
                <a:lnTo>
                  <a:pt x="479339" y="479339"/>
                </a:lnTo>
                <a:lnTo>
                  <a:pt x="0" y="47933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043719" y="5675418"/>
            <a:ext cx="479340" cy="479340"/>
          </a:xfrm>
          <a:custGeom>
            <a:avLst/>
            <a:gdLst/>
            <a:ahLst/>
            <a:cxnLst/>
            <a:rect r="r" b="b" t="t" l="l"/>
            <a:pathLst>
              <a:path h="479340" w="479340">
                <a:moveTo>
                  <a:pt x="0" y="0"/>
                </a:moveTo>
                <a:lnTo>
                  <a:pt x="479339" y="0"/>
                </a:lnTo>
                <a:lnTo>
                  <a:pt x="479339" y="479339"/>
                </a:lnTo>
                <a:lnTo>
                  <a:pt x="0" y="47933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043719" y="4110476"/>
            <a:ext cx="479340" cy="479340"/>
          </a:xfrm>
          <a:custGeom>
            <a:avLst/>
            <a:gdLst/>
            <a:ahLst/>
            <a:cxnLst/>
            <a:rect r="r" b="b" t="t" l="l"/>
            <a:pathLst>
              <a:path h="479340" w="479340">
                <a:moveTo>
                  <a:pt x="0" y="0"/>
                </a:moveTo>
                <a:lnTo>
                  <a:pt x="479339" y="0"/>
                </a:lnTo>
                <a:lnTo>
                  <a:pt x="479339" y="479339"/>
                </a:lnTo>
                <a:lnTo>
                  <a:pt x="0" y="47933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088870" y="2747418"/>
            <a:ext cx="479340" cy="479340"/>
          </a:xfrm>
          <a:custGeom>
            <a:avLst/>
            <a:gdLst/>
            <a:ahLst/>
            <a:cxnLst/>
            <a:rect r="r" b="b" t="t" l="l"/>
            <a:pathLst>
              <a:path h="479340" w="479340">
                <a:moveTo>
                  <a:pt x="0" y="0"/>
                </a:moveTo>
                <a:lnTo>
                  <a:pt x="479339" y="0"/>
                </a:lnTo>
                <a:lnTo>
                  <a:pt x="479339" y="479339"/>
                </a:lnTo>
                <a:lnTo>
                  <a:pt x="0" y="47933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-1898322">
            <a:off x="-1987267" y="8095155"/>
            <a:ext cx="4891502" cy="4903762"/>
            <a:chOff x="0" y="0"/>
            <a:chExt cx="6522003" cy="65383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521958" cy="6538341"/>
            </a:xfrm>
            <a:custGeom>
              <a:avLst/>
              <a:gdLst/>
              <a:ahLst/>
              <a:cxnLst/>
              <a:rect r="r" b="b" t="t" l="l"/>
              <a:pathLst>
                <a:path h="6538341" w="6521958">
                  <a:moveTo>
                    <a:pt x="0" y="0"/>
                  </a:moveTo>
                  <a:lnTo>
                    <a:pt x="6521958" y="0"/>
                  </a:lnTo>
                  <a:lnTo>
                    <a:pt x="6521958" y="6538341"/>
                  </a:lnTo>
                  <a:lnTo>
                    <a:pt x="0" y="65383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" r="0" b="-1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3500650" y="5143500"/>
            <a:ext cx="4787350" cy="5317948"/>
            <a:chOff x="0" y="0"/>
            <a:chExt cx="6383133" cy="709059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83147" cy="7090537"/>
            </a:xfrm>
            <a:custGeom>
              <a:avLst/>
              <a:gdLst/>
              <a:ahLst/>
              <a:cxnLst/>
              <a:rect r="r" b="b" t="t" l="l"/>
              <a:pathLst>
                <a:path h="7090537" w="6383147">
                  <a:moveTo>
                    <a:pt x="0" y="0"/>
                  </a:moveTo>
                  <a:lnTo>
                    <a:pt x="6383147" y="0"/>
                  </a:lnTo>
                  <a:lnTo>
                    <a:pt x="6383147" y="7090537"/>
                  </a:lnTo>
                  <a:lnTo>
                    <a:pt x="0" y="7090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-48" r="0" b="-49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61" t="0" r="-61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985643" y="5143500"/>
            <a:ext cx="9302357" cy="4745115"/>
            <a:chOff x="0" y="0"/>
            <a:chExt cx="12403142" cy="63268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403101" cy="6326874"/>
            </a:xfrm>
            <a:custGeom>
              <a:avLst/>
              <a:gdLst/>
              <a:ahLst/>
              <a:cxnLst/>
              <a:rect r="r" b="b" t="t" l="l"/>
              <a:pathLst>
                <a:path h="6326874" w="12403101">
                  <a:moveTo>
                    <a:pt x="0" y="0"/>
                  </a:moveTo>
                  <a:lnTo>
                    <a:pt x="12403101" y="0"/>
                  </a:lnTo>
                  <a:lnTo>
                    <a:pt x="12403101" y="6326874"/>
                  </a:lnTo>
                  <a:lnTo>
                    <a:pt x="0" y="63268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5245" r="0" b="-5244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4986714" y="724709"/>
            <a:ext cx="12105258" cy="392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05"/>
              </a:lnSpc>
            </a:pPr>
            <a:r>
              <a:rPr lang="en-US" sz="8588">
                <a:solidFill>
                  <a:srgbClr val="FF0099"/>
                </a:solidFill>
                <a:latin typeface="Big Shoulders Display Bold"/>
                <a:ea typeface="Big Shoulders Display Bold"/>
                <a:cs typeface="Big Shoulders Display Bold"/>
                <a:sym typeface="Big Shoulders Display Bold"/>
              </a:rPr>
              <a:t>SalvaPOS - Metodologia AGILE</a:t>
            </a:r>
          </a:p>
          <a:p>
            <a:pPr algn="ctr">
              <a:lnSpc>
                <a:spcPts val="10305"/>
              </a:lnSpc>
            </a:pPr>
          </a:p>
          <a:p>
            <a:pPr algn="ctr">
              <a:lnSpc>
                <a:spcPts val="10305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796036" y="952601"/>
            <a:ext cx="4029750" cy="4476380"/>
            <a:chOff x="0" y="0"/>
            <a:chExt cx="5373000" cy="596850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372989" cy="5968492"/>
            </a:xfrm>
            <a:custGeom>
              <a:avLst/>
              <a:gdLst/>
              <a:ahLst/>
              <a:cxnLst/>
              <a:rect r="r" b="b" t="t" l="l"/>
              <a:pathLst>
                <a:path h="5968492" w="5372989">
                  <a:moveTo>
                    <a:pt x="0" y="0"/>
                  </a:moveTo>
                  <a:lnTo>
                    <a:pt x="5372989" y="0"/>
                  </a:lnTo>
                  <a:lnTo>
                    <a:pt x="5372989" y="5968492"/>
                  </a:lnTo>
                  <a:lnTo>
                    <a:pt x="0" y="59684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48" r="0" b="-48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1403965">
            <a:off x="1801472" y="3034971"/>
            <a:ext cx="1689381" cy="1689381"/>
            <a:chOff x="0" y="0"/>
            <a:chExt cx="2252508" cy="225250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52472" cy="2252472"/>
            </a:xfrm>
            <a:custGeom>
              <a:avLst/>
              <a:gdLst/>
              <a:ahLst/>
              <a:cxnLst/>
              <a:rect r="r" b="b" t="t" l="l"/>
              <a:pathLst>
                <a:path h="2252472" w="2252472">
                  <a:moveTo>
                    <a:pt x="0" y="0"/>
                  </a:moveTo>
                  <a:lnTo>
                    <a:pt x="2252472" y="0"/>
                  </a:lnTo>
                  <a:lnTo>
                    <a:pt x="2252472" y="2252472"/>
                  </a:lnTo>
                  <a:lnTo>
                    <a:pt x="0" y="22524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-1" b="-1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5176233" y="3114591"/>
            <a:ext cx="8224883" cy="1402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0"/>
              </a:lnSpc>
            </a:pPr>
          </a:p>
          <a:p>
            <a:pPr algn="l">
              <a:lnSpc>
                <a:spcPts val="276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Developers: Richard Araneda , Pablo Avila </a:t>
            </a:r>
          </a:p>
          <a:p>
            <a:pPr algn="l">
              <a:lnSpc>
                <a:spcPts val="276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Owner:  CHRISTIAN RODRIGO LAZCANO</a:t>
            </a:r>
          </a:p>
          <a:p>
            <a:pPr algn="l">
              <a:lnSpc>
                <a:spcPts val="276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Scrum Master: Pablo Avila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3722" y="2929777"/>
            <a:ext cx="4456863" cy="4456863"/>
          </a:xfrm>
          <a:custGeom>
            <a:avLst/>
            <a:gdLst/>
            <a:ahLst/>
            <a:cxnLst/>
            <a:rect r="r" b="b" t="t" l="l"/>
            <a:pathLst>
              <a:path h="4456863" w="4456863">
                <a:moveTo>
                  <a:pt x="0" y="0"/>
                </a:moveTo>
                <a:lnTo>
                  <a:pt x="4456863" y="0"/>
                </a:lnTo>
                <a:lnTo>
                  <a:pt x="4456863" y="4456863"/>
                </a:lnTo>
                <a:lnTo>
                  <a:pt x="0" y="44568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14541" y="3104771"/>
            <a:ext cx="4075225" cy="4077458"/>
          </a:xfrm>
          <a:custGeom>
            <a:avLst/>
            <a:gdLst/>
            <a:ahLst/>
            <a:cxnLst/>
            <a:rect r="r" b="b" t="t" l="l"/>
            <a:pathLst>
              <a:path h="4077458" w="4075225">
                <a:moveTo>
                  <a:pt x="0" y="0"/>
                </a:moveTo>
                <a:lnTo>
                  <a:pt x="4075225" y="0"/>
                </a:lnTo>
                <a:lnTo>
                  <a:pt x="4075225" y="4077458"/>
                </a:lnTo>
                <a:lnTo>
                  <a:pt x="0" y="40774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150750" y="6906034"/>
            <a:ext cx="1260179" cy="1296524"/>
          </a:xfrm>
          <a:custGeom>
            <a:avLst/>
            <a:gdLst/>
            <a:ahLst/>
            <a:cxnLst/>
            <a:rect r="r" b="b" t="t" l="l"/>
            <a:pathLst>
              <a:path h="1296524" w="1260179">
                <a:moveTo>
                  <a:pt x="0" y="0"/>
                </a:moveTo>
                <a:lnTo>
                  <a:pt x="1260179" y="0"/>
                </a:lnTo>
                <a:lnTo>
                  <a:pt x="1260179" y="1296524"/>
                </a:lnTo>
                <a:lnTo>
                  <a:pt x="0" y="129652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150750" y="2038685"/>
            <a:ext cx="1260179" cy="1288277"/>
          </a:xfrm>
          <a:custGeom>
            <a:avLst/>
            <a:gdLst/>
            <a:ahLst/>
            <a:cxnLst/>
            <a:rect r="r" b="b" t="t" l="l"/>
            <a:pathLst>
              <a:path h="1288277" w="1260179">
                <a:moveTo>
                  <a:pt x="0" y="0"/>
                </a:moveTo>
                <a:lnTo>
                  <a:pt x="1260179" y="0"/>
                </a:lnTo>
                <a:lnTo>
                  <a:pt x="1260179" y="1288277"/>
                </a:lnTo>
                <a:lnTo>
                  <a:pt x="0" y="128827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462522" y="3821007"/>
            <a:ext cx="1115182" cy="922560"/>
            <a:chOff x="0" y="0"/>
            <a:chExt cx="1486909" cy="123008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86916" cy="1230122"/>
            </a:xfrm>
            <a:custGeom>
              <a:avLst/>
              <a:gdLst/>
              <a:ahLst/>
              <a:cxnLst/>
              <a:rect r="r" b="b" t="t" l="l"/>
              <a:pathLst>
                <a:path h="1230122" w="1486916">
                  <a:moveTo>
                    <a:pt x="0" y="0"/>
                  </a:moveTo>
                  <a:lnTo>
                    <a:pt x="1486916" y="0"/>
                  </a:lnTo>
                  <a:lnTo>
                    <a:pt x="1486916" y="1230122"/>
                  </a:lnTo>
                  <a:lnTo>
                    <a:pt x="0" y="12301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18" r="0" b="-15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4822185"/>
            <a:ext cx="3806490" cy="1447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5"/>
              </a:lnSpc>
            </a:pPr>
            <a:r>
              <a:rPr lang="en-US" sz="406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REQ. ALTO NIVEL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3924639" y="6570158"/>
            <a:ext cx="343568" cy="343568"/>
          </a:xfrm>
          <a:custGeom>
            <a:avLst/>
            <a:gdLst/>
            <a:ahLst/>
            <a:cxnLst/>
            <a:rect r="r" b="b" t="t" l="l"/>
            <a:pathLst>
              <a:path h="343568" w="343568">
                <a:moveTo>
                  <a:pt x="0" y="0"/>
                </a:moveTo>
                <a:lnTo>
                  <a:pt x="343568" y="0"/>
                </a:lnTo>
                <a:lnTo>
                  <a:pt x="343568" y="343568"/>
                </a:lnTo>
                <a:lnTo>
                  <a:pt x="0" y="34356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609029" y="5501856"/>
            <a:ext cx="343568" cy="343568"/>
          </a:xfrm>
          <a:custGeom>
            <a:avLst/>
            <a:gdLst/>
            <a:ahLst/>
            <a:cxnLst/>
            <a:rect r="r" b="b" t="t" l="l"/>
            <a:pathLst>
              <a:path h="343568" w="343568">
                <a:moveTo>
                  <a:pt x="0" y="0"/>
                </a:moveTo>
                <a:lnTo>
                  <a:pt x="343568" y="0"/>
                </a:lnTo>
                <a:lnTo>
                  <a:pt x="343568" y="343568"/>
                </a:lnTo>
                <a:lnTo>
                  <a:pt x="0" y="34356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609029" y="4380181"/>
            <a:ext cx="343568" cy="343568"/>
          </a:xfrm>
          <a:custGeom>
            <a:avLst/>
            <a:gdLst/>
            <a:ahLst/>
            <a:cxnLst/>
            <a:rect r="r" b="b" t="t" l="l"/>
            <a:pathLst>
              <a:path h="343568" w="343568">
                <a:moveTo>
                  <a:pt x="0" y="0"/>
                </a:moveTo>
                <a:lnTo>
                  <a:pt x="343568" y="0"/>
                </a:lnTo>
                <a:lnTo>
                  <a:pt x="343568" y="343568"/>
                </a:lnTo>
                <a:lnTo>
                  <a:pt x="0" y="34356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924639" y="3403207"/>
            <a:ext cx="343568" cy="343568"/>
          </a:xfrm>
          <a:custGeom>
            <a:avLst/>
            <a:gdLst/>
            <a:ahLst/>
            <a:cxnLst/>
            <a:rect r="r" b="b" t="t" l="l"/>
            <a:pathLst>
              <a:path h="343568" w="343568">
                <a:moveTo>
                  <a:pt x="0" y="0"/>
                </a:moveTo>
                <a:lnTo>
                  <a:pt x="343568" y="0"/>
                </a:lnTo>
                <a:lnTo>
                  <a:pt x="343568" y="343568"/>
                </a:lnTo>
                <a:lnTo>
                  <a:pt x="0" y="34356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-1898322">
            <a:off x="-1147196" y="7236208"/>
            <a:ext cx="3505994" cy="3514781"/>
            <a:chOff x="0" y="0"/>
            <a:chExt cx="4674659" cy="468637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674616" cy="4686427"/>
            </a:xfrm>
            <a:custGeom>
              <a:avLst/>
              <a:gdLst/>
              <a:ahLst/>
              <a:cxnLst/>
              <a:rect r="r" b="b" t="t" l="l"/>
              <a:pathLst>
                <a:path h="4686427" w="4674616">
                  <a:moveTo>
                    <a:pt x="0" y="0"/>
                  </a:moveTo>
                  <a:lnTo>
                    <a:pt x="4674616" y="0"/>
                  </a:lnTo>
                  <a:lnTo>
                    <a:pt x="4674616" y="4686427"/>
                  </a:lnTo>
                  <a:lnTo>
                    <a:pt x="0" y="46864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/>
              <a:stretch>
                <a:fillRect l="0" t="-1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381455" y="2736827"/>
            <a:ext cx="2404496" cy="2670995"/>
            <a:chOff x="0" y="0"/>
            <a:chExt cx="3205995" cy="356132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205988" cy="3561334"/>
            </a:xfrm>
            <a:custGeom>
              <a:avLst/>
              <a:gdLst/>
              <a:ahLst/>
              <a:cxnLst/>
              <a:rect r="r" b="b" t="t" l="l"/>
              <a:pathLst>
                <a:path h="3561334" w="3205988">
                  <a:moveTo>
                    <a:pt x="0" y="0"/>
                  </a:moveTo>
                  <a:lnTo>
                    <a:pt x="3205988" y="0"/>
                  </a:lnTo>
                  <a:lnTo>
                    <a:pt x="3205988" y="3561334"/>
                  </a:lnTo>
                  <a:lnTo>
                    <a:pt x="0" y="35613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/>
              <a:stretch>
                <a:fillRect l="0" t="-48" r="0" b="-48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8362566" y="48701"/>
            <a:ext cx="10506149" cy="261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05"/>
              </a:lnSpc>
            </a:pPr>
            <a:r>
              <a:rPr lang="en-US" sz="8588">
                <a:solidFill>
                  <a:srgbClr val="FF0099"/>
                </a:solidFill>
                <a:latin typeface="Big Shoulders Display Bold"/>
                <a:ea typeface="Big Shoulders Display Bold"/>
                <a:cs typeface="Big Shoulders Display Bold"/>
                <a:sym typeface="Big Shoulders Display Bold"/>
              </a:rPr>
              <a:t>SalvaPOS - EPICAS</a:t>
            </a:r>
          </a:p>
          <a:p>
            <a:pPr algn="ctr">
              <a:lnSpc>
                <a:spcPts val="10305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4280615" y="1517915"/>
            <a:ext cx="946709" cy="860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6"/>
              </a:lnSpc>
            </a:pPr>
            <a:r>
              <a:rPr lang="en-US" sz="4064">
                <a:solidFill>
                  <a:srgbClr val="5142F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521477" y="2104637"/>
            <a:ext cx="3117244" cy="223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6"/>
              </a:lnSpc>
            </a:pPr>
            <a:r>
              <a:rPr lang="en-US" sz="106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EPICA 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610643" y="3688326"/>
            <a:ext cx="2850498" cy="223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6"/>
              </a:lnSpc>
            </a:pPr>
            <a:r>
              <a:rPr lang="en-US" sz="106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EPICA 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227324" y="4728271"/>
            <a:ext cx="946709" cy="860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6"/>
              </a:lnSpc>
            </a:pPr>
            <a:r>
              <a:rPr lang="en-US" sz="4064">
                <a:solidFill>
                  <a:srgbClr val="5142F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096423" y="7834315"/>
            <a:ext cx="946709" cy="860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6"/>
              </a:lnSpc>
            </a:pPr>
            <a:r>
              <a:rPr lang="en-US" sz="4064">
                <a:solidFill>
                  <a:srgbClr val="5142F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932674" y="8433434"/>
            <a:ext cx="2507875" cy="464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7"/>
              </a:lnSpc>
            </a:pPr>
            <a:r>
              <a:rPr lang="en-US" sz="3767">
                <a:solidFill>
                  <a:srgbClr val="3168D8"/>
                </a:solidFill>
                <a:latin typeface="Arial"/>
                <a:ea typeface="Arial"/>
                <a:cs typeface="Arial"/>
                <a:sym typeface="Arial"/>
              </a:rPr>
              <a:t>LEVEL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932674" y="8969596"/>
            <a:ext cx="2507875" cy="825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38"/>
              </a:lnSpc>
            </a:pPr>
            <a:r>
              <a:rPr lang="en-US" sz="6811">
                <a:solidFill>
                  <a:srgbClr val="7900FF"/>
                </a:solidFill>
                <a:latin typeface="Arial"/>
                <a:ea typeface="Arial"/>
                <a:cs typeface="Arial"/>
                <a:sym typeface="Arial"/>
              </a:rPr>
              <a:t>UP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431564" y="1632215"/>
            <a:ext cx="7646715" cy="3255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39" indent="-172720" lvl="1">
              <a:lnSpc>
                <a:spcPts val="2207"/>
              </a:lnSpc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1.G</a:t>
            </a: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estión de Inventario</a:t>
            </a:r>
          </a:p>
          <a:p>
            <a:pPr algn="l" marL="690879" indent="-230293" lvl="2">
              <a:lnSpc>
                <a:spcPts val="2207"/>
              </a:lnSpc>
              <a:buFont typeface="Arial"/>
              <a:buChar char="⚬"/>
            </a:pP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Épica: Control de Inventario</a:t>
            </a:r>
          </a:p>
          <a:p>
            <a:pPr algn="l" marL="1036318" indent="-259080" lvl="3">
              <a:lnSpc>
                <a:spcPts val="2207"/>
              </a:lnSpc>
              <a:buFont typeface="Arial"/>
              <a:buChar char="￭"/>
            </a:pP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Descripción: Este módulo será responsable de registrar y mantener el inventario de productos, proporcionando alertas sobre stock bajo y fechas de vencimiento de productos críticos.</a:t>
            </a:r>
          </a:p>
          <a:p>
            <a:pPr algn="l" marL="690879" indent="-230293" lvl="2">
              <a:lnSpc>
                <a:spcPts val="2207"/>
              </a:lnSpc>
              <a:buFont typeface="Arial"/>
              <a:buChar char="⚬"/>
            </a:pP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Definición:</a:t>
            </a:r>
          </a:p>
          <a:p>
            <a:pPr algn="l" marL="1036318" indent="-259080" lvl="3">
              <a:lnSpc>
                <a:spcPts val="2207"/>
              </a:lnSpc>
              <a:buFont typeface="Arial"/>
              <a:buChar char="￭"/>
            </a:pP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Registro de productos y medicamentos.</a:t>
            </a:r>
          </a:p>
          <a:p>
            <a:pPr algn="l" marL="1036318" indent="-259080" lvl="3">
              <a:lnSpc>
                <a:spcPts val="2207"/>
              </a:lnSpc>
              <a:buFont typeface="Arial"/>
              <a:buChar char="￭"/>
            </a:pP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Actualización automática de stock.</a:t>
            </a:r>
          </a:p>
          <a:p>
            <a:pPr algn="l" marL="1036318" indent="-259080" lvl="3">
              <a:lnSpc>
                <a:spcPts val="2207"/>
              </a:lnSpc>
              <a:buFont typeface="Arial"/>
              <a:buChar char="￭"/>
            </a:pP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Alertas automáticas para productos con baja disponibilidad y próximos a vencer.</a:t>
            </a:r>
          </a:p>
          <a:p>
            <a:pPr algn="l">
              <a:lnSpc>
                <a:spcPts val="2205"/>
              </a:lnSpc>
            </a:pPr>
          </a:p>
          <a:p>
            <a:pPr algn="l">
              <a:lnSpc>
                <a:spcPts val="1493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5700678" y="7615240"/>
            <a:ext cx="8059155" cy="3559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39" indent="-172720" lvl="1">
              <a:lnSpc>
                <a:spcPts val="2207"/>
              </a:lnSpc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Gestión de Precio y promociones</a:t>
            </a:r>
          </a:p>
          <a:p>
            <a:pPr algn="l" marL="690879" indent="-230293" lvl="2">
              <a:lnSpc>
                <a:spcPts val="2207"/>
              </a:lnSpc>
              <a:buFont typeface="Arial"/>
              <a:buChar char="⚬"/>
            </a:pP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Épica: Gestión de precio y promoción </a:t>
            </a:r>
          </a:p>
          <a:p>
            <a:pPr algn="l" marL="1036318" indent="-259080" lvl="3">
              <a:lnSpc>
                <a:spcPts val="2207"/>
              </a:lnSpc>
              <a:buFont typeface="Arial"/>
              <a:buChar char="￭"/>
            </a:pP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Descripción:</a:t>
            </a:r>
          </a:p>
          <a:p>
            <a:pPr algn="l" marL="1036318" indent="-259080" lvl="3">
              <a:lnSpc>
                <a:spcPts val="2207"/>
              </a:lnSpc>
              <a:buFont typeface="Arial"/>
              <a:buChar char="￭"/>
            </a:pP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 épica se centrará en la configuración, administración y ejecución de estrategias de precios y promociones dentro del sistema POS. Incluye la capacidad de crear descuentos generales o específicos por producto.</a:t>
            </a:r>
          </a:p>
          <a:p>
            <a:pPr algn="l" marL="1036318" indent="-259080" lvl="3">
              <a:lnSpc>
                <a:spcPts val="2207"/>
              </a:lnSpc>
              <a:buFont typeface="Arial"/>
              <a:buChar char="￭"/>
            </a:pP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Definición:</a:t>
            </a:r>
          </a:p>
          <a:p>
            <a:pPr algn="l" marL="1036318" indent="-259080" lvl="3">
              <a:lnSpc>
                <a:spcPts val="2207"/>
              </a:lnSpc>
              <a:buFont typeface="Arial"/>
              <a:buChar char="￭"/>
            </a:pP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Creación y actualización de precios base para los productos.</a:t>
            </a:r>
          </a:p>
          <a:p>
            <a:pPr algn="l" marL="1036318" indent="-259080" lvl="3">
              <a:lnSpc>
                <a:spcPts val="2207"/>
              </a:lnSpc>
              <a:buFont typeface="Arial"/>
              <a:buChar char="￭"/>
            </a:pP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Configuración de descuentos y promociones por categoría, producto</a:t>
            </a:r>
          </a:p>
          <a:p>
            <a:pPr algn="l">
              <a:lnSpc>
                <a:spcPts val="2207"/>
              </a:lnSpc>
            </a:pPr>
          </a:p>
          <a:p>
            <a:pPr algn="l">
              <a:lnSpc>
                <a:spcPts val="2324"/>
              </a:lnSpc>
            </a:pPr>
          </a:p>
          <a:p>
            <a:pPr algn="l">
              <a:lnSpc>
                <a:spcPts val="2324"/>
              </a:lnSpc>
            </a:pPr>
          </a:p>
          <a:p>
            <a:pPr algn="l">
              <a:lnSpc>
                <a:spcPts val="1573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6610643" y="4821011"/>
            <a:ext cx="7796589" cy="2712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39" indent="-172720" lvl="1">
              <a:lnSpc>
                <a:spcPts val="2207"/>
              </a:lnSpc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Procesamiento de Ventas</a:t>
            </a:r>
          </a:p>
          <a:p>
            <a:pPr algn="l" marL="690879" indent="-230293" lvl="2">
              <a:lnSpc>
                <a:spcPts val="2207"/>
              </a:lnSpc>
              <a:buFont typeface="Arial"/>
              <a:buChar char="⚬"/>
            </a:pP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Épica: Gestión de Ventas</a:t>
            </a:r>
          </a:p>
          <a:p>
            <a:pPr algn="l" marL="1036318" indent="-259080" lvl="3">
              <a:lnSpc>
                <a:spcPts val="2207"/>
              </a:lnSpc>
              <a:buFont typeface="Arial"/>
              <a:buChar char="￭"/>
            </a:pP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Descripción: Esta épica cubrirá todo el proceso de ventas en la farmacia, desde la facturación hasta el procesamiento de pagos, asegurando una transacción rápida y eficiente.</a:t>
            </a:r>
          </a:p>
          <a:p>
            <a:pPr algn="l" marL="690879" indent="-230293" lvl="2">
              <a:lnSpc>
                <a:spcPts val="2207"/>
              </a:lnSpc>
              <a:buFont typeface="Arial"/>
              <a:buChar char="⚬"/>
            </a:pP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Definición:</a:t>
            </a:r>
          </a:p>
          <a:p>
            <a:pPr algn="l" marL="1036318" indent="-259080" lvl="3">
              <a:lnSpc>
                <a:spcPts val="2207"/>
              </a:lnSpc>
              <a:buFont typeface="Arial"/>
              <a:buChar char="￭"/>
            </a:pP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Creación de boletas o facturas.</a:t>
            </a:r>
          </a:p>
          <a:p>
            <a:pPr algn="l" marL="1036318" indent="-259080" lvl="3">
              <a:lnSpc>
                <a:spcPts val="2207"/>
              </a:lnSpc>
              <a:buFont typeface="Arial"/>
              <a:buChar char="￭"/>
            </a:pPr>
            <a:r>
              <a:rPr lang="en-US" sz="1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Procesamiento de diferentes métodos de pago (efectivo, tarjetas, transferencias).</a:t>
            </a:r>
          </a:p>
          <a:p>
            <a:pPr algn="l">
              <a:lnSpc>
                <a:spcPts val="1522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61" t="0" r="-6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3722" y="2929777"/>
            <a:ext cx="4456863" cy="4456863"/>
          </a:xfrm>
          <a:custGeom>
            <a:avLst/>
            <a:gdLst/>
            <a:ahLst/>
            <a:cxnLst/>
            <a:rect r="r" b="b" t="t" l="l"/>
            <a:pathLst>
              <a:path h="4456863" w="4456863">
                <a:moveTo>
                  <a:pt x="0" y="0"/>
                </a:moveTo>
                <a:lnTo>
                  <a:pt x="4456863" y="0"/>
                </a:lnTo>
                <a:lnTo>
                  <a:pt x="4456863" y="4456863"/>
                </a:lnTo>
                <a:lnTo>
                  <a:pt x="0" y="44568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8452" y="3128374"/>
            <a:ext cx="4075225" cy="4077458"/>
          </a:xfrm>
          <a:custGeom>
            <a:avLst/>
            <a:gdLst/>
            <a:ahLst/>
            <a:cxnLst/>
            <a:rect r="r" b="b" t="t" l="l"/>
            <a:pathLst>
              <a:path h="4077458" w="4075225">
                <a:moveTo>
                  <a:pt x="0" y="0"/>
                </a:moveTo>
                <a:lnTo>
                  <a:pt x="4075225" y="0"/>
                </a:lnTo>
                <a:lnTo>
                  <a:pt x="4075225" y="4077458"/>
                </a:lnTo>
                <a:lnTo>
                  <a:pt x="0" y="40774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462522" y="3821007"/>
            <a:ext cx="1115182" cy="922560"/>
            <a:chOff x="0" y="0"/>
            <a:chExt cx="1486909" cy="12300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86916" cy="1230122"/>
            </a:xfrm>
            <a:custGeom>
              <a:avLst/>
              <a:gdLst/>
              <a:ahLst/>
              <a:cxnLst/>
              <a:rect r="r" b="b" t="t" l="l"/>
              <a:pathLst>
                <a:path h="1230122" w="1486916">
                  <a:moveTo>
                    <a:pt x="0" y="0"/>
                  </a:moveTo>
                  <a:lnTo>
                    <a:pt x="1486916" y="0"/>
                  </a:lnTo>
                  <a:lnTo>
                    <a:pt x="1486916" y="1230122"/>
                  </a:lnTo>
                  <a:lnTo>
                    <a:pt x="0" y="12301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-18" r="0" b="-15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942792" y="4818223"/>
            <a:ext cx="3806490" cy="704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5"/>
              </a:lnSpc>
            </a:pPr>
            <a:r>
              <a:rPr lang="en-US" sz="406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Programas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3924639" y="6570158"/>
            <a:ext cx="343568" cy="343568"/>
          </a:xfrm>
          <a:custGeom>
            <a:avLst/>
            <a:gdLst/>
            <a:ahLst/>
            <a:cxnLst/>
            <a:rect r="r" b="b" t="t" l="l"/>
            <a:pathLst>
              <a:path h="343568" w="343568">
                <a:moveTo>
                  <a:pt x="0" y="0"/>
                </a:moveTo>
                <a:lnTo>
                  <a:pt x="343568" y="0"/>
                </a:lnTo>
                <a:lnTo>
                  <a:pt x="343568" y="343568"/>
                </a:lnTo>
                <a:lnTo>
                  <a:pt x="0" y="34356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09029" y="5501856"/>
            <a:ext cx="343568" cy="343568"/>
          </a:xfrm>
          <a:custGeom>
            <a:avLst/>
            <a:gdLst/>
            <a:ahLst/>
            <a:cxnLst/>
            <a:rect r="r" b="b" t="t" l="l"/>
            <a:pathLst>
              <a:path h="343568" w="343568">
                <a:moveTo>
                  <a:pt x="0" y="0"/>
                </a:moveTo>
                <a:lnTo>
                  <a:pt x="343568" y="0"/>
                </a:lnTo>
                <a:lnTo>
                  <a:pt x="343568" y="343568"/>
                </a:lnTo>
                <a:lnTo>
                  <a:pt x="0" y="34356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609029" y="4380181"/>
            <a:ext cx="343568" cy="343568"/>
          </a:xfrm>
          <a:custGeom>
            <a:avLst/>
            <a:gdLst/>
            <a:ahLst/>
            <a:cxnLst/>
            <a:rect r="r" b="b" t="t" l="l"/>
            <a:pathLst>
              <a:path h="343568" w="343568">
                <a:moveTo>
                  <a:pt x="0" y="0"/>
                </a:moveTo>
                <a:lnTo>
                  <a:pt x="343568" y="0"/>
                </a:lnTo>
                <a:lnTo>
                  <a:pt x="343568" y="343568"/>
                </a:lnTo>
                <a:lnTo>
                  <a:pt x="0" y="34356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924639" y="3403207"/>
            <a:ext cx="343568" cy="343568"/>
          </a:xfrm>
          <a:custGeom>
            <a:avLst/>
            <a:gdLst/>
            <a:ahLst/>
            <a:cxnLst/>
            <a:rect r="r" b="b" t="t" l="l"/>
            <a:pathLst>
              <a:path h="343568" w="343568">
                <a:moveTo>
                  <a:pt x="0" y="0"/>
                </a:moveTo>
                <a:lnTo>
                  <a:pt x="343568" y="0"/>
                </a:lnTo>
                <a:lnTo>
                  <a:pt x="343568" y="343568"/>
                </a:lnTo>
                <a:lnTo>
                  <a:pt x="0" y="34356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-1898322">
            <a:off x="-1147196" y="7236208"/>
            <a:ext cx="3505994" cy="3514781"/>
            <a:chOff x="0" y="0"/>
            <a:chExt cx="4674659" cy="468637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674616" cy="4686427"/>
            </a:xfrm>
            <a:custGeom>
              <a:avLst/>
              <a:gdLst/>
              <a:ahLst/>
              <a:cxnLst/>
              <a:rect r="r" b="b" t="t" l="l"/>
              <a:pathLst>
                <a:path h="4686427" w="4674616">
                  <a:moveTo>
                    <a:pt x="0" y="0"/>
                  </a:moveTo>
                  <a:lnTo>
                    <a:pt x="4674616" y="0"/>
                  </a:lnTo>
                  <a:lnTo>
                    <a:pt x="4674616" y="4686427"/>
                  </a:lnTo>
                  <a:lnTo>
                    <a:pt x="0" y="46864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-1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4268207" y="7533002"/>
            <a:ext cx="6108484" cy="2264211"/>
          </a:xfrm>
          <a:custGeom>
            <a:avLst/>
            <a:gdLst/>
            <a:ahLst/>
            <a:cxnLst/>
            <a:rect r="r" b="b" t="t" l="l"/>
            <a:pathLst>
              <a:path h="2264211" w="6108484">
                <a:moveTo>
                  <a:pt x="0" y="0"/>
                </a:moveTo>
                <a:lnTo>
                  <a:pt x="6108484" y="0"/>
                </a:lnTo>
                <a:lnTo>
                  <a:pt x="6108484" y="2264211"/>
                </a:lnTo>
                <a:lnTo>
                  <a:pt x="0" y="226421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703930" y="2594577"/>
            <a:ext cx="4451560" cy="2504002"/>
          </a:xfrm>
          <a:custGeom>
            <a:avLst/>
            <a:gdLst/>
            <a:ahLst/>
            <a:cxnLst/>
            <a:rect r="r" b="b" t="t" l="l"/>
            <a:pathLst>
              <a:path h="2504002" w="4451560">
                <a:moveTo>
                  <a:pt x="0" y="0"/>
                </a:moveTo>
                <a:lnTo>
                  <a:pt x="4451559" y="0"/>
                </a:lnTo>
                <a:lnTo>
                  <a:pt x="4451559" y="2504003"/>
                </a:lnTo>
                <a:lnTo>
                  <a:pt x="0" y="250400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495510" y="2998286"/>
            <a:ext cx="2763790" cy="2763790"/>
          </a:xfrm>
          <a:custGeom>
            <a:avLst/>
            <a:gdLst/>
            <a:ahLst/>
            <a:cxnLst/>
            <a:rect r="r" b="b" t="t" l="l"/>
            <a:pathLst>
              <a:path h="2763790" w="2763790">
                <a:moveTo>
                  <a:pt x="0" y="0"/>
                </a:moveTo>
                <a:lnTo>
                  <a:pt x="2763790" y="0"/>
                </a:lnTo>
                <a:lnTo>
                  <a:pt x="2763790" y="2763790"/>
                </a:lnTo>
                <a:lnTo>
                  <a:pt x="0" y="2763790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460441" y="7140627"/>
            <a:ext cx="2798859" cy="2798859"/>
          </a:xfrm>
          <a:custGeom>
            <a:avLst/>
            <a:gdLst/>
            <a:ahLst/>
            <a:cxnLst/>
            <a:rect r="r" b="b" t="t" l="l"/>
            <a:pathLst>
              <a:path h="2798859" w="2798859">
                <a:moveTo>
                  <a:pt x="0" y="0"/>
                </a:moveTo>
                <a:lnTo>
                  <a:pt x="2798859" y="0"/>
                </a:lnTo>
                <a:lnTo>
                  <a:pt x="2798859" y="2798858"/>
                </a:lnTo>
                <a:lnTo>
                  <a:pt x="0" y="2798858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734520" y="4551965"/>
            <a:ext cx="2981037" cy="2981037"/>
          </a:xfrm>
          <a:custGeom>
            <a:avLst/>
            <a:gdLst/>
            <a:ahLst/>
            <a:cxnLst/>
            <a:rect r="r" b="b" t="t" l="l"/>
            <a:pathLst>
              <a:path h="2981037" w="2981037">
                <a:moveTo>
                  <a:pt x="0" y="0"/>
                </a:moveTo>
                <a:lnTo>
                  <a:pt x="2981037" y="0"/>
                </a:lnTo>
                <a:lnTo>
                  <a:pt x="2981037" y="2981037"/>
                </a:lnTo>
                <a:lnTo>
                  <a:pt x="0" y="2981037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761540" y="627665"/>
            <a:ext cx="9945960" cy="392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05"/>
              </a:lnSpc>
            </a:pPr>
            <a:r>
              <a:rPr lang="en-US" sz="8588">
                <a:solidFill>
                  <a:srgbClr val="FF0099"/>
                </a:solidFill>
                <a:latin typeface="Big Shoulders Display Bold"/>
                <a:ea typeface="Big Shoulders Display Bold"/>
                <a:cs typeface="Big Shoulders Display Bold"/>
                <a:sym typeface="Big Shoulders Display Bold"/>
              </a:rPr>
              <a:t>SalvaPOS - Programas</a:t>
            </a:r>
          </a:p>
          <a:p>
            <a:pPr algn="ctr">
              <a:lnSpc>
                <a:spcPts val="10305"/>
              </a:lnSpc>
            </a:pPr>
          </a:p>
          <a:p>
            <a:pPr algn="ctr">
              <a:lnSpc>
                <a:spcPts val="10305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3722" y="2929777"/>
            <a:ext cx="4456863" cy="4456863"/>
          </a:xfrm>
          <a:custGeom>
            <a:avLst/>
            <a:gdLst/>
            <a:ahLst/>
            <a:cxnLst/>
            <a:rect r="r" b="b" t="t" l="l"/>
            <a:pathLst>
              <a:path h="4456863" w="4456863">
                <a:moveTo>
                  <a:pt x="0" y="0"/>
                </a:moveTo>
                <a:lnTo>
                  <a:pt x="4456863" y="0"/>
                </a:lnTo>
                <a:lnTo>
                  <a:pt x="4456863" y="4456863"/>
                </a:lnTo>
                <a:lnTo>
                  <a:pt x="0" y="44568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8452" y="3128374"/>
            <a:ext cx="4075225" cy="4077458"/>
          </a:xfrm>
          <a:custGeom>
            <a:avLst/>
            <a:gdLst/>
            <a:ahLst/>
            <a:cxnLst/>
            <a:rect r="r" b="b" t="t" l="l"/>
            <a:pathLst>
              <a:path h="4077458" w="4075225">
                <a:moveTo>
                  <a:pt x="0" y="0"/>
                </a:moveTo>
                <a:lnTo>
                  <a:pt x="4075225" y="0"/>
                </a:lnTo>
                <a:lnTo>
                  <a:pt x="4075225" y="4077458"/>
                </a:lnTo>
                <a:lnTo>
                  <a:pt x="0" y="40774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150750" y="6906034"/>
            <a:ext cx="1260179" cy="1296524"/>
          </a:xfrm>
          <a:custGeom>
            <a:avLst/>
            <a:gdLst/>
            <a:ahLst/>
            <a:cxnLst/>
            <a:rect r="r" b="b" t="t" l="l"/>
            <a:pathLst>
              <a:path h="1296524" w="1260179">
                <a:moveTo>
                  <a:pt x="0" y="0"/>
                </a:moveTo>
                <a:lnTo>
                  <a:pt x="1260179" y="0"/>
                </a:lnTo>
                <a:lnTo>
                  <a:pt x="1260179" y="1296524"/>
                </a:lnTo>
                <a:lnTo>
                  <a:pt x="0" y="129652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150750" y="2038685"/>
            <a:ext cx="1260179" cy="1288277"/>
          </a:xfrm>
          <a:custGeom>
            <a:avLst/>
            <a:gdLst/>
            <a:ahLst/>
            <a:cxnLst/>
            <a:rect r="r" b="b" t="t" l="l"/>
            <a:pathLst>
              <a:path h="1288277" w="1260179">
                <a:moveTo>
                  <a:pt x="0" y="0"/>
                </a:moveTo>
                <a:lnTo>
                  <a:pt x="1260179" y="0"/>
                </a:lnTo>
                <a:lnTo>
                  <a:pt x="1260179" y="1288277"/>
                </a:lnTo>
                <a:lnTo>
                  <a:pt x="0" y="128827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462522" y="3821007"/>
            <a:ext cx="1115182" cy="922560"/>
            <a:chOff x="0" y="0"/>
            <a:chExt cx="1486909" cy="123008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86916" cy="1230122"/>
            </a:xfrm>
            <a:custGeom>
              <a:avLst/>
              <a:gdLst/>
              <a:ahLst/>
              <a:cxnLst/>
              <a:rect r="r" b="b" t="t" l="l"/>
              <a:pathLst>
                <a:path h="1230122" w="1486916">
                  <a:moveTo>
                    <a:pt x="0" y="0"/>
                  </a:moveTo>
                  <a:lnTo>
                    <a:pt x="1486916" y="0"/>
                  </a:lnTo>
                  <a:lnTo>
                    <a:pt x="1486916" y="1230122"/>
                  </a:lnTo>
                  <a:lnTo>
                    <a:pt x="0" y="12301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18" r="0" b="-15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942792" y="4818223"/>
            <a:ext cx="3806490" cy="1447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5"/>
              </a:lnSpc>
            </a:pPr>
            <a:r>
              <a:rPr lang="en-US" sz="406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Historia de Usuario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3924639" y="6570158"/>
            <a:ext cx="343568" cy="343568"/>
          </a:xfrm>
          <a:custGeom>
            <a:avLst/>
            <a:gdLst/>
            <a:ahLst/>
            <a:cxnLst/>
            <a:rect r="r" b="b" t="t" l="l"/>
            <a:pathLst>
              <a:path h="343568" w="343568">
                <a:moveTo>
                  <a:pt x="0" y="0"/>
                </a:moveTo>
                <a:lnTo>
                  <a:pt x="343568" y="0"/>
                </a:lnTo>
                <a:lnTo>
                  <a:pt x="343568" y="343568"/>
                </a:lnTo>
                <a:lnTo>
                  <a:pt x="0" y="34356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609029" y="5501856"/>
            <a:ext cx="343568" cy="343568"/>
          </a:xfrm>
          <a:custGeom>
            <a:avLst/>
            <a:gdLst/>
            <a:ahLst/>
            <a:cxnLst/>
            <a:rect r="r" b="b" t="t" l="l"/>
            <a:pathLst>
              <a:path h="343568" w="343568">
                <a:moveTo>
                  <a:pt x="0" y="0"/>
                </a:moveTo>
                <a:lnTo>
                  <a:pt x="343568" y="0"/>
                </a:lnTo>
                <a:lnTo>
                  <a:pt x="343568" y="343568"/>
                </a:lnTo>
                <a:lnTo>
                  <a:pt x="0" y="34356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609029" y="4380181"/>
            <a:ext cx="343568" cy="343568"/>
          </a:xfrm>
          <a:custGeom>
            <a:avLst/>
            <a:gdLst/>
            <a:ahLst/>
            <a:cxnLst/>
            <a:rect r="r" b="b" t="t" l="l"/>
            <a:pathLst>
              <a:path h="343568" w="343568">
                <a:moveTo>
                  <a:pt x="0" y="0"/>
                </a:moveTo>
                <a:lnTo>
                  <a:pt x="343568" y="0"/>
                </a:lnTo>
                <a:lnTo>
                  <a:pt x="343568" y="343568"/>
                </a:lnTo>
                <a:lnTo>
                  <a:pt x="0" y="34356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924639" y="3403207"/>
            <a:ext cx="343568" cy="343568"/>
          </a:xfrm>
          <a:custGeom>
            <a:avLst/>
            <a:gdLst/>
            <a:ahLst/>
            <a:cxnLst/>
            <a:rect r="r" b="b" t="t" l="l"/>
            <a:pathLst>
              <a:path h="343568" w="343568">
                <a:moveTo>
                  <a:pt x="0" y="0"/>
                </a:moveTo>
                <a:lnTo>
                  <a:pt x="343568" y="0"/>
                </a:lnTo>
                <a:lnTo>
                  <a:pt x="343568" y="343568"/>
                </a:lnTo>
                <a:lnTo>
                  <a:pt x="0" y="34356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-1898322">
            <a:off x="-1147196" y="7236208"/>
            <a:ext cx="3505994" cy="3514781"/>
            <a:chOff x="0" y="0"/>
            <a:chExt cx="4674659" cy="468637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674616" cy="4686427"/>
            </a:xfrm>
            <a:custGeom>
              <a:avLst/>
              <a:gdLst/>
              <a:ahLst/>
              <a:cxnLst/>
              <a:rect r="r" b="b" t="t" l="l"/>
              <a:pathLst>
                <a:path h="4686427" w="4674616">
                  <a:moveTo>
                    <a:pt x="0" y="0"/>
                  </a:moveTo>
                  <a:lnTo>
                    <a:pt x="4674616" y="0"/>
                  </a:lnTo>
                  <a:lnTo>
                    <a:pt x="4674616" y="4686427"/>
                  </a:lnTo>
                  <a:lnTo>
                    <a:pt x="0" y="46864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/>
              <a:stretch>
                <a:fillRect l="0" t="-1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699528" y="4282287"/>
            <a:ext cx="2371039" cy="1922969"/>
            <a:chOff x="0" y="0"/>
            <a:chExt cx="3161385" cy="256395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161411" cy="2564003"/>
            </a:xfrm>
            <a:custGeom>
              <a:avLst/>
              <a:gdLst/>
              <a:ahLst/>
              <a:cxnLst/>
              <a:rect r="r" b="b" t="t" l="l"/>
              <a:pathLst>
                <a:path h="2564003" w="3161411">
                  <a:moveTo>
                    <a:pt x="0" y="0"/>
                  </a:moveTo>
                  <a:lnTo>
                    <a:pt x="3161411" y="0"/>
                  </a:lnTo>
                  <a:lnTo>
                    <a:pt x="3161411" y="2564003"/>
                  </a:lnTo>
                  <a:lnTo>
                    <a:pt x="0" y="2564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/>
              <a:stretch>
                <a:fillRect l="0" t="-128" r="0" b="-127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5410929" y="724709"/>
            <a:ext cx="11576940" cy="3761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76"/>
              </a:lnSpc>
            </a:pPr>
            <a:r>
              <a:rPr lang="en-US" sz="8230">
                <a:solidFill>
                  <a:srgbClr val="FF0099"/>
                </a:solidFill>
                <a:latin typeface="Big Shoulders Display Bold"/>
                <a:ea typeface="Big Shoulders Display Bold"/>
                <a:cs typeface="Big Shoulders Display Bold"/>
                <a:sym typeface="Big Shoulders Display Bold"/>
              </a:rPr>
              <a:t>SalvaPOS - Historia de Usuario</a:t>
            </a:r>
          </a:p>
          <a:p>
            <a:pPr algn="ctr">
              <a:lnSpc>
                <a:spcPts val="9876"/>
              </a:lnSpc>
            </a:pPr>
          </a:p>
          <a:p>
            <a:pPr algn="ctr">
              <a:lnSpc>
                <a:spcPts val="9876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4280615" y="2128709"/>
            <a:ext cx="946709" cy="860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6"/>
              </a:lnSpc>
            </a:pPr>
            <a:r>
              <a:rPr lang="en-US" sz="4064">
                <a:solidFill>
                  <a:srgbClr val="5142F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521477" y="2104637"/>
            <a:ext cx="3117244" cy="223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6"/>
              </a:lnSpc>
            </a:pPr>
            <a:r>
              <a:rPr lang="en-US" sz="106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EPICA 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610643" y="3688326"/>
            <a:ext cx="2850498" cy="223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6"/>
              </a:lnSpc>
            </a:pPr>
            <a:r>
              <a:rPr lang="en-US" sz="106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EPICA 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227324" y="4921931"/>
            <a:ext cx="946709" cy="860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6"/>
              </a:lnSpc>
            </a:pPr>
            <a:r>
              <a:rPr lang="en-US" sz="4064">
                <a:solidFill>
                  <a:srgbClr val="5142F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268207" y="7101057"/>
            <a:ext cx="946709" cy="860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6"/>
              </a:lnSpc>
            </a:pPr>
            <a:r>
              <a:rPr lang="en-US" sz="4064">
                <a:solidFill>
                  <a:srgbClr val="5142F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024977" y="2717279"/>
            <a:ext cx="806202" cy="1985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56"/>
              </a:lnSpc>
            </a:pPr>
            <a:r>
              <a:rPr lang="en-US" sz="92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214459" y="7744537"/>
            <a:ext cx="864989" cy="1985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56"/>
              </a:lnSpc>
            </a:pPr>
            <a:r>
              <a:rPr lang="en-US" sz="92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D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450258" y="5177097"/>
            <a:ext cx="8764069" cy="1687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7"/>
              </a:lnSpc>
            </a:pPr>
            <a:r>
              <a:rPr lang="en-US" sz="1599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599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egistrar una Venta</a:t>
            </a:r>
          </a:p>
          <a:p>
            <a:pPr algn="l" marL="345439" indent="-172720" lvl="1">
              <a:lnSpc>
                <a:spcPts val="2207"/>
              </a:lnSpc>
              <a:buFont typeface="Arial"/>
              <a:buChar char="•"/>
            </a:pPr>
            <a:r>
              <a:rPr lang="en-US" sz="1599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Como: Cajero de la farmacia</a:t>
            </a:r>
          </a:p>
          <a:p>
            <a:pPr algn="l" marL="345439" indent="-172720" lvl="1">
              <a:lnSpc>
                <a:spcPts val="2207"/>
              </a:lnSpc>
              <a:buFont typeface="Arial"/>
              <a:buChar char="•"/>
            </a:pPr>
            <a:r>
              <a:rPr lang="en-US" sz="1599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Quiero: Registrar la venta de un medicamento de manera rápida y precisa</a:t>
            </a:r>
          </a:p>
          <a:p>
            <a:pPr algn="l" marL="345439" indent="-172720" lvl="1">
              <a:lnSpc>
                <a:spcPts val="2207"/>
              </a:lnSpc>
              <a:buFont typeface="Arial"/>
              <a:buChar char="•"/>
            </a:pPr>
            <a:r>
              <a:rPr lang="en-US" sz="1599">
                <a:solidFill>
                  <a:srgbClr val="101010"/>
                </a:solidFill>
                <a:latin typeface="Arial"/>
                <a:ea typeface="Arial"/>
                <a:cs typeface="Arial"/>
                <a:sym typeface="Arial"/>
              </a:rPr>
              <a:t>Para: Asegurar que la transacción se complete sin errores y que el inventario se actualice automáticamente</a:t>
            </a:r>
          </a:p>
          <a:p>
            <a:pPr algn="l">
              <a:lnSpc>
                <a:spcPts val="2207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14760327" y="6044643"/>
            <a:ext cx="641300" cy="1985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56"/>
              </a:lnSpc>
            </a:pPr>
            <a:r>
              <a:rPr lang="en-US" sz="92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F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420454" y="2901671"/>
            <a:ext cx="9339873" cy="160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 Reportes de Ventas y </a:t>
            </a:r>
            <a:r>
              <a:rPr lang="en-US" sz="15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Análisis</a:t>
            </a:r>
          </a:p>
          <a:p>
            <a:pPr algn="just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Como: Propietario de la farmacia</a:t>
            </a:r>
          </a:p>
          <a:p>
            <a:pPr algn="just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Quiero: Generar reportes detallados de ventas y análisis de desempeño</a:t>
            </a:r>
          </a:p>
          <a:p>
            <a:pPr algn="just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Para que: Pueda tomar decisiones informadas sobre la gestión de inventario, estrategias de marketing y la planificación de futuras compras</a:t>
            </a:r>
          </a:p>
          <a:p>
            <a:pPr algn="just">
              <a:lnSpc>
                <a:spcPts val="1854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5930777" y="7658931"/>
            <a:ext cx="8309702" cy="1702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53"/>
              </a:lnSpc>
            </a:pPr>
            <a:r>
              <a:rPr lang="en-US" sz="160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 Gestión de Inventario</a:t>
            </a:r>
          </a:p>
          <a:p>
            <a:pPr algn="just" marL="347455" indent="-173728" lvl="1">
              <a:lnSpc>
                <a:spcPts val="2253"/>
              </a:lnSpc>
              <a:buFont typeface="Arial"/>
              <a:buChar char="•"/>
            </a:pPr>
            <a:r>
              <a:rPr lang="en-US" sz="160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Como: Gerente de la farmacia</a:t>
            </a:r>
          </a:p>
          <a:p>
            <a:pPr algn="just" marL="347455" indent="-173728" lvl="1">
              <a:lnSpc>
                <a:spcPts val="2253"/>
              </a:lnSpc>
              <a:buFont typeface="Arial"/>
              <a:buChar char="•"/>
            </a:pPr>
            <a:r>
              <a:rPr lang="en-US" sz="160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Quiero: Monitorear y </a:t>
            </a:r>
            <a:r>
              <a:rPr lang="en-US" sz="160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gestionar el inventario en tiempo real</a:t>
            </a:r>
          </a:p>
          <a:p>
            <a:pPr algn="just" marL="347455" indent="-173728" lvl="1">
              <a:lnSpc>
                <a:spcPts val="2253"/>
              </a:lnSpc>
              <a:buFont typeface="Arial"/>
              <a:buChar char="•"/>
            </a:pPr>
            <a:r>
              <a:rPr lang="en-US" sz="160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Para que: Pueda asegurarme de que nunca falten productos esenciales y evitar sobrestock o productos caducados</a:t>
            </a:r>
          </a:p>
          <a:p>
            <a:pPr algn="just">
              <a:lnSpc>
                <a:spcPts val="2253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DAGOcZ4ZYz4</dc:identifier>
  <dcterms:modified xsi:type="dcterms:W3CDTF">2011-08-01T06:04:30Z</dcterms:modified>
  <cp:revision>1</cp:revision>
  <dc:title>Visión ágil del producto-EL CUBO.pptx</dc:title>
</cp:coreProperties>
</file>