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08CB1-F353-46B4-9235-8416A791CBFC}">
  <a:tblStyle styleId="{80208CB1-F353-46B4-9235-8416A791CB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b59b7e26b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27b59b7e26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1" name="Google Shape;1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b59b7e26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27b59b7e26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BLI6NAwsFTtjjDZJxWz8Bp2_zWXkRE5Z/view?usp=drive_link" TargetMode="External"/><Relationship Id="rId4" Type="http://schemas.openxmlformats.org/officeDocument/2006/relationships/hyperlink" Target="https://drive.google.com/file/d/1L117l-k0U6XpzL87cUlUiSAwN5ir1y5t/view?usp=drive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SalvaPOS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04026" y="5324175"/>
            <a:ext cx="43791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b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Richard Ara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neda -Pablo Avila - Matias Perez</a:t>
            </a:r>
            <a:b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Docente: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Christian Lazcano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2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2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25" y="3540700"/>
            <a:ext cx="7423601" cy="34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3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6171" y="1100867"/>
            <a:ext cx="6832938" cy="465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825" y="668112"/>
            <a:ext cx="7955949" cy="55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>
                <a:solidFill>
                  <a:srgbClr val="000000"/>
                </a:solidFill>
              </a:rPr>
              <a:t>Diseño de Front-end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5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121" y="768453"/>
            <a:ext cx="5325192" cy="254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7803" y="3710562"/>
            <a:ext cx="5245766" cy="308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 descr="Interfaz de usuario gráfica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5796" y="768453"/>
            <a:ext cx="5550535" cy="27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-12" y="3950074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</a:t>
            </a:r>
            <a:b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7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3292450" y="3710550"/>
            <a:ext cx="9106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</a:rPr>
              <a:t>Estándares y Criterios de Calidad - SalvaPOS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Desarrollo</a:t>
            </a:r>
            <a:r>
              <a:rPr lang="es-419" sz="1100">
                <a:solidFill>
                  <a:schemeClr val="dk1"/>
                </a:solidFill>
              </a:rPr>
              <a:t>: Codificación limpia (principios SOLID), control de versiones (Git), arquitectura modular (MVC).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Seguridad</a:t>
            </a:r>
            <a:r>
              <a:rPr lang="es-419" sz="1100">
                <a:solidFill>
                  <a:schemeClr val="dk1"/>
                </a:solidFill>
              </a:rPr>
              <a:t>: Cifrado de datos, protección contra inyecciones SQL, autenticación segura (OAuth 2.0).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Rendimiento</a:t>
            </a:r>
            <a:r>
              <a:rPr lang="es-419" sz="1100">
                <a:solidFill>
                  <a:schemeClr val="dk1"/>
                </a:solidFill>
              </a:rPr>
              <a:t>: Optimización de consultas, uso de caching, tiempos de respuesta &lt;2s.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Usabilidad</a:t>
            </a:r>
            <a:r>
              <a:rPr lang="es-419" sz="1100">
                <a:solidFill>
                  <a:schemeClr val="dk1"/>
                </a:solidFill>
              </a:rPr>
              <a:t>: UI intuitiva, compatibilidad móvil, accesibilidad (WCAG).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Mantenimiento</a:t>
            </a:r>
            <a:r>
              <a:rPr lang="es-419" sz="1100">
                <a:solidFill>
                  <a:schemeClr val="dk1"/>
                </a:solidFill>
              </a:rPr>
              <a:t>: Documentación completa, pruebas automatizadas, gestión de dependencias (Maven, npm).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</a:rPr>
              <a:t>Pruebas y Técnicas de Pruebas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Pruebas Unitarias</a:t>
            </a:r>
            <a:r>
              <a:rPr lang="es-419" sz="1100">
                <a:solidFill>
                  <a:schemeClr val="dk1"/>
                </a:solidFill>
              </a:rPr>
              <a:t>: Validación de componentes individuales (JUnit, Jest).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Pruebas de Integración</a:t>
            </a:r>
            <a:r>
              <a:rPr lang="es-419" sz="1100">
                <a:solidFill>
                  <a:schemeClr val="dk1"/>
                </a:solidFill>
              </a:rPr>
              <a:t>: Verificación de interacciones entre módulos.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Pruebas Funcionales</a:t>
            </a:r>
            <a:r>
              <a:rPr lang="es-419" sz="1100">
                <a:solidFill>
                  <a:schemeClr val="dk1"/>
                </a:solidFill>
              </a:rPr>
              <a:t>: Asegurar que cada funcionalidad cumpla con los requisitos.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Pruebas de Carga y Rendimiento</a:t>
            </a:r>
            <a:r>
              <a:rPr lang="es-419" sz="1100">
                <a:solidFill>
                  <a:schemeClr val="dk1"/>
                </a:solidFill>
              </a:rPr>
              <a:t>: Evaluar la escalabilidad bajo alta demanda.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Pruebas de Seguridad</a:t>
            </a:r>
            <a:r>
              <a:rPr lang="es-419" sz="1100">
                <a:solidFill>
                  <a:schemeClr val="dk1"/>
                </a:solidFill>
              </a:rPr>
              <a:t>: Verificación contra vulnerabilidades como inyección SQL y ataques XSS.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4474" y="5152749"/>
            <a:ext cx="1665376" cy="166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7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- Trello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525" y="1716625"/>
            <a:ext cx="2729050" cy="43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3575" y="1716625"/>
            <a:ext cx="2552625" cy="43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sz="2800" b="1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8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3771900" y="4025100"/>
            <a:ext cx="48777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Video presentación </a:t>
            </a:r>
            <a:r>
              <a:rPr lang="es-419" dirty="0" err="1"/>
              <a:t>ppt</a:t>
            </a:r>
            <a:r>
              <a:rPr lang="es-419" dirty="0"/>
              <a:t>:</a:t>
            </a:r>
            <a:br>
              <a:rPr lang="es-419" dirty="0"/>
            </a:br>
            <a:r>
              <a:rPr lang="es-419" dirty="0">
                <a:hlinkClick r:id="rId4"/>
              </a:rPr>
              <a:t>https://drive.google.com/file/d/1L117l-k0U6XpzL87cUlUiSAwN5ir1y5t/view?usp=drive_link</a:t>
            </a:r>
            <a:endParaRPr lang="es-419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419" dirty="0"/>
            </a:br>
            <a:r>
              <a:rPr lang="es-419" dirty="0"/>
              <a:t>Pruebas Funcionales:</a:t>
            </a:r>
            <a:br>
              <a:rPr lang="es-419" dirty="0"/>
            </a:br>
            <a:r>
              <a:rPr lang="es-419" dirty="0">
                <a:hlinkClick r:id="rId5"/>
              </a:rPr>
              <a:t>https://drive.google.com/file/d/1BLI6NAwsFTtjjDZJxWz8Bp2_zWXkRE5Z/view?usp=drive_link</a:t>
            </a:r>
            <a:endParaRPr lang="es-41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23265" r="6235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/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/>
          </a:p>
          <a:p>
            <a:pPr marL="0" marR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803"/>
            </a:srgbClr>
          </a:solidFill>
          <a:ln w="9525" cap="flat" cmpd="sng">
            <a:solidFill>
              <a:srgbClr val="5043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5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sz="2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Información poco precisa del stock real de la farmacia.</a:t>
            </a:r>
            <a:endParaRPr/>
          </a:p>
          <a:p>
            <a:pPr marL="0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Sistema de cajas sin control de inventario.</a:t>
            </a:r>
            <a:endParaRPr/>
          </a:p>
          <a:p>
            <a:pPr marL="0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Perdida de oportunidad de ventas.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542599" y="2493170"/>
            <a:ext cx="400249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b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Mejorar la gestión de la farmacia, la toma de decisiones y la atención hacia sus clientes.</a:t>
            </a:r>
            <a:b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Generar un sistema de cajas que pueda hacer control preciso del stock, generar información valiosa para el negocio y gestionar sus usuarios.</a:t>
            </a:r>
            <a:endParaRPr sz="2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38793" r="21764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96277" y="633450"/>
            <a:ext cx="54096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E1- Gestión de inventario</a:t>
            </a: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Inventario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-Listado de Productos y categorías 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-Creación de Producto.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-Creación de Categoría.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E2- Procesamiento de pago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E3-Gestión de venta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Venta.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-Listado de Venta.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-Selección método de pago.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-Anulación de venta.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-Búsqueda por ID.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-Busqueda por Fecha.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E4 -Gestión de usuarios.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login y registro (</a:t>
            </a:r>
            <a:r>
              <a:rPr lang="es-419" b="1">
                <a:solidFill>
                  <a:schemeClr val="dk1"/>
                </a:solidFill>
              </a:rPr>
              <a:t>ESTÁTICO</a:t>
            </a:r>
            <a:r>
              <a:rPr lang="es-419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E5 -Gestión de reportes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de reportes (</a:t>
            </a:r>
            <a:r>
              <a:rPr lang="es-419" b="1">
                <a:solidFill>
                  <a:schemeClr val="dk1"/>
                </a:solidFill>
              </a:rPr>
              <a:t>ESTÁTICO)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sz="2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4719484" y="4456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{80208CB1-F353-46B4-9235-8416A791CBFC}</a:tableStyleId>
              </a:tblPr>
              <a:tblGrid>
                <a:gridCol w="22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Nombre Actor / Usuario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Función en el sistema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Cliente.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Navegar por el catálogo del producto, ver stock y consultar disponibilidad por sucursal.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Farmacéutico.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Realizar ventas, devoluciones y control de inventario.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Administrador.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Gestionar usuarios, monitorear el negocio por medio de un dashboard y tomar decisiones respecto al inventario.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 descr="Arquitectura de microservicios: qué es, ventajas y desventajas"/>
          <p:cNvPicPr preferRelativeResize="0"/>
          <p:nvPr/>
        </p:nvPicPr>
        <p:blipFill rotWithShape="1">
          <a:blip r:embed="rId3">
            <a:alphaModFix/>
          </a:blip>
          <a:srcRect l="28698" r="11668" b="-1"/>
          <a:stretch/>
        </p:blipFill>
        <p:spPr>
          <a:xfrm>
            <a:off x="-3" y="2345922"/>
            <a:ext cx="5375372" cy="4507038"/>
          </a:xfrm>
          <a:custGeom>
            <a:avLst/>
            <a:gdLst/>
            <a:ahLst/>
            <a:cxnLst/>
            <a:rect l="l" t="t" r="r" b="b"/>
            <a:pathLst>
              <a:path w="5485419" h="4610469" extrusionOk="0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3" name="Google Shape;143;p19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4" name="Google Shape;144;p19"/>
            <p:cNvSpPr/>
            <p:nvPr/>
          </p:nvSpPr>
          <p:spPr>
            <a:xfrm>
              <a:off x="1462815" y="-12150"/>
              <a:ext cx="4387261" cy="2594536"/>
            </a:xfrm>
            <a:custGeom>
              <a:avLst/>
              <a:gdLst/>
              <a:ahLst/>
              <a:cxnLst/>
              <a:rect l="l" t="t" r="r" b="b"/>
              <a:pathLst>
                <a:path w="4387261" h="2594536" extrusionOk="0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491623" y="-12150"/>
              <a:ext cx="4328502" cy="2582465"/>
            </a:xfrm>
            <a:custGeom>
              <a:avLst/>
              <a:gdLst/>
              <a:ahLst/>
              <a:cxnLst/>
              <a:rect l="l" t="t" r="r" b="b"/>
              <a:pathLst>
                <a:path w="4328502" h="2582465" extrusionOk="0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491623" y="-12150"/>
              <a:ext cx="4328502" cy="2582465"/>
            </a:xfrm>
            <a:custGeom>
              <a:avLst/>
              <a:gdLst/>
              <a:ahLst/>
              <a:cxnLst/>
              <a:rect l="l" t="t" r="r" b="b"/>
              <a:pathLst>
                <a:path w="4328502" h="2582465" extrusionOk="0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346372" y="-12149"/>
              <a:ext cx="4619000" cy="2609159"/>
            </a:xfrm>
            <a:custGeom>
              <a:avLst/>
              <a:gdLst/>
              <a:ahLst/>
              <a:cxnLst/>
              <a:rect l="l" t="t" r="r" b="b"/>
              <a:pathLst>
                <a:path w="4619000" h="2614653" extrusionOk="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2336191"/>
              <a:ext cx="5485018" cy="4518038"/>
            </a:xfrm>
            <a:custGeom>
              <a:avLst/>
              <a:gdLst/>
              <a:ahLst/>
              <a:cxnLst/>
              <a:rect l="l" t="t" r="r" b="b"/>
              <a:pathLst>
                <a:path w="5485018" h="4518038" extrusionOk="0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0" y="2336191"/>
              <a:ext cx="5485018" cy="4518038"/>
            </a:xfrm>
            <a:custGeom>
              <a:avLst/>
              <a:gdLst/>
              <a:ahLst/>
              <a:cxnLst/>
              <a:rect l="l" t="t" r="r" b="b"/>
              <a:pathLst>
                <a:path w="5485018" h="4518038" extrusionOk="0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" y="2361563"/>
              <a:ext cx="5474293" cy="4492666"/>
            </a:xfrm>
            <a:custGeom>
              <a:avLst/>
              <a:gdLst/>
              <a:ahLst/>
              <a:cxnLst/>
              <a:rect l="l" t="t" r="r" b="b"/>
              <a:pathLst>
                <a:path w="5474293" h="4492666" extrusionOk="0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" y="2328207"/>
              <a:ext cx="5455589" cy="4526023"/>
            </a:xfrm>
            <a:custGeom>
              <a:avLst/>
              <a:gdLst/>
              <a:ahLst/>
              <a:cxnLst/>
              <a:rect l="l" t="t" r="r" b="b"/>
              <a:pathLst>
                <a:path w="5455589" h="4526023" extrusionOk="0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" y="2328207"/>
              <a:ext cx="5455589" cy="4526023"/>
            </a:xfrm>
            <a:custGeom>
              <a:avLst/>
              <a:gdLst/>
              <a:ahLst/>
              <a:cxnLst/>
              <a:rect l="l" t="t" r="r" b="b"/>
              <a:pathLst>
                <a:path w="5455589" h="4526023" extrusionOk="0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" y="2317967"/>
              <a:ext cx="5635125" cy="4536263"/>
            </a:xfrm>
            <a:custGeom>
              <a:avLst/>
              <a:gdLst/>
              <a:ahLst/>
              <a:cxnLst/>
              <a:rect l="l" t="t" r="r" b="b"/>
              <a:pathLst>
                <a:path w="5635125" h="4536263" extrusionOk="0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9"/>
          <p:cNvSpPr/>
          <p:nvPr/>
        </p:nvSpPr>
        <p:spPr>
          <a:xfrm>
            <a:off x="706390" y="628515"/>
            <a:ext cx="1077891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Modelo por Capas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125" y="2513150"/>
            <a:ext cx="9771600" cy="3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 de escenario.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General</a:t>
            </a:r>
            <a:endParaRPr sz="2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0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2694" y="1897547"/>
            <a:ext cx="8179286" cy="371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1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2013" y="652351"/>
            <a:ext cx="7392740" cy="500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Panorámica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Actores usuarios del Sistema</vt:lpstr>
      <vt:lpstr>Presentación de PowerPoint</vt:lpstr>
      <vt:lpstr>Propuesta UML Caso de Proyecto. Vista de escenario. Diagrama de Caso de Uso General</vt:lpstr>
      <vt:lpstr>Propuesta UML Caso de Proyecto. Diagrama de Actividad Escenario 1</vt:lpstr>
      <vt:lpstr>Propuesta UML Caso de Proyecto. Diagrama de Actividad Escenario 2</vt:lpstr>
      <vt:lpstr>Propuesta UML Caso de Proyecto. Modelo de Datos (MER)</vt:lpstr>
      <vt:lpstr>Propuesta UML Caso de Proyecto. Diagrama de Clases</vt:lpstr>
      <vt:lpstr>Propuesta UML Caso de Proyecto. Diseño de Front-end</vt:lpstr>
      <vt:lpstr>Estándares y Criterios de Calidad Pruebas y técnicas de pruebas</vt:lpstr>
      <vt:lpstr>Presentación de PowerPoint</vt:lpstr>
      <vt:lpstr>Demostración Funcional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Pablo Avila</cp:lastModifiedBy>
  <cp:revision>1</cp:revision>
  <dcterms:modified xsi:type="dcterms:W3CDTF">2024-11-06T03:09:31Z</dcterms:modified>
</cp:coreProperties>
</file>