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9" r:id="rId2"/>
    <p:sldId id="271" r:id="rId3"/>
    <p:sldId id="274" r:id="rId4"/>
    <p:sldId id="260" r:id="rId5"/>
    <p:sldId id="280" r:id="rId6"/>
    <p:sldId id="282" r:id="rId7"/>
    <p:sldId id="283" r:id="rId8"/>
    <p:sldId id="285" r:id="rId9"/>
    <p:sldId id="286" r:id="rId10"/>
    <p:sldId id="268" r:id="rId11"/>
    <p:sldId id="28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9E44B-F9D3-486A-BC02-6736E4CC1A75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C4B8-C2D4-4625-8A1D-A17E11BE9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56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C4B8-C2D4-4625-8A1D-A17E11BE96B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75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9EC99-24E0-4275-A7AD-8FECCFCD13F2}" type="datetime1">
              <a:rPr lang="ru-RU" smtClean="0"/>
              <a:t>29.06.2021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04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07A8-BD5D-4DC2-B15B-DFF3FD0B96D0}" type="datetime1">
              <a:rPr lang="ru-RU" smtClean="0"/>
              <a:t>29.06.2021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27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C728-BE11-4A9D-8BD3-C6B8949423C3}" type="datetime1">
              <a:rPr lang="ru-RU" smtClean="0"/>
              <a:t>29.06.2021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79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D506-8C04-45E0-8101-FDD13B795414}" type="datetime1">
              <a:rPr lang="ru-RU" smtClean="0"/>
              <a:t>29.06.2021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06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D907-758A-4108-BDD1-1CA5A4FC81DC}" type="datetime1">
              <a:rPr lang="ru-RU" smtClean="0"/>
              <a:t>29.06.2021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69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EB00-4E9D-4861-A628-DDF02EEA91C7}" type="datetime1">
              <a:rPr lang="ru-RU" smtClean="0"/>
              <a:t>29.06.2021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13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D21E-782A-43F4-95FA-537AA12AD342}" type="datetime1">
              <a:rPr lang="ru-RU" smtClean="0"/>
              <a:t>29.06.2021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9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03D2-0B95-4ECB-9B45-E158D03842CC}" type="datetime1">
              <a:rPr lang="ru-RU" smtClean="0"/>
              <a:t>29.06.2021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5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7194-54B9-4202-BA94-C3895A6B7164}" type="datetime1">
              <a:rPr lang="ru-RU" smtClean="0"/>
              <a:t>29.06.2021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3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6853-0BE7-4270-AD1B-1EED80F08642}" type="datetime1">
              <a:rPr lang="ru-RU" smtClean="0"/>
              <a:t>29.06.2021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26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1AB-27DC-4392-8926-31DEAE6AEF9E}" type="datetime1">
              <a:rPr lang="ru-RU" smtClean="0"/>
              <a:t>29.06.2021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01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38AC4-51A2-493D-806E-AD51651660D4}" type="datetime1">
              <a:rPr lang="ru-RU" smtClean="0"/>
              <a:t>29.06.2021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47BB5-F950-40A0-B88E-7AE98D25A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33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65991"/>
            <a:ext cx="12192000" cy="2426677"/>
          </a:xfrm>
        </p:spPr>
        <p:txBody>
          <a:bodyPr>
            <a:normAutofit/>
          </a:bodyPr>
          <a:lstStyle/>
          <a:p>
            <a:pPr algn="ctr"/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«НОВОСИБИРСКИЙ ГОСУДАРСТВЕННЫЙ ТЕХНИЧЕСКИЙ УНИВЕРСИТЕТ»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теоретической и прикладной информатики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73891" y="3011676"/>
            <a:ext cx="12192000" cy="24266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алгоритмов обучения нейронных сетей простой архитектуры с использованием генетических алгоритмов</a:t>
            </a:r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Антонов С. С.</a:t>
            </a:r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Тимофеев В. С., д.т.н., доцент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01345" y="6321365"/>
            <a:ext cx="2389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 2021</a:t>
            </a:r>
          </a:p>
        </p:txBody>
      </p:sp>
    </p:spTree>
    <p:extLst>
      <p:ext uri="{BB962C8B-B14F-4D97-AF65-F5344CB8AC3E}">
        <p14:creationId xmlns:p14="http://schemas.microsoft.com/office/powerpoint/2010/main" val="18787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028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проведённой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1928"/>
            <a:ext cx="10515600" cy="520980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возможности нейронных сетей и их использование.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Разобраны возможности генетических алгоритмов и их адаптация в нейронные сети.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программа, реализующая нейронную сеть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оптимизированную генетическим алгоритмом.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04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0DABF-3522-45CF-AA32-BC05065C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mtClean="0"/>
              <a:t>11</a:t>
            </a:fld>
            <a:endParaRPr lang="ru-R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CCF6D6-7C3C-4382-98FC-1B71E6513E4A}"/>
              </a:ext>
            </a:extLst>
          </p:cNvPr>
          <p:cNvSpPr txBox="1">
            <a:spLocks/>
          </p:cNvSpPr>
          <p:nvPr/>
        </p:nvSpPr>
        <p:spPr>
          <a:xfrm>
            <a:off x="681182" y="2427216"/>
            <a:ext cx="10515600" cy="1064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2525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537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72663"/>
            <a:ext cx="10662138" cy="92319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исследование алгоритмов обучения нейронной сети с использованием генетических алгоритмов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16290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задачи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2809240"/>
            <a:ext cx="1051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Изучение возможностей нейронных сетей и их использование.</a:t>
            </a: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Разбор возможностей генетических алгоритмов и их адаптация в нейронные сети.</a:t>
            </a: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программы, реализующей нейронную сеть , оптимизированную генетическим алгоритмом.</a:t>
            </a:r>
          </a:p>
        </p:txBody>
      </p:sp>
    </p:spTree>
    <p:extLst>
      <p:ext uri="{BB962C8B-B14F-4D97-AF65-F5344CB8AC3E}">
        <p14:creationId xmlns:p14="http://schemas.microsoft.com/office/powerpoint/2010/main" val="215201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нейронных сетей и генетических алгоритмов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4498203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разработки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49424" y="5111806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ИСР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Community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8B11AA8-B884-4785-8685-ADC22009F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32" y="1278120"/>
            <a:ext cx="3005831" cy="300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547123-BCCB-4A91-87D8-B3196B2A6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151" y="1677473"/>
            <a:ext cx="5745656" cy="202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38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 в виде графа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618E56D-96AA-4E00-BAEF-FFB6CE3AA0DD}"/>
              </a:ext>
            </a:extLst>
          </p:cNvPr>
          <p:cNvSpPr txBox="1">
            <a:spLocks/>
          </p:cNvSpPr>
          <p:nvPr/>
        </p:nvSpPr>
        <p:spPr>
          <a:xfrm>
            <a:off x="415636" y="1524140"/>
            <a:ext cx="6284084" cy="426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данном рисунке каждый круг -нейрон.Сеть прямого распространения с тремя слоями.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…w46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веса, передаваемые из входных слоев,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…k61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веса, передеваемые из скрытого слоя в выходной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08A3B-AB23-4735-8F88-E81E68AC0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547" y="1646238"/>
            <a:ext cx="41624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4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6745" y="10609"/>
            <a:ext cx="10515600" cy="645989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представление функций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D147BE-1D22-4A70-9B87-AF9F896448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24179" y="1538722"/>
            <a:ext cx="3705203" cy="1901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40BB61-67CB-4E66-A8E0-169916DE489A}"/>
                  </a:ext>
                </a:extLst>
              </p:cNvPr>
              <p:cNvSpPr txBox="1"/>
              <p:nvPr/>
            </p:nvSpPr>
            <p:spPr>
              <a:xfrm>
                <a:off x="428780" y="3096061"/>
                <a:ext cx="6096000" cy="9609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800" b="0" i="0" smtClean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18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18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x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sz="1800" i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18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ru-RU" sz="1800" i="1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18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x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18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18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x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18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ru-RU" sz="1800" i="1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18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x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40BB61-67CB-4E66-A8E0-169916DE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80" y="3096061"/>
                <a:ext cx="6096000" cy="9609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8">
            <a:extLst>
              <a:ext uri="{FF2B5EF4-FFF2-40B4-BE49-F238E27FC236}">
                <a16:creationId xmlns:a16="http://schemas.microsoft.com/office/drawing/2014/main" id="{FB4020A6-18CE-44A8-B36E-4FC63253EA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90" y="1514321"/>
            <a:ext cx="3089919" cy="177985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8BEABC-DBCF-4CD9-969D-84132E93C595}"/>
                  </a:ext>
                </a:extLst>
              </p:cNvPr>
              <p:cNvSpPr txBox="1"/>
              <p:nvPr/>
            </p:nvSpPr>
            <p:spPr>
              <a:xfrm>
                <a:off x="5899549" y="2964968"/>
                <a:ext cx="6096000" cy="1029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f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800" b="0" i="0" smtClean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u-RU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ru-RU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ru-RU" sz="1800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</a:rPr>
                                <m:t>x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8BEABC-DBCF-4CD9-969D-84132E93C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549" y="2964968"/>
                <a:ext cx="6096000" cy="1029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75DD513-D802-4B37-8386-DE3CC04DCA6A}"/>
              </a:ext>
            </a:extLst>
          </p:cNvPr>
          <p:cNvSpPr txBox="1"/>
          <p:nvPr/>
        </p:nvSpPr>
        <p:spPr>
          <a:xfrm>
            <a:off x="1977637" y="1007548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Гиперболический тангенс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6DE17D-9200-4BCB-A338-7B0FDACBE668}"/>
              </a:ext>
            </a:extLst>
          </p:cNvPr>
          <p:cNvSpPr txBox="1"/>
          <p:nvPr/>
        </p:nvSpPr>
        <p:spPr>
          <a:xfrm>
            <a:off x="7643446" y="937241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Сигмоидальная функция</a:t>
            </a:r>
          </a:p>
        </p:txBody>
      </p:sp>
      <p:sp>
        <p:nvSpPr>
          <p:cNvPr id="10" name="Прямоугольник 5">
            <a:extLst>
              <a:ext uri="{FF2B5EF4-FFF2-40B4-BE49-F238E27FC236}">
                <a16:creationId xmlns:a16="http://schemas.microsoft.com/office/drawing/2014/main" id="{B981BC0B-7F9E-48E8-965B-99C03AF5286B}"/>
              </a:ext>
            </a:extLst>
          </p:cNvPr>
          <p:cNvSpPr/>
          <p:nvPr/>
        </p:nvSpPr>
        <p:spPr>
          <a:xfrm>
            <a:off x="4724400" y="3926448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Функции потерь</a:t>
            </a:r>
          </a:p>
        </p:txBody>
      </p:sp>
      <p:sp>
        <p:nvSpPr>
          <p:cNvPr id="11" name="Прямоугольник 5">
            <a:extLst>
              <a:ext uri="{FF2B5EF4-FFF2-40B4-BE49-F238E27FC236}">
                <a16:creationId xmlns:a16="http://schemas.microsoft.com/office/drawing/2014/main" id="{97B02998-4759-4FB0-BBBB-70ED2402A4AD}"/>
              </a:ext>
            </a:extLst>
          </p:cNvPr>
          <p:cNvSpPr/>
          <p:nvPr/>
        </p:nvSpPr>
        <p:spPr>
          <a:xfrm>
            <a:off x="4449618" y="574440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Функций активации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31B1D8-5847-43EA-8F8A-61D177569EF6}"/>
                  </a:ext>
                </a:extLst>
              </p:cNvPr>
              <p:cNvSpPr txBox="1"/>
              <p:nvPr/>
            </p:nvSpPr>
            <p:spPr>
              <a:xfrm>
                <a:off x="4724400" y="4595868"/>
                <a:ext cx="6096000" cy="535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MSE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nor/>
                          </m:rPr>
                          <a: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b="0" smtClean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ru-RU" sz="1800" i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cy-GB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Ŷ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ru-RU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)²</m:t>
                        </m:r>
                      </m:e>
                    </m:nary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31B1D8-5847-43EA-8F8A-61D177569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595868"/>
                <a:ext cx="6096000" cy="535916"/>
              </a:xfrm>
              <a:prstGeom prst="rect">
                <a:avLst/>
              </a:prstGeom>
              <a:blipFill>
                <a:blip r:embed="rId7"/>
                <a:stretch>
                  <a:fillRect l="-800" b="-56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9B115D-AFBC-46F3-B9AA-CFB097F0A8DF}"/>
                  </a:ext>
                </a:extLst>
              </p:cNvPr>
              <p:cNvSpPr txBox="1"/>
              <p:nvPr/>
            </p:nvSpPr>
            <p:spPr>
              <a:xfrm>
                <a:off x="3832661" y="5343679"/>
                <a:ext cx="7621570" cy="89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–фактический ожидаемый результат,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а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cy-GB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Ŷ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– это прогноз модели.</a:t>
                </a:r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9B115D-AFBC-46F3-B9AA-CFB097F0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661" y="5343679"/>
                <a:ext cx="7621570" cy="893643"/>
              </a:xfrm>
              <a:prstGeom prst="rect">
                <a:avLst/>
              </a:prstGeom>
              <a:blipFill>
                <a:blip r:embed="rId8"/>
                <a:stretch>
                  <a:fillRect l="-720" b="-102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19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74D9-DB5B-401F-8670-D235258E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64202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Генетические алгоритмы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82141-5B53-441A-B1D5-B4E1D43E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mtClean="0"/>
              <a:t>6</a:t>
            </a:fld>
            <a:endParaRPr lang="ru-RU"/>
          </a:p>
        </p:txBody>
      </p:sp>
      <p:sp>
        <p:nvSpPr>
          <p:cNvPr id="10" name="Прямоугольник 5">
            <a:extLst>
              <a:ext uri="{FF2B5EF4-FFF2-40B4-BE49-F238E27FC236}">
                <a16:creationId xmlns:a16="http://schemas.microsoft.com/office/drawing/2014/main" id="{63169F46-D94C-49CA-BCBF-697114D15868}"/>
              </a:ext>
            </a:extLst>
          </p:cNvPr>
          <p:cNvSpPr/>
          <p:nvPr/>
        </p:nvSpPr>
        <p:spPr>
          <a:xfrm>
            <a:off x="497609" y="1054716"/>
            <a:ext cx="111967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Константы:</a:t>
            </a:r>
          </a:p>
          <a:p>
            <a:pPr lvl="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Размер популяции – 100,коэффициент мутации – 0.1,</a:t>
            </a:r>
          </a:p>
          <a:p>
            <a:pPr lvl="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коэффициент скрещивания – 0.8,критерий остановки – число эпох.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D117A-D775-41A6-86E6-F719CA0AA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1" y="2921000"/>
            <a:ext cx="113347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9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64017-AA74-46A4-9014-AED9406D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mtClean="0"/>
              <a:t>7</a:t>
            </a:fld>
            <a:endParaRPr lang="ru-R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D19730-775D-456C-ADC8-9F250336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64202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 для тестироавния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A23F8-7963-442E-9467-2C67863961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4261281"/>
            <a:ext cx="1551826" cy="19194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C71F-3131-4A58-AF9F-1DE09423A2A3}"/>
              </a:ext>
            </a:extLst>
          </p:cNvPr>
          <p:cNvSpPr txBox="1"/>
          <p:nvPr/>
        </p:nvSpPr>
        <p:spPr>
          <a:xfrm>
            <a:off x="980939" y="61807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Iris setosa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E298E1-C9C2-4688-880A-53FF99F4F2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146" y="4305727"/>
            <a:ext cx="2089785" cy="156781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1CE806-59E5-4408-92F4-3CC4F2AE72B9}"/>
              </a:ext>
            </a:extLst>
          </p:cNvPr>
          <p:cNvSpPr txBox="1"/>
          <p:nvPr/>
        </p:nvSpPr>
        <p:spPr>
          <a:xfrm>
            <a:off x="4552511" y="59737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Iris versicolor</a:t>
            </a:r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659EAC-4F65-4F3E-AA0A-3D425DBB451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051" y="4325860"/>
            <a:ext cx="2089785" cy="171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C898EB-5ED0-4A03-9540-6CBEAC4CDBEA}"/>
              </a:ext>
            </a:extLst>
          </p:cNvPr>
          <p:cNvSpPr txBox="1"/>
          <p:nvPr/>
        </p:nvSpPr>
        <p:spPr>
          <a:xfrm>
            <a:off x="6304944" y="5949022"/>
            <a:ext cx="609600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Virginica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A1A59-CCC4-4AC8-B174-A35E3799523A}"/>
              </a:ext>
            </a:extLst>
          </p:cNvPr>
          <p:cNvSpPr txBox="1"/>
          <p:nvPr/>
        </p:nvSpPr>
        <p:spPr>
          <a:xfrm>
            <a:off x="298140" y="1005573"/>
            <a:ext cx="115957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Набор данных состоит из 50 образцов каждого из трех видов ириса (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Iris setosa , Iris virginica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Iris versicolor ).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Для каждого образца были измерены четыре характеристики : длина и ширина чашелистиков и лепестков в сантиметрах. 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296144-7D3A-41F0-8EB2-EC729EC7D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2118" y="1848176"/>
            <a:ext cx="7801410" cy="23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1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DF4E0-E5F3-4B3D-A779-86153A4C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mtClean="0"/>
              <a:t>8</a:t>
            </a:fld>
            <a:endParaRPr lang="ru-R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1D31C2-58A7-4599-9D2C-B50113AD6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64202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алгоритма работы программы</a:t>
            </a:r>
          </a:p>
        </p:txBody>
      </p:sp>
      <p:sp>
        <p:nvSpPr>
          <p:cNvPr id="15" name="Прямоугольник 5">
            <a:extLst>
              <a:ext uri="{FF2B5EF4-FFF2-40B4-BE49-F238E27FC236}">
                <a16:creationId xmlns:a16="http://schemas.microsoft.com/office/drawing/2014/main" id="{289C5154-2263-4708-A6B4-145ED770250B}"/>
              </a:ext>
            </a:extLst>
          </p:cNvPr>
          <p:cNvSpPr/>
          <p:nvPr/>
        </p:nvSpPr>
        <p:spPr>
          <a:xfrm>
            <a:off x="594915" y="1059078"/>
            <a:ext cx="113754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Константы:</a:t>
            </a:r>
          </a:p>
          <a:p>
            <a:pPr lvl="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Размер популяции – 100,Коэффициент мутации – 0.1,</a:t>
            </a:r>
          </a:p>
          <a:p>
            <a:pPr lvl="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Коэффициент скрещивания – 0.8,Число эпох – 1000,</a:t>
            </a:r>
          </a:p>
          <a:p>
            <a:pPr lvl="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Число нейронов на слоях – 4 , 6 , 1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 Критерий остановки – число эпох.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D3FFC-B6A1-425C-A31B-CACD3B7C6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3138335"/>
            <a:ext cx="11868726" cy="34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8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07233-3B5F-4CCC-BB0D-60F689E3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BB5-F950-40A0-B88E-7AE98D25A2DD}" type="slidenum">
              <a:rPr lang="ru-RU" smtClean="0"/>
              <a:t>9</a:t>
            </a:fld>
            <a:endParaRPr lang="ru-R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208F7E-FF1F-43CA-BD1A-9221C33F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64202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0DDBAA-0038-4218-8F35-B216807C7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46175"/>
              </p:ext>
            </p:extLst>
          </p:nvPr>
        </p:nvGraphicFramePr>
        <p:xfrm>
          <a:off x="1154545" y="1440873"/>
          <a:ext cx="9079344" cy="36114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7610">
                  <a:extLst>
                    <a:ext uri="{9D8B030D-6E8A-4147-A177-3AD203B41FA5}">
                      <a16:colId xmlns:a16="http://schemas.microsoft.com/office/drawing/2014/main" val="1270372715"/>
                    </a:ext>
                  </a:extLst>
                </a:gridCol>
                <a:gridCol w="1516627">
                  <a:extLst>
                    <a:ext uri="{9D8B030D-6E8A-4147-A177-3AD203B41FA5}">
                      <a16:colId xmlns:a16="http://schemas.microsoft.com/office/drawing/2014/main" val="1776173127"/>
                    </a:ext>
                  </a:extLst>
                </a:gridCol>
                <a:gridCol w="1515654">
                  <a:extLst>
                    <a:ext uri="{9D8B030D-6E8A-4147-A177-3AD203B41FA5}">
                      <a16:colId xmlns:a16="http://schemas.microsoft.com/office/drawing/2014/main" val="2706272097"/>
                    </a:ext>
                  </a:extLst>
                </a:gridCol>
                <a:gridCol w="1515654">
                  <a:extLst>
                    <a:ext uri="{9D8B030D-6E8A-4147-A177-3AD203B41FA5}">
                      <a16:colId xmlns:a16="http://schemas.microsoft.com/office/drawing/2014/main" val="344634505"/>
                    </a:ext>
                  </a:extLst>
                </a:gridCol>
                <a:gridCol w="1647873">
                  <a:extLst>
                    <a:ext uri="{9D8B030D-6E8A-4147-A177-3AD203B41FA5}">
                      <a16:colId xmlns:a16="http://schemas.microsoft.com/office/drawing/2014/main" val="176284470"/>
                    </a:ext>
                  </a:extLst>
                </a:gridCol>
                <a:gridCol w="1785926">
                  <a:extLst>
                    <a:ext uri="{9D8B030D-6E8A-4147-A177-3AD203B41FA5}">
                      <a16:colId xmlns:a16="http://schemas.microsoft.com/office/drawing/2014/main" val="1949903345"/>
                    </a:ext>
                  </a:extLst>
                </a:gridCol>
              </a:tblGrid>
              <a:tr h="16135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Популяция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Число нейронов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</a:rPr>
                        <a:t>Число эпох 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</a:rPr>
                        <a:t>Средняя точность, %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</a:rPr>
                        <a:t>Среднее время работы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1131193"/>
                  </a:ext>
                </a:extLst>
              </a:tr>
              <a:tr h="4994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</a:rPr>
                        <a:t>100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4,6,1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30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</a:rPr>
                        <a:t>87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</a:rPr>
                        <a:t>50 секунд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2374213"/>
                  </a:ext>
                </a:extLst>
              </a:tr>
              <a:tr h="4994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</a:rPr>
                        <a:t>100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</a:rPr>
                        <a:t>4,6,1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300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95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</a:rPr>
                        <a:t>8 минут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43289"/>
                  </a:ext>
                </a:extLst>
              </a:tr>
              <a:tr h="4994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3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100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4,6,1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1000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98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27 минут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0626890"/>
                  </a:ext>
                </a:extLst>
              </a:tr>
              <a:tr h="4994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</a:rPr>
                        <a:t>100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</a:rPr>
                        <a:t>4,6,1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</a:rPr>
                        <a:t>3000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</a:rPr>
                        <a:t>97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72 минуты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151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7262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5124</TotalTime>
  <Words>402</Words>
  <Application>Microsoft Office PowerPoint</Application>
  <PresentationFormat>Widescreen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 «НОВОСИБИРСКИЙ ГОСУДАРСТВЕННЫЙ ТЕХНИЧЕСКИЙ УНИВЕРСИТЕТ»  Кафедра теоретической и прикладной информатики</vt:lpstr>
      <vt:lpstr>Цель работы</vt:lpstr>
      <vt:lpstr>Актуальность нейронных сетей и генетических алгоритмов</vt:lpstr>
      <vt:lpstr>Нейронные сети в виде графа</vt:lpstr>
      <vt:lpstr>Математическое представление функций</vt:lpstr>
      <vt:lpstr>Генетические алгоритмы</vt:lpstr>
      <vt:lpstr>Набор данных для тестироавния</vt:lpstr>
      <vt:lpstr>Описание алгоритма работы программы</vt:lpstr>
      <vt:lpstr>Результаты тестирования</vt:lpstr>
      <vt:lpstr>Результаты проведённой работы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титульник</dc:title>
  <dc:creator>Vazgen</dc:creator>
  <cp:lastModifiedBy>Сергей Антонов</cp:lastModifiedBy>
  <cp:revision>91</cp:revision>
  <dcterms:created xsi:type="dcterms:W3CDTF">2021-06-20T09:31:25Z</dcterms:created>
  <dcterms:modified xsi:type="dcterms:W3CDTF">2021-06-30T00:36:49Z</dcterms:modified>
</cp:coreProperties>
</file>