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73" r:id="rId4"/>
    <p:sldId id="267" r:id="rId5"/>
    <p:sldId id="269" r:id="rId6"/>
    <p:sldId id="270" r:id="rId7"/>
    <p:sldId id="276" r:id="rId8"/>
    <p:sldId id="277" r:id="rId9"/>
    <p:sldId id="278" r:id="rId10"/>
    <p:sldId id="274" r:id="rId11"/>
    <p:sldId id="275" r:id="rId12"/>
  </p:sldIdLst>
  <p:sldSz cx="6858000" cy="9144000" type="overhead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322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0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r>
              <a:rPr lang="en-US"/>
              <a:t>James Gerrie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357B3768-80CE-4A53-949D-1AF45DB8CD90}" type="datetime1">
              <a:rPr lang="en-US"/>
              <a:pPr>
                <a:defRPr/>
              </a:pPr>
              <a:t>11/27/2017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C429AD0-46AD-4B52-86BF-ACC4C3EFFE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C1DC106B-E4E1-48EE-B955-BD2912785FF4}" type="datetime1">
              <a:rPr lang="en-US"/>
              <a:pPr>
                <a:defRPr/>
              </a:pPr>
              <a:t>11/27/2017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9273C3-1CFF-4BE1-8FC4-D6C1488B5F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A1F37-B6DA-44FB-9D7A-4C9A6B3211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AF8A-BA04-44D9-AF98-56EA85CAE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9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F3CE5-1701-4006-A81E-853F905B5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94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450F2-F3A0-400E-8230-5CA37D4634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B451-1B70-4AE1-A335-41F75CC34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5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8B581-FD3F-4CC6-B07D-62846C5D3B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2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44372-538C-4DE3-9B4A-B7CB12257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33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37BBC-E0AF-48C3-9BAA-3EDD0E6FA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55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C94D0-35B2-4C08-A7F3-AFC59ED80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2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6439E-FB76-4A86-A49C-F98519B093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4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5E359-446F-4152-BF03-5D567B671A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69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00ECB5C-192C-4662-AFF4-A3948E69FD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xC161GvMP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ecd.org/document/2/0,3343,en_2649_34487_34100162_1_1_1_1,0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Science and </a:t>
            </a:r>
            <a:r>
              <a:rPr lang="en-US" altLang="en-US" smtClean="0"/>
              <a:t>the State</a:t>
            </a:r>
            <a:endParaRPr lang="en-US" altLang="en-US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 smtClean="0"/>
              <a:t>Tragedy of the Commons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Big Science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Nicholas </a:t>
            </a:r>
            <a:r>
              <a:rPr lang="en-US" b="1" dirty="0" err="1" smtClean="0"/>
              <a:t>Rescher</a:t>
            </a:r>
            <a:r>
              <a:rPr lang="en-US" dirty="0" smtClean="0"/>
              <a:t>: Science might be bound by a basic rule: “We do the simple things first”—If so, we should expect to see increasing expenditures on </a:t>
            </a:r>
            <a:r>
              <a:rPr lang="en-US" dirty="0" smtClean="0"/>
              <a:t>research—occurrence of “Big </a:t>
            </a:r>
            <a:r>
              <a:rPr lang="en-US" dirty="0" smtClean="0"/>
              <a:t>science” seems to confirm this </a:t>
            </a:r>
            <a:endParaRPr lang="en-US" dirty="0" smtClean="0"/>
          </a:p>
          <a:p>
            <a:r>
              <a:rPr lang="en-CA" b="1" dirty="0"/>
              <a:t>Big </a:t>
            </a:r>
            <a:r>
              <a:rPr lang="en-CA" b="1" dirty="0" smtClean="0"/>
              <a:t>science</a:t>
            </a:r>
            <a:r>
              <a:rPr lang="en-CA" dirty="0" smtClean="0"/>
              <a:t> </a:t>
            </a:r>
            <a:r>
              <a:rPr lang="en-CA" dirty="0"/>
              <a:t>describe a </a:t>
            </a:r>
            <a:r>
              <a:rPr lang="en-CA" dirty="0" smtClean="0"/>
              <a:t>change </a:t>
            </a:r>
            <a:r>
              <a:rPr lang="en-CA" dirty="0"/>
              <a:t>after World War II, as scientific progress increasingly came to rely on large-scale projects usually funded by national governments or </a:t>
            </a:r>
            <a:r>
              <a:rPr lang="en-CA" dirty="0" smtClean="0"/>
              <a:t>large corporations</a:t>
            </a:r>
          </a:p>
          <a:p>
            <a:r>
              <a:rPr lang="en-US" dirty="0" smtClean="0"/>
              <a:t>Newton </a:t>
            </a:r>
            <a:r>
              <a:rPr lang="en-US" dirty="0" smtClean="0"/>
              <a:t>just needed </a:t>
            </a:r>
            <a:r>
              <a:rPr lang="en-US" dirty="0" smtClean="0"/>
              <a:t>to view an apple </a:t>
            </a:r>
            <a:r>
              <a:rPr lang="en-US" dirty="0" smtClean="0"/>
              <a:t>and some paper, </a:t>
            </a:r>
            <a:r>
              <a:rPr lang="en-US" dirty="0" smtClean="0"/>
              <a:t>while we need t</a:t>
            </a:r>
            <a:r>
              <a:rPr lang="en-CA" dirty="0" smtClean="0"/>
              <a:t>he</a:t>
            </a:r>
            <a:r>
              <a:rPr lang="en-CA" dirty="0"/>
              <a:t> Large Hadron </a:t>
            </a:r>
            <a:r>
              <a:rPr lang="en-CA" dirty="0" smtClean="0"/>
              <a:t>Collider ($10 billion)</a:t>
            </a:r>
            <a:r>
              <a:rPr lang="en-US" dirty="0" smtClean="0"/>
              <a:t> </a:t>
            </a:r>
            <a:r>
              <a:rPr lang="en-US" dirty="0" smtClean="0"/>
              <a:t>just to </a:t>
            </a:r>
            <a:r>
              <a:rPr lang="en-US" dirty="0" smtClean="0"/>
              <a:t>confirm the </a:t>
            </a:r>
            <a:r>
              <a:rPr lang="en-US" dirty="0" smtClean="0"/>
              <a:t>last predication in Einstein’s 100 year old </a:t>
            </a:r>
            <a:r>
              <a:rPr lang="en-US" dirty="0" smtClean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11745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John Horgan: Limits of Science?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CA" dirty="0" smtClean="0"/>
              <a:t>Thomas Kuhn’s picture of science is correct one would expect the last 50 years to be a time of many revolutions in science, since more scientists have lived in that period than all proceeding history</a:t>
            </a:r>
          </a:p>
          <a:p>
            <a:r>
              <a:rPr lang="en-CA" dirty="0" smtClean="0"/>
              <a:t>But we find few, if any, examples of revolutionary science despite the need for such in Physics and Biology to explain certain anomalies in the predictions of current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Tragedy of the Commons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Picture a pasture open to all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Assume egoism (each herder only seeks to maximize his or her </a:t>
            </a:r>
            <a:r>
              <a:rPr lang="en-US" i="1" dirty="0" smtClean="0"/>
              <a:t>individual</a:t>
            </a:r>
            <a:r>
              <a:rPr lang="en-US" dirty="0" smtClean="0"/>
              <a:t> gain)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the positive utility for each herder to add one sheep?  (It’s +1)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the negative utility (It’s some fraction of -1)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Egoism alone can never provide the optimal solution for everyone together only </a:t>
            </a:r>
            <a:r>
              <a:rPr lang="en-US" b="1" dirty="0" smtClean="0"/>
              <a:t>mutually enforced </a:t>
            </a:r>
            <a:r>
              <a:rPr lang="en-US" b="1" dirty="0" smtClean="0"/>
              <a:t>(i.e. political)</a:t>
            </a:r>
            <a:r>
              <a:rPr lang="en-US" dirty="0" smtClean="0"/>
              <a:t> </a:t>
            </a:r>
            <a:r>
              <a:rPr lang="en-US" dirty="0" smtClean="0"/>
              <a:t>limits can do this (in other words, </a:t>
            </a:r>
            <a:r>
              <a:rPr lang="en-US" b="1" dirty="0" smtClean="0"/>
              <a:t>voluntary self-regulation is not enough for such problems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Tragedy of the Commons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</a:t>
            </a:r>
            <a:r>
              <a:rPr lang="en-CA">
                <a:hlinkClick r:id="rId2"/>
              </a:rPr>
              <a:t>://</a:t>
            </a:r>
            <a:r>
              <a:rPr lang="en-CA" smtClean="0">
                <a:hlinkClick r:id="rId2"/>
              </a:rPr>
              <a:t>youtu.be/CxC161GvMPc</a:t>
            </a:r>
            <a:endParaRPr lang="en-CA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4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Hans Jonas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6172200" cy="64912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b="1" dirty="0" smtClean="0"/>
              <a:t>Traditional Understanding of “</a:t>
            </a:r>
            <a:r>
              <a:rPr lang="en-US" altLang="en-US" sz="3000" b="1" dirty="0" smtClean="0"/>
              <a:t>Ethics:”</a:t>
            </a:r>
            <a:endParaRPr lang="en-US" altLang="en-US" sz="3000" dirty="0" smtClean="0"/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Typically </a:t>
            </a:r>
            <a:r>
              <a:rPr lang="en-US" altLang="en-US" sz="2600" dirty="0" smtClean="0"/>
              <a:t>focusses </a:t>
            </a:r>
            <a:r>
              <a:rPr lang="en-US" altLang="en-US" sz="2600" dirty="0" smtClean="0"/>
              <a:t>on the direct dealings between individuals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The good or evil effects about which </a:t>
            </a:r>
            <a:r>
              <a:rPr lang="en-US" altLang="en-US" sz="2600" dirty="0" smtClean="0"/>
              <a:t>people </a:t>
            </a:r>
            <a:r>
              <a:rPr lang="en-US" altLang="en-US" sz="2600" dirty="0" smtClean="0"/>
              <a:t>are primarily concerned are </a:t>
            </a:r>
            <a:r>
              <a:rPr lang="en-US" altLang="en-US" sz="2600" dirty="0" smtClean="0"/>
              <a:t>those </a:t>
            </a:r>
            <a:r>
              <a:rPr lang="en-US" altLang="en-US" sz="2600" dirty="0" smtClean="0"/>
              <a:t>that emerge directly and obviously from specific acts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Assume that human nature (and thus human power) is fixed and unchanging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See any actions other than those </a:t>
            </a:r>
            <a:r>
              <a:rPr lang="en-US" altLang="en-US" sz="2600" dirty="0" smtClean="0"/>
              <a:t>directly affecting </a:t>
            </a:r>
            <a:r>
              <a:rPr lang="en-US" altLang="en-US" sz="2600" dirty="0" smtClean="0"/>
              <a:t>other people </a:t>
            </a:r>
            <a:r>
              <a:rPr lang="en-US" altLang="en-US" sz="2600" dirty="0" smtClean="0"/>
              <a:t>as </a:t>
            </a:r>
            <a:r>
              <a:rPr lang="en-US" altLang="en-US" sz="2600" dirty="0" smtClean="0"/>
              <a:t>being ethically neutral (anthropocentrism)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New Task of Ethics According to Jonas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54" y="2133600"/>
            <a:ext cx="6172200" cy="6034088"/>
          </a:xfrm>
        </p:spPr>
        <p:txBody>
          <a:bodyPr/>
          <a:lstStyle/>
          <a:p>
            <a:r>
              <a:rPr lang="en-US" dirty="0" smtClean="0"/>
              <a:t>Technology changes the task of ethics:</a:t>
            </a:r>
          </a:p>
          <a:p>
            <a:pPr lvl="1"/>
            <a:r>
              <a:rPr lang="en-US" dirty="0" smtClean="0"/>
              <a:t>Modern technologies allow us to effect large numbers of people in far distant places and times</a:t>
            </a:r>
          </a:p>
          <a:p>
            <a:pPr lvl="1"/>
            <a:r>
              <a:rPr lang="en-US" dirty="0" smtClean="0"/>
              <a:t>They have effects that are not immediately obvious</a:t>
            </a:r>
          </a:p>
          <a:p>
            <a:pPr lvl="1"/>
            <a:r>
              <a:rPr lang="en-US" dirty="0" smtClean="0"/>
              <a:t>Our increasing technological power allows us to harm nature as a whole</a:t>
            </a:r>
          </a:p>
          <a:p>
            <a:r>
              <a:rPr lang="en-US" dirty="0" smtClean="0"/>
              <a:t>In his book “The Imperative of Responsibility” he makes the case for focusing our public science on “precautionary” science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Challenges for Ethical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6210300" cy="6781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Scientific and technological </a:t>
            </a:r>
            <a:r>
              <a:rPr lang="en-US" altLang="en-US" sz="3000" dirty="0" smtClean="0"/>
              <a:t>advance presents us with new ethical questions: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Are normal people even capable of keeping track of the knowledge required to understand the range of effects unleashed by technology?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Can our knowledge of </a:t>
            </a:r>
            <a:r>
              <a:rPr lang="en-US" altLang="en-US" sz="2600" dirty="0" smtClean="0"/>
              <a:t>effects of technology keep </a:t>
            </a:r>
            <a:r>
              <a:rPr lang="en-US" altLang="en-US" sz="2600" dirty="0" smtClean="0"/>
              <a:t>pace with the new effects unleashed by ongoing </a:t>
            </a:r>
            <a:r>
              <a:rPr lang="en-US" altLang="en-US" sz="2600" dirty="0" smtClean="0"/>
              <a:t>advance</a:t>
            </a:r>
            <a:r>
              <a:rPr lang="en-US" altLang="en-US" sz="2600" dirty="0" smtClean="0"/>
              <a:t>?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Scientific &amp; Tech advance creates </a:t>
            </a:r>
            <a:r>
              <a:rPr lang="en-US" altLang="en-US" sz="2600" dirty="0" smtClean="0"/>
              <a:t>new ethical challenges but it can also distract us from the task of meeting those </a:t>
            </a:r>
            <a:r>
              <a:rPr lang="en-US" altLang="en-US" sz="2600" dirty="0" smtClean="0"/>
              <a:t>challenges</a:t>
            </a:r>
            <a:endParaRPr lang="en-US" altLang="en-US" sz="2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Mandate of</a:t>
            </a:r>
            <a:br>
              <a:rPr lang="en-US" altLang="en-US" smtClean="0"/>
            </a:br>
            <a:r>
              <a:rPr lang="en-US" altLang="en-US" smtClean="0"/>
              <a:t> Agriculture and Agri-Food Canada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Provides information, research and </a:t>
            </a:r>
            <a:r>
              <a:rPr lang="en-US" altLang="en-US" dirty="0" smtClean="0">
                <a:solidFill>
                  <a:srgbClr val="0070C0"/>
                </a:solidFill>
              </a:rPr>
              <a:t>technology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rgbClr val="00B050"/>
                </a:solidFill>
              </a:rPr>
              <a:t>policies</a:t>
            </a:r>
            <a:r>
              <a:rPr lang="en-US" altLang="en-US" dirty="0" smtClean="0"/>
              <a:t> and programs to achieve </a:t>
            </a:r>
            <a:r>
              <a:rPr lang="en-US" altLang="en-US" dirty="0" smtClean="0">
                <a:solidFill>
                  <a:srgbClr val="00B050"/>
                </a:solidFill>
              </a:rPr>
              <a:t>an environmentally sustainable agriculture, </a:t>
            </a:r>
            <a:r>
              <a:rPr lang="en-US" altLang="en-US" dirty="0" err="1" smtClean="0">
                <a:solidFill>
                  <a:srgbClr val="00B050"/>
                </a:solidFill>
              </a:rPr>
              <a:t>agri</a:t>
            </a:r>
            <a:r>
              <a:rPr lang="en-US" altLang="en-US" dirty="0" smtClean="0">
                <a:solidFill>
                  <a:srgbClr val="00B050"/>
                </a:solidFill>
              </a:rPr>
              <a:t>-food and </a:t>
            </a:r>
            <a:r>
              <a:rPr lang="en-US" altLang="en-US" dirty="0" err="1" smtClean="0">
                <a:solidFill>
                  <a:srgbClr val="00B050"/>
                </a:solidFill>
              </a:rPr>
              <a:t>agri</a:t>
            </a:r>
            <a:r>
              <a:rPr lang="en-US" altLang="en-US" dirty="0" smtClean="0">
                <a:solidFill>
                  <a:srgbClr val="00B050"/>
                </a:solidFill>
              </a:rPr>
              <a:t>-based products sector</a:t>
            </a:r>
            <a:r>
              <a:rPr lang="en-US" altLang="en-US" dirty="0" smtClean="0">
                <a:solidFill>
                  <a:srgbClr val="0070C0"/>
                </a:solidFill>
              </a:rPr>
              <a:t>, a competitive agriculture, </a:t>
            </a:r>
            <a:r>
              <a:rPr lang="en-US" altLang="en-US" dirty="0" err="1" smtClean="0">
                <a:solidFill>
                  <a:srgbClr val="0070C0"/>
                </a:solidFill>
              </a:rPr>
              <a:t>agri</a:t>
            </a:r>
            <a:r>
              <a:rPr lang="en-US" altLang="en-US" dirty="0" smtClean="0">
                <a:solidFill>
                  <a:srgbClr val="0070C0"/>
                </a:solidFill>
              </a:rPr>
              <a:t>-food and </a:t>
            </a:r>
            <a:r>
              <a:rPr lang="en-US" altLang="en-US" dirty="0" err="1" smtClean="0">
                <a:solidFill>
                  <a:srgbClr val="0070C0"/>
                </a:solidFill>
              </a:rPr>
              <a:t>agri</a:t>
            </a:r>
            <a:r>
              <a:rPr lang="en-US" altLang="en-US" dirty="0" smtClean="0">
                <a:solidFill>
                  <a:srgbClr val="0070C0"/>
                </a:solidFill>
              </a:rPr>
              <a:t>-based products sector </a:t>
            </a:r>
            <a:r>
              <a:rPr lang="en-US" altLang="en-US" dirty="0" smtClean="0">
                <a:solidFill>
                  <a:srgbClr val="00B050"/>
                </a:solidFill>
              </a:rPr>
              <a:t>that proactively manages risk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70C0"/>
                </a:solidFill>
              </a:rPr>
              <a:t>and an innovative agriculture, </a:t>
            </a:r>
            <a:r>
              <a:rPr lang="en-US" altLang="en-US" dirty="0" err="1" smtClean="0">
                <a:solidFill>
                  <a:srgbClr val="0070C0"/>
                </a:solidFill>
              </a:rPr>
              <a:t>agri</a:t>
            </a:r>
            <a:r>
              <a:rPr lang="en-US" altLang="en-US" dirty="0" smtClean="0">
                <a:solidFill>
                  <a:srgbClr val="0070C0"/>
                </a:solidFill>
              </a:rPr>
              <a:t>-food and </a:t>
            </a:r>
            <a:r>
              <a:rPr lang="en-US" altLang="en-US" dirty="0" err="1" smtClean="0">
                <a:solidFill>
                  <a:srgbClr val="0070C0"/>
                </a:solidFill>
              </a:rPr>
              <a:t>agri</a:t>
            </a:r>
            <a:r>
              <a:rPr lang="en-US" altLang="en-US" dirty="0" smtClean="0">
                <a:solidFill>
                  <a:srgbClr val="0070C0"/>
                </a:solidFill>
              </a:rPr>
              <a:t>-based products sector</a:t>
            </a:r>
          </a:p>
        </p:txBody>
      </p:sp>
    </p:spTree>
    <p:extLst>
      <p:ext uri="{BB962C8B-B14F-4D97-AF65-F5344CB8AC3E}">
        <p14:creationId xmlns:p14="http://schemas.microsoft.com/office/powerpoint/2010/main" val="411132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watches the watchers?</a:t>
            </a:r>
            <a:endParaRPr lang="en-US" alt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Can the scientists who are both the developers  and watchdogs of new technologies be relied on?</a:t>
            </a:r>
          </a:p>
          <a:p>
            <a:r>
              <a:rPr lang="en-CA" dirty="0" smtClean="0"/>
              <a:t>“This budget is really focused on innovation and skills,” science minister Kirsty Duncan told </a:t>
            </a:r>
            <a:r>
              <a:rPr lang="en-CA" i="1" dirty="0" smtClean="0"/>
              <a:t>Nature</a:t>
            </a:r>
            <a:r>
              <a:rPr lang="en-CA" dirty="0" smtClean="0"/>
              <a:t>. “Last year we had over $2 billion for science, and this year over a billion for innovation. This is a government that respects research and science.” </a:t>
            </a:r>
            <a:r>
              <a:rPr lang="en-CA" sz="900" dirty="0" smtClean="0"/>
              <a:t>(http://www.nature.com/news/canada-budget-falls-flat-with-scientists-1.21699)</a:t>
            </a:r>
          </a:p>
          <a:p>
            <a:r>
              <a:rPr lang="en-US" dirty="0" smtClean="0"/>
              <a:t>2010 report </a:t>
            </a:r>
            <a:r>
              <a:rPr lang="en-US" dirty="0"/>
              <a:t>from the OECD compares the </a:t>
            </a:r>
            <a:r>
              <a:rPr lang="en-US" dirty="0" smtClean="0"/>
              <a:t>% </a:t>
            </a:r>
            <a:r>
              <a:rPr lang="en-US" dirty="0"/>
              <a:t>of GDP expended by governments and businesses respectively in </a:t>
            </a:r>
            <a:r>
              <a:rPr lang="en-US" dirty="0" smtClean="0"/>
              <a:t>member </a:t>
            </a:r>
            <a:r>
              <a:rPr lang="en-US" dirty="0"/>
              <a:t>countries at somewhere between 2 and 3 percent for each sector </a:t>
            </a:r>
            <a:r>
              <a:rPr lang="en-US" sz="900" dirty="0" smtClean="0"/>
              <a:t>(</a:t>
            </a:r>
            <a:r>
              <a:rPr lang="en-US" sz="900" dirty="0"/>
              <a:t>OECD. "OECD Countries Spend More on Research and Development, Face New Challenges.", accessed 10/7, 2010, </a:t>
            </a:r>
            <a:r>
              <a:rPr lang="en-US" sz="900" u="sng" dirty="0">
                <a:hlinkClick r:id="rId2"/>
              </a:rPr>
              <a:t>http://</a:t>
            </a:r>
            <a:r>
              <a:rPr lang="en-US" sz="900" u="sng" dirty="0" smtClean="0">
                <a:hlinkClick r:id="rId2"/>
              </a:rPr>
              <a:t>www.oecd.org/document/2/0,3343,en_2649_34487_34100162_1_1_1_1,00.html</a:t>
            </a:r>
            <a:r>
              <a:rPr lang="en-US" sz="900" dirty="0" smtClean="0"/>
              <a:t>) </a:t>
            </a:r>
            <a:endParaRPr lang="en-US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79644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Increasing Self-Regulation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Walkerton Water Tragedy, which many commentators blamed on the de-professionalization of water testing by the provincial government (</a:t>
            </a:r>
            <a:r>
              <a:rPr lang="en-US" dirty="0" err="1" smtClean="0"/>
              <a:t>Wickens</a:t>
            </a:r>
            <a:r>
              <a:rPr lang="en-US" dirty="0" smtClean="0"/>
              <a:t> and Hawkes 2000)</a:t>
            </a:r>
          </a:p>
          <a:p>
            <a:r>
              <a:rPr lang="en-US" dirty="0" smtClean="0"/>
              <a:t>Maple Leaf Foods </a:t>
            </a:r>
            <a:r>
              <a:rPr lang="en-US" dirty="0" err="1" smtClean="0"/>
              <a:t>Listeriosis</a:t>
            </a:r>
            <a:r>
              <a:rPr lang="en-US" dirty="0" smtClean="0"/>
              <a:t>-crisis which left 22 dead in multiple Canadian provinces, which some commentators blamed on reductions of Canadian federal government inspectors and moves to “self-regulation”</a:t>
            </a:r>
          </a:p>
          <a:p>
            <a:r>
              <a:rPr lang="en-US" dirty="0" smtClean="0"/>
              <a:t>2012, over 300 scientists cut from DFO </a:t>
            </a:r>
            <a:r>
              <a:rPr lang="en-CA" sz="1100" dirty="0" smtClean="0"/>
              <a:t>(http</a:t>
            </a:r>
            <a:r>
              <a:rPr lang="en-CA" sz="1100" dirty="0"/>
              <a:t>://</a:t>
            </a:r>
            <a:r>
              <a:rPr lang="en-CA" sz="1100" dirty="0" smtClean="0"/>
              <a:t>thechronicleherald.ca/novascotia/101558-experts-warn-dfo-cuts-will-endanger-fishery)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71607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611</Words>
  <Application>Microsoft Office PowerPoint</Application>
  <PresentationFormat>Overhead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Science and the State</vt:lpstr>
      <vt:lpstr>The Tragedy of the Commons</vt:lpstr>
      <vt:lpstr>The Tragedy of the Commons</vt:lpstr>
      <vt:lpstr>Hans Jonas</vt:lpstr>
      <vt:lpstr>The New Task of Ethics According to Jonas</vt:lpstr>
      <vt:lpstr>New Challenges for Ethical Responsibility</vt:lpstr>
      <vt:lpstr>Mandate of  Agriculture and Agri-Food Canada</vt:lpstr>
      <vt:lpstr>Who watches the watchers?</vt:lpstr>
      <vt:lpstr>Increasing Self-Regulation</vt:lpstr>
      <vt:lpstr>Big Science</vt:lpstr>
      <vt:lpstr>John Horgan: Limits of Science?</vt:lpstr>
    </vt:vector>
  </TitlesOfParts>
  <Company>G-Soft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Scopes Trial</dc:title>
  <dc:creator>James Gerrie</dc:creator>
  <cp:lastModifiedBy>Jim Gerrie</cp:lastModifiedBy>
  <cp:revision>84</cp:revision>
  <cp:lastPrinted>2006-10-01T23:22:00Z</cp:lastPrinted>
  <dcterms:created xsi:type="dcterms:W3CDTF">2006-10-01T23:08:29Z</dcterms:created>
  <dcterms:modified xsi:type="dcterms:W3CDTF">2017-11-27T17:37:10Z</dcterms:modified>
</cp:coreProperties>
</file>