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2"/>
  </p:sldMasterIdLst>
  <p:notesMasterIdLst>
    <p:notesMasterId r:id="rId30"/>
  </p:notesMasterIdLst>
  <p:sldIdLst>
    <p:sldId id="311" r:id="rId3"/>
    <p:sldId id="299" r:id="rId4"/>
    <p:sldId id="326" r:id="rId5"/>
    <p:sldId id="328" r:id="rId6"/>
    <p:sldId id="330" r:id="rId7"/>
    <p:sldId id="331" r:id="rId8"/>
    <p:sldId id="346" r:id="rId9"/>
    <p:sldId id="347" r:id="rId10"/>
    <p:sldId id="333" r:id="rId11"/>
    <p:sldId id="351" r:id="rId12"/>
    <p:sldId id="352" r:id="rId13"/>
    <p:sldId id="353" r:id="rId14"/>
    <p:sldId id="350" r:id="rId15"/>
    <p:sldId id="356" r:id="rId16"/>
    <p:sldId id="355" r:id="rId17"/>
    <p:sldId id="358" r:id="rId18"/>
    <p:sldId id="364" r:id="rId19"/>
    <p:sldId id="365" r:id="rId20"/>
    <p:sldId id="366" r:id="rId21"/>
    <p:sldId id="363" r:id="rId22"/>
    <p:sldId id="334" r:id="rId23"/>
    <p:sldId id="335" r:id="rId24"/>
    <p:sldId id="342" r:id="rId25"/>
    <p:sldId id="339" r:id="rId26"/>
    <p:sldId id="340" r:id="rId27"/>
    <p:sldId id="34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Razvan Atim" initials="RA" lastIdx="0" clrIdx="2">
    <p:extLst>
      <p:ext uri="{19B8F6BF-5375-455C-9EA6-DF929625EA0E}">
        <p15:presenceInfo xmlns:p15="http://schemas.microsoft.com/office/powerpoint/2012/main" userId="959e92c93256f3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7"/>
    <a:srgbClr val="291BDD"/>
    <a:srgbClr val="418AB3"/>
    <a:srgbClr val="734F29"/>
    <a:srgbClr val="D24726"/>
    <a:srgbClr val="FF00FF"/>
    <a:srgbClr val="D2B4A6"/>
    <a:srgbClr val="DD462F"/>
    <a:srgbClr val="AEB785"/>
    <a:srgbClr val="EFD5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3" autoAdjust="0"/>
    <p:restoredTop sz="95907" autoAdjust="0"/>
  </p:normalViewPr>
  <p:slideViewPr>
    <p:cSldViewPr snapToGrid="0">
      <p:cViewPr varScale="1">
        <p:scale>
          <a:sx n="78" d="100"/>
          <a:sy n="78" d="100"/>
        </p:scale>
        <p:origin x="485" y="72"/>
      </p:cViewPr>
      <p:guideLst>
        <p:guide orient="horz" pos="2160"/>
        <p:guide pos="3840"/>
      </p:guideLst>
    </p:cSldViewPr>
  </p:slideViewPr>
  <p:outlineViewPr>
    <p:cViewPr>
      <p:scale>
        <a:sx n="33" d="100"/>
        <a:sy n="33" d="100"/>
      </p:scale>
      <p:origin x="0" y="91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pPr/>
              <a:t>5/18/2024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pPr/>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7200" b="1">
                <a:solidFill>
                  <a:schemeClr val="bg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hasCustomPrompt="1"/>
          </p:nvPr>
        </p:nvSpPr>
        <p:spPr>
          <a:xfrm>
            <a:off x="76704" y="5110609"/>
            <a:ext cx="12037454" cy="1137793"/>
          </a:xfrm>
        </p:spPr>
        <p:txBody>
          <a:bodyPr>
            <a:normAutofit/>
          </a:bodyPr>
          <a:lstStyle>
            <a:lvl1pPr marL="0" indent="0" algn="r" defTabSz="914400" rtl="0" eaLnBrk="1" latinLnBrk="0" hangingPunct="1">
              <a:lnSpc>
                <a:spcPct val="150000"/>
              </a:lnSpc>
              <a:spcBef>
                <a:spcPts val="600"/>
              </a:spcBef>
              <a:buNone/>
              <a:defRPr lang="en-US" sz="40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 </a:t>
            </a:r>
          </a:p>
        </p:txBody>
      </p:sp>
      <p:sp>
        <p:nvSpPr>
          <p:cNvPr id="4" name="Date Placeholder 3"/>
          <p:cNvSpPr>
            <a:spLocks noGrp="1"/>
          </p:cNvSpPr>
          <p:nvPr>
            <p:ph type="dt" sz="half" idx="10"/>
          </p:nvPr>
        </p:nvSpPr>
        <p:spPr/>
        <p:txBody>
          <a:bodyPr/>
          <a:lstStyle/>
          <a:p>
            <a:fld id="{C3DF7939-5452-4250-8935-5DCCC8B2C14D}" type="datetime3">
              <a:rPr lang="en-US" smtClean="0"/>
              <a:pPr/>
              <a:t>18 May 2024</a:t>
            </a:fld>
            <a:endParaRPr lang="en-US"/>
          </a:p>
        </p:txBody>
      </p:sp>
      <p:sp>
        <p:nvSpPr>
          <p:cNvPr id="5" name="Footer Placeholder 4"/>
          <p:cNvSpPr>
            <a:spLocks noGrp="1"/>
          </p:cNvSpPr>
          <p:nvPr>
            <p:ph type="ftr" sz="quarter" idx="11"/>
          </p:nvPr>
        </p:nvSpPr>
        <p:spPr/>
        <p:txBody>
          <a:bodyPr/>
          <a:lstStyle>
            <a:lvl1pPr>
              <a:defRPr i="1"/>
            </a:lvl1p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28E4F7-1D75-468B-9BB7-C605BFA3D5C7}" type="datetime3">
              <a:rPr lang="en-US" smtClean="0"/>
              <a:pPr/>
              <a:t>18 May 2024</a:t>
            </a:fld>
            <a:endParaRPr lang="en-US"/>
          </a:p>
        </p:txBody>
      </p:sp>
      <p:sp>
        <p:nvSpPr>
          <p:cNvPr id="3" name="Footer Placeholder 2"/>
          <p:cNvSpPr>
            <a:spLocks noGrp="1"/>
          </p:cNvSpPr>
          <p:nvPr>
            <p:ph type="ftr" sz="quarter" idx="11"/>
          </p:nvPr>
        </p:nvSpPr>
        <p:spPr/>
        <p:txBody>
          <a:bodyPr/>
          <a:lstStyle/>
          <a:p>
            <a:r>
              <a:rPr lang="en-US"/>
              <a:t>Department of Computer Science Engineering</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4037432058"/>
      </p:ext>
    </p:extLst>
  </p:cSld>
  <p:clrMapOvr>
    <a:masterClrMapping/>
  </p:clrMapOvr>
  <p:transition advTm="5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DF04E-39E2-4C35-9B73-3950D79BF0D7}" type="datetime3">
              <a:rPr lang="en-US" smtClean="0"/>
              <a:pPr/>
              <a:t>18 May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8" name="Content Placeholder 9"/>
          <p:cNvSpPr>
            <a:spLocks noGrp="1"/>
          </p:cNvSpPr>
          <p:nvPr>
            <p:ph sz="quarter" idx="14"/>
          </p:nvPr>
        </p:nvSpPr>
        <p:spPr>
          <a:xfrm>
            <a:off x="5378824" y="987298"/>
            <a:ext cx="6172200" cy="487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193825"/>
      </p:ext>
    </p:extLst>
  </p:cSld>
  <p:clrMapOvr>
    <a:masterClrMapping/>
  </p:clrMapOvr>
  <p:transition advTm="5000">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b="1">
                <a:solidFill>
                  <a:schemeClr val="accent1">
                    <a:lumMod val="50000"/>
                  </a:schemeClr>
                </a:solidFill>
              </a:defRPr>
            </a:lvl1pPr>
          </a:lstStyle>
          <a:p>
            <a:r>
              <a:rPr lang="en-US" dirty="0"/>
              <a:t>Click to edit Master title style</a:t>
            </a:r>
          </a:p>
        </p:txBody>
      </p:sp>
      <p:sp>
        <p:nvSpPr>
          <p:cNvPr id="3" name="Picture Placeholder 2"/>
          <p:cNvSpPr>
            <a:spLocks noGrp="1"/>
          </p:cNvSpPr>
          <p:nvPr>
            <p:ph type="pic" idx="1"/>
          </p:nvPr>
        </p:nvSpPr>
        <p:spPr>
          <a:xfrm>
            <a:off x="5384893"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101850"/>
            <a:ext cx="3932237" cy="3759200"/>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7ACF9D9-00C9-48C3-9FA3-1B7ABE67068B}" type="datetime3">
              <a:rPr lang="en-US" smtClean="0"/>
              <a:pPr/>
              <a:t>18 May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3161095380"/>
      </p:ext>
    </p:extLst>
  </p:cSld>
  <p:clrMapOvr>
    <a:masterClrMapping/>
  </p:clrMapOvr>
  <p:transition advTm="5000">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Vertical Text Placeholder 2"/>
          <p:cNvSpPr>
            <a:spLocks noGrp="1"/>
          </p:cNvSpPr>
          <p:nvPr>
            <p:ph type="body" orient="vert" idx="1"/>
          </p:nvPr>
        </p:nvSpPr>
        <p:spPr>
          <a:xfrm>
            <a:off x="180304" y="1573306"/>
            <a:ext cx="11822806" cy="490476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3E084F6-078B-44CE-81DE-A3B04F59F5F3}" type="datetime3">
              <a:rPr lang="en-US" smtClean="0"/>
              <a:pPr/>
              <a:t>18 May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
        <p:nvSpPr>
          <p:cNvPr id="10"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596921339"/>
      </p:ext>
    </p:extLst>
  </p:cSld>
  <p:clrMapOvr>
    <a:masterClrMapping/>
  </p:clrMapOvr>
  <p:transition advTm="5000">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b="1">
                <a:solidFill>
                  <a:schemeClr val="bg1"/>
                </a:solidFill>
                <a:latin typeface="Calibri" pitchFamily="34" charset="0"/>
                <a:cs typeface="Calibri"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910917"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10D5C11-4639-4CAA-AAB5-23D14FDF007D}" type="datetime3">
              <a:rPr lang="en-US" smtClean="0"/>
              <a:pPr/>
              <a:t>18 May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02266631"/>
      </p:ext>
    </p:extLst>
  </p:cSld>
  <p:clrMapOvr>
    <a:masterClrMapping/>
  </p:clrMapOvr>
  <p:transition advTm="5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p:nvSpPr>
        <p:spPr>
          <a:xfrm>
            <a:off x="0" y="4035485"/>
            <a:ext cx="12192000" cy="2822515"/>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8" name="Picture 3" descr="C:\Users\Admin\Desktop\New folder (3)\PPT\AcroLogoTransparant.png"/>
          <p:cNvPicPr>
            <a:picLocks noChangeAspect="1" noChangeArrowheads="1"/>
          </p:cNvPicPr>
          <p:nvPr userDrawn="1"/>
        </p:nvPicPr>
        <p:blipFill>
          <a:blip r:embed="rId2" cstate="print"/>
          <a:srcRect/>
          <a:stretch>
            <a:fillRect/>
          </a:stretch>
        </p:blipFill>
        <p:spPr bwMode="auto">
          <a:xfrm>
            <a:off x="2353479" y="1317808"/>
            <a:ext cx="7485043" cy="1516818"/>
          </a:xfrm>
          <a:prstGeom prst="rect">
            <a:avLst/>
          </a:prstGeom>
          <a:noFill/>
        </p:spPr>
      </p:pic>
      <p:sp>
        <p:nvSpPr>
          <p:cNvPr id="10" name="Rectangle 9"/>
          <p:cNvSpPr/>
          <p:nvPr userDrawn="1"/>
        </p:nvSpPr>
        <p:spPr>
          <a:xfrm>
            <a:off x="246762" y="4621311"/>
            <a:ext cx="11698476" cy="1508105"/>
          </a:xfrm>
          <a:prstGeom prst="rect">
            <a:avLst/>
          </a:prstGeom>
          <a:noFill/>
        </p:spPr>
        <p:txBody>
          <a:bodyPr wrap="square" lIns="91440" tIns="45720" rIns="91440" bIns="45720">
            <a:spAutoFit/>
          </a:bodyPr>
          <a:lstStyle/>
          <a:p>
            <a:pPr algn="ctr"/>
            <a:r>
              <a:rPr lang="en-US" sz="4600" b="1" cap="none" spc="0" dirty="0">
                <a:ln w="10541" cmpd="sng">
                  <a:solidFill>
                    <a:schemeClr val="accent1">
                      <a:shade val="88000"/>
                      <a:satMod val="110000"/>
                    </a:schemeClr>
                  </a:solidFill>
                  <a:prstDash val="solid"/>
                </a:ln>
                <a:solidFill>
                  <a:schemeClr val="bg1"/>
                </a:solidFill>
                <a:effectLst/>
                <a:latin typeface="Arial Black" pitchFamily="34" charset="0"/>
              </a:rPr>
              <a:t>Acropolis Institute of Technology &amp; Research, Indore</a:t>
            </a:r>
          </a:p>
        </p:txBody>
      </p:sp>
      <p:sp>
        <p:nvSpPr>
          <p:cNvPr id="11" name="TextBox 10"/>
          <p:cNvSpPr txBox="1"/>
          <p:nvPr userDrawn="1"/>
        </p:nvSpPr>
        <p:spPr>
          <a:xfrm>
            <a:off x="8498541" y="6454562"/>
            <a:ext cx="3680012" cy="369332"/>
          </a:xfrm>
          <a:prstGeom prst="rect">
            <a:avLst/>
          </a:prstGeom>
          <a:noFill/>
        </p:spPr>
        <p:txBody>
          <a:bodyPr wrap="square" rtlCol="0">
            <a:spAutoFit/>
          </a:bodyPr>
          <a:lstStyle/>
          <a:p>
            <a:pPr algn="r"/>
            <a:r>
              <a:rPr lang="en-US" b="1" dirty="0"/>
              <a:t>www.acropolis.in</a:t>
            </a:r>
          </a:p>
        </p:txBody>
      </p:sp>
    </p:spTree>
    <p:extLst>
      <p:ext uri="{BB962C8B-B14F-4D97-AF65-F5344CB8AC3E}">
        <p14:creationId xmlns:p14="http://schemas.microsoft.com/office/powerpoint/2010/main" val="1718549498"/>
      </p:ext>
    </p:extLst>
  </p:cSld>
  <p:clrMapOvr>
    <a:masterClrMapping/>
  </p:clrMapOvr>
  <p:transition advTm="5000">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6B4D52C1-AC35-45F3-96F2-AA0057DDFF5B}" type="datetime3">
              <a:rPr lang="en-US" smtClean="0"/>
              <a:pPr/>
              <a:t>18 May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With Animation">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BD3373F7-2FB4-4C26-9892-F1445C0D5D57}" type="datetime3">
              <a:rPr lang="en-US" smtClean="0"/>
              <a:pPr/>
              <a:t>18 May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dirty="0"/>
          </a:p>
        </p:txBody>
      </p:sp>
      <p:sp>
        <p:nvSpPr>
          <p:cNvPr id="17" name="Content Placeholder 16"/>
          <p:cNvSpPr>
            <a:spLocks noGrp="1"/>
          </p:cNvSpPr>
          <p:nvPr>
            <p:ph sz="quarter" idx="10"/>
          </p:nvPr>
        </p:nvSpPr>
        <p:spPr>
          <a:xfrm>
            <a:off x="172571" y="1418447"/>
            <a:ext cx="11846859" cy="511284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down)">
                                      <p:cBhvr>
                                        <p:cTn id="7" dur="500"/>
                                        <p:tgtEl>
                                          <p:spTgt spid="17">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wipe(down)">
                                      <p:cBhvr>
                                        <p:cTn id="10" dur="500"/>
                                        <p:tgtEl>
                                          <p:spTgt spid="17">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animEffect transition="in" filter="wipe(down)">
                                      <p:cBhvr>
                                        <p:cTn id="13" dur="500"/>
                                        <p:tgtEl>
                                          <p:spTgt spid="17">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xEl>
                                              <p:pRg st="3" end="3"/>
                                            </p:txEl>
                                          </p:spTgt>
                                        </p:tgtEl>
                                        <p:attrNameLst>
                                          <p:attrName>style.visibility</p:attrName>
                                        </p:attrNameLst>
                                      </p:cBhvr>
                                      <p:to>
                                        <p:strVal val="visible"/>
                                      </p:to>
                                    </p:set>
                                    <p:animEffect transition="in" filter="wipe(down)">
                                      <p:cBhvr>
                                        <p:cTn id="16" dur="500"/>
                                        <p:tgtEl>
                                          <p:spTgt spid="17">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animEffect transition="in" filter="wipe(down)">
                                      <p:cBhvr>
                                        <p:cTn id="19" dur="500"/>
                                        <p:tgtEl>
                                          <p:spTgt spid="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tmplLst>
          <p:tmpl lvl="1">
            <p:tnLst>
              <p:par>
                <p:cTn presetID="22" presetClass="entr" presetSubtype="4" fill="hold" nodeType="click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Columns">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3"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a:solidFill>
                  <a:schemeClr val="tx1">
                    <a:lumMod val="95000"/>
                    <a:lumOff val="5000"/>
                  </a:schemeClr>
                </a:solidFill>
              </a:defRPr>
            </a:lvl1pPr>
          </a:lstStyle>
          <a:p>
            <a:fld id="{C79B5758-A1D1-4333-BA9B-F81B704585F2}" type="datetime3">
              <a:rPr lang="en-US" smtClean="0"/>
              <a:pPr/>
              <a:t>18 May 2024</a:t>
            </a:fld>
            <a:endParaRPr lang="en-US" dirty="0"/>
          </a:p>
        </p:txBody>
      </p:sp>
      <p:sp>
        <p:nvSpPr>
          <p:cNvPr id="14"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a:solidFill>
                  <a:schemeClr val="tx1">
                    <a:lumMod val="95000"/>
                    <a:lumOff val="5000"/>
                  </a:schemeClr>
                </a:solidFill>
              </a:defRPr>
            </a:lvl1pPr>
          </a:lstStyle>
          <a:p>
            <a:r>
              <a:rPr lang="en-US"/>
              <a:t>Department of Computer Science Engineering</a:t>
            </a:r>
            <a:endParaRPr lang="en-US" dirty="0"/>
          </a:p>
        </p:txBody>
      </p:sp>
      <p:sp>
        <p:nvSpPr>
          <p:cNvPr id="15"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a:solidFill>
                  <a:schemeClr val="tx1">
                    <a:lumMod val="95000"/>
                    <a:lumOff val="5000"/>
                  </a:schemeClr>
                </a:solidFill>
              </a:defRPr>
            </a:lvl1pPr>
          </a:lstStyle>
          <a:p>
            <a:fld id="{9860EDB8-5305-433F-BE41-D7A86D811DB3}" type="slidenum">
              <a:rPr lang="en-US" smtClean="0"/>
              <a:pPr/>
              <a:t>‹#›</a:t>
            </a:fld>
            <a:endParaRPr lang="en-US"/>
          </a:p>
        </p:txBody>
      </p:sp>
      <p:sp>
        <p:nvSpPr>
          <p:cNvPr id="17" name="Content Placeholder 16"/>
          <p:cNvSpPr>
            <a:spLocks noGrp="1"/>
          </p:cNvSpPr>
          <p:nvPr>
            <p:ph sz="quarter" idx="10"/>
          </p:nvPr>
        </p:nvSpPr>
        <p:spPr>
          <a:xfrm>
            <a:off x="172571" y="1418447"/>
            <a:ext cx="11846859" cy="5112846"/>
          </a:xfrm>
        </p:spPr>
        <p:txBody>
          <a:bodyPr numCol="2"/>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836540"/>
      </p:ext>
    </p:extLst>
  </p:cSld>
  <p:clrMapOvr>
    <a:masterClrMapping/>
  </p:clrMapOvr>
  <p:transition advTm="5000">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rmAutofit/>
          </a:bodyPr>
          <a:lstStyle>
            <a:lvl1pPr algn="l">
              <a:defRPr lang="en-US" sz="4400" b="1" kern="1200" dirty="0">
                <a:ln w="0"/>
                <a:solidFill>
                  <a:schemeClr val="tx1"/>
                </a:solidFill>
                <a:effectLst>
                  <a:outerShdw blurRad="38100" dist="25400" dir="5400000" algn="ctr" rotWithShape="0">
                    <a:srgbClr val="6E747A">
                      <a:alpha val="43000"/>
                    </a:srgbClr>
                  </a:outerShdw>
                </a:effectLst>
                <a:latin typeface="Lucida Console" panose="020B0609040504020204" pitchFamily="49" charset="0"/>
                <a:ea typeface="+mn-ea"/>
                <a:cs typeface="+mn-cs"/>
              </a:defRPr>
            </a:lvl1pPr>
          </a:lstStyle>
          <a:p>
            <a:r>
              <a:rPr lang="en-US" dirty="0"/>
              <a:t>Click to edit Master title style</a:t>
            </a:r>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gn="l">
              <a:lnSpc>
                <a:spcPct val="150000"/>
              </a:lnSpc>
              <a:buNone/>
              <a:defRPr sz="4400" b="1">
                <a:solidFill>
                  <a:schemeClr val="bg1"/>
                </a:solidFill>
                <a:latin typeface="Calibri" pitchFamily="34" charset="0"/>
                <a:cs typeface="Calibri"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522BC3AE-555A-44D4-9802-B795AD814DC9}" type="datetime3">
              <a:rPr lang="en-US" smtClean="0"/>
              <a:pPr/>
              <a:t>18 May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
        <p:nvSpPr>
          <p:cNvPr id="6" name="Slide Number Placeholder 5"/>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335655537"/>
      </p:ext>
    </p:extLst>
  </p:cSld>
  <p:clrMapOvr>
    <a:masterClrMapping/>
  </p:clrMapOvr>
  <p:transition advTm="5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5" name="Date Placeholder 4"/>
          <p:cNvSpPr>
            <a:spLocks noGrp="1"/>
          </p:cNvSpPr>
          <p:nvPr>
            <p:ph type="dt" sz="half" idx="10"/>
          </p:nvPr>
        </p:nvSpPr>
        <p:spPr/>
        <p:txBody>
          <a:bodyPr/>
          <a:lstStyle/>
          <a:p>
            <a:fld id="{B82A71E4-40FC-4C42-99FA-437E5C3E99F2}" type="datetime3">
              <a:rPr lang="en-US" smtClean="0"/>
              <a:pPr/>
              <a:t>18 May 2024</a:t>
            </a:fld>
            <a:endParaRPr lang="en-US"/>
          </a:p>
        </p:txBody>
      </p:sp>
      <p:sp>
        <p:nvSpPr>
          <p:cNvPr id="6" name="Footer Placeholder 5"/>
          <p:cNvSpPr>
            <a:spLocks noGrp="1"/>
          </p:cNvSpPr>
          <p:nvPr>
            <p:ph type="ftr" sz="quarter" idx="11"/>
          </p:nvPr>
        </p:nvSpPr>
        <p:spPr/>
        <p:txBody>
          <a:bodyPr/>
          <a:lstStyle/>
          <a:p>
            <a:r>
              <a:rPr lang="en-US"/>
              <a:t>Department of Computer Science Engineering</a:t>
            </a:r>
          </a:p>
        </p:txBody>
      </p:sp>
      <p:sp>
        <p:nvSpPr>
          <p:cNvPr id="7" name="Slide Number Placeholder 6"/>
          <p:cNvSpPr>
            <a:spLocks noGrp="1"/>
          </p:cNvSpPr>
          <p:nvPr>
            <p:ph type="sldNum" sz="quarter" idx="12"/>
          </p:nvPr>
        </p:nvSpPr>
        <p:spPr/>
        <p:txBody>
          <a:bodyPr/>
          <a:lstStyle/>
          <a:p>
            <a:fld id="{9860EDB8-5305-433F-BE41-D7A86D811DB3}" type="slidenum">
              <a:rPr lang="en-US" smtClean="0"/>
              <a:pPr/>
              <a:t>‹#›</a:t>
            </a:fld>
            <a:endParaRPr lang="en-US"/>
          </a:p>
        </p:txBody>
      </p:sp>
      <p:sp>
        <p:nvSpPr>
          <p:cNvPr id="11"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0" name="Content Placeholder 9"/>
          <p:cNvSpPr>
            <a:spLocks noGrp="1"/>
          </p:cNvSpPr>
          <p:nvPr>
            <p:ph sz="quarter" idx="13"/>
          </p:nvPr>
        </p:nvSpPr>
        <p:spPr>
          <a:xfrm>
            <a:off x="255307" y="1546225"/>
            <a:ext cx="5675313" cy="493553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1550708"/>
            <a:ext cx="5675313" cy="493553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8223887"/>
      </p:ext>
    </p:extLst>
  </p:cSld>
  <p:clrMapOvr>
    <a:masterClrMapping/>
  </p:clrMapOvr>
  <p:transition advTm="5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p:cNvSpPr/>
          <p:nvPr userDrawn="1"/>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268942" y="1489075"/>
            <a:ext cx="566121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243452" y="1489075"/>
            <a:ext cx="5670642" cy="641350"/>
          </a:xfrm>
        </p:spPr>
        <p:txBody>
          <a:bodyPr anchor="b">
            <a:normAutofit/>
          </a:bodyPr>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Date Placeholder 6"/>
          <p:cNvSpPr>
            <a:spLocks noGrp="1"/>
          </p:cNvSpPr>
          <p:nvPr>
            <p:ph type="dt" sz="half" idx="10"/>
          </p:nvPr>
        </p:nvSpPr>
        <p:spPr/>
        <p:txBody>
          <a:bodyPr/>
          <a:lstStyle/>
          <a:p>
            <a:fld id="{3F5FDABC-D267-49C7-83F3-562CC21C6A50}" type="datetime3">
              <a:rPr lang="en-US" smtClean="0"/>
              <a:pPr/>
              <a:t>18 May 2024</a:t>
            </a:fld>
            <a:endParaRPr lang="en-US"/>
          </a:p>
        </p:txBody>
      </p:sp>
      <p:sp>
        <p:nvSpPr>
          <p:cNvPr id="8" name="Footer Placeholder 7"/>
          <p:cNvSpPr>
            <a:spLocks noGrp="1"/>
          </p:cNvSpPr>
          <p:nvPr>
            <p:ph type="ftr" sz="quarter" idx="11"/>
          </p:nvPr>
        </p:nvSpPr>
        <p:spPr/>
        <p:txBody>
          <a:bodyPr/>
          <a:lstStyle/>
          <a:p>
            <a:r>
              <a:rPr lang="en-US"/>
              <a:t>Department of Computer Science Engineering</a:t>
            </a:r>
          </a:p>
        </p:txBody>
      </p:sp>
      <p:sp>
        <p:nvSpPr>
          <p:cNvPr id="9" name="Slide Number Placeholder 8"/>
          <p:cNvSpPr>
            <a:spLocks noGrp="1"/>
          </p:cNvSpPr>
          <p:nvPr>
            <p:ph type="sldNum" sz="quarter" idx="12"/>
          </p:nvPr>
        </p:nvSpPr>
        <p:spPr/>
        <p:txBody>
          <a:bodyPr/>
          <a:lstStyle/>
          <a:p>
            <a:fld id="{9860EDB8-5305-433F-BE41-D7A86D811DB3}" type="slidenum">
              <a:rPr lang="en-US" smtClean="0"/>
              <a:pPr/>
              <a:t>‹#›</a:t>
            </a:fld>
            <a:endParaRPr lang="en-US"/>
          </a:p>
        </p:txBody>
      </p:sp>
      <p:sp>
        <p:nvSpPr>
          <p:cNvPr id="15"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
        <p:nvSpPr>
          <p:cNvPr id="11" name="Content Placeholder 9"/>
          <p:cNvSpPr>
            <a:spLocks noGrp="1"/>
          </p:cNvSpPr>
          <p:nvPr>
            <p:ph sz="quarter" idx="13"/>
          </p:nvPr>
        </p:nvSpPr>
        <p:spPr>
          <a:xfrm>
            <a:off x="255307" y="2218765"/>
            <a:ext cx="5675313" cy="4262998"/>
          </a:xfrm>
        </p:spPr>
        <p:txBody>
          <a:bodyPr/>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9"/>
          <p:cNvSpPr>
            <a:spLocks noGrp="1"/>
          </p:cNvSpPr>
          <p:nvPr>
            <p:ph sz="quarter" idx="14"/>
          </p:nvPr>
        </p:nvSpPr>
        <p:spPr>
          <a:xfrm>
            <a:off x="6257152" y="2223248"/>
            <a:ext cx="5675313" cy="4262998"/>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029816"/>
      </p:ext>
    </p:extLst>
  </p:cSld>
  <p:clrMapOvr>
    <a:masterClrMapping/>
  </p:clrMapOvr>
  <p:transition advTm="5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418A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Date Placeholder 2"/>
          <p:cNvSpPr>
            <a:spLocks noGrp="1"/>
          </p:cNvSpPr>
          <p:nvPr>
            <p:ph type="dt" sz="half" idx="10"/>
          </p:nvPr>
        </p:nvSpPr>
        <p:spPr/>
        <p:txBody>
          <a:bodyPr/>
          <a:lstStyle/>
          <a:p>
            <a:fld id="{9E58F4D8-52B1-4FD0-BBFA-291FFED02CD6}" type="datetime3">
              <a:rPr lang="en-US" smtClean="0"/>
              <a:pPr/>
              <a:t>18 May 2024</a:t>
            </a:fld>
            <a:endParaRPr lang="en-US"/>
          </a:p>
        </p:txBody>
      </p:sp>
      <p:sp>
        <p:nvSpPr>
          <p:cNvPr id="4" name="Footer Placeholder 3"/>
          <p:cNvSpPr>
            <a:spLocks noGrp="1"/>
          </p:cNvSpPr>
          <p:nvPr>
            <p:ph type="ftr" sz="quarter" idx="11"/>
          </p:nvPr>
        </p:nvSpPr>
        <p:spPr/>
        <p:txBody>
          <a:bodyPr/>
          <a:lstStyle/>
          <a:p>
            <a:r>
              <a:rPr lang="en-US"/>
              <a:t>Department of Computer Science Engineering</a:t>
            </a:r>
          </a:p>
        </p:txBody>
      </p:sp>
      <p:sp>
        <p:nvSpPr>
          <p:cNvPr id="5" name="Slide Number Placeholder 4"/>
          <p:cNvSpPr>
            <a:spLocks noGrp="1"/>
          </p:cNvSpPr>
          <p:nvPr>
            <p:ph type="sldNum" sz="quarter" idx="12"/>
          </p:nvPr>
        </p:nvSpPr>
        <p:spPr/>
        <p:txBody>
          <a:bodyPr/>
          <a:lstStyle/>
          <a:p>
            <a:fld id="{9860EDB8-5305-433F-BE41-D7A86D811DB3}" type="slidenum">
              <a:rPr lang="en-US" smtClean="0"/>
              <a:pPr/>
              <a:t>‹#›</a:t>
            </a:fld>
            <a:endParaRPr lang="en-US"/>
          </a:p>
        </p:txBody>
      </p:sp>
      <p:sp>
        <p:nvSpPr>
          <p:cNvPr id="9" name="Title 1"/>
          <p:cNvSpPr>
            <a:spLocks noGrp="1"/>
          </p:cNvSpPr>
          <p:nvPr>
            <p:ph type="title"/>
          </p:nvPr>
        </p:nvSpPr>
        <p:spPr>
          <a:xfrm>
            <a:off x="154546" y="0"/>
            <a:ext cx="11874322" cy="1300766"/>
          </a:xfrm>
        </p:spPr>
        <p:txBody>
          <a:bodyPr anchor="b">
            <a:normAutofit/>
          </a:bodyPr>
          <a:lstStyle>
            <a:lvl1pPr>
              <a:defRPr sz="4400" b="1">
                <a:solidFill>
                  <a:schemeClr val="bg1"/>
                </a:solidFill>
                <a:latin typeface="Calibri" pitchFamily="34" charset="0"/>
                <a:cs typeface="Calibri" pitchFamily="34" charset="0"/>
              </a:defRPr>
            </a:lvl1pPr>
          </a:lstStyle>
          <a:p>
            <a:r>
              <a:rPr lang="en-US" dirty="0"/>
              <a:t>Click to edit Master title style</a:t>
            </a:r>
          </a:p>
        </p:txBody>
      </p:sp>
    </p:spTree>
    <p:extLst>
      <p:ext uri="{BB962C8B-B14F-4D97-AF65-F5344CB8AC3E}">
        <p14:creationId xmlns:p14="http://schemas.microsoft.com/office/powerpoint/2010/main" val="100814485"/>
      </p:ext>
    </p:extLst>
  </p:cSld>
  <p:clrMapOvr>
    <a:masterClrMapping/>
  </p:clrMapOvr>
  <p:transition advTm="5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545" y="154547"/>
            <a:ext cx="11835685" cy="153614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80304" y="1825625"/>
            <a:ext cx="11822806" cy="465244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562416"/>
            <a:ext cx="3200400" cy="274320"/>
          </a:xfrm>
          <a:prstGeom prst="rect">
            <a:avLst/>
          </a:prstGeom>
        </p:spPr>
        <p:txBody>
          <a:bodyPr vert="horz" lIns="91440" tIns="45720" rIns="91440" bIns="45720" rtlCol="0" anchor="ctr"/>
          <a:lstStyle>
            <a:lvl1pPr algn="l">
              <a:defRPr sz="1200" i="1">
                <a:solidFill>
                  <a:schemeClr val="tx1">
                    <a:lumMod val="95000"/>
                    <a:lumOff val="5000"/>
                  </a:schemeClr>
                </a:solidFill>
              </a:defRPr>
            </a:lvl1pPr>
          </a:lstStyle>
          <a:p>
            <a:fld id="{3671FDB4-DEDB-490E-8A3C-58818B21F919}" type="datetime3">
              <a:rPr lang="en-US" smtClean="0"/>
              <a:pPr/>
              <a:t>18 May 2024</a:t>
            </a:fld>
            <a:endParaRPr lang="en-US" dirty="0"/>
          </a:p>
        </p:txBody>
      </p:sp>
      <p:sp>
        <p:nvSpPr>
          <p:cNvPr id="5" name="Footer Placeholder 4"/>
          <p:cNvSpPr>
            <a:spLocks noGrp="1"/>
          </p:cNvSpPr>
          <p:nvPr>
            <p:ph type="ftr" sz="quarter" idx="3"/>
          </p:nvPr>
        </p:nvSpPr>
        <p:spPr>
          <a:xfrm>
            <a:off x="4288665" y="6562416"/>
            <a:ext cx="3200400" cy="274320"/>
          </a:xfrm>
          <a:prstGeom prst="rect">
            <a:avLst/>
          </a:prstGeom>
        </p:spPr>
        <p:txBody>
          <a:bodyPr vert="horz" lIns="91440" tIns="45720" rIns="91440" bIns="45720" rtlCol="0" anchor="ctr"/>
          <a:lstStyle>
            <a:lvl1pPr algn="ctr">
              <a:defRPr sz="1200" i="1">
                <a:solidFill>
                  <a:schemeClr val="tx1">
                    <a:lumMod val="95000"/>
                    <a:lumOff val="5000"/>
                  </a:schemeClr>
                </a:solidFill>
              </a:defRPr>
            </a:lvl1pPr>
          </a:lstStyle>
          <a:p>
            <a:r>
              <a:rPr lang="en-US"/>
              <a:t>Department of Computer Science Engineering</a:t>
            </a:r>
            <a:endParaRPr lang="en-US" dirty="0"/>
          </a:p>
        </p:txBody>
      </p:sp>
      <p:sp>
        <p:nvSpPr>
          <p:cNvPr id="6" name="Slide Number Placeholder 5"/>
          <p:cNvSpPr>
            <a:spLocks noGrp="1"/>
          </p:cNvSpPr>
          <p:nvPr>
            <p:ph type="sldNum" sz="quarter" idx="4"/>
          </p:nvPr>
        </p:nvSpPr>
        <p:spPr>
          <a:xfrm>
            <a:off x="8757642" y="6562416"/>
            <a:ext cx="1371600" cy="274320"/>
          </a:xfrm>
          <a:prstGeom prst="rect">
            <a:avLst/>
          </a:prstGeom>
        </p:spPr>
        <p:txBody>
          <a:bodyPr vert="horz" lIns="91440" tIns="45720" rIns="91440" bIns="45720" rtlCol="0" anchor="ctr"/>
          <a:lstStyle>
            <a:lvl1pPr algn="r">
              <a:defRPr sz="1200" i="1">
                <a:solidFill>
                  <a:schemeClr val="tx1">
                    <a:lumMod val="95000"/>
                    <a:lumOff val="5000"/>
                  </a:schemeClr>
                </a:solidFill>
              </a:defRPr>
            </a:lvl1pPr>
          </a:lstStyle>
          <a:p>
            <a:fld id="{9860EDB8-5305-433F-BE41-D7A86D811DB3}" type="slidenum">
              <a:rPr lang="en-US" smtClean="0"/>
              <a:pPr/>
              <a:t>‹#›</a:t>
            </a:fld>
            <a:endParaRPr lang="en-US" dirty="0"/>
          </a:p>
        </p:txBody>
      </p:sp>
      <p:pic>
        <p:nvPicPr>
          <p:cNvPr id="8" name="Picture 3" descr="C:\Users\Admin\Desktop\New folder (3)\PPT\AcroLogoTransparant.png"/>
          <p:cNvPicPr>
            <a:picLocks noChangeAspect="1" noChangeArrowheads="1"/>
          </p:cNvPicPr>
          <p:nvPr userDrawn="1"/>
        </p:nvPicPr>
        <p:blipFill>
          <a:blip r:embed="rId16" cstate="print"/>
          <a:srcRect/>
          <a:stretch>
            <a:fillRect/>
          </a:stretch>
        </p:blipFill>
        <p:spPr bwMode="auto">
          <a:xfrm>
            <a:off x="10167750" y="6460506"/>
            <a:ext cx="1828800" cy="370600"/>
          </a:xfrm>
          <a:prstGeom prst="rect">
            <a:avLst/>
          </a:prstGeom>
          <a:noFill/>
        </p:spPr>
      </p:pic>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4" r:id="rId4"/>
    <p:sldLayoutId id="214748367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transition advTm="5000">
    <p:fade/>
  </p:transition>
  <p:hf hdr="0"/>
  <p:txStyles>
    <p:titleStyle>
      <a:lvl1pPr algn="l" defTabSz="914400" rtl="0" eaLnBrk="1" latinLnBrk="0" hangingPunct="1">
        <a:spcBef>
          <a:spcPct val="0"/>
        </a:spcBef>
        <a:buNone/>
        <a:defRPr sz="4400" b="1" kern="1200">
          <a:solidFill>
            <a:schemeClr val="accent1">
              <a:lumMod val="75000"/>
            </a:schemeClr>
          </a:solidFill>
          <a:latin typeface="Calibri" pitchFamily="34" charset="0"/>
          <a:ea typeface="+mj-ea"/>
          <a:cs typeface="Calibri" pitchFamily="34" charset="0"/>
        </a:defRPr>
      </a:lvl1pPr>
    </p:titleStyle>
    <p:bodyStyle>
      <a:lvl1pPr marL="228600" indent="-228600" algn="just" defTabSz="914400" rtl="0" eaLnBrk="1" latinLnBrk="0" hangingPunct="1">
        <a:lnSpc>
          <a:spcPct val="90000"/>
        </a:lnSpc>
        <a:spcBef>
          <a:spcPct val="30000"/>
        </a:spcBef>
        <a:buClr>
          <a:srgbClr val="0070C0"/>
        </a:buClr>
        <a:buFont typeface="Wingdings" pitchFamily="2" charset="2"/>
        <a:buChar char="v"/>
        <a:defRPr sz="3200" kern="1200">
          <a:solidFill>
            <a:schemeClr val="tx1"/>
          </a:solidFill>
          <a:latin typeface="Calibri" pitchFamily="34" charset="0"/>
          <a:ea typeface="+mn-ea"/>
          <a:cs typeface="Calibri" pitchFamily="34" charset="0"/>
        </a:defRPr>
      </a:lvl1pPr>
      <a:lvl2pPr marL="685800" indent="-228600" algn="just" defTabSz="914400" rtl="0" eaLnBrk="1" latinLnBrk="0" hangingPunct="1">
        <a:lnSpc>
          <a:spcPct val="90000"/>
        </a:lnSpc>
        <a:spcBef>
          <a:spcPct val="30000"/>
        </a:spcBef>
        <a:buClr>
          <a:srgbClr val="0070C0"/>
        </a:buClr>
        <a:buFont typeface="Wingdings" pitchFamily="2" charset="2"/>
        <a:buChar char="Ø"/>
        <a:defRPr sz="2800" kern="1200">
          <a:solidFill>
            <a:schemeClr val="tx1"/>
          </a:solidFill>
          <a:latin typeface="Calibri" pitchFamily="34" charset="0"/>
          <a:ea typeface="+mn-ea"/>
          <a:cs typeface="Calibri" pitchFamily="34" charset="0"/>
        </a:defRPr>
      </a:lvl2pPr>
      <a:lvl3pPr marL="1143000" indent="-228600" algn="just" defTabSz="914400" rtl="0" eaLnBrk="1" latinLnBrk="0" hangingPunct="1">
        <a:lnSpc>
          <a:spcPct val="90000"/>
        </a:lnSpc>
        <a:spcBef>
          <a:spcPct val="30000"/>
        </a:spcBef>
        <a:buClr>
          <a:srgbClr val="0070C0"/>
        </a:buClr>
        <a:buFont typeface="Wingdings" pitchFamily="2" charset="2"/>
        <a:buChar char="§"/>
        <a:defRPr sz="2400" kern="1200">
          <a:solidFill>
            <a:schemeClr val="tx1"/>
          </a:solidFill>
          <a:latin typeface="Calibri" pitchFamily="34" charset="0"/>
          <a:ea typeface="+mn-ea"/>
          <a:cs typeface="Calibri" pitchFamily="34" charset="0"/>
        </a:defRPr>
      </a:lvl3pPr>
      <a:lvl4pPr marL="1600200" indent="-228600" algn="just" defTabSz="914400" rtl="0" eaLnBrk="1" latinLnBrk="0" hangingPunct="1">
        <a:lnSpc>
          <a:spcPct val="90000"/>
        </a:lnSpc>
        <a:spcBef>
          <a:spcPct val="30000"/>
        </a:spcBef>
        <a:buClr>
          <a:srgbClr val="0070C0"/>
        </a:buClr>
        <a:buFont typeface="Courier New" pitchFamily="49" charset="0"/>
        <a:buChar char="o"/>
        <a:defRPr sz="2000" kern="1200">
          <a:solidFill>
            <a:schemeClr val="tx1"/>
          </a:solidFill>
          <a:latin typeface="Calibri" pitchFamily="34" charset="0"/>
          <a:ea typeface="+mn-ea"/>
          <a:cs typeface="Calibri" pitchFamily="34" charset="0"/>
        </a:defRPr>
      </a:lvl4pPr>
      <a:lvl5pPr marL="2057400" indent="-228600" algn="just" defTabSz="914400" rtl="0" eaLnBrk="1" latinLnBrk="0" hangingPunct="1">
        <a:lnSpc>
          <a:spcPct val="90000"/>
        </a:lnSpc>
        <a:spcBef>
          <a:spcPct val="30000"/>
        </a:spcBef>
        <a:buClr>
          <a:srgbClr val="0070C0"/>
        </a:buClr>
        <a:buFont typeface="Arial" panose="020B0604020202020204" pitchFamily="34" charset="0"/>
        <a:buChar char="•"/>
        <a:defRPr sz="2000" kern="1200">
          <a:solidFill>
            <a:schemeClr val="tx1"/>
          </a:solidFill>
          <a:latin typeface="Calibri" pitchFamily="34" charset="0"/>
          <a:ea typeface="+mn-ea"/>
          <a:cs typeface="Calibri" pitchFamily="34" charset="0"/>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Tm="5000">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r>
              <a:rPr lang="en-US" b="1" dirty="0"/>
              <a:t>Gaps Identified</a:t>
            </a:r>
          </a:p>
          <a:p>
            <a:endParaRPr lang="en-US" b="1" dirty="0"/>
          </a:p>
          <a:p>
            <a:r>
              <a:rPr lang="en-US" b="1" dirty="0"/>
              <a:t>Lack of Advanced </a:t>
            </a:r>
            <a:r>
              <a:rPr lang="en-US" b="1" dirty="0" err="1"/>
              <a:t>Features:</a:t>
            </a:r>
            <a:r>
              <a:rPr lang="en-US" dirty="0" err="1"/>
              <a:t>Trello</a:t>
            </a:r>
            <a:r>
              <a:rPr lang="en-US" dirty="0"/>
              <a:t> lacks advanced project management features such as Gantt charts and resource management, limiting its suitability for complex project requirements..</a:t>
            </a:r>
          </a:p>
          <a:p>
            <a:pPr lvl="1"/>
            <a:endParaRPr lang="en-US" dirty="0"/>
          </a:p>
          <a:p>
            <a:r>
              <a:rPr lang="en-US" b="1" dirty="0"/>
              <a:t>Integration Challenges: </a:t>
            </a:r>
            <a:r>
              <a:rPr lang="en-US" dirty="0"/>
              <a:t>While Trello offers integrations with various third-party tools, the need for multiple integrations can lead to a fragmented workflow and increased complexity.</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38056201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r>
              <a:rPr lang="en-US" b="1" dirty="0"/>
              <a:t>Asana</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9" name="Picture 8" descr="A screenshot of a computer">
            <a:extLst>
              <a:ext uri="{FF2B5EF4-FFF2-40B4-BE49-F238E27FC236}">
                <a16:creationId xmlns:a16="http://schemas.microsoft.com/office/drawing/2014/main" id="{C9ECD66A-6E06-BF46-9CDC-EE545ABD9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77281"/>
            <a:ext cx="10726994" cy="4244861"/>
          </a:xfrm>
          <a:prstGeom prst="rect">
            <a:avLst/>
          </a:prstGeom>
        </p:spPr>
      </p:pic>
    </p:spTree>
    <p:extLst>
      <p:ext uri="{BB962C8B-B14F-4D97-AF65-F5344CB8AC3E}">
        <p14:creationId xmlns:p14="http://schemas.microsoft.com/office/powerpoint/2010/main" val="4568368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pPr marL="0" indent="0">
              <a:buNone/>
            </a:pPr>
            <a:endParaRPr lang="en-US" b="1" dirty="0"/>
          </a:p>
          <a:p>
            <a:endParaRPr lang="en-US" b="1" dirty="0"/>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12</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8" name="Picture 7" descr="A screenshot of a computer&#10;&#10;Description automatically generated">
            <a:extLst>
              <a:ext uri="{FF2B5EF4-FFF2-40B4-BE49-F238E27FC236}">
                <a16:creationId xmlns:a16="http://schemas.microsoft.com/office/drawing/2014/main" id="{655357F9-C301-956E-6DF9-C31D06128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568" y="1504713"/>
            <a:ext cx="11200956" cy="4940313"/>
          </a:xfrm>
          <a:prstGeom prst="rect">
            <a:avLst/>
          </a:prstGeom>
        </p:spPr>
      </p:pic>
    </p:spTree>
    <p:extLst>
      <p:ext uri="{BB962C8B-B14F-4D97-AF65-F5344CB8AC3E}">
        <p14:creationId xmlns:p14="http://schemas.microsoft.com/office/powerpoint/2010/main" val="234301192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r>
              <a:rPr lang="en-US" b="1" dirty="0"/>
              <a:t>Advantages:</a:t>
            </a:r>
            <a:endParaRPr lang="en-US" dirty="0"/>
          </a:p>
          <a:p>
            <a:pPr lvl="1"/>
            <a:r>
              <a:rPr lang="en-US" b="1" dirty="0"/>
              <a:t>Comprehensive Task Management:</a:t>
            </a:r>
            <a:r>
              <a:rPr lang="en-US" dirty="0"/>
              <a:t> Asana offers a wide range of task management features including task assignment, prioritization, deadlines, and progress tracking, ensuring efficient project organization.</a:t>
            </a:r>
          </a:p>
          <a:p>
            <a:pPr lvl="1"/>
            <a:r>
              <a:rPr lang="en-US" b="1" dirty="0"/>
              <a:t>Collaborative </a:t>
            </a:r>
            <a:r>
              <a:rPr lang="en-US" b="1" dirty="0" err="1"/>
              <a:t>Workspace:</a:t>
            </a:r>
            <a:r>
              <a:rPr lang="en-US" dirty="0" err="1"/>
              <a:t>Asana</a:t>
            </a:r>
            <a:r>
              <a:rPr lang="en-US" dirty="0"/>
              <a:t> provides a centralized platform for team collaboration, facilitating communication, file sharing, and real-time updates, improving team productivity and project transparency.</a:t>
            </a:r>
            <a:endParaRPr lang="en-US" b="1" dirty="0"/>
          </a:p>
          <a:p>
            <a:r>
              <a:rPr lang="en-US" b="1" dirty="0"/>
              <a:t>Disadvantages</a:t>
            </a:r>
          </a:p>
          <a:p>
            <a:pPr lvl="1"/>
            <a:r>
              <a:rPr lang="en-US" b="1" dirty="0"/>
              <a:t>Steep Learning Curve: </a:t>
            </a:r>
            <a:r>
              <a:rPr lang="en-US" dirty="0"/>
              <a:t>Asana's extensive feature set and complex interface can result in a steep learning curve for new users, requiring time and effort for onboarding.</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13</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5278808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r>
              <a:rPr lang="en-US" b="1" dirty="0"/>
              <a:t>Gaps Identified</a:t>
            </a:r>
          </a:p>
          <a:p>
            <a:pPr lvl="1"/>
            <a:r>
              <a:rPr lang="en-US" b="1" dirty="0"/>
              <a:t>Limited Timeline View: </a:t>
            </a:r>
            <a:r>
              <a:rPr lang="en-US" dirty="0"/>
              <a:t>Asana lacks a comprehensive timeline view, making it challenging to visualize project timelines and dependencies effectively.</a:t>
            </a:r>
          </a:p>
          <a:p>
            <a:pPr lvl="1"/>
            <a:r>
              <a:rPr lang="en-US" b="1" dirty="0"/>
              <a:t>Complexity for Small </a:t>
            </a:r>
            <a:r>
              <a:rPr lang="en-US" b="1" dirty="0" err="1"/>
              <a:t>Teams:</a:t>
            </a:r>
            <a:r>
              <a:rPr lang="en-US" dirty="0" err="1"/>
              <a:t>Asana's</a:t>
            </a:r>
            <a:r>
              <a:rPr lang="en-US" dirty="0"/>
              <a:t> extensive feature set can be overwhelming for small teams, leading to underutilization and inefficiency.</a:t>
            </a:r>
          </a:p>
          <a:p>
            <a:pPr lvl="1"/>
            <a:r>
              <a:rPr lang="en-US" b="1" dirty="0"/>
              <a:t>Dependency on Integrations: </a:t>
            </a:r>
            <a:r>
              <a:rPr lang="en-US" dirty="0"/>
              <a:t>While Asana offers integrations with various tools, the need for multiple integrations can create a fragmented workflow and increase complexity.</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5447714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lstStyle/>
          <a:p>
            <a:r>
              <a:rPr lang="en-US" b="1" dirty="0"/>
              <a:t>Jira </a:t>
            </a:r>
          </a:p>
          <a:p>
            <a:pPr marL="0" indent="0">
              <a:buNone/>
            </a:pPr>
            <a:endParaRPr lang="en-US" b="1" dirty="0"/>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9" name="Picture 8" descr="A screenshot of a computer&#10;&#10;Description automatically generated">
            <a:extLst>
              <a:ext uri="{FF2B5EF4-FFF2-40B4-BE49-F238E27FC236}">
                <a16:creationId xmlns:a16="http://schemas.microsoft.com/office/drawing/2014/main" id="{E1B49CCD-C50E-4B16-7BE2-D3ACD18B6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12883"/>
            <a:ext cx="10687355" cy="4487917"/>
          </a:xfrm>
          <a:prstGeom prst="rect">
            <a:avLst/>
          </a:prstGeom>
        </p:spPr>
      </p:pic>
    </p:spTree>
    <p:extLst>
      <p:ext uri="{BB962C8B-B14F-4D97-AF65-F5344CB8AC3E}">
        <p14:creationId xmlns:p14="http://schemas.microsoft.com/office/powerpoint/2010/main" val="189956295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18" name="Content Placeholder 17" descr="A computer screen shot of a computer screen&#10;&#10;Description automatically generated">
            <a:extLst>
              <a:ext uri="{FF2B5EF4-FFF2-40B4-BE49-F238E27FC236}">
                <a16:creationId xmlns:a16="http://schemas.microsoft.com/office/drawing/2014/main" id="{5A62B702-11CE-D78F-3241-FAFC83F180E5}"/>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94797" y="1438723"/>
            <a:ext cx="10993820" cy="4985735"/>
          </a:xfrm>
        </p:spPr>
      </p:pic>
    </p:spTree>
    <p:extLst>
      <p:ext uri="{BB962C8B-B14F-4D97-AF65-F5344CB8AC3E}">
        <p14:creationId xmlns:p14="http://schemas.microsoft.com/office/powerpoint/2010/main" val="34605026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r>
              <a:rPr lang="en-US" b="1" dirty="0"/>
              <a:t>Gaps identified:</a:t>
            </a:r>
          </a:p>
          <a:p>
            <a:pPr lvl="1"/>
            <a:r>
              <a:rPr lang="en-US" b="1" dirty="0"/>
              <a:t>Limited User-Friendliness: </a:t>
            </a:r>
          </a:p>
          <a:p>
            <a:pPr lvl="2"/>
            <a:r>
              <a:rPr lang="en-US" dirty="0"/>
              <a:t>Jira's complex interface and extensive feature set may overwhelm users, especially those unfamiliar with project management software, leading to underutilization.</a:t>
            </a:r>
          </a:p>
          <a:p>
            <a:pPr lvl="1"/>
            <a:r>
              <a:rPr lang="en-US" b="1" dirty="0"/>
              <a:t>Inflexibility for Small Teams: </a:t>
            </a:r>
          </a:p>
          <a:p>
            <a:pPr lvl="2"/>
            <a:r>
              <a:rPr lang="en-US" dirty="0"/>
              <a:t>Jira's robustness may be excessive for small teams, causing unnecessary complexity and hindering efficient task management</a:t>
            </a:r>
            <a:r>
              <a:rPr lang="en-US" b="1" dirty="0"/>
              <a:t>.</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17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31162684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C923-119B-66F2-7BF1-C0F585803089}"/>
              </a:ext>
            </a:extLst>
          </p:cNvPr>
          <p:cNvSpPr>
            <a:spLocks noGrp="1"/>
          </p:cNvSpPr>
          <p:nvPr>
            <p:ph type="title"/>
          </p:nvPr>
        </p:nvSpPr>
        <p:spPr/>
        <p:txBody>
          <a:bodyPr/>
          <a:lstStyle/>
          <a:p>
            <a:r>
              <a:rPr lang="en-US" dirty="0"/>
              <a:t>Survey of Existing Systems(Contd..)</a:t>
            </a:r>
            <a:endParaRPr lang="en-IN" dirty="0"/>
          </a:p>
        </p:txBody>
      </p:sp>
      <p:sp>
        <p:nvSpPr>
          <p:cNvPr id="3" name="Date Placeholder 2">
            <a:extLst>
              <a:ext uri="{FF2B5EF4-FFF2-40B4-BE49-F238E27FC236}">
                <a16:creationId xmlns:a16="http://schemas.microsoft.com/office/drawing/2014/main" id="{05DCA45E-D3C1-7C9B-15C8-923A6D0EB49C}"/>
              </a:ext>
            </a:extLst>
          </p:cNvPr>
          <p:cNvSpPr>
            <a:spLocks noGrp="1"/>
          </p:cNvSpPr>
          <p:nvPr>
            <p:ph type="dt" sz="half" idx="2"/>
          </p:nvPr>
        </p:nvSpPr>
        <p:spPr/>
        <p:txBody>
          <a:bodyPr/>
          <a:lstStyle/>
          <a:p>
            <a:fld id="{6B4D52C1-AC35-45F3-96F2-AA0057DDFF5B}" type="datetime3">
              <a:rPr lang="en-US" smtClean="0"/>
              <a:pPr/>
              <a:t>18 May 2024</a:t>
            </a:fld>
            <a:endParaRPr lang="en-US" dirty="0"/>
          </a:p>
        </p:txBody>
      </p:sp>
      <p:sp>
        <p:nvSpPr>
          <p:cNvPr id="4" name="Footer Placeholder 3">
            <a:extLst>
              <a:ext uri="{FF2B5EF4-FFF2-40B4-BE49-F238E27FC236}">
                <a16:creationId xmlns:a16="http://schemas.microsoft.com/office/drawing/2014/main" id="{C08DF9A5-B641-D79A-15C7-6E1B084D3B87}"/>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5201DE87-6498-3642-547E-4C43374D7B6A}"/>
              </a:ext>
            </a:extLst>
          </p:cNvPr>
          <p:cNvSpPr>
            <a:spLocks noGrp="1"/>
          </p:cNvSpPr>
          <p:nvPr>
            <p:ph type="sldNum" sz="quarter" idx="4"/>
          </p:nvPr>
        </p:nvSpPr>
        <p:spPr/>
        <p:txBody>
          <a:bodyPr/>
          <a:lstStyle/>
          <a:p>
            <a:fld id="{9860EDB8-5305-433F-BE41-D7A86D811DB3}" type="slidenum">
              <a:rPr lang="en-US" smtClean="0"/>
              <a:pPr/>
              <a:t>18</a:t>
            </a:fld>
            <a:endParaRPr lang="en-US" dirty="0"/>
          </a:p>
        </p:txBody>
      </p:sp>
      <p:sp>
        <p:nvSpPr>
          <p:cNvPr id="6" name="Content Placeholder 5">
            <a:extLst>
              <a:ext uri="{FF2B5EF4-FFF2-40B4-BE49-F238E27FC236}">
                <a16:creationId xmlns:a16="http://schemas.microsoft.com/office/drawing/2014/main" id="{18B5DC52-39C2-42CC-EDB2-A981D087B906}"/>
              </a:ext>
            </a:extLst>
          </p:cNvPr>
          <p:cNvSpPr>
            <a:spLocks noGrp="1"/>
          </p:cNvSpPr>
          <p:nvPr>
            <p:ph sz="quarter" idx="10"/>
          </p:nvPr>
        </p:nvSpPr>
        <p:spPr/>
        <p:txBody>
          <a:bodyPr/>
          <a:lstStyle/>
          <a:p>
            <a:r>
              <a:rPr lang="en-IN" b="1" dirty="0"/>
              <a:t>Advantages</a:t>
            </a:r>
          </a:p>
          <a:p>
            <a:pPr lvl="1"/>
            <a:r>
              <a:rPr lang="en-US" b="1" dirty="0"/>
              <a:t>Comprehensive Project Management: </a:t>
            </a:r>
            <a:r>
              <a:rPr lang="en-US" dirty="0"/>
              <a:t>Jira offers a wide range of project management features including issue tracking, agile boards, customizable workflows, and extensive reporting capabilities.</a:t>
            </a:r>
          </a:p>
          <a:p>
            <a:pPr lvl="1"/>
            <a:r>
              <a:rPr lang="en-US" b="1" dirty="0"/>
              <a:t>Scalability and Flexibility: </a:t>
            </a:r>
            <a:r>
              <a:rPr lang="en-US" dirty="0"/>
              <a:t>Jira is highly scalable and customizable, making it suitable for teams of all sizes and adaptable to various project management methodologies.</a:t>
            </a:r>
          </a:p>
          <a:p>
            <a:pPr marL="457200" lvl="1" indent="0">
              <a:buNone/>
            </a:pPr>
            <a:endParaRPr lang="en-US" dirty="0"/>
          </a:p>
        </p:txBody>
      </p:sp>
    </p:spTree>
    <p:extLst>
      <p:ext uri="{BB962C8B-B14F-4D97-AF65-F5344CB8AC3E}">
        <p14:creationId xmlns:p14="http://schemas.microsoft.com/office/powerpoint/2010/main" val="19043603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596ED-AD20-33D5-4300-2733627764D4}"/>
              </a:ext>
            </a:extLst>
          </p:cNvPr>
          <p:cNvSpPr>
            <a:spLocks noGrp="1"/>
          </p:cNvSpPr>
          <p:nvPr>
            <p:ph type="title"/>
          </p:nvPr>
        </p:nvSpPr>
        <p:spPr/>
        <p:txBody>
          <a:bodyPr/>
          <a:lstStyle/>
          <a:p>
            <a:r>
              <a:rPr lang="en-US" dirty="0"/>
              <a:t>Survey of Existing Systems(Contd..)</a:t>
            </a:r>
            <a:endParaRPr lang="en-IN" dirty="0"/>
          </a:p>
        </p:txBody>
      </p:sp>
      <p:sp>
        <p:nvSpPr>
          <p:cNvPr id="3" name="Date Placeholder 2">
            <a:extLst>
              <a:ext uri="{FF2B5EF4-FFF2-40B4-BE49-F238E27FC236}">
                <a16:creationId xmlns:a16="http://schemas.microsoft.com/office/drawing/2014/main" id="{C812627C-E494-AECF-1BB7-7511B3A50BC9}"/>
              </a:ext>
            </a:extLst>
          </p:cNvPr>
          <p:cNvSpPr>
            <a:spLocks noGrp="1"/>
          </p:cNvSpPr>
          <p:nvPr>
            <p:ph type="dt" sz="half" idx="2"/>
          </p:nvPr>
        </p:nvSpPr>
        <p:spPr/>
        <p:txBody>
          <a:bodyPr/>
          <a:lstStyle/>
          <a:p>
            <a:fld id="{6B4D52C1-AC35-45F3-96F2-AA0057DDFF5B}" type="datetime3">
              <a:rPr lang="en-US" smtClean="0"/>
              <a:pPr/>
              <a:t>18 May 2024</a:t>
            </a:fld>
            <a:endParaRPr lang="en-US" dirty="0"/>
          </a:p>
        </p:txBody>
      </p:sp>
      <p:sp>
        <p:nvSpPr>
          <p:cNvPr id="4" name="Footer Placeholder 3">
            <a:extLst>
              <a:ext uri="{FF2B5EF4-FFF2-40B4-BE49-F238E27FC236}">
                <a16:creationId xmlns:a16="http://schemas.microsoft.com/office/drawing/2014/main" id="{AF4D8327-76C1-D9B6-B6EA-9A2EDBC1D188}"/>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53C45B85-227D-9EFB-3B48-E888F63E9007}"/>
              </a:ext>
            </a:extLst>
          </p:cNvPr>
          <p:cNvSpPr>
            <a:spLocks noGrp="1"/>
          </p:cNvSpPr>
          <p:nvPr>
            <p:ph type="sldNum" sz="quarter" idx="4"/>
          </p:nvPr>
        </p:nvSpPr>
        <p:spPr/>
        <p:txBody>
          <a:bodyPr/>
          <a:lstStyle/>
          <a:p>
            <a:fld id="{9860EDB8-5305-433F-BE41-D7A86D811DB3}" type="slidenum">
              <a:rPr lang="en-US" smtClean="0"/>
              <a:pPr/>
              <a:t>19</a:t>
            </a:fld>
            <a:endParaRPr lang="en-US" dirty="0"/>
          </a:p>
        </p:txBody>
      </p:sp>
      <p:sp>
        <p:nvSpPr>
          <p:cNvPr id="6" name="Content Placeholder 5">
            <a:extLst>
              <a:ext uri="{FF2B5EF4-FFF2-40B4-BE49-F238E27FC236}">
                <a16:creationId xmlns:a16="http://schemas.microsoft.com/office/drawing/2014/main" id="{627F4128-1DFB-4A5E-0B6D-61A9C8878181}"/>
              </a:ext>
            </a:extLst>
          </p:cNvPr>
          <p:cNvSpPr>
            <a:spLocks noGrp="1"/>
          </p:cNvSpPr>
          <p:nvPr>
            <p:ph sz="quarter" idx="10"/>
          </p:nvPr>
        </p:nvSpPr>
        <p:spPr/>
        <p:txBody>
          <a:bodyPr/>
          <a:lstStyle/>
          <a:p>
            <a:r>
              <a:rPr lang="en-IN" b="1" dirty="0"/>
              <a:t>Disadvantages</a:t>
            </a:r>
          </a:p>
          <a:p>
            <a:pPr lvl="1">
              <a:buFont typeface="Wingdings" panose="05000000000000000000" pitchFamily="2" charset="2"/>
              <a:buChar char="§"/>
            </a:pPr>
            <a:endParaRPr lang="en-US" b="1" dirty="0"/>
          </a:p>
          <a:p>
            <a:pPr lvl="1">
              <a:buFont typeface="Wingdings" panose="05000000000000000000" pitchFamily="2" charset="2"/>
              <a:buChar char="§"/>
            </a:pPr>
            <a:r>
              <a:rPr lang="en-US" b="1" dirty="0"/>
              <a:t>Steep Learning Curve: </a:t>
            </a:r>
            <a:r>
              <a:rPr lang="en-US" dirty="0"/>
              <a:t>Jira's extensive feature set can result in a steep learning curve for new users, requiring significant time and effort for onboarding.</a:t>
            </a:r>
          </a:p>
          <a:p>
            <a:pPr lvl="1">
              <a:buFont typeface="Wingdings" panose="05000000000000000000" pitchFamily="2" charset="2"/>
              <a:buChar char="§"/>
            </a:pPr>
            <a:r>
              <a:rPr lang="en-US" b="1" dirty="0"/>
              <a:t>Complexity and Overhead: </a:t>
            </a:r>
            <a:r>
              <a:rPr lang="en-US" dirty="0"/>
              <a:t>The complexity of Jira can lead to over-customization and administrative overhead, potentially slowing down project execution and team productivity.</a:t>
            </a:r>
            <a:endParaRPr lang="en-IN" dirty="0"/>
          </a:p>
        </p:txBody>
      </p:sp>
    </p:spTree>
    <p:extLst>
      <p:ext uri="{BB962C8B-B14F-4D97-AF65-F5344CB8AC3E}">
        <p14:creationId xmlns:p14="http://schemas.microsoft.com/office/powerpoint/2010/main" val="182125729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405576"/>
            <a:ext cx="10515600" cy="1860146"/>
          </a:xfrm>
        </p:spPr>
        <p:txBody>
          <a:bodyPr>
            <a:normAutofit/>
          </a:bodyPr>
          <a:lstStyle/>
          <a:p>
            <a:pPr algn="ctr"/>
            <a:r>
              <a:rPr lang="en-US" dirty="0"/>
              <a:t>Track Maven</a:t>
            </a:r>
          </a:p>
        </p:txBody>
      </p:sp>
      <p:sp>
        <p:nvSpPr>
          <p:cNvPr id="3" name="Subtitle 2"/>
          <p:cNvSpPr>
            <a:spLocks noGrp="1"/>
          </p:cNvSpPr>
          <p:nvPr>
            <p:ph type="subTitle" idx="1"/>
          </p:nvPr>
        </p:nvSpPr>
        <p:spPr/>
        <p:txBody>
          <a:bodyPr>
            <a:normAutofit fontScale="62500" lnSpcReduction="20000"/>
          </a:bodyPr>
          <a:lstStyle/>
          <a:p>
            <a:r>
              <a:t>Submitted to: </a:t>
            </a:r>
          </a:p>
          <a:p>
            <a:r>
              <a:t>Department of Computer Science and Engineering</a:t>
            </a:r>
          </a:p>
        </p:txBody>
      </p:sp>
    </p:spTree>
  </p:cSld>
  <p:clrMapOvr>
    <a:masterClrMapping/>
  </p:clrMapOvr>
  <p:transition advTm="5000">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0"/>
          </p:nvPr>
        </p:nvSpPr>
        <p:spPr>
          <a:prstGeom prst="rect">
            <a:avLst/>
          </a:prstGeom>
        </p:spPr>
        <p:txBody>
          <a:bodyPr/>
          <a:lstStyle/>
          <a:p>
            <a:r>
              <a:rPr lang="en-US" dirty="0"/>
              <a:t>Track Maven: The task tracker project aims to develop a comprehensive software solution for efficient task and project management. Utilizing the MERN stack, the project addresses challenges such as disorganization and poor communication. Key objectives include providing a user-friendly interface, real-time collaboration, customizable workflows, advanced automation, scalability, performance, and enhanced data visualization.</a:t>
            </a:r>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20</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extLst>
      <p:ext uri="{BB962C8B-B14F-4D97-AF65-F5344CB8AC3E}">
        <p14:creationId xmlns:p14="http://schemas.microsoft.com/office/powerpoint/2010/main" val="16748626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Analysis</a:t>
            </a:r>
          </a:p>
        </p:txBody>
      </p:sp>
      <p:sp>
        <p:nvSpPr>
          <p:cNvPr id="3" name="Content Placeholder 2"/>
          <p:cNvSpPr>
            <a:spLocks noGrp="1"/>
          </p:cNvSpPr>
          <p:nvPr>
            <p:ph sz="quarter" idx="10"/>
          </p:nvPr>
        </p:nvSpPr>
        <p:spPr>
          <a:prstGeom prst="rect">
            <a:avLst/>
          </a:prstGeom>
        </p:spPr>
        <p:txBody>
          <a:bodyPr/>
          <a:lstStyle/>
          <a:p>
            <a:r>
              <a:rPr lang="en-US" dirty="0"/>
              <a:t>Functional Requirements</a:t>
            </a:r>
          </a:p>
          <a:p>
            <a:pPr lvl="1"/>
            <a:r>
              <a:rPr lang="en-US" dirty="0"/>
              <a:t>User Authentication</a:t>
            </a:r>
          </a:p>
          <a:p>
            <a:pPr lvl="1"/>
            <a:r>
              <a:rPr lang="en-US" dirty="0"/>
              <a:t>Task Creation</a:t>
            </a:r>
          </a:p>
          <a:p>
            <a:pPr lvl="1"/>
            <a:r>
              <a:rPr lang="en-US" dirty="0"/>
              <a:t>Task Assignment</a:t>
            </a:r>
          </a:p>
          <a:p>
            <a:pPr lvl="1"/>
            <a:r>
              <a:rPr lang="en-US" dirty="0"/>
              <a:t>Todo Management</a:t>
            </a:r>
          </a:p>
          <a:p>
            <a:pPr lvl="1"/>
            <a:r>
              <a:rPr lang="en-US" dirty="0"/>
              <a:t>Task Tracking</a:t>
            </a:r>
          </a:p>
          <a:p>
            <a:pPr lvl="1"/>
            <a:r>
              <a:rPr lang="en-US" dirty="0"/>
              <a:t>Team Management</a:t>
            </a:r>
          </a:p>
          <a:p>
            <a:pPr lvl="1"/>
            <a:r>
              <a:rPr lang="en-US" dirty="0"/>
              <a:t>Role-Based Access</a:t>
            </a:r>
          </a:p>
          <a:p>
            <a:pPr lvl="1"/>
            <a:r>
              <a:rPr lang="en-US" dirty="0"/>
              <a:t>Reporting</a:t>
            </a:r>
          </a:p>
        </p:txBody>
      </p:sp>
      <p:sp>
        <p:nvSpPr>
          <p:cNvPr id="4" name="Date Placeholder 3"/>
          <p:cNvSpPr>
            <a:spLocks noGrp="1"/>
          </p:cNvSpPr>
          <p:nvPr>
            <p:ph type="dt" sz="half" idx="2"/>
          </p:nvPr>
        </p:nvSpPr>
        <p:spPr/>
        <p:txBody>
          <a:bodyPr/>
          <a:lstStyle/>
          <a:p>
            <a:fld id="{0673EE94-23FD-4634-B22A-DDFE7C35FD25}"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21</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Proposed</a:t>
            </a:r>
          </a:p>
        </p:txBody>
      </p:sp>
      <p:sp>
        <p:nvSpPr>
          <p:cNvPr id="4" name="Date Placeholder 3"/>
          <p:cNvSpPr>
            <a:spLocks noGrp="1"/>
          </p:cNvSpPr>
          <p:nvPr>
            <p:ph type="dt" sz="half" idx="2"/>
          </p:nvPr>
        </p:nvSpPr>
        <p:spPr/>
        <p:txBody>
          <a:bodyPr/>
          <a:lstStyle/>
          <a:p>
            <a:fld id="{CCC14821-7DA6-4ADE-AFD5-D1DA34372F1F}" type="datetime3">
              <a:rPr lang="en-US" smtClean="0"/>
              <a:pPr/>
              <a:t>18 May 2024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22</a:t>
            </a:fld>
            <a:endParaRPr lang="en-US" dirty="0"/>
          </a:p>
        </p:txBody>
      </p:sp>
      <p:sp>
        <p:nvSpPr>
          <p:cNvPr id="3" name="Content Placeholder 2"/>
          <p:cNvSpPr>
            <a:spLocks noGrp="1"/>
          </p:cNvSpPr>
          <p:nvPr>
            <p:ph sz="quarter" idx="10"/>
          </p:nvPr>
        </p:nvSpPr>
        <p:spPr>
          <a:prstGeom prst="rect">
            <a:avLst/>
          </a:prstGeom>
        </p:spPr>
        <p:txBody>
          <a:bodyPr/>
          <a:lstStyle/>
          <a:p>
            <a:pPr marL="228600" lvl="1">
              <a:buFont typeface="Wingdings" pitchFamily="2" charset="2"/>
              <a:buChar char="v"/>
            </a:pPr>
            <a:r>
              <a:rPr lang="en-US" sz="3200" dirty="0"/>
              <a:t>Applied method and technology to develop this Project is:</a:t>
            </a:r>
          </a:p>
          <a:p>
            <a:pPr marL="914400" lvl="2" indent="-457200">
              <a:buFont typeface="Wingdings" panose="05000000000000000000" pitchFamily="2" charset="2"/>
              <a:buChar char="Ø"/>
            </a:pPr>
            <a:r>
              <a:rPr lang="en-US" sz="2800" dirty="0"/>
              <a:t>React.js</a:t>
            </a:r>
          </a:p>
          <a:p>
            <a:pPr marL="914400" lvl="2" indent="-457200">
              <a:buFont typeface="Wingdings" panose="05000000000000000000" pitchFamily="2" charset="2"/>
              <a:buChar char="Ø"/>
            </a:pPr>
            <a:r>
              <a:rPr lang="en-US" sz="2800" dirty="0"/>
              <a:t>Express.js</a:t>
            </a:r>
          </a:p>
          <a:p>
            <a:pPr marL="914400" lvl="2" indent="-457200">
              <a:buFont typeface="Wingdings" panose="05000000000000000000" pitchFamily="2" charset="2"/>
              <a:buChar char="Ø"/>
            </a:pPr>
            <a:r>
              <a:rPr lang="en-US" sz="2800" dirty="0"/>
              <a:t>Node.js</a:t>
            </a:r>
          </a:p>
          <a:p>
            <a:pPr marL="914400" lvl="2" indent="-457200">
              <a:buFont typeface="Wingdings" panose="05000000000000000000" pitchFamily="2" charset="2"/>
              <a:buChar char="Ø"/>
            </a:pPr>
            <a:r>
              <a:rPr lang="en-US" sz="2800" dirty="0"/>
              <a:t>MongoDB</a:t>
            </a:r>
          </a:p>
          <a:p>
            <a:pPr marL="914400" lvl="2" indent="-457200">
              <a:buFont typeface="Wingdings" panose="05000000000000000000" pitchFamily="2" charset="2"/>
              <a:buChar char="Ø"/>
            </a:pPr>
            <a:r>
              <a:rPr lang="en-US" sz="2800" dirty="0"/>
              <a:t>Iterative Development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E4B7-1C14-36B3-D252-8E0CE8DCFEC8}"/>
              </a:ext>
            </a:extLst>
          </p:cNvPr>
          <p:cNvSpPr>
            <a:spLocks noGrp="1"/>
          </p:cNvSpPr>
          <p:nvPr>
            <p:ph type="title"/>
          </p:nvPr>
        </p:nvSpPr>
        <p:spPr/>
        <p:txBody>
          <a:bodyPr/>
          <a:lstStyle/>
          <a:p>
            <a:r>
              <a:rPr lang="en-US" dirty="0"/>
              <a:t>Features</a:t>
            </a:r>
            <a:endParaRPr lang="en-IN" dirty="0"/>
          </a:p>
        </p:txBody>
      </p:sp>
      <p:sp>
        <p:nvSpPr>
          <p:cNvPr id="3" name="Date Placeholder 2">
            <a:extLst>
              <a:ext uri="{FF2B5EF4-FFF2-40B4-BE49-F238E27FC236}">
                <a16:creationId xmlns:a16="http://schemas.microsoft.com/office/drawing/2014/main" id="{FBC51F7F-E4DE-A7D2-9BE6-8D9F79D12D62}"/>
              </a:ext>
            </a:extLst>
          </p:cNvPr>
          <p:cNvSpPr>
            <a:spLocks noGrp="1"/>
          </p:cNvSpPr>
          <p:nvPr>
            <p:ph type="dt" sz="half" idx="2"/>
          </p:nvPr>
        </p:nvSpPr>
        <p:spPr/>
        <p:txBody>
          <a:bodyPr/>
          <a:lstStyle/>
          <a:p>
            <a:fld id="{6B4D52C1-AC35-45F3-96F2-AA0057DDFF5B}" type="datetime3">
              <a:rPr lang="en-US" smtClean="0"/>
              <a:pPr/>
              <a:t>18 May 2024</a:t>
            </a:fld>
            <a:endParaRPr lang="en-US" dirty="0"/>
          </a:p>
        </p:txBody>
      </p:sp>
      <p:sp>
        <p:nvSpPr>
          <p:cNvPr id="4" name="Footer Placeholder 3">
            <a:extLst>
              <a:ext uri="{FF2B5EF4-FFF2-40B4-BE49-F238E27FC236}">
                <a16:creationId xmlns:a16="http://schemas.microsoft.com/office/drawing/2014/main" id="{43286A0A-04C5-535E-AB49-762B02EFAF60}"/>
              </a:ext>
            </a:extLst>
          </p:cNvPr>
          <p:cNvSpPr>
            <a:spLocks noGrp="1"/>
          </p:cNvSpPr>
          <p:nvPr>
            <p:ph type="ftr" sz="quarter" idx="3"/>
          </p:nvPr>
        </p:nvSpPr>
        <p:spPr/>
        <p:txBody>
          <a:bodyPr/>
          <a:lstStyle/>
          <a:p>
            <a:r>
              <a:rPr lang="en-US"/>
              <a:t>Department of Computer Science Engineering</a:t>
            </a:r>
            <a:endParaRPr lang="en-US" dirty="0"/>
          </a:p>
        </p:txBody>
      </p:sp>
      <p:sp>
        <p:nvSpPr>
          <p:cNvPr id="5" name="Slide Number Placeholder 4">
            <a:extLst>
              <a:ext uri="{FF2B5EF4-FFF2-40B4-BE49-F238E27FC236}">
                <a16:creationId xmlns:a16="http://schemas.microsoft.com/office/drawing/2014/main" id="{E38DD65F-4BC5-0BF8-F1D8-365B050528C1}"/>
              </a:ext>
            </a:extLst>
          </p:cNvPr>
          <p:cNvSpPr>
            <a:spLocks noGrp="1"/>
          </p:cNvSpPr>
          <p:nvPr>
            <p:ph type="sldNum" sz="quarter" idx="4"/>
          </p:nvPr>
        </p:nvSpPr>
        <p:spPr/>
        <p:txBody>
          <a:bodyPr/>
          <a:lstStyle/>
          <a:p>
            <a:fld id="{9860EDB8-5305-433F-BE41-D7A86D811DB3}" type="slidenum">
              <a:rPr lang="en-US" smtClean="0"/>
              <a:pPr/>
              <a:t>23</a:t>
            </a:fld>
            <a:endParaRPr lang="en-US" dirty="0"/>
          </a:p>
        </p:txBody>
      </p:sp>
      <p:sp>
        <p:nvSpPr>
          <p:cNvPr id="6" name="Content Placeholder 5">
            <a:extLst>
              <a:ext uri="{FF2B5EF4-FFF2-40B4-BE49-F238E27FC236}">
                <a16:creationId xmlns:a16="http://schemas.microsoft.com/office/drawing/2014/main" id="{C68C39E7-B14B-D0C3-D45F-E1214FBD1B75}"/>
              </a:ext>
            </a:extLst>
          </p:cNvPr>
          <p:cNvSpPr>
            <a:spLocks noGrp="1"/>
          </p:cNvSpPr>
          <p:nvPr>
            <p:ph sz="quarter" idx="10"/>
          </p:nvPr>
        </p:nvSpPr>
        <p:spPr>
          <a:xfrm>
            <a:off x="172571" y="1418447"/>
            <a:ext cx="3866029" cy="5112846"/>
          </a:xfrm>
        </p:spPr>
        <p:txBody>
          <a:bodyPr>
            <a:normAutofit fontScale="70000" lnSpcReduction="20000"/>
          </a:bodyPr>
          <a:lstStyle/>
          <a:p>
            <a:r>
              <a:rPr lang="en-US" dirty="0"/>
              <a:t>User-Friendly Interface           </a:t>
            </a:r>
          </a:p>
          <a:p>
            <a:pPr marL="0" indent="0">
              <a:buNone/>
            </a:pPr>
            <a:r>
              <a:rPr lang="en-US" dirty="0"/>
              <a:t> </a:t>
            </a:r>
          </a:p>
          <a:p>
            <a:r>
              <a:rPr lang="en-US" dirty="0"/>
              <a:t>Get Tasks:</a:t>
            </a:r>
          </a:p>
          <a:p>
            <a:pPr marL="0" indent="0">
              <a:buNone/>
            </a:pPr>
            <a:r>
              <a:rPr lang="en-US" dirty="0"/>
              <a:t> </a:t>
            </a:r>
          </a:p>
          <a:p>
            <a:r>
              <a:rPr lang="en-US" dirty="0"/>
              <a:t>Task Model Schema</a:t>
            </a:r>
          </a:p>
          <a:p>
            <a:pPr marL="0" indent="0">
              <a:buNone/>
            </a:pPr>
            <a:r>
              <a:rPr lang="en-US" dirty="0"/>
              <a:t> </a:t>
            </a:r>
          </a:p>
          <a:p>
            <a:r>
              <a:rPr lang="en-US" dirty="0"/>
              <a:t>Todo Subdocument Schema</a:t>
            </a:r>
          </a:p>
          <a:p>
            <a:pPr marL="0" indent="0">
              <a:buNone/>
            </a:pPr>
            <a:r>
              <a:rPr lang="en-US" dirty="0"/>
              <a:t> </a:t>
            </a:r>
          </a:p>
          <a:p>
            <a:r>
              <a:rPr lang="en-US" dirty="0"/>
              <a:t>Create Task</a:t>
            </a:r>
          </a:p>
          <a:p>
            <a:pPr marL="0" indent="0">
              <a:buNone/>
            </a:pPr>
            <a:r>
              <a:rPr lang="en-US" dirty="0"/>
              <a:t> </a:t>
            </a:r>
          </a:p>
          <a:p>
            <a:r>
              <a:rPr lang="en-US" dirty="0"/>
              <a:t> Assign Task </a:t>
            </a:r>
          </a:p>
          <a:p>
            <a:pPr marL="0" indent="0">
              <a:buNone/>
            </a:pPr>
            <a:r>
              <a:rPr lang="en-US" dirty="0"/>
              <a:t> </a:t>
            </a:r>
          </a:p>
          <a:p>
            <a:r>
              <a:rPr lang="en-US" dirty="0"/>
              <a:t> Delete Task</a:t>
            </a:r>
          </a:p>
          <a:p>
            <a:pPr marL="0" indent="0">
              <a:buNone/>
            </a:pPr>
            <a:endParaRPr lang="en-US" dirty="0"/>
          </a:p>
          <a:p>
            <a:r>
              <a:rPr lang="en-US" dirty="0"/>
              <a:t> Update Task</a:t>
            </a:r>
          </a:p>
        </p:txBody>
      </p:sp>
      <p:sp>
        <p:nvSpPr>
          <p:cNvPr id="7" name="TextBox 6">
            <a:extLst>
              <a:ext uri="{FF2B5EF4-FFF2-40B4-BE49-F238E27FC236}">
                <a16:creationId xmlns:a16="http://schemas.microsoft.com/office/drawing/2014/main" id="{F26C2FC3-F9EF-222D-D7AE-C92D4A4DE8BD}"/>
              </a:ext>
            </a:extLst>
          </p:cNvPr>
          <p:cNvSpPr txBox="1"/>
          <p:nvPr/>
        </p:nvSpPr>
        <p:spPr>
          <a:xfrm>
            <a:off x="5697901" y="1418447"/>
            <a:ext cx="6379779" cy="430887"/>
          </a:xfrm>
          <a:prstGeom prst="rect">
            <a:avLst/>
          </a:prstGeom>
          <a:noFill/>
        </p:spPr>
        <p:txBody>
          <a:bodyPr wrap="square" rtlCol="0">
            <a:spAutoFit/>
          </a:bodyPr>
          <a:lstStyle/>
          <a:p>
            <a:pPr marL="285750" indent="-285750">
              <a:buClr>
                <a:srgbClr val="0070C0"/>
              </a:buClr>
              <a:buFont typeface="Wingdings" panose="05000000000000000000" pitchFamily="2" charset="2"/>
              <a:buChar char="v"/>
            </a:pPr>
            <a:r>
              <a:rPr lang="en-IN" sz="2200" dirty="0">
                <a:latin typeface="Calibri" panose="020F0502020204030204" pitchFamily="34" charset="0"/>
                <a:ea typeface="Calibri" panose="020F0502020204030204" pitchFamily="34" charset="0"/>
                <a:cs typeface="Calibri" panose="020F0502020204030204" pitchFamily="34" charset="0"/>
              </a:rPr>
              <a:t>Task Completion Tracking</a:t>
            </a:r>
            <a:r>
              <a:rPr lang="en-IN" sz="2200" dirty="0"/>
              <a:t>:</a:t>
            </a:r>
          </a:p>
        </p:txBody>
      </p:sp>
    </p:spTree>
    <p:extLst>
      <p:ext uri="{BB962C8B-B14F-4D97-AF65-F5344CB8AC3E}">
        <p14:creationId xmlns:p14="http://schemas.microsoft.com/office/powerpoint/2010/main" val="377959411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Outcome</a:t>
            </a:r>
          </a:p>
        </p:txBody>
      </p:sp>
      <p:sp>
        <p:nvSpPr>
          <p:cNvPr id="3" name="Content Placeholder 2"/>
          <p:cNvSpPr>
            <a:spLocks noGrp="1"/>
          </p:cNvSpPr>
          <p:nvPr>
            <p:ph sz="quarter" idx="10"/>
          </p:nvPr>
        </p:nvSpPr>
        <p:spPr>
          <a:prstGeom prst="rect">
            <a:avLst/>
          </a:prstGeom>
        </p:spPr>
        <p:txBody>
          <a:bodyPr>
            <a:normAutofit/>
          </a:bodyPr>
          <a:lstStyle/>
          <a:p>
            <a:r>
              <a:rPr lang="en-US" dirty="0"/>
              <a:t>The Task Management Dashboard provides a visual representation of task completion status across teams. Using a bar chart, it displays the number of tasks completed on time by each team. The system categorizes tasks based on their title, description, </a:t>
            </a:r>
            <a:r>
              <a:rPr lang="en-US" dirty="0" err="1"/>
              <a:t>todos</a:t>
            </a:r>
            <a:r>
              <a:rPr lang="en-US" dirty="0"/>
              <a:t>, completion status, end date, and assigned date.</a:t>
            </a:r>
          </a:p>
          <a:p>
            <a:r>
              <a:rPr lang="en-US" dirty="0"/>
              <a:t>Additionally, the API offers endpoints to manage tasks effectively, including functionalities to fetch, create, assign, retrieve, delete, and update tasks. Authorization checks ensure that only authorized personnel, such as managers, can perform critical operations like creating tasks and assigning them to teams.</a:t>
            </a:r>
          </a:p>
        </p:txBody>
      </p:sp>
      <p:sp>
        <p:nvSpPr>
          <p:cNvPr id="4" name="Date Placeholder 3"/>
          <p:cNvSpPr>
            <a:spLocks noGrp="1"/>
          </p:cNvSpPr>
          <p:nvPr>
            <p:ph type="dt" sz="half" idx="2"/>
          </p:nvPr>
        </p:nvSpPr>
        <p:spPr/>
        <p:txBody>
          <a:bodyPr/>
          <a:lstStyle/>
          <a:p>
            <a:fld id="{8ECF1BBB-D5E3-4D7D-93D8-8901AC810A35}"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0"/>
          </p:nvPr>
        </p:nvSpPr>
        <p:spPr>
          <a:prstGeom prst="rect">
            <a:avLst/>
          </a:prstGeom>
        </p:spPr>
        <p:txBody>
          <a:bodyPr>
            <a:normAutofit/>
          </a:bodyPr>
          <a:lstStyle/>
          <a:p>
            <a:r>
              <a:rPr lang="en-US" dirty="0"/>
              <a:t>The Task Management Dashboard offers a concise overview of task completion status across different teams. Through a bar chart, it visualizes the number of tasks completed on time by each team, enabling managers to track progress effectively. The system's API provides various functionalities for efficient task management, including fetching, creating, assigning, retrieving, deleting, and updating tasks. Additionally, authorization checks ensure that only authorized personnel, such as managers, can perform critical operations like task creation and assignment, maintaining data security.</a:t>
            </a:r>
          </a:p>
        </p:txBody>
      </p:sp>
      <p:sp>
        <p:nvSpPr>
          <p:cNvPr id="4" name="Date Placeholder 3"/>
          <p:cNvSpPr>
            <a:spLocks noGrp="1"/>
          </p:cNvSpPr>
          <p:nvPr>
            <p:ph type="dt" sz="half" idx="2"/>
          </p:nvPr>
        </p:nvSpPr>
        <p:spPr/>
        <p:txBody>
          <a:bodyPr/>
          <a:lstStyle/>
          <a:p>
            <a:fld id="{5B7D0773-A0C8-4514-8B6D-7B894C8639B3}"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Acknowledgment</a:t>
            </a:r>
          </a:p>
        </p:txBody>
      </p:sp>
      <p:sp>
        <p:nvSpPr>
          <p:cNvPr id="3" name="Content Placeholder 2"/>
          <p:cNvSpPr>
            <a:spLocks noGrp="1"/>
          </p:cNvSpPr>
          <p:nvPr>
            <p:ph sz="quarter" idx="10"/>
          </p:nvPr>
        </p:nvSpPr>
        <p:spPr/>
        <p:txBody>
          <a:bodyPr/>
          <a:lstStyle/>
          <a:p>
            <a:endParaRPr lang="en-US"/>
          </a:p>
        </p:txBody>
      </p:sp>
      <p:sp>
        <p:nvSpPr>
          <p:cNvPr id="4" name="Date Placeholder 3"/>
          <p:cNvSpPr>
            <a:spLocks noGrp="1"/>
          </p:cNvSpPr>
          <p:nvPr>
            <p:ph type="dt" sz="half" idx="2"/>
          </p:nvPr>
        </p:nvSpPr>
        <p:spPr/>
        <p:txBody>
          <a:bodyPr/>
          <a:lstStyle/>
          <a:p>
            <a:fld id="{5C246108-0130-4F52-87A2-01F2FA59185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26</a:t>
            </a:fld>
            <a:endParaRPr lang="en-US" dirty="0"/>
          </a:p>
        </p:txBody>
      </p:sp>
      <p:sp>
        <p:nvSpPr>
          <p:cNvPr id="6" name="Footer Placeholder 5"/>
          <p:cNvSpPr>
            <a:spLocks noGrp="1"/>
          </p:cNvSpPr>
          <p:nvPr>
            <p:ph type="ftr" sz="quarter" idx="3"/>
          </p:nvPr>
        </p:nvSpPr>
        <p:spPr/>
        <p:txBody>
          <a:bodyPr/>
          <a:lstStyle/>
          <a:p>
            <a:r>
              <a:rPr lang="en-US" dirty="0"/>
              <a:t>Department of Computer Science Engineering</a:t>
            </a: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88" y="1843951"/>
            <a:ext cx="12008224" cy="317009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0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THANKS</a:t>
            </a:r>
            <a:endParaRPr lang="en-US" sz="20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3" name="Date Placeholder 2"/>
          <p:cNvSpPr>
            <a:spLocks noGrp="1"/>
          </p:cNvSpPr>
          <p:nvPr>
            <p:ph type="dt" sz="half" idx="10"/>
          </p:nvPr>
        </p:nvSpPr>
        <p:spPr/>
        <p:txBody>
          <a:bodyPr/>
          <a:lstStyle/>
          <a:p>
            <a:fld id="{FD60E237-D865-4FE0-814F-8F3601FC4C31}" type="datetime3">
              <a:rPr lang="en-US" smtClean="0"/>
              <a:pPr/>
              <a:t>18 May 2024</a:t>
            </a:fld>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pPr/>
              <a:t>27</a:t>
            </a:fld>
            <a:endParaRPr lang="en-US"/>
          </a:p>
        </p:txBody>
      </p:sp>
      <p:sp>
        <p:nvSpPr>
          <p:cNvPr id="5" name="Footer Placeholder 4"/>
          <p:cNvSpPr>
            <a:spLocks noGrp="1"/>
          </p:cNvSpPr>
          <p:nvPr>
            <p:ph type="ftr" sz="quarter" idx="11"/>
          </p:nvPr>
        </p:nvSpPr>
        <p:spPr/>
        <p:txBody>
          <a:bodyPr/>
          <a:lstStyle/>
          <a:p>
            <a:r>
              <a:rPr lang="en-US"/>
              <a:t>Department of Computer Science Engineering</a:t>
            </a:r>
          </a:p>
        </p:txBody>
      </p:sp>
    </p:spTree>
  </p:cSld>
  <p:clrMapOvr>
    <a:masterClrMapping/>
  </p:clrMapOvr>
  <p:transition advTm="5000">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802944" cy="2187227"/>
          </a:xfrm>
        </p:spPr>
        <p:txBody>
          <a:bodyPr anchor="t" anchorCtr="0"/>
          <a:lstStyle/>
          <a:p>
            <a:r>
              <a:rPr sz="3200" dirty="0"/>
              <a:t>Supervised by:</a:t>
            </a:r>
            <a:br>
              <a:rPr sz="3200" dirty="0"/>
            </a:br>
            <a:r>
              <a:rPr sz="3200" dirty="0"/>
              <a:t>Prof.Ritika Bhatt</a:t>
            </a:r>
            <a:endParaRPr lang="en-US" sz="3200" dirty="0"/>
          </a:p>
        </p:txBody>
      </p:sp>
      <p:sp>
        <p:nvSpPr>
          <p:cNvPr id="3" name="Text Placeholder 2"/>
          <p:cNvSpPr>
            <a:spLocks noGrp="1"/>
          </p:cNvSpPr>
          <p:nvPr>
            <p:ph type="body" idx="1"/>
          </p:nvPr>
        </p:nvSpPr>
        <p:spPr>
          <a:xfrm>
            <a:off x="6323308" y="2025748"/>
            <a:ext cx="5269424" cy="2827606"/>
          </a:xfrm>
        </p:spPr>
        <p:txBody>
          <a:bodyPr>
            <a:normAutofit/>
          </a:bodyPr>
          <a:lstStyle/>
          <a:p>
            <a:pPr>
              <a:lnSpc>
                <a:spcPct val="120000"/>
              </a:lnSpc>
              <a:spcBef>
                <a:spcPts val="0"/>
              </a:spcBef>
            </a:pPr>
            <a:r>
              <a:rPr lang="en-US" dirty="0"/>
              <a:t>Team Members</a:t>
            </a:r>
          </a:p>
          <a:p>
            <a:pPr>
              <a:lnSpc>
                <a:spcPct val="120000"/>
              </a:lnSpc>
              <a:spcBef>
                <a:spcPts val="0"/>
              </a:spcBef>
            </a:pPr>
            <a:r>
              <a:rPr lang="en-US" dirty="0"/>
              <a:t>1.Adarsh Trivedi</a:t>
            </a:r>
          </a:p>
        </p:txBody>
      </p:sp>
      <p:sp>
        <p:nvSpPr>
          <p:cNvPr id="4" name="Date Placeholder 3"/>
          <p:cNvSpPr>
            <a:spLocks noGrp="1"/>
          </p:cNvSpPr>
          <p:nvPr>
            <p:ph type="dt" sz="half" idx="10"/>
          </p:nvPr>
        </p:nvSpPr>
        <p:spPr/>
        <p:txBody>
          <a:bodyPr/>
          <a:lstStyle/>
          <a:p>
            <a:fld id="{9A1B14C0-9C57-4BFD-9C3E-891C212384C8}" type="datetime3">
              <a:rPr lang="en-US" smtClean="0"/>
              <a:pPr/>
              <a:t>18 May 2024</a:t>
            </a:fld>
            <a:endParaRPr lang="en-US"/>
          </a:p>
        </p:txBody>
      </p:sp>
      <p:sp>
        <p:nvSpPr>
          <p:cNvPr id="5" name="Footer Placeholder 4"/>
          <p:cNvSpPr>
            <a:spLocks noGrp="1"/>
          </p:cNvSpPr>
          <p:nvPr>
            <p:ph type="ftr" sz="quarter" idx="11"/>
          </p:nvPr>
        </p:nvSpPr>
        <p:spPr/>
        <p:txBody>
          <a:bodyPr/>
          <a:lstStyle/>
          <a:p>
            <a:r>
              <a:rPr lang="en-US"/>
              <a:t>Department of Computer Science Engineering</a:t>
            </a:r>
            <a:endParaRPr lang="en-US" dirty="0"/>
          </a:p>
        </p:txBody>
      </p:sp>
      <p:sp>
        <p:nvSpPr>
          <p:cNvPr id="6" name="Slide Number Placeholder 5"/>
          <p:cNvSpPr>
            <a:spLocks noGrp="1"/>
          </p:cNvSpPr>
          <p:nvPr>
            <p:ph type="sldNum" sz="quarter" idx="12"/>
          </p:nvPr>
        </p:nvSpPr>
        <p:spPr/>
        <p:txBody>
          <a:bodyPr/>
          <a:lstStyle/>
          <a:p>
            <a:fld id="{9860EDB8-5305-433F-BE41-D7A86D811DB3}" type="slidenum">
              <a:rPr lang="en-US" smtClean="0"/>
              <a:pPr/>
              <a:t>3</a:t>
            </a:fld>
            <a:endParaRPr lang="en-US"/>
          </a:p>
        </p:txBody>
      </p:sp>
    </p:spTree>
  </p:cSld>
  <p:clrMapOvr>
    <a:masterClrMapping/>
  </p:clrMapOvr>
  <p:transition advTm="5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Presentation Outline</a:t>
            </a:r>
          </a:p>
        </p:txBody>
      </p:sp>
      <p:sp>
        <p:nvSpPr>
          <p:cNvPr id="3" name="Content Placeholder 2"/>
          <p:cNvSpPr>
            <a:spLocks noGrp="1"/>
          </p:cNvSpPr>
          <p:nvPr>
            <p:ph sz="quarter" idx="10"/>
          </p:nvPr>
        </p:nvSpPr>
        <p:spPr>
          <a:prstGeom prst="rect">
            <a:avLst/>
          </a:prstGeom>
        </p:spPr>
        <p:txBody>
          <a:bodyPr>
            <a:normAutofit fontScale="85000" lnSpcReduction="20000"/>
          </a:bodyPr>
          <a:lstStyle/>
          <a:p>
            <a:r>
              <a:rPr lang="en-US" dirty="0"/>
              <a:t>Introduction</a:t>
            </a:r>
          </a:p>
          <a:p>
            <a:r>
              <a:rPr lang="en-US" dirty="0"/>
              <a:t>Problem Statement</a:t>
            </a:r>
          </a:p>
          <a:p>
            <a:r>
              <a:rPr lang="en-US" dirty="0"/>
              <a:t>Survey of Existing Systems</a:t>
            </a:r>
          </a:p>
          <a:p>
            <a:r>
              <a:rPr lang="en-US" dirty="0"/>
              <a:t>Project Objectives</a:t>
            </a:r>
          </a:p>
          <a:p>
            <a:r>
              <a:rPr lang="en-US" dirty="0"/>
              <a:t>Requirement Analysis</a:t>
            </a:r>
          </a:p>
          <a:p>
            <a:r>
              <a:rPr lang="en-US" dirty="0"/>
              <a:t>Solution Proposed</a:t>
            </a:r>
          </a:p>
          <a:p>
            <a:r>
              <a:rPr lang="en-US" dirty="0"/>
              <a:t>Features</a:t>
            </a:r>
          </a:p>
          <a:p>
            <a:r>
              <a:rPr lang="en-US" dirty="0"/>
              <a:t>System architecture</a:t>
            </a:r>
          </a:p>
          <a:p>
            <a:r>
              <a:rPr lang="en-US" dirty="0"/>
              <a:t>User Interface</a:t>
            </a:r>
          </a:p>
          <a:p>
            <a:r>
              <a:rPr lang="en-US" dirty="0"/>
              <a:t>Testing Plan</a:t>
            </a:r>
          </a:p>
          <a:p>
            <a:r>
              <a:rPr lang="en-US" dirty="0"/>
              <a:t>The Outcome  Discussion</a:t>
            </a:r>
          </a:p>
          <a:p>
            <a:r>
              <a:rPr lang="en-US" dirty="0"/>
              <a:t>Conclusions</a:t>
            </a:r>
          </a:p>
          <a:p>
            <a:pPr>
              <a:buNone/>
            </a:pPr>
            <a:endParaRPr lang="en-US" dirty="0"/>
          </a:p>
        </p:txBody>
      </p:sp>
      <p:sp>
        <p:nvSpPr>
          <p:cNvPr id="4" name="Date Placeholder 3"/>
          <p:cNvSpPr>
            <a:spLocks noGrp="1"/>
          </p:cNvSpPr>
          <p:nvPr>
            <p:ph type="dt" sz="half" idx="2"/>
          </p:nvPr>
        </p:nvSpPr>
        <p:spPr/>
        <p:txBody>
          <a:bodyPr/>
          <a:lstStyle/>
          <a:p>
            <a:fld id="{FDF74BFE-3616-4FE3-9BB1-3C08FCC53D61}"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4</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sz="quarter" idx="10"/>
          </p:nvPr>
        </p:nvSpPr>
        <p:spPr>
          <a:prstGeom prst="rect">
            <a:avLst/>
          </a:prstGeom>
        </p:spPr>
        <p:txBody>
          <a:bodyPr/>
          <a:lstStyle/>
          <a:p>
            <a:r>
              <a:rPr lang="en-US" dirty="0"/>
              <a:t>Track </a:t>
            </a:r>
            <a:r>
              <a:rPr lang="en-US" dirty="0" err="1"/>
              <a:t>Maven:A</a:t>
            </a:r>
            <a:r>
              <a:rPr lang="en-US" dirty="0"/>
              <a:t> task tracker project is a software application designed to efficiently manage and monitor tasks and projects. It includes features such as task creation, assignment, prioritization, status tracking, deadline management, and reporting capabilities. Task trackers streamline workflow processes, enhance team communication, improve productivity, and ensure effective deadline management.</a:t>
            </a:r>
          </a:p>
        </p:txBody>
      </p:sp>
      <p:sp>
        <p:nvSpPr>
          <p:cNvPr id="4" name="Date Placeholder 3"/>
          <p:cNvSpPr>
            <a:spLocks noGrp="1"/>
          </p:cNvSpPr>
          <p:nvPr>
            <p:ph type="dt" sz="half" idx="2"/>
          </p:nvPr>
        </p:nvSpPr>
        <p:spPr/>
        <p:txBody>
          <a:bodyPr/>
          <a:lstStyle/>
          <a:p>
            <a:fld id="{9DB8A999-CF11-4185-86EF-B5FCC1230B7A}"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5</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Problem Statement</a:t>
            </a:r>
          </a:p>
        </p:txBody>
      </p:sp>
      <p:sp>
        <p:nvSpPr>
          <p:cNvPr id="3" name="Content Placeholder 2"/>
          <p:cNvSpPr>
            <a:spLocks noGrp="1"/>
          </p:cNvSpPr>
          <p:nvPr>
            <p:ph sz="quarter" idx="10"/>
          </p:nvPr>
        </p:nvSpPr>
        <p:spPr>
          <a:prstGeom prst="rect">
            <a:avLst/>
          </a:prstGeom>
        </p:spPr>
        <p:txBody>
          <a:bodyPr/>
          <a:lstStyle/>
          <a:p>
            <a:r>
              <a:rPr lang="en-US" dirty="0"/>
              <a:t>Design a task tracking tool that helps teams manage and track their projects. Implement features like creating projects, assigning tasks to team members, setting deadlines, and tracking progress.</a:t>
            </a:r>
          </a:p>
        </p:txBody>
      </p:sp>
      <p:sp>
        <p:nvSpPr>
          <p:cNvPr id="4" name="Date Placeholder 3"/>
          <p:cNvSpPr>
            <a:spLocks noGrp="1"/>
          </p:cNvSpPr>
          <p:nvPr>
            <p:ph type="dt" sz="half" idx="2"/>
          </p:nvPr>
        </p:nvSpPr>
        <p:spPr/>
        <p:txBody>
          <a:bodyPr/>
          <a:lstStyle/>
          <a:p>
            <a:fld id="{B008B673-7C08-4512-A3B6-F8D71772C357}"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6</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a:t>
            </a:r>
          </a:p>
        </p:txBody>
      </p:sp>
      <p:sp>
        <p:nvSpPr>
          <p:cNvPr id="3" name="Content Placeholder 2"/>
          <p:cNvSpPr>
            <a:spLocks noGrp="1"/>
          </p:cNvSpPr>
          <p:nvPr>
            <p:ph sz="quarter" idx="10"/>
          </p:nvPr>
        </p:nvSpPr>
        <p:spPr>
          <a:prstGeom prst="rect">
            <a:avLst/>
          </a:prstGeom>
        </p:spPr>
        <p:txBody>
          <a:bodyPr>
            <a:normAutofit/>
          </a:bodyPr>
          <a:lstStyle/>
          <a:p>
            <a:r>
              <a:rPr lang="en-US" b="1" dirty="0"/>
              <a:t>Trello </a:t>
            </a:r>
          </a:p>
          <a:p>
            <a:endParaRPr lang="en-US" dirty="0"/>
          </a:p>
          <a:p>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7</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8" name="Picture 7" descr="A screenshot of a computer&#10;&#10;Description automatically generated">
            <a:extLst>
              <a:ext uri="{FF2B5EF4-FFF2-40B4-BE49-F238E27FC236}">
                <a16:creationId xmlns:a16="http://schemas.microsoft.com/office/drawing/2014/main" id="{9D1E4F28-BFE7-A266-EEA5-E1145487C0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54" y="1997785"/>
            <a:ext cx="10530972" cy="4324358"/>
          </a:xfrm>
          <a:prstGeom prst="rect">
            <a:avLst/>
          </a:prstGeom>
        </p:spPr>
      </p:pic>
    </p:spTree>
    <p:extLst>
      <p:ext uri="{BB962C8B-B14F-4D97-AF65-F5344CB8AC3E}">
        <p14:creationId xmlns:p14="http://schemas.microsoft.com/office/powerpoint/2010/main" val="15385211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a:bodyPr>
          <a:lstStyle/>
          <a:p>
            <a:endParaRPr lang="en-US" b="1" dirty="0"/>
          </a:p>
          <a:p>
            <a:endParaRPr lang="en-US" dirty="0"/>
          </a:p>
          <a:p>
            <a:endParaRPr lang="en-US" dirty="0"/>
          </a:p>
        </p:txBody>
      </p:sp>
      <p:sp>
        <p:nvSpPr>
          <p:cNvPr id="4" name="Date Placeholder 3"/>
          <p:cNvSpPr>
            <a:spLocks noGrp="1"/>
          </p:cNvSpPr>
          <p:nvPr>
            <p:ph type="dt" sz="half" idx="2"/>
          </p:nvPr>
        </p:nvSpPr>
        <p:spPr/>
        <p:txBody>
          <a:bodyPr/>
          <a:lstStyle/>
          <a:p>
            <a:fld id="{536549DB-313F-474C-8429-8661589D02E3}"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8</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pic>
        <p:nvPicPr>
          <p:cNvPr id="11" name="Picture 10" descr="A computer screen shot of a computer screen&#10;&#10;Description automatically generated">
            <a:extLst>
              <a:ext uri="{FF2B5EF4-FFF2-40B4-BE49-F238E27FC236}">
                <a16:creationId xmlns:a16="http://schemas.microsoft.com/office/drawing/2014/main" id="{3E3FCC78-648D-5143-1C14-8EF7DC5D77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58" y="1668959"/>
            <a:ext cx="11002297" cy="4611822"/>
          </a:xfrm>
          <a:prstGeom prst="rect">
            <a:avLst/>
          </a:prstGeom>
        </p:spPr>
      </p:pic>
    </p:spTree>
    <p:extLst>
      <p:ext uri="{BB962C8B-B14F-4D97-AF65-F5344CB8AC3E}">
        <p14:creationId xmlns:p14="http://schemas.microsoft.com/office/powerpoint/2010/main" val="1096207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of Existing Systems(Contd..)</a:t>
            </a:r>
          </a:p>
        </p:txBody>
      </p:sp>
      <p:sp>
        <p:nvSpPr>
          <p:cNvPr id="3" name="Content Placeholder 2"/>
          <p:cNvSpPr>
            <a:spLocks noGrp="1"/>
          </p:cNvSpPr>
          <p:nvPr>
            <p:ph sz="quarter" idx="10"/>
          </p:nvPr>
        </p:nvSpPr>
        <p:spPr>
          <a:prstGeom prst="rect">
            <a:avLst/>
          </a:prstGeom>
        </p:spPr>
        <p:txBody>
          <a:bodyPr>
            <a:normAutofit fontScale="70000" lnSpcReduction="20000"/>
          </a:bodyPr>
          <a:lstStyle/>
          <a:p>
            <a:r>
              <a:rPr lang="en-US" b="1" dirty="0"/>
              <a:t>Advantages</a:t>
            </a:r>
            <a:endParaRPr lang="en-US" dirty="0"/>
          </a:p>
          <a:p>
            <a:r>
              <a:rPr lang="en-US" b="1" dirty="0"/>
              <a:t>Visual Workflow: </a:t>
            </a:r>
            <a:r>
              <a:rPr lang="en-US" dirty="0"/>
              <a:t>Trello provides a highly visual and intuitive interface, allowing users to organize tasks and projects using customizable boards, lists, and cards.</a:t>
            </a:r>
          </a:p>
          <a:p>
            <a:r>
              <a:rPr lang="en-US" b="1" dirty="0"/>
              <a:t>Easy Collaboration: </a:t>
            </a:r>
            <a:r>
              <a:rPr lang="en-US" dirty="0"/>
              <a:t>Users can easily collaborate with team members by assigning tasks, adding comments, and attaching files directly to Trello cards.</a:t>
            </a:r>
          </a:p>
          <a:p>
            <a:r>
              <a:rPr lang="en-US" b="1" dirty="0"/>
              <a:t>Flexible and Scalable: </a:t>
            </a:r>
            <a:r>
              <a:rPr lang="en-US" dirty="0"/>
              <a:t>Trello's flexible structure adapts to various workflows and project sizes, making it suitable for personal task management as well as enterprise-level project tracking.</a:t>
            </a:r>
          </a:p>
          <a:p>
            <a:r>
              <a:rPr lang="en-US" b="1" dirty="0"/>
              <a:t>Integration and Automation: </a:t>
            </a:r>
            <a:r>
              <a:rPr lang="en-US" dirty="0"/>
              <a:t>Trello integrates with various third-party tools and allows for automation through Power-Ups, enabling users to streamline their workflow and enhance productivity.</a:t>
            </a:r>
          </a:p>
          <a:p>
            <a:r>
              <a:rPr lang="en-US" b="1" dirty="0"/>
              <a:t>Disadvantages</a:t>
            </a:r>
            <a:endParaRPr lang="en-US" dirty="0"/>
          </a:p>
          <a:p>
            <a:r>
              <a:rPr lang="en-US" b="1" dirty="0"/>
              <a:t>Limited Functionality: </a:t>
            </a:r>
            <a:r>
              <a:rPr lang="en-US" dirty="0"/>
              <a:t>Trello's simplicity may be a drawback for complex project management needs, lacking advanced features such as Gantt charts and time tracking</a:t>
            </a:r>
            <a:r>
              <a:rPr lang="en-US" b="1" dirty="0"/>
              <a:t>.</a:t>
            </a:r>
          </a:p>
          <a:p>
            <a:r>
              <a:rPr lang="en-US" b="1" dirty="0"/>
              <a:t>Dependency on Third-Party Integrations: </a:t>
            </a:r>
            <a:r>
              <a:rPr lang="en-US" dirty="0"/>
              <a:t>While Trello offers integration with various third-party tools, some essential features may require additional integrations, leading to a fragmented workflow.</a:t>
            </a:r>
          </a:p>
          <a:p>
            <a:endParaRPr lang="en-US" dirty="0"/>
          </a:p>
        </p:txBody>
      </p:sp>
      <p:sp>
        <p:nvSpPr>
          <p:cNvPr id="4" name="Date Placeholder 3"/>
          <p:cNvSpPr>
            <a:spLocks noGrp="1"/>
          </p:cNvSpPr>
          <p:nvPr>
            <p:ph type="dt" sz="half" idx="2"/>
          </p:nvPr>
        </p:nvSpPr>
        <p:spPr/>
        <p:txBody>
          <a:bodyPr/>
          <a:lstStyle/>
          <a:p>
            <a:fld id="{B5199DD8-BD4A-4CFD-B98A-9353AD2577AB}" type="datetime3">
              <a:rPr lang="en-US" smtClean="0"/>
              <a:pPr/>
              <a:t>18 May 2024</a:t>
            </a:fld>
            <a:endParaRPr lang="en-US" dirty="0"/>
          </a:p>
        </p:txBody>
      </p:sp>
      <p:sp>
        <p:nvSpPr>
          <p:cNvPr id="5" name="Slide Number Placeholder 4"/>
          <p:cNvSpPr>
            <a:spLocks noGrp="1"/>
          </p:cNvSpPr>
          <p:nvPr>
            <p:ph type="sldNum" sz="quarter" idx="4"/>
          </p:nvPr>
        </p:nvSpPr>
        <p:spPr/>
        <p:txBody>
          <a:bodyPr/>
          <a:lstStyle/>
          <a:p>
            <a:fld id="{9860EDB8-5305-433F-BE41-D7A86D811DB3}" type="slidenum">
              <a:rPr lang="en-US" smtClean="0"/>
              <a:pPr/>
              <a:t>9</a:t>
            </a:fld>
            <a:endParaRPr lang="en-US" dirty="0"/>
          </a:p>
        </p:txBody>
      </p:sp>
      <p:sp>
        <p:nvSpPr>
          <p:cNvPr id="6" name="Footer Placeholder 5"/>
          <p:cNvSpPr>
            <a:spLocks noGrp="1"/>
          </p:cNvSpPr>
          <p:nvPr>
            <p:ph type="ftr" sz="quarter" idx="3"/>
          </p:nvPr>
        </p:nvSpPr>
        <p:spPr/>
        <p:txBody>
          <a:bodyPr/>
          <a:lstStyle/>
          <a:p>
            <a:r>
              <a:rPr lang="en-US"/>
              <a:t>Department of Computer Science Engineering</a:t>
            </a:r>
            <a:endParaRPr lang="en-US" dirty="0"/>
          </a:p>
        </p:txBody>
      </p:sp>
    </p:spTree>
  </p:cSld>
  <p:clrMapOvr>
    <a:masterClrMapping/>
  </p:clrMapOvr>
  <p:transition>
    <p:fade/>
  </p:transition>
</p:sld>
</file>

<file path=ppt/theme/theme1.xml><?xml version="1.0" encoding="utf-8"?>
<a:theme xmlns:a="http://schemas.openxmlformats.org/drawingml/2006/main" name="WelcomeDo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14865</TotalTime>
  <Words>1311</Words>
  <Application>Microsoft Office PowerPoint</Application>
  <PresentationFormat>Widescreen</PresentationFormat>
  <Paragraphs>192</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Courier New</vt:lpstr>
      <vt:lpstr>Lucida Console</vt:lpstr>
      <vt:lpstr>Segoe UI</vt:lpstr>
      <vt:lpstr>Wingdings</vt:lpstr>
      <vt:lpstr>WelcomeDoc</vt:lpstr>
      <vt:lpstr>PowerPoint Presentation</vt:lpstr>
      <vt:lpstr>Track Maven</vt:lpstr>
      <vt:lpstr>Supervised by: Prof.Ritika Bhatt</vt:lpstr>
      <vt:lpstr>Project Presentation Outline</vt:lpstr>
      <vt:lpstr>Introduction </vt:lpstr>
      <vt:lpstr>The Problem Statement</vt:lpstr>
      <vt:lpstr>Survey of Existing Systems</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Survey of Existing Systems(Contd..)</vt:lpstr>
      <vt:lpstr>Objectives</vt:lpstr>
      <vt:lpstr>Requirement Analysis</vt:lpstr>
      <vt:lpstr>Solution Proposed</vt:lpstr>
      <vt:lpstr>Features</vt:lpstr>
      <vt:lpstr>The Outcome</vt:lpstr>
      <vt:lpstr>Conclusion</vt:lpstr>
      <vt:lpstr>Acknowledgment</vt:lpstr>
      <vt:lpstr>PowerPoint Presentation</vt:lpstr>
    </vt:vector>
  </TitlesOfParts>
  <Manager>Dr Kamal Kumar Sethi</Manager>
  <Company>Acropolis Institute, Indore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PPT Format</dc:title>
  <dc:subject>PPT Presentation</dc:subject>
  <dc:creator>Dr Kamal Kumar Sethi</dc:creator>
  <cp:lastModifiedBy>Adarsh Trivedi</cp:lastModifiedBy>
  <cp:revision>62</cp:revision>
  <dcterms:created xsi:type="dcterms:W3CDTF">2014-03-28T16:17:36Z</dcterms:created>
  <dcterms:modified xsi:type="dcterms:W3CDTF">2024-05-18T09:10:40Z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