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grandir Grand Medium" panose="020B0604020202020204" charset="0"/>
      <p:regular r:id="rId21"/>
    </p:embeddedFont>
    <p:embeddedFont>
      <p:font typeface="Asap Bold" panose="020B0604020202020204" charset="0"/>
      <p:regular r:id="rId22"/>
    </p:embeddedFont>
    <p:embeddedFont>
      <p:font typeface="Cabin" panose="020B0604020202020204" charset="0"/>
      <p:regular r:id="rId23"/>
    </p:embeddedFont>
    <p:embeddedFont>
      <p:font typeface="Cabin Bold" panose="020B0604020202020204" charset="0"/>
      <p:regular r:id="rId24"/>
    </p:embeddedFont>
    <p:embeddedFont>
      <p:font typeface="Telegraf" panose="020B0604020202020204" charset="0"/>
      <p:regular r:id="rId25"/>
    </p:embeddedFont>
    <p:embeddedFont>
      <p:font typeface="Telegraf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9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612069"/>
            <a:ext cx="18288000" cy="2674931"/>
            <a:chOff x="0" y="0"/>
            <a:chExt cx="4816593" cy="704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4508"/>
            </a:xfrm>
            <a:custGeom>
              <a:avLst/>
              <a:gdLst/>
              <a:ahLst/>
              <a:cxnLst/>
              <a:rect l="l" t="t" r="r" b="b"/>
              <a:pathLst>
                <a:path w="4816592" h="704508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D8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6961" y="1196490"/>
            <a:ext cx="7406645" cy="5916843"/>
          </a:xfrm>
          <a:custGeom>
            <a:avLst/>
            <a:gdLst/>
            <a:ahLst/>
            <a:cxnLst/>
            <a:rect l="l" t="t" r="r" b="b"/>
            <a:pathLst>
              <a:path w="7406645" h="5916843">
                <a:moveTo>
                  <a:pt x="0" y="0"/>
                </a:moveTo>
                <a:lnTo>
                  <a:pt x="7406645" y="0"/>
                </a:lnTo>
                <a:lnTo>
                  <a:pt x="7406645" y="5916843"/>
                </a:lnTo>
                <a:lnTo>
                  <a:pt x="0" y="591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216206" y="2220169"/>
            <a:ext cx="9216175" cy="377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47"/>
              </a:lnSpc>
            </a:pPr>
            <a:r>
              <a:rPr lang="en-US" sz="5429">
                <a:solidFill>
                  <a:srgbClr val="54373A"/>
                </a:solidFill>
                <a:latin typeface="Cabin Bold"/>
                <a:ea typeface="Cabin Bold"/>
                <a:cs typeface="Cabin Bold"/>
                <a:sym typeface="Cabin Bold"/>
              </a:rPr>
              <a:t>Anti-Money Laundering Detection with Graph Neural Networks (GNN)</a:t>
            </a:r>
          </a:p>
          <a:p>
            <a:pPr algn="l">
              <a:lnSpc>
                <a:spcPts val="7547"/>
              </a:lnSpc>
            </a:pPr>
            <a:endParaRPr lang="en-US" sz="5429">
              <a:solidFill>
                <a:srgbClr val="54373A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16206" y="1401981"/>
            <a:ext cx="8487032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2">
                <a:solidFill>
                  <a:srgbClr val="54373A"/>
                </a:solidFill>
                <a:latin typeface="Cabin Bold"/>
                <a:ea typeface="Cabin Bold"/>
                <a:cs typeface="Cabin Bold"/>
                <a:sym typeface="Cabin Bold"/>
              </a:rPr>
              <a:t>GROUP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32381" y="9561918"/>
            <a:ext cx="606723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1/18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36184"/>
            <a:ext cx="18288000" cy="8550816"/>
            <a:chOff x="0" y="0"/>
            <a:chExt cx="4816593" cy="2252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52067"/>
            </a:xfrm>
            <a:custGeom>
              <a:avLst/>
              <a:gdLst/>
              <a:ahLst/>
              <a:cxnLst/>
              <a:rect l="l" t="t" r="r" b="b"/>
              <a:pathLst>
                <a:path w="4816592" h="2252067">
                  <a:moveTo>
                    <a:pt x="0" y="0"/>
                  </a:moveTo>
                  <a:lnTo>
                    <a:pt x="4816592" y="0"/>
                  </a:lnTo>
                  <a:lnTo>
                    <a:pt x="4816592" y="2252067"/>
                  </a:lnTo>
                  <a:lnTo>
                    <a:pt x="0" y="2252067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290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740756" y="2287437"/>
          <a:ext cx="11547244" cy="8213976"/>
        </p:xfrm>
        <a:graphic>
          <a:graphicData uri="http://schemas.openxmlformats.org/drawingml/2006/table">
            <a:tbl>
              <a:tblPr/>
              <a:tblGrid>
                <a:gridCol w="86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9033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Attention Mechanism: Dynamically weighs the importance of each edge, crucial for assessing the risk in financial transactions.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25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Information Aggregation: Gathers information from the most relevant edges to update node features, reflecting both the node’s attributes and its key neighbors.</a:t>
                      </a:r>
                      <a:endParaRPr lang="en-US" sz="1100"/>
                    </a:p>
                    <a:p>
                      <a:pPr algn="l">
                        <a:lnSpc>
                          <a:spcPts val="349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441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Multi-Head Attention: Uses multiple attention heads in parallel to enhance model robustness, capturing diverse perspectives and richer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Non-Linear Transformation: Applies a non-linear function (e.g., ReLU) to aggregated features, allowing the model to capture complex relationships within the graph.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5002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0" y="3259627"/>
            <a:ext cx="6740756" cy="4349831"/>
          </a:xfrm>
          <a:custGeom>
            <a:avLst/>
            <a:gdLst/>
            <a:ahLst/>
            <a:cxnLst/>
            <a:rect l="l" t="t" r="r" b="b"/>
            <a:pathLst>
              <a:path w="6740756" h="4349831">
                <a:moveTo>
                  <a:pt x="0" y="0"/>
                </a:moveTo>
                <a:lnTo>
                  <a:pt x="6740756" y="0"/>
                </a:lnTo>
                <a:lnTo>
                  <a:pt x="6740756" y="4349831"/>
                </a:lnTo>
                <a:lnTo>
                  <a:pt x="0" y="4349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27170" y="471537"/>
            <a:ext cx="13904295" cy="77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2"/>
              </a:lnSpc>
            </a:pPr>
            <a:r>
              <a:rPr lang="en-US" sz="4501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2. Overview of Graph Attention Networks (GAT)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380464" y="9540278"/>
            <a:ext cx="874613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10/18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5688" y="0"/>
            <a:ext cx="9382312" cy="10287000"/>
            <a:chOff x="0" y="0"/>
            <a:chExt cx="24710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1062" cy="2709333"/>
            </a:xfrm>
            <a:custGeom>
              <a:avLst/>
              <a:gdLst/>
              <a:ahLst/>
              <a:cxnLst/>
              <a:rect l="l" t="t" r="r" b="b"/>
              <a:pathLst>
                <a:path w="2471062" h="2709333">
                  <a:moveTo>
                    <a:pt x="0" y="0"/>
                  </a:moveTo>
                  <a:lnTo>
                    <a:pt x="2471062" y="0"/>
                  </a:lnTo>
                  <a:lnTo>
                    <a:pt x="24710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10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5420" y="2868480"/>
            <a:ext cx="11234161" cy="5144490"/>
          </a:xfrm>
          <a:custGeom>
            <a:avLst/>
            <a:gdLst/>
            <a:ahLst/>
            <a:cxnLst/>
            <a:rect l="l" t="t" r="r" b="b"/>
            <a:pathLst>
              <a:path w="11234161" h="5144490">
                <a:moveTo>
                  <a:pt x="0" y="0"/>
                </a:moveTo>
                <a:lnTo>
                  <a:pt x="11234161" y="0"/>
                </a:lnTo>
                <a:lnTo>
                  <a:pt x="11234161" y="5144489"/>
                </a:lnTo>
                <a:lnTo>
                  <a:pt x="0" y="5144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880243" y="2270012"/>
            <a:ext cx="6133145" cy="6105642"/>
          </a:xfrm>
          <a:custGeom>
            <a:avLst/>
            <a:gdLst/>
            <a:ahLst/>
            <a:cxnLst/>
            <a:rect l="l" t="t" r="r" b="b"/>
            <a:pathLst>
              <a:path w="6133145" h="6105642">
                <a:moveTo>
                  <a:pt x="0" y="0"/>
                </a:moveTo>
                <a:lnTo>
                  <a:pt x="6133145" y="0"/>
                </a:lnTo>
                <a:lnTo>
                  <a:pt x="6133145" y="6105642"/>
                </a:lnTo>
                <a:lnTo>
                  <a:pt x="0" y="6105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515420" y="-21109"/>
            <a:ext cx="6113320" cy="3967432"/>
            <a:chOff x="0" y="0"/>
            <a:chExt cx="8151093" cy="5289909"/>
          </a:xfrm>
        </p:grpSpPr>
        <p:sp>
          <p:nvSpPr>
            <p:cNvPr id="8" name="TextBox 8"/>
            <p:cNvSpPr txBox="1"/>
            <p:nvPr/>
          </p:nvSpPr>
          <p:spPr>
            <a:xfrm>
              <a:off x="0" y="295356"/>
              <a:ext cx="8151093" cy="220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99"/>
                </a:lnSpc>
              </a:pPr>
              <a:r>
                <a:rPr lang="en-US" sz="5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3. Application of GAT to the AML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417642"/>
              <a:ext cx="815109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4737"/>
              <a:ext cx="815109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380464" y="9540278"/>
            <a:ext cx="731838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11/18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4562" y="136268"/>
            <a:ext cx="11148278" cy="3169228"/>
            <a:chOff x="0" y="0"/>
            <a:chExt cx="14864370" cy="4225637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14864370" cy="527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 u="sng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GRAPH CONVOLUTIONAL NETWORKS (GCN):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32778"/>
              <a:ext cx="14864370" cy="3319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Architecture: Aggregates neighbor information through convolution, applying a linear transformation and non-linear activation.</a:t>
              </a: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Limitations: Treats all neighbors equally, which may overlook crucial patterns in detecting money laundering.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99594" y="3108614"/>
            <a:ext cx="11218342" cy="3140653"/>
            <a:chOff x="0" y="0"/>
            <a:chExt cx="14957789" cy="41875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14957789" cy="527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 u="sng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GRAPH ISOMORPHISM NETWORKS (GIN):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32778"/>
              <a:ext cx="14957789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Architecture: GINs use summation for neighbor aggregation, followed by an MLP, enabling them to capture subtle differences in graph structures.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Strengths: Highly expressive in distinguishing structural properties of graphs, though this can increase computational complexity, especially in large-scale graphs.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64562" y="5548592"/>
            <a:ext cx="11288406" cy="4426528"/>
            <a:chOff x="0" y="0"/>
            <a:chExt cx="15051208" cy="5902037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15051208" cy="527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 u="sng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COMPARATIVE ANALYSIS: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32778"/>
              <a:ext cx="15051208" cy="4995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Performance: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GAT: Excels in weighting important transactions, ideal for detecting AML.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GCN: Faster and more scalable but may miss key patterns.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GIN: Strong in distinguishing complex structures, but computationally intensive.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Scalability: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GCN: Best for large graphs due to faster training.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GAT: Captures subtle patterns but may require more resources.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GIN: Powerful but resource-heavy, especially with complex graphs.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6016" y="739032"/>
            <a:ext cx="5843430" cy="8229600"/>
            <a:chOff x="0" y="0"/>
            <a:chExt cx="1539010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39010" cy="2167467"/>
            </a:xfrm>
            <a:custGeom>
              <a:avLst/>
              <a:gdLst/>
              <a:ahLst/>
              <a:cxnLst/>
              <a:rect l="l" t="t" r="r" b="b"/>
              <a:pathLst>
                <a:path w="1539010" h="2167467">
                  <a:moveTo>
                    <a:pt x="59620" y="0"/>
                  </a:moveTo>
                  <a:lnTo>
                    <a:pt x="1479390" y="0"/>
                  </a:lnTo>
                  <a:cubicBezTo>
                    <a:pt x="1512317" y="0"/>
                    <a:pt x="1539010" y="26693"/>
                    <a:pt x="1539010" y="59620"/>
                  </a:cubicBezTo>
                  <a:lnTo>
                    <a:pt x="1539010" y="2107847"/>
                  </a:lnTo>
                  <a:cubicBezTo>
                    <a:pt x="1539010" y="2140774"/>
                    <a:pt x="1512317" y="2167467"/>
                    <a:pt x="1479390" y="2167467"/>
                  </a:cubicBezTo>
                  <a:lnTo>
                    <a:pt x="59620" y="2167467"/>
                  </a:lnTo>
                  <a:cubicBezTo>
                    <a:pt x="26693" y="2167467"/>
                    <a:pt x="0" y="2140774"/>
                    <a:pt x="0" y="2107847"/>
                  </a:cubicBezTo>
                  <a:lnTo>
                    <a:pt x="0" y="59620"/>
                  </a:lnTo>
                  <a:cubicBezTo>
                    <a:pt x="0" y="26693"/>
                    <a:pt x="26693" y="0"/>
                    <a:pt x="5962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3901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66016" y="1343784"/>
            <a:ext cx="5559426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94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4. Comparison with GCN and GIN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380464" y="9540278"/>
            <a:ext cx="807839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12/18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068" y="2046132"/>
            <a:ext cx="9556182" cy="6194736"/>
            <a:chOff x="0" y="0"/>
            <a:chExt cx="12741576" cy="8259648"/>
          </a:xfrm>
        </p:grpSpPr>
        <p:sp>
          <p:nvSpPr>
            <p:cNvPr id="3" name="TextBox 3"/>
            <p:cNvSpPr txBox="1"/>
            <p:nvPr/>
          </p:nvSpPr>
          <p:spPr>
            <a:xfrm>
              <a:off x="0" y="63536"/>
              <a:ext cx="12741576" cy="4686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240"/>
                </a:lnSpc>
              </a:pPr>
              <a:r>
                <a:rPr lang="en-US" sz="770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5.Evaluation Metric:</a:t>
              </a:r>
            </a:p>
            <a:p>
              <a:pPr algn="l">
                <a:lnSpc>
                  <a:spcPts val="9240"/>
                </a:lnSpc>
              </a:pPr>
              <a:endParaRPr lang="en-US" sz="77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  <a:p>
              <a:pPr algn="l">
                <a:lnSpc>
                  <a:spcPts val="9240"/>
                </a:lnSpc>
              </a:pPr>
              <a:endParaRPr lang="en-US" sz="77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61226"/>
              <a:ext cx="12741576" cy="2348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5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F1 Score: Essential for imbalanced data, balancing precision (correctly flagged illicit transactions) and recall (accurately detecting illicit transactions). A high F1 score indicates effective detection with minimal false positives.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081672" y="1971850"/>
            <a:ext cx="4336510" cy="6343300"/>
          </a:xfrm>
          <a:custGeom>
            <a:avLst/>
            <a:gdLst/>
            <a:ahLst/>
            <a:cxnLst/>
            <a:rect l="l" t="t" r="r" b="b"/>
            <a:pathLst>
              <a:path w="4336510" h="6343300">
                <a:moveTo>
                  <a:pt x="0" y="0"/>
                </a:moveTo>
                <a:lnTo>
                  <a:pt x="4336510" y="0"/>
                </a:lnTo>
                <a:lnTo>
                  <a:pt x="4336510" y="6343300"/>
                </a:lnTo>
                <a:lnTo>
                  <a:pt x="0" y="634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380464" y="9540278"/>
            <a:ext cx="814149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13/18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94356" y="2223370"/>
            <a:ext cx="9072382" cy="3463114"/>
          </a:xfrm>
          <a:custGeom>
            <a:avLst/>
            <a:gdLst/>
            <a:ahLst/>
            <a:cxnLst/>
            <a:rect l="l" t="t" r="r" b="b"/>
            <a:pathLst>
              <a:path w="9072382" h="3463114">
                <a:moveTo>
                  <a:pt x="0" y="0"/>
                </a:moveTo>
                <a:lnTo>
                  <a:pt x="9072382" y="0"/>
                </a:lnTo>
                <a:lnTo>
                  <a:pt x="9072382" y="3463113"/>
                </a:lnTo>
                <a:lnTo>
                  <a:pt x="0" y="346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90564" y="5886508"/>
            <a:ext cx="6818021" cy="4114800"/>
          </a:xfrm>
          <a:custGeom>
            <a:avLst/>
            <a:gdLst/>
            <a:ahLst/>
            <a:cxnLst/>
            <a:rect l="l" t="t" r="r" b="b"/>
            <a:pathLst>
              <a:path w="6818021" h="4114800">
                <a:moveTo>
                  <a:pt x="0" y="0"/>
                </a:moveTo>
                <a:lnTo>
                  <a:pt x="6818020" y="0"/>
                </a:lnTo>
                <a:lnTo>
                  <a:pt x="68180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93950" y="5474060"/>
            <a:ext cx="6837069" cy="4527248"/>
          </a:xfrm>
          <a:custGeom>
            <a:avLst/>
            <a:gdLst/>
            <a:ahLst/>
            <a:cxnLst/>
            <a:rect l="l" t="t" r="r" b="b"/>
            <a:pathLst>
              <a:path w="6837069" h="4527248">
                <a:moveTo>
                  <a:pt x="0" y="0"/>
                </a:moveTo>
                <a:lnTo>
                  <a:pt x="6837069" y="0"/>
                </a:lnTo>
                <a:lnTo>
                  <a:pt x="6837069" y="4527248"/>
                </a:lnTo>
                <a:lnTo>
                  <a:pt x="0" y="45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04190" y="423582"/>
            <a:ext cx="13653657" cy="1799787"/>
            <a:chOff x="0" y="0"/>
            <a:chExt cx="18204876" cy="2399716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8204876" cy="1409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Implementation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52016"/>
              <a:ext cx="18204876" cy="647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640036"/>
            <a:ext cx="5804198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600"/>
              </a:lnSpc>
              <a:buAutoNum type="arabicPeriod"/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Data Loading and Preprocessing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Label Encoding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Timestamp Normalization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Unique Identifiers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79790" y="699370"/>
            <a:ext cx="6474410" cy="1306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2. Graph Construction</a:t>
            </a:r>
          </a:p>
          <a:p>
            <a:pPr algn="ctr">
              <a:lnSpc>
                <a:spcPts val="54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Node features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37976" y="6210300"/>
            <a:ext cx="245258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Edge features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076" y="3552285"/>
            <a:ext cx="5684524" cy="1838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3. GAT Model Architecture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Input Layer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GAT Layers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Output Layer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138106"/>
            <a:ext cx="1028700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14/18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995" y="3487074"/>
            <a:ext cx="8277005" cy="5771226"/>
          </a:xfrm>
          <a:custGeom>
            <a:avLst/>
            <a:gdLst/>
            <a:ahLst/>
            <a:cxnLst/>
            <a:rect l="l" t="t" r="r" b="b"/>
            <a:pathLst>
              <a:path w="8277005" h="5771226">
                <a:moveTo>
                  <a:pt x="0" y="0"/>
                </a:moveTo>
                <a:lnTo>
                  <a:pt x="8277005" y="0"/>
                </a:lnTo>
                <a:lnTo>
                  <a:pt x="8277005" y="5771226"/>
                </a:lnTo>
                <a:lnTo>
                  <a:pt x="0" y="5771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815234" y="1323476"/>
            <a:ext cx="6070150" cy="6133287"/>
          </a:xfrm>
          <a:custGeom>
            <a:avLst/>
            <a:gdLst/>
            <a:ahLst/>
            <a:cxnLst/>
            <a:rect l="l" t="t" r="r" b="b"/>
            <a:pathLst>
              <a:path w="6070150" h="6133287">
                <a:moveTo>
                  <a:pt x="0" y="0"/>
                </a:moveTo>
                <a:lnTo>
                  <a:pt x="6070150" y="0"/>
                </a:lnTo>
                <a:lnTo>
                  <a:pt x="6070150" y="6133287"/>
                </a:lnTo>
                <a:lnTo>
                  <a:pt x="0" y="6133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04190" y="423582"/>
            <a:ext cx="13653657" cy="1799787"/>
            <a:chOff x="0" y="0"/>
            <a:chExt cx="18204876" cy="2399716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18204876" cy="1409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Implementation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52016"/>
              <a:ext cx="18204876" cy="647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78347" y="1769865"/>
            <a:ext cx="372358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4. Training the Model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Attention Mechanism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+ Optimization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38508" y="414057"/>
            <a:ext cx="315773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5. Model Evaluation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380464" y="9540278"/>
            <a:ext cx="814149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15/18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5659" cy="2483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04747" y="3745037"/>
            <a:ext cx="3086100" cy="2796927"/>
            <a:chOff x="0" y="0"/>
            <a:chExt cx="812800" cy="7366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36639"/>
            </a:xfrm>
            <a:custGeom>
              <a:avLst/>
              <a:gdLst/>
              <a:ahLst/>
              <a:cxnLst/>
              <a:rect l="l" t="t" r="r" b="b"/>
              <a:pathLst>
                <a:path w="812800" h="736639">
                  <a:moveTo>
                    <a:pt x="150519" y="0"/>
                  </a:moveTo>
                  <a:lnTo>
                    <a:pt x="662281" y="0"/>
                  </a:lnTo>
                  <a:cubicBezTo>
                    <a:pt x="702201" y="0"/>
                    <a:pt x="740486" y="15858"/>
                    <a:pt x="768714" y="44086"/>
                  </a:cubicBezTo>
                  <a:cubicBezTo>
                    <a:pt x="796942" y="72314"/>
                    <a:pt x="812800" y="110599"/>
                    <a:pt x="812800" y="150519"/>
                  </a:cubicBezTo>
                  <a:lnTo>
                    <a:pt x="812800" y="586121"/>
                  </a:lnTo>
                  <a:cubicBezTo>
                    <a:pt x="812800" y="626041"/>
                    <a:pt x="796942" y="664326"/>
                    <a:pt x="768714" y="692553"/>
                  </a:cubicBezTo>
                  <a:cubicBezTo>
                    <a:pt x="740486" y="720781"/>
                    <a:pt x="702201" y="736639"/>
                    <a:pt x="662281" y="736639"/>
                  </a:cubicBezTo>
                  <a:lnTo>
                    <a:pt x="150519" y="736639"/>
                  </a:lnTo>
                  <a:cubicBezTo>
                    <a:pt x="110599" y="736639"/>
                    <a:pt x="72314" y="720781"/>
                    <a:pt x="44086" y="692553"/>
                  </a:cubicBezTo>
                  <a:cubicBezTo>
                    <a:pt x="15858" y="664326"/>
                    <a:pt x="0" y="626041"/>
                    <a:pt x="0" y="586121"/>
                  </a:cubicBezTo>
                  <a:lnTo>
                    <a:pt x="0" y="150519"/>
                  </a:lnTo>
                  <a:cubicBezTo>
                    <a:pt x="0" y="110599"/>
                    <a:pt x="15858" y="72314"/>
                    <a:pt x="44086" y="44086"/>
                  </a:cubicBezTo>
                  <a:cubicBezTo>
                    <a:pt x="72314" y="15858"/>
                    <a:pt x="110599" y="0"/>
                    <a:pt x="150519" y="0"/>
                  </a:cubicBezTo>
                  <a:close/>
                </a:path>
              </a:pathLst>
            </a:custGeom>
            <a:solidFill>
              <a:srgbClr val="795FE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812800" cy="83188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000"/>
                </a:lnSpc>
              </a:pPr>
              <a:r>
                <a:rPr lang="en-US" sz="500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VII. Results</a:t>
              </a:r>
            </a:p>
            <a:p>
              <a:pPr algn="ctr">
                <a:lnSpc>
                  <a:spcPts val="4059"/>
                </a:lnSpc>
              </a:pPr>
              <a:endParaRPr lang="en-US" sz="50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10390847" y="5143500"/>
            <a:ext cx="2293616" cy="55736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H="1" flipV="1">
            <a:off x="8833457" y="3082634"/>
            <a:ext cx="14340" cy="662403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 flipV="1">
            <a:off x="5895975" y="5102117"/>
            <a:ext cx="1408772" cy="41383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2543118" y="4429777"/>
            <a:ext cx="3352857" cy="1344679"/>
            <a:chOff x="0" y="0"/>
            <a:chExt cx="883057" cy="3541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83057" cy="354154"/>
            </a:xfrm>
            <a:custGeom>
              <a:avLst/>
              <a:gdLst/>
              <a:ahLst/>
              <a:cxnLst/>
              <a:rect l="l" t="t" r="r" b="b"/>
              <a:pathLst>
                <a:path w="883057" h="354154">
                  <a:moveTo>
                    <a:pt x="0" y="0"/>
                  </a:moveTo>
                  <a:lnTo>
                    <a:pt x="883057" y="0"/>
                  </a:lnTo>
                  <a:lnTo>
                    <a:pt x="883057" y="354154"/>
                  </a:lnTo>
                  <a:lnTo>
                    <a:pt x="0" y="354154"/>
                  </a:lnTo>
                  <a:close/>
                </a:path>
              </a:pathLst>
            </a:custGeom>
            <a:solidFill>
              <a:srgbClr val="EAE5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83057" cy="39225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323850" lvl="1" indent="-161925" algn="ctr">
                <a:lnSpc>
                  <a:spcPts val="2100"/>
                </a:lnSpc>
                <a:buAutoNum type="arabicPeriod"/>
              </a:pPr>
              <a:r>
                <a:rPr lang="en-US" sz="1500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Graph Convolutional Network (GCN)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80690" y="1739960"/>
            <a:ext cx="3105534" cy="1342673"/>
            <a:chOff x="0" y="0"/>
            <a:chExt cx="817918" cy="3536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7918" cy="353626"/>
            </a:xfrm>
            <a:custGeom>
              <a:avLst/>
              <a:gdLst/>
              <a:ahLst/>
              <a:cxnLst/>
              <a:rect l="l" t="t" r="r" b="b"/>
              <a:pathLst>
                <a:path w="817918" h="353626">
                  <a:moveTo>
                    <a:pt x="0" y="0"/>
                  </a:moveTo>
                  <a:lnTo>
                    <a:pt x="817918" y="0"/>
                  </a:lnTo>
                  <a:lnTo>
                    <a:pt x="817918" y="353626"/>
                  </a:lnTo>
                  <a:lnTo>
                    <a:pt x="0" y="353626"/>
                  </a:lnTo>
                  <a:close/>
                </a:path>
              </a:pathLst>
            </a:custGeom>
            <a:solidFill>
              <a:srgbClr val="EAE5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7918" cy="3917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2. Graph Attention Network (GAT)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84463" y="4429777"/>
            <a:ext cx="3216787" cy="1538917"/>
            <a:chOff x="0" y="0"/>
            <a:chExt cx="847220" cy="4053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47220" cy="405312"/>
            </a:xfrm>
            <a:custGeom>
              <a:avLst/>
              <a:gdLst/>
              <a:ahLst/>
              <a:cxnLst/>
              <a:rect l="l" t="t" r="r" b="b"/>
              <a:pathLst>
                <a:path w="847220" h="405312">
                  <a:moveTo>
                    <a:pt x="0" y="0"/>
                  </a:moveTo>
                  <a:lnTo>
                    <a:pt x="847220" y="0"/>
                  </a:lnTo>
                  <a:lnTo>
                    <a:pt x="847220" y="405312"/>
                  </a:lnTo>
                  <a:lnTo>
                    <a:pt x="0" y="405312"/>
                  </a:lnTo>
                  <a:close/>
                </a:path>
              </a:pathLst>
            </a:custGeom>
            <a:solidFill>
              <a:srgbClr val="EAE5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47220" cy="4434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3. Graph Isomorphism Network (GIN)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0390847" y="2235565"/>
            <a:ext cx="851472" cy="340250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808240" y="6462554"/>
            <a:ext cx="4822613" cy="2452176"/>
          </a:xfrm>
          <a:custGeom>
            <a:avLst/>
            <a:gdLst/>
            <a:ahLst/>
            <a:cxnLst/>
            <a:rect l="l" t="t" r="r" b="b"/>
            <a:pathLst>
              <a:path w="4822613" h="2452176">
                <a:moveTo>
                  <a:pt x="0" y="0"/>
                </a:moveTo>
                <a:lnTo>
                  <a:pt x="4822613" y="0"/>
                </a:lnTo>
                <a:lnTo>
                  <a:pt x="4822613" y="2452177"/>
                </a:lnTo>
                <a:lnTo>
                  <a:pt x="0" y="245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1242319" y="1028700"/>
            <a:ext cx="4773822" cy="2413730"/>
          </a:xfrm>
          <a:custGeom>
            <a:avLst/>
            <a:gdLst/>
            <a:ahLst/>
            <a:cxnLst/>
            <a:rect l="l" t="t" r="r" b="b"/>
            <a:pathLst>
              <a:path w="4773822" h="2413730">
                <a:moveTo>
                  <a:pt x="0" y="0"/>
                </a:moveTo>
                <a:lnTo>
                  <a:pt x="4773822" y="0"/>
                </a:lnTo>
                <a:lnTo>
                  <a:pt x="4773822" y="2413730"/>
                </a:lnTo>
                <a:lnTo>
                  <a:pt x="0" y="2413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1935170" y="6844477"/>
            <a:ext cx="4715375" cy="2413823"/>
          </a:xfrm>
          <a:custGeom>
            <a:avLst/>
            <a:gdLst/>
            <a:ahLst/>
            <a:cxnLst/>
            <a:rect l="l" t="t" r="r" b="b"/>
            <a:pathLst>
              <a:path w="4715375" h="2413823">
                <a:moveTo>
                  <a:pt x="0" y="0"/>
                </a:moveTo>
                <a:lnTo>
                  <a:pt x="4715375" y="0"/>
                </a:lnTo>
                <a:lnTo>
                  <a:pt x="4715375" y="2413823"/>
                </a:lnTo>
                <a:lnTo>
                  <a:pt x="0" y="2413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4292857" y="5968694"/>
            <a:ext cx="0" cy="875783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4219546" y="5774456"/>
            <a:ext cx="0" cy="688098"/>
          </a:xfrm>
          <a:prstGeom prst="line">
            <a:avLst/>
          </a:prstGeom>
          <a:ln w="19050" cap="flat">
            <a:solidFill>
              <a:srgbClr val="5034C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6917938" y="9272912"/>
            <a:ext cx="824508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16/18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5659" cy="2483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236616"/>
            <a:ext cx="6449286" cy="3392111"/>
          </a:xfrm>
          <a:custGeom>
            <a:avLst/>
            <a:gdLst/>
            <a:ahLst/>
            <a:cxnLst/>
            <a:rect l="l" t="t" r="r" b="b"/>
            <a:pathLst>
              <a:path w="6449286" h="3392111">
                <a:moveTo>
                  <a:pt x="0" y="0"/>
                </a:moveTo>
                <a:lnTo>
                  <a:pt x="6449286" y="0"/>
                </a:lnTo>
                <a:lnTo>
                  <a:pt x="6449286" y="3392111"/>
                </a:lnTo>
                <a:lnTo>
                  <a:pt x="0" y="339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657039" y="2236616"/>
            <a:ext cx="6971367" cy="3392111"/>
          </a:xfrm>
          <a:custGeom>
            <a:avLst/>
            <a:gdLst/>
            <a:ahLst/>
            <a:cxnLst/>
            <a:rect l="l" t="t" r="r" b="b"/>
            <a:pathLst>
              <a:path w="6971367" h="3392111">
                <a:moveTo>
                  <a:pt x="0" y="0"/>
                </a:moveTo>
                <a:lnTo>
                  <a:pt x="6971366" y="0"/>
                </a:lnTo>
                <a:lnTo>
                  <a:pt x="6971366" y="3392111"/>
                </a:lnTo>
                <a:lnTo>
                  <a:pt x="0" y="3392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0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48737" y="5847802"/>
            <a:ext cx="7077513" cy="3719459"/>
          </a:xfrm>
          <a:custGeom>
            <a:avLst/>
            <a:gdLst/>
            <a:ahLst/>
            <a:cxnLst/>
            <a:rect l="l" t="t" r="r" b="b"/>
            <a:pathLst>
              <a:path w="7077513" h="3719459">
                <a:moveTo>
                  <a:pt x="0" y="0"/>
                </a:moveTo>
                <a:lnTo>
                  <a:pt x="7077513" y="0"/>
                </a:lnTo>
                <a:lnTo>
                  <a:pt x="7077513" y="3719459"/>
                </a:lnTo>
                <a:lnTo>
                  <a:pt x="0" y="3719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930954" y="5628727"/>
            <a:ext cx="7281697" cy="3826764"/>
          </a:xfrm>
          <a:custGeom>
            <a:avLst/>
            <a:gdLst/>
            <a:ahLst/>
            <a:cxnLst/>
            <a:rect l="l" t="t" r="r" b="b"/>
            <a:pathLst>
              <a:path w="7281697" h="3826764">
                <a:moveTo>
                  <a:pt x="0" y="0"/>
                </a:moveTo>
                <a:lnTo>
                  <a:pt x="7281697" y="0"/>
                </a:lnTo>
                <a:lnTo>
                  <a:pt x="7281697" y="3826764"/>
                </a:lnTo>
                <a:lnTo>
                  <a:pt x="0" y="3826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54568" y="987874"/>
            <a:ext cx="10307760" cy="157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4508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4. Comparative Analysis</a:t>
            </a:r>
          </a:p>
          <a:p>
            <a:pPr algn="ctr">
              <a:lnSpc>
                <a:spcPts val="6312"/>
              </a:lnSpc>
            </a:pPr>
            <a:endParaRPr lang="en-US" sz="4508">
              <a:solidFill>
                <a:srgbClr val="5034C4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846947" y="9170015"/>
            <a:ext cx="799624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17/18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854496"/>
            <a:ext cx="4940981" cy="5403804"/>
            <a:chOff x="0" y="0"/>
            <a:chExt cx="1301328" cy="1423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99379" y="3854496"/>
            <a:ext cx="4940981" cy="5403804"/>
            <a:chOff x="0" y="0"/>
            <a:chExt cx="1301328" cy="1423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76504" y="4885445"/>
            <a:ext cx="3966163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Successful Application:</a:t>
            </a:r>
            <a:r>
              <a:rPr lang="en-US" sz="1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GNNs help reduce false positives and improve regulatory compliance in financial institutions.</a:t>
            </a:r>
          </a:p>
        </p:txBody>
      </p:sp>
      <p:sp>
        <p:nvSpPr>
          <p:cNvPr id="9" name="Freeform 9"/>
          <p:cNvSpPr/>
          <p:nvPr/>
        </p:nvSpPr>
        <p:spPr>
          <a:xfrm>
            <a:off x="7276504" y="4190176"/>
            <a:ext cx="509030" cy="509030"/>
          </a:xfrm>
          <a:custGeom>
            <a:avLst/>
            <a:gdLst/>
            <a:ahLst/>
            <a:cxnLst/>
            <a:rect l="l" t="t" r="r" b="b"/>
            <a:pathLst>
              <a:path w="509030" h="509030">
                <a:moveTo>
                  <a:pt x="0" y="0"/>
                </a:moveTo>
                <a:lnTo>
                  <a:pt x="509030" y="0"/>
                </a:lnTo>
                <a:lnTo>
                  <a:pt x="509030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370058" y="3854496"/>
            <a:ext cx="4940981" cy="5403804"/>
            <a:chOff x="0" y="0"/>
            <a:chExt cx="1301328" cy="14232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945285" y="4875920"/>
            <a:ext cx="4104867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Future Research: </a:t>
            </a:r>
            <a:r>
              <a:rPr lang="en-US" sz="2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Focus on improving GNNs for real-time financial environments and integrating them with other techniques.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973053" y="4190176"/>
            <a:ext cx="407224" cy="509030"/>
          </a:xfrm>
          <a:custGeom>
            <a:avLst/>
            <a:gdLst/>
            <a:ahLst/>
            <a:cxnLst/>
            <a:rect l="l" t="t" r="r" b="b"/>
            <a:pathLst>
              <a:path w="407224" h="509030">
                <a:moveTo>
                  <a:pt x="0" y="0"/>
                </a:moveTo>
                <a:lnTo>
                  <a:pt x="407224" y="0"/>
                </a:lnTo>
                <a:lnTo>
                  <a:pt x="407224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423640" y="4875920"/>
            <a:ext cx="4151101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Potential of GNNs:</a:t>
            </a:r>
            <a:r>
              <a:rPr lang="en-US" sz="2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The study shows that GNNs can enhance Anti-Money Laundering (AML) systems beyond traditional methods.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11490" y="4190176"/>
            <a:ext cx="537363" cy="509030"/>
          </a:xfrm>
          <a:custGeom>
            <a:avLst/>
            <a:gdLst/>
            <a:ahLst/>
            <a:cxnLst/>
            <a:rect l="l" t="t" r="r" b="b"/>
            <a:pathLst>
              <a:path w="537363" h="509030">
                <a:moveTo>
                  <a:pt x="0" y="0"/>
                </a:moveTo>
                <a:lnTo>
                  <a:pt x="537364" y="0"/>
                </a:lnTo>
                <a:lnTo>
                  <a:pt x="537364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028700" y="1028700"/>
            <a:ext cx="13653657" cy="1952296"/>
            <a:chOff x="0" y="0"/>
            <a:chExt cx="18204876" cy="260306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18204876" cy="161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599"/>
                </a:lnSpc>
              </a:pPr>
              <a:r>
                <a:rPr lang="en-US" sz="7999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Conclusion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55289"/>
              <a:ext cx="18204876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423640" y="7222952"/>
            <a:ext cx="4151101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Comparison of GNN Architectures</a:t>
            </a:r>
            <a:r>
              <a:rPr lang="en-US" sz="2000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: GAT outperforms GCN and GIN in money laundering detection due to its ability to identify complex patterns.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76504" y="7232477"/>
            <a:ext cx="3966163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Synthetic Data from IBM: </a:t>
            </a:r>
            <a:r>
              <a:rPr lang="en-US" sz="1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Using synthetic data is a safe and effective way to develop GNN models.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14636" y="7232477"/>
            <a:ext cx="3966163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Contribution to the Field: </a:t>
            </a:r>
            <a:r>
              <a:rPr lang="en-US" sz="1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The study makes a significant contribution to applying machine learning in finance and enhancing AML.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380464" y="9540278"/>
            <a:ext cx="839152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18/18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068" y="3889219"/>
            <a:ext cx="15087493" cy="4154057"/>
            <a:chOff x="0" y="0"/>
            <a:chExt cx="20116658" cy="5538743"/>
          </a:xfrm>
        </p:grpSpPr>
        <p:sp>
          <p:nvSpPr>
            <p:cNvPr id="3" name="TextBox 3"/>
            <p:cNvSpPr txBox="1"/>
            <p:nvPr/>
          </p:nvSpPr>
          <p:spPr>
            <a:xfrm>
              <a:off x="0" y="105213"/>
              <a:ext cx="20116658" cy="2586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301"/>
                </a:lnSpc>
              </a:pPr>
              <a:r>
                <a:rPr lang="en-US" sz="1275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THANK YOU 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525524"/>
              <a:ext cx="20116658" cy="93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1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081672" y="1971850"/>
            <a:ext cx="4336510" cy="6343300"/>
          </a:xfrm>
          <a:custGeom>
            <a:avLst/>
            <a:gdLst/>
            <a:ahLst/>
            <a:cxnLst/>
            <a:rect l="l" t="t" r="r" b="b"/>
            <a:pathLst>
              <a:path w="4336510" h="6343300">
                <a:moveTo>
                  <a:pt x="0" y="0"/>
                </a:moveTo>
                <a:lnTo>
                  <a:pt x="4336510" y="0"/>
                </a:lnTo>
                <a:lnTo>
                  <a:pt x="4336510" y="6343300"/>
                </a:lnTo>
                <a:lnTo>
                  <a:pt x="0" y="634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705672" y="1028700"/>
          <a:ext cx="7016153" cy="7867650"/>
        </p:xfrm>
        <a:graphic>
          <a:graphicData uri="http://schemas.openxmlformats.org/drawingml/2006/table">
            <a:tbl>
              <a:tblPr/>
              <a:tblGrid>
                <a:gridCol w="118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Survey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Implementation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690472" y="2032398"/>
            <a:ext cx="6216304" cy="3713138"/>
            <a:chOff x="0" y="0"/>
            <a:chExt cx="8288405" cy="4950851"/>
          </a:xfrm>
        </p:grpSpPr>
        <p:sp>
          <p:nvSpPr>
            <p:cNvPr id="4" name="TextBox 4"/>
            <p:cNvSpPr txBox="1"/>
            <p:nvPr/>
          </p:nvSpPr>
          <p:spPr>
            <a:xfrm>
              <a:off x="0" y="60244"/>
              <a:ext cx="8288405" cy="37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144"/>
                </a:lnSpc>
              </a:pPr>
              <a:r>
                <a:rPr lang="en-US" sz="9286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TABLE OF CONTENTS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6536"/>
              <a:ext cx="8288405" cy="571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1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380464" y="9540278"/>
            <a:ext cx="682724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2/18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8988" y="-883579"/>
            <a:ext cx="9523170" cy="10287000"/>
            <a:chOff x="0" y="0"/>
            <a:chExt cx="25081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8160" cy="2709333"/>
            </a:xfrm>
            <a:custGeom>
              <a:avLst/>
              <a:gdLst/>
              <a:ahLst/>
              <a:cxnLst/>
              <a:rect l="l" t="t" r="r" b="b"/>
              <a:pathLst>
                <a:path w="2508160" h="2709333">
                  <a:moveTo>
                    <a:pt x="0" y="0"/>
                  </a:moveTo>
                  <a:lnTo>
                    <a:pt x="2508160" y="0"/>
                  </a:lnTo>
                  <a:lnTo>
                    <a:pt x="25081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0816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3950" y="4751670"/>
            <a:ext cx="246171" cy="24617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6432985"/>
            <a:ext cx="246171" cy="24617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7857230"/>
            <a:ext cx="246171" cy="24617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8818988" y="1637560"/>
            <a:ext cx="9469012" cy="3237195"/>
          </a:xfrm>
          <a:custGeom>
            <a:avLst/>
            <a:gdLst/>
            <a:ahLst/>
            <a:cxnLst/>
            <a:rect l="l" t="t" r="r" b="b"/>
            <a:pathLst>
              <a:path w="9469012" h="3237195">
                <a:moveTo>
                  <a:pt x="0" y="0"/>
                </a:moveTo>
                <a:lnTo>
                  <a:pt x="9469012" y="0"/>
                </a:lnTo>
                <a:lnTo>
                  <a:pt x="9469012" y="3237195"/>
                </a:lnTo>
                <a:lnTo>
                  <a:pt x="0" y="3237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1774697"/>
            <a:ext cx="8153639" cy="814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204" lvl="1" indent="-385102" algn="just">
              <a:lnSpc>
                <a:spcPts val="4280"/>
              </a:lnSpc>
              <a:buFont typeface="Arial"/>
              <a:buChar char="•"/>
            </a:pPr>
            <a:r>
              <a:rPr lang="en-US" sz="3567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Sophisticated financial crime: Money laundering is a complex and widespread financial crime.</a:t>
            </a:r>
          </a:p>
          <a:p>
            <a:pPr algn="just">
              <a:lnSpc>
                <a:spcPts val="4280"/>
              </a:lnSpc>
            </a:pPr>
            <a:endParaRPr lang="en-US" sz="3567">
              <a:solidFill>
                <a:srgbClr val="5034C4"/>
              </a:solidFill>
              <a:latin typeface="Cabin Bold"/>
              <a:ea typeface="Cabin Bold"/>
              <a:cs typeface="Cabin Bold"/>
              <a:sym typeface="Cabin Bold"/>
            </a:endParaRPr>
          </a:p>
          <a:p>
            <a:pPr marL="770204" lvl="1" indent="-385102" algn="just">
              <a:lnSpc>
                <a:spcPts val="4280"/>
              </a:lnSpc>
              <a:buFont typeface="Arial"/>
              <a:buChar char="•"/>
            </a:pPr>
            <a:r>
              <a:rPr lang="en-US" sz="3567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Global threat: It poses a significant threat to the global financial system.</a:t>
            </a:r>
          </a:p>
          <a:p>
            <a:pPr algn="just">
              <a:lnSpc>
                <a:spcPts val="4280"/>
              </a:lnSpc>
            </a:pPr>
            <a:endParaRPr lang="en-US" sz="3567">
              <a:solidFill>
                <a:srgbClr val="5034C4"/>
              </a:solidFill>
              <a:latin typeface="Cabin Bold"/>
              <a:ea typeface="Cabin Bold"/>
              <a:cs typeface="Cabin Bold"/>
              <a:sym typeface="Cabin Bold"/>
            </a:endParaRPr>
          </a:p>
          <a:p>
            <a:pPr marL="770204" lvl="1" indent="-385102" algn="just">
              <a:lnSpc>
                <a:spcPts val="4280"/>
              </a:lnSpc>
              <a:buFont typeface="Arial"/>
              <a:buChar char="•"/>
            </a:pPr>
            <a:r>
              <a:rPr lang="en-US" sz="3567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Concealment of illegal origins: Involves processes to hide the origins of money obtained through illegal activities. </a:t>
            </a:r>
          </a:p>
          <a:p>
            <a:pPr algn="just">
              <a:lnSpc>
                <a:spcPts val="4280"/>
              </a:lnSpc>
            </a:pPr>
            <a:endParaRPr lang="en-US" sz="3567">
              <a:solidFill>
                <a:srgbClr val="5034C4"/>
              </a:solidFill>
              <a:latin typeface="Cabin Bold"/>
              <a:ea typeface="Cabin Bold"/>
              <a:cs typeface="Cabin Bold"/>
              <a:sym typeface="Cabin Bold"/>
            </a:endParaRPr>
          </a:p>
          <a:p>
            <a:pPr marL="770204" lvl="1" indent="-385102" algn="just">
              <a:lnSpc>
                <a:spcPts val="4280"/>
              </a:lnSpc>
              <a:buFont typeface="Arial"/>
              <a:buChar char="•"/>
            </a:pPr>
            <a:r>
              <a:rPr lang="en-US" sz="3567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Examples of illegal activities: Such activities include drug trafficking, terrorism, fraud, and corruption.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9563" y="542925"/>
            <a:ext cx="10546591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7AC7CF"/>
                </a:solidFill>
                <a:latin typeface="Cabin Bold"/>
                <a:ea typeface="Cabin Bold"/>
                <a:cs typeface="Cabin Bold"/>
                <a:sym typeface="Cabin Bold"/>
              </a:rPr>
              <a:t>I. 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299444"/>
            <a:ext cx="10546591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81759" lvl="1" indent="-690880" algn="l">
              <a:lnSpc>
                <a:spcPts val="7679"/>
              </a:lnSpc>
              <a:buFont typeface="Arial"/>
              <a:buChar char="•"/>
            </a:pPr>
            <a:r>
              <a:rPr lang="en-US" sz="6399">
                <a:solidFill>
                  <a:srgbClr val="7AC7CF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380464" y="9540278"/>
            <a:ext cx="689273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3/18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5767291" y="-156500"/>
            <a:ext cx="1616446" cy="1616446"/>
          </a:xfrm>
          <a:custGeom>
            <a:avLst/>
            <a:gdLst/>
            <a:ahLst/>
            <a:cxnLst/>
            <a:rect l="l" t="t" r="r" b="b"/>
            <a:pathLst>
              <a:path w="1616446" h="1616446">
                <a:moveTo>
                  <a:pt x="0" y="0"/>
                </a:moveTo>
                <a:lnTo>
                  <a:pt x="1616447" y="0"/>
                </a:lnTo>
                <a:lnTo>
                  <a:pt x="1616447" y="1616446"/>
                </a:lnTo>
                <a:lnTo>
                  <a:pt x="0" y="161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601391" y="3662515"/>
            <a:ext cx="12440273" cy="2961970"/>
          </a:xfrm>
          <a:custGeom>
            <a:avLst/>
            <a:gdLst/>
            <a:ahLst/>
            <a:cxnLst/>
            <a:rect l="l" t="t" r="r" b="b"/>
            <a:pathLst>
              <a:path w="12440273" h="2961970">
                <a:moveTo>
                  <a:pt x="0" y="0"/>
                </a:moveTo>
                <a:lnTo>
                  <a:pt x="12440274" y="0"/>
                </a:lnTo>
                <a:lnTo>
                  <a:pt x="12440274" y="2961970"/>
                </a:lnTo>
                <a:lnTo>
                  <a:pt x="0" y="2961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69486" y="1057275"/>
            <a:ext cx="17149029" cy="138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795FE6"/>
                </a:solidFill>
                <a:latin typeface="Telegraf Bold"/>
                <a:ea typeface="Telegraf Bold"/>
                <a:cs typeface="Telegraf Bold"/>
                <a:sym typeface="Telegraf Bold"/>
              </a:rPr>
              <a:t>All laundering in the data follows one of these 8 patterns. As with other aspects of this data noted above, knowing all the transcation involved in particular laundering patterns is an immense challenge with real data.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80464" y="9540278"/>
            <a:ext cx="703461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4/18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261609"/>
            <a:ext cx="2421540" cy="31374"/>
          </a:xfrm>
          <a:prstGeom prst="line">
            <a:avLst/>
          </a:prstGeom>
          <a:ln w="28575" cap="flat">
            <a:solidFill>
              <a:srgbClr val="1E3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2716439" y="6260190"/>
            <a:ext cx="4097303" cy="13339"/>
          </a:xfrm>
          <a:prstGeom prst="line">
            <a:avLst/>
          </a:prstGeom>
          <a:ln w="28575" cap="flat">
            <a:solidFill>
              <a:srgbClr val="1E3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7100665" y="6259749"/>
            <a:ext cx="4096431" cy="28575"/>
          </a:xfrm>
          <a:prstGeom prst="line">
            <a:avLst/>
          </a:prstGeom>
          <a:ln w="28575" cap="flat">
            <a:solidFill>
              <a:srgbClr val="1E3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84561" y="6259749"/>
            <a:ext cx="4096431" cy="28575"/>
          </a:xfrm>
          <a:prstGeom prst="line">
            <a:avLst/>
          </a:prstGeom>
          <a:ln w="28575" cap="flat">
            <a:solidFill>
              <a:srgbClr val="1E3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57150"/>
            <a:ext cx="18288000" cy="2495003"/>
            <a:chOff x="0" y="0"/>
            <a:chExt cx="8829757" cy="1204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29756" cy="1204630"/>
            </a:xfrm>
            <a:custGeom>
              <a:avLst/>
              <a:gdLst/>
              <a:ahLst/>
              <a:cxnLst/>
              <a:rect l="l" t="t" r="r" b="b"/>
              <a:pathLst>
                <a:path w="8829756" h="1204630">
                  <a:moveTo>
                    <a:pt x="0" y="0"/>
                  </a:moveTo>
                  <a:lnTo>
                    <a:pt x="8829756" y="0"/>
                  </a:lnTo>
                  <a:lnTo>
                    <a:pt x="8829756" y="1204630"/>
                  </a:lnTo>
                  <a:lnTo>
                    <a:pt x="0" y="1204630"/>
                  </a:lnTo>
                  <a:close/>
                </a:path>
              </a:pathLst>
            </a:custGeom>
            <a:solidFill>
              <a:srgbClr val="D8EFE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5623011" y="6172359"/>
            <a:ext cx="203272" cy="203272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325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6855374" y="6172359"/>
            <a:ext cx="203272" cy="203272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325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11239193" y="6172359"/>
            <a:ext cx="203272" cy="203272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325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419617" y="6112732"/>
            <a:ext cx="297309" cy="293951"/>
            <a:chOff x="0" y="0"/>
            <a:chExt cx="343572" cy="3396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43572" cy="339692"/>
            </a:xfrm>
            <a:custGeom>
              <a:avLst/>
              <a:gdLst/>
              <a:ahLst/>
              <a:cxnLst/>
              <a:rect l="l" t="t" r="r" b="b"/>
              <a:pathLst>
                <a:path w="343572" h="339692">
                  <a:moveTo>
                    <a:pt x="171786" y="0"/>
                  </a:moveTo>
                  <a:lnTo>
                    <a:pt x="343572" y="169846"/>
                  </a:lnTo>
                  <a:lnTo>
                    <a:pt x="171786" y="339692"/>
                  </a:lnTo>
                  <a:lnTo>
                    <a:pt x="0" y="169846"/>
                  </a:lnTo>
                  <a:lnTo>
                    <a:pt x="171786" y="0"/>
                  </a:lnTo>
                  <a:close/>
                </a:path>
              </a:pathLst>
            </a:custGeom>
            <a:solidFill>
              <a:srgbClr val="1E325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9051" y="-17815"/>
              <a:ext cx="225469" cy="299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5866434" y="6277306"/>
            <a:ext cx="2421668" cy="28575"/>
          </a:xfrm>
          <a:prstGeom prst="line">
            <a:avLst/>
          </a:prstGeom>
          <a:ln w="28575" cap="flat">
            <a:solidFill>
              <a:srgbClr val="1E3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028700" y="9663476"/>
            <a:ext cx="317826" cy="197052"/>
          </a:xfrm>
          <a:custGeom>
            <a:avLst/>
            <a:gdLst/>
            <a:ahLst/>
            <a:cxnLst/>
            <a:rect l="l" t="t" r="r" b="b"/>
            <a:pathLst>
              <a:path w="317826" h="197052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667948" y="3303948"/>
            <a:ext cx="4272845" cy="2494633"/>
          </a:xfrm>
          <a:custGeom>
            <a:avLst/>
            <a:gdLst/>
            <a:ahLst/>
            <a:cxnLst/>
            <a:rect l="l" t="t" r="r" b="b"/>
            <a:pathLst>
              <a:path w="4272845" h="2494633">
                <a:moveTo>
                  <a:pt x="0" y="0"/>
                </a:moveTo>
                <a:lnTo>
                  <a:pt x="4272844" y="0"/>
                </a:lnTo>
                <a:lnTo>
                  <a:pt x="4272844" y="2494634"/>
                </a:lnTo>
                <a:lnTo>
                  <a:pt x="0" y="249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416289" y="3249099"/>
            <a:ext cx="4317509" cy="2547212"/>
          </a:xfrm>
          <a:custGeom>
            <a:avLst/>
            <a:gdLst/>
            <a:ahLst/>
            <a:cxnLst/>
            <a:rect l="l" t="t" r="r" b="b"/>
            <a:pathLst>
              <a:path w="4317509" h="2547212">
                <a:moveTo>
                  <a:pt x="0" y="0"/>
                </a:moveTo>
                <a:lnTo>
                  <a:pt x="4317509" y="0"/>
                </a:lnTo>
                <a:lnTo>
                  <a:pt x="4317509" y="2547212"/>
                </a:lnTo>
                <a:lnTo>
                  <a:pt x="0" y="25472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26702" y="3249099"/>
            <a:ext cx="4291384" cy="2549483"/>
          </a:xfrm>
          <a:custGeom>
            <a:avLst/>
            <a:gdLst/>
            <a:ahLst/>
            <a:cxnLst/>
            <a:rect l="l" t="t" r="r" b="b"/>
            <a:pathLst>
              <a:path w="4291384" h="2549483">
                <a:moveTo>
                  <a:pt x="0" y="0"/>
                </a:moveTo>
                <a:lnTo>
                  <a:pt x="4291384" y="0"/>
                </a:lnTo>
                <a:lnTo>
                  <a:pt x="4291384" y="2549483"/>
                </a:lnTo>
                <a:lnTo>
                  <a:pt x="0" y="2549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4305109" y="3132431"/>
            <a:ext cx="3770497" cy="2588254"/>
          </a:xfrm>
          <a:custGeom>
            <a:avLst/>
            <a:gdLst/>
            <a:ahLst/>
            <a:cxnLst/>
            <a:rect l="l" t="t" r="r" b="b"/>
            <a:pathLst>
              <a:path w="3770497" h="2588254">
                <a:moveTo>
                  <a:pt x="0" y="0"/>
                </a:moveTo>
                <a:lnTo>
                  <a:pt x="3770496" y="0"/>
                </a:lnTo>
                <a:lnTo>
                  <a:pt x="3770496" y="2588254"/>
                </a:lnTo>
                <a:lnTo>
                  <a:pt x="0" y="25882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473415" y="6692433"/>
            <a:ext cx="3248277" cy="274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42"/>
              </a:lnSpc>
              <a:spcBef>
                <a:spcPct val="0"/>
              </a:spcBef>
            </a:pPr>
            <a:r>
              <a:rPr lang="en-US" sz="1878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</a:rPr>
              <a:t>Realistic Synthetic Financial Transactions for Anti-Money Laundering Models: discusses synthetic financial datasets that enhance AML model training without privacy concerns, allowing for better exploration of complex laundering patterns.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20831" y="6692433"/>
            <a:ext cx="3722901" cy="213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43"/>
              </a:lnSpc>
              <a:spcBef>
                <a:spcPct val="0"/>
              </a:spcBef>
            </a:pPr>
            <a:r>
              <a:rPr lang="en-US" sz="1879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</a:rPr>
              <a:t>Provably Powerful Graph Neural Networks for Directed Multigraphs: explores GNNs for directed multigraphs, showcasing their effectiveness in modeling complex financial relationships and detecting hidden illicit activities.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39132" y="6722530"/>
            <a:ext cx="3071823" cy="274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43"/>
              </a:lnSpc>
              <a:spcBef>
                <a:spcPct val="0"/>
              </a:spcBef>
            </a:pPr>
            <a:r>
              <a:rPr lang="en-US" sz="1879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</a:rPr>
              <a:t>Scalable Graph Learning for Anti-Money Laundering: focuses on the scalability of Graph Convolutional Networks (GCNs), showing how they reduce computational burdens while effectively modeling financial networks.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406355" y="6713005"/>
            <a:ext cx="3071823" cy="144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13"/>
              </a:lnSpc>
              <a:spcBef>
                <a:spcPct val="0"/>
              </a:spcBef>
            </a:pPr>
            <a:r>
              <a:rPr lang="en-US" sz="1779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</a:rPr>
              <a:t>Graph Attention Networks: how attention mechanisms improve detection accuracy by focusing on key parts of the network.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6702" y="57150"/>
            <a:ext cx="15597945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 II.Survey</a:t>
            </a:r>
          </a:p>
          <a:p>
            <a:pPr algn="l">
              <a:lnSpc>
                <a:spcPts val="7679"/>
              </a:lnSpc>
            </a:pPr>
            <a:endParaRPr lang="en-US" sz="6399">
              <a:solidFill>
                <a:srgbClr val="5034C4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24789" y="1142253"/>
            <a:ext cx="17863211" cy="158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This survey examines key studies that have contributed to the understanding and development of GNNs in the context of AML detection:</a:t>
            </a:r>
          </a:p>
          <a:p>
            <a:pPr algn="l">
              <a:lnSpc>
                <a:spcPts val="4230"/>
              </a:lnSpc>
              <a:spcBef>
                <a:spcPct val="0"/>
              </a:spcBef>
            </a:pPr>
            <a:endParaRPr lang="en-US" sz="3021">
              <a:solidFill>
                <a:srgbClr val="5034C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7380464" y="9540278"/>
            <a:ext cx="689273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5/18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5688" y="0"/>
            <a:ext cx="9382312" cy="10287000"/>
            <a:chOff x="0" y="0"/>
            <a:chExt cx="24710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1062" cy="2709333"/>
            </a:xfrm>
            <a:custGeom>
              <a:avLst/>
              <a:gdLst/>
              <a:ahLst/>
              <a:cxnLst/>
              <a:rect l="l" t="t" r="r" b="b"/>
              <a:pathLst>
                <a:path w="2471062" h="2709333">
                  <a:moveTo>
                    <a:pt x="0" y="0"/>
                  </a:moveTo>
                  <a:lnTo>
                    <a:pt x="2471062" y="0"/>
                  </a:lnTo>
                  <a:lnTo>
                    <a:pt x="24710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10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20692" y="666750"/>
            <a:ext cx="7900558" cy="952500"/>
            <a:chOff x="0" y="0"/>
            <a:chExt cx="2080805" cy="250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0806" cy="250864"/>
            </a:xfrm>
            <a:custGeom>
              <a:avLst/>
              <a:gdLst/>
              <a:ahLst/>
              <a:cxnLst/>
              <a:rect l="l" t="t" r="r" b="b"/>
              <a:pathLst>
                <a:path w="2080806" h="250864">
                  <a:moveTo>
                    <a:pt x="97992" y="0"/>
                  </a:moveTo>
                  <a:lnTo>
                    <a:pt x="1982813" y="0"/>
                  </a:lnTo>
                  <a:cubicBezTo>
                    <a:pt x="2036933" y="0"/>
                    <a:pt x="2080806" y="43873"/>
                    <a:pt x="2080806" y="97992"/>
                  </a:cubicBezTo>
                  <a:lnTo>
                    <a:pt x="2080806" y="152872"/>
                  </a:lnTo>
                  <a:cubicBezTo>
                    <a:pt x="2080806" y="178861"/>
                    <a:pt x="2070481" y="203786"/>
                    <a:pt x="2052104" y="222163"/>
                  </a:cubicBezTo>
                  <a:cubicBezTo>
                    <a:pt x="2033727" y="240540"/>
                    <a:pt x="2008803" y="250864"/>
                    <a:pt x="1982813" y="250864"/>
                  </a:cubicBezTo>
                  <a:lnTo>
                    <a:pt x="97992" y="250864"/>
                  </a:lnTo>
                  <a:cubicBezTo>
                    <a:pt x="43873" y="250864"/>
                    <a:pt x="0" y="206992"/>
                    <a:pt x="0" y="152872"/>
                  </a:cubicBezTo>
                  <a:lnTo>
                    <a:pt x="0" y="97992"/>
                  </a:lnTo>
                  <a:cubicBezTo>
                    <a:pt x="0" y="43873"/>
                    <a:pt x="43873" y="0"/>
                    <a:pt x="97992" y="0"/>
                  </a:cubicBezTo>
                  <a:close/>
                </a:path>
              </a:pathLst>
            </a:custGeom>
            <a:solidFill>
              <a:srgbClr val="5034C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80805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631136" y="809625"/>
            <a:ext cx="2847819" cy="666750"/>
            <a:chOff x="0" y="0"/>
            <a:chExt cx="750043" cy="175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50043" cy="175605"/>
            </a:xfrm>
            <a:custGeom>
              <a:avLst/>
              <a:gdLst/>
              <a:ahLst/>
              <a:cxnLst/>
              <a:rect l="l" t="t" r="r" b="b"/>
              <a:pathLst>
                <a:path w="750043" h="175605">
                  <a:moveTo>
                    <a:pt x="87802" y="0"/>
                  </a:moveTo>
                  <a:lnTo>
                    <a:pt x="662240" y="0"/>
                  </a:lnTo>
                  <a:cubicBezTo>
                    <a:pt x="710732" y="0"/>
                    <a:pt x="750043" y="39311"/>
                    <a:pt x="750043" y="87802"/>
                  </a:cubicBezTo>
                  <a:lnTo>
                    <a:pt x="750043" y="87802"/>
                  </a:lnTo>
                  <a:cubicBezTo>
                    <a:pt x="750043" y="111089"/>
                    <a:pt x="740792" y="133422"/>
                    <a:pt x="724326" y="149888"/>
                  </a:cubicBezTo>
                  <a:cubicBezTo>
                    <a:pt x="707860" y="166354"/>
                    <a:pt x="685527" y="175605"/>
                    <a:pt x="662240" y="175605"/>
                  </a:cubicBezTo>
                  <a:lnTo>
                    <a:pt x="87802" y="175605"/>
                  </a:lnTo>
                  <a:cubicBezTo>
                    <a:pt x="39311" y="175605"/>
                    <a:pt x="0" y="136294"/>
                    <a:pt x="0" y="87802"/>
                  </a:cubicBezTo>
                  <a:lnTo>
                    <a:pt x="0" y="87802"/>
                  </a:lnTo>
                  <a:cubicBezTo>
                    <a:pt x="0" y="39311"/>
                    <a:pt x="39311" y="0"/>
                    <a:pt x="87802" y="0"/>
                  </a:cubicBezTo>
                  <a:close/>
                </a:path>
              </a:pathLst>
            </a:custGeom>
            <a:solidFill>
              <a:srgbClr val="5034C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50043" cy="2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66039" y="809625"/>
            <a:ext cx="1637216" cy="666750"/>
            <a:chOff x="0" y="0"/>
            <a:chExt cx="431201" cy="1756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1201" cy="175605"/>
            </a:xfrm>
            <a:custGeom>
              <a:avLst/>
              <a:gdLst/>
              <a:ahLst/>
              <a:cxnLst/>
              <a:rect l="l" t="t" r="r" b="b"/>
              <a:pathLst>
                <a:path w="431201" h="175605">
                  <a:moveTo>
                    <a:pt x="87802" y="0"/>
                  </a:moveTo>
                  <a:lnTo>
                    <a:pt x="343399" y="0"/>
                  </a:lnTo>
                  <a:cubicBezTo>
                    <a:pt x="391890" y="0"/>
                    <a:pt x="431201" y="39311"/>
                    <a:pt x="431201" y="87802"/>
                  </a:cubicBezTo>
                  <a:lnTo>
                    <a:pt x="431201" y="87802"/>
                  </a:lnTo>
                  <a:cubicBezTo>
                    <a:pt x="431201" y="136294"/>
                    <a:pt x="391890" y="175605"/>
                    <a:pt x="343399" y="175605"/>
                  </a:cubicBezTo>
                  <a:lnTo>
                    <a:pt x="87802" y="175605"/>
                  </a:lnTo>
                  <a:cubicBezTo>
                    <a:pt x="39311" y="175605"/>
                    <a:pt x="0" y="136294"/>
                    <a:pt x="0" y="87802"/>
                  </a:cubicBezTo>
                  <a:lnTo>
                    <a:pt x="0" y="87802"/>
                  </a:lnTo>
                  <a:cubicBezTo>
                    <a:pt x="0" y="39311"/>
                    <a:pt x="39311" y="0"/>
                    <a:pt x="87802" y="0"/>
                  </a:cubicBezTo>
                  <a:close/>
                </a:path>
              </a:pathLst>
            </a:custGeom>
            <a:solidFill>
              <a:srgbClr val="5034C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31201" cy="2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2700000">
            <a:off x="15246822" y="334777"/>
            <a:ext cx="1616446" cy="1616446"/>
          </a:xfrm>
          <a:custGeom>
            <a:avLst/>
            <a:gdLst/>
            <a:ahLst/>
            <a:cxnLst/>
            <a:rect l="l" t="t" r="r" b="b"/>
            <a:pathLst>
              <a:path w="1616446" h="1616446">
                <a:moveTo>
                  <a:pt x="0" y="0"/>
                </a:moveTo>
                <a:lnTo>
                  <a:pt x="1616446" y="0"/>
                </a:lnTo>
                <a:lnTo>
                  <a:pt x="1616446" y="1616446"/>
                </a:lnTo>
                <a:lnTo>
                  <a:pt x="0" y="161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9144000" y="2091493"/>
            <a:ext cx="8477250" cy="6795191"/>
            <a:chOff x="0" y="0"/>
            <a:chExt cx="2232691" cy="17896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2691" cy="1789680"/>
            </a:xfrm>
            <a:custGeom>
              <a:avLst/>
              <a:gdLst/>
              <a:ahLst/>
              <a:cxnLst/>
              <a:rect l="l" t="t" r="r" b="b"/>
              <a:pathLst>
                <a:path w="2232691" h="1789680">
                  <a:moveTo>
                    <a:pt x="45663" y="0"/>
                  </a:moveTo>
                  <a:lnTo>
                    <a:pt x="2187029" y="0"/>
                  </a:lnTo>
                  <a:cubicBezTo>
                    <a:pt x="2199139" y="0"/>
                    <a:pt x="2210754" y="4811"/>
                    <a:pt x="2219317" y="13374"/>
                  </a:cubicBezTo>
                  <a:cubicBezTo>
                    <a:pt x="2227880" y="21938"/>
                    <a:pt x="2232691" y="33552"/>
                    <a:pt x="2232691" y="45663"/>
                  </a:cubicBezTo>
                  <a:lnTo>
                    <a:pt x="2232691" y="1744017"/>
                  </a:lnTo>
                  <a:cubicBezTo>
                    <a:pt x="2232691" y="1769236"/>
                    <a:pt x="2212248" y="1789680"/>
                    <a:pt x="2187029" y="1789680"/>
                  </a:cubicBezTo>
                  <a:lnTo>
                    <a:pt x="45663" y="1789680"/>
                  </a:lnTo>
                  <a:cubicBezTo>
                    <a:pt x="20444" y="1789680"/>
                    <a:pt x="0" y="1769236"/>
                    <a:pt x="0" y="1744017"/>
                  </a:cubicBezTo>
                  <a:lnTo>
                    <a:pt x="0" y="45663"/>
                  </a:lnTo>
                  <a:cubicBezTo>
                    <a:pt x="0" y="20444"/>
                    <a:pt x="20444" y="0"/>
                    <a:pt x="45663" y="0"/>
                  </a:cubicBezTo>
                  <a:close/>
                </a:path>
              </a:pathLst>
            </a:custGeom>
            <a:solidFill>
              <a:srgbClr val="5034C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232691" cy="1827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533085" y="2113462"/>
            <a:ext cx="1033069" cy="1118342"/>
          </a:xfrm>
          <a:custGeom>
            <a:avLst/>
            <a:gdLst/>
            <a:ahLst/>
            <a:cxnLst/>
            <a:rect l="l" t="t" r="r" b="b"/>
            <a:pathLst>
              <a:path w="1033069" h="1118342">
                <a:moveTo>
                  <a:pt x="0" y="0"/>
                </a:moveTo>
                <a:lnTo>
                  <a:pt x="1033069" y="0"/>
                </a:lnTo>
                <a:lnTo>
                  <a:pt x="1033069" y="1118342"/>
                </a:lnTo>
                <a:lnTo>
                  <a:pt x="0" y="1118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28438" y="2091493"/>
            <a:ext cx="6153453" cy="7166807"/>
          </a:xfrm>
          <a:custGeom>
            <a:avLst/>
            <a:gdLst/>
            <a:ahLst/>
            <a:cxnLst/>
            <a:rect l="l" t="t" r="r" b="b"/>
            <a:pathLst>
              <a:path w="6153453" h="7166807">
                <a:moveTo>
                  <a:pt x="0" y="0"/>
                </a:moveTo>
                <a:lnTo>
                  <a:pt x="6153452" y="0"/>
                </a:lnTo>
                <a:lnTo>
                  <a:pt x="6153452" y="7166807"/>
                </a:lnTo>
                <a:lnTo>
                  <a:pt x="0" y="7166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84" r="-2984" b="-18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428438" y="419101"/>
            <a:ext cx="8477250" cy="1200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99"/>
              </a:lnSpc>
            </a:pPr>
            <a:r>
              <a:rPr lang="en-US" sz="7499">
                <a:solidFill>
                  <a:srgbClr val="795FE6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III. DATA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66039" y="6082659"/>
            <a:ext cx="7332006" cy="253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0"/>
              </a:lnSpc>
            </a:pPr>
            <a:r>
              <a:rPr lang="en-US" sz="3000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Two files for each of the six  datasets:</a:t>
            </a:r>
          </a:p>
          <a:p>
            <a:pPr marL="647700" lvl="1" indent="-323850" algn="l">
              <a:lnSpc>
                <a:spcPts val="5310"/>
              </a:lnSpc>
              <a:buFont typeface="Arial"/>
              <a:buChar char="•"/>
            </a:pPr>
            <a:r>
              <a:rPr lang="en-US" sz="3000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.csv: Transactions</a:t>
            </a:r>
          </a:p>
          <a:p>
            <a:pPr marL="647700" lvl="1" indent="-323850" algn="l">
              <a:lnSpc>
                <a:spcPts val="5310"/>
              </a:lnSpc>
              <a:buFont typeface="Arial"/>
              <a:buChar char="•"/>
            </a:pPr>
            <a:r>
              <a:rPr lang="en-US" sz="3000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.txt: Laundering Pattern Transactions</a:t>
            </a:r>
          </a:p>
          <a:p>
            <a:pPr algn="l">
              <a:lnSpc>
                <a:spcPts val="3300"/>
              </a:lnSpc>
            </a:pPr>
            <a:endParaRPr lang="en-US" sz="3000">
              <a:solidFill>
                <a:srgbClr val="F4FFF8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866039" y="3282509"/>
            <a:ext cx="8421961" cy="203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4"/>
              </a:lnSpc>
            </a:pPr>
            <a:r>
              <a:rPr lang="en-US" sz="3002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6 datasets here divided into two groups:</a:t>
            </a:r>
          </a:p>
          <a:p>
            <a:pPr marL="648268" lvl="1" indent="-324134" algn="just">
              <a:lnSpc>
                <a:spcPts val="5404"/>
              </a:lnSpc>
              <a:buFont typeface="Arial"/>
              <a:buChar char="•"/>
            </a:pPr>
            <a:r>
              <a:rPr lang="en-US" sz="3002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Group HI (Higher Illicit Ratio)</a:t>
            </a:r>
          </a:p>
          <a:p>
            <a:pPr marL="648268" lvl="1" indent="-324134" algn="just">
              <a:lnSpc>
                <a:spcPts val="5404"/>
              </a:lnSpc>
              <a:buFont typeface="Arial"/>
              <a:buChar char="•"/>
            </a:pPr>
            <a:r>
              <a:rPr lang="en-US" sz="3002">
                <a:solidFill>
                  <a:srgbClr val="F4FFF8"/>
                </a:solidFill>
                <a:latin typeface="Telegraf"/>
                <a:ea typeface="Telegraf"/>
                <a:cs typeface="Telegraf"/>
                <a:sym typeface="Telegraf"/>
              </a:rPr>
              <a:t>Group LI (Lower Illicit Ratio)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380464" y="9540278"/>
            <a:ext cx="699591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6/18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5246822" y="334777"/>
            <a:ext cx="1616446" cy="1616446"/>
          </a:xfrm>
          <a:custGeom>
            <a:avLst/>
            <a:gdLst/>
            <a:ahLst/>
            <a:cxnLst/>
            <a:rect l="l" t="t" r="r" b="b"/>
            <a:pathLst>
              <a:path w="1616446" h="1616446">
                <a:moveTo>
                  <a:pt x="0" y="0"/>
                </a:moveTo>
                <a:lnTo>
                  <a:pt x="1616446" y="0"/>
                </a:lnTo>
                <a:lnTo>
                  <a:pt x="1616446" y="1616446"/>
                </a:lnTo>
                <a:lnTo>
                  <a:pt x="0" y="161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66750" y="8763438"/>
            <a:ext cx="1514903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00"/>
              </a:lnSpc>
            </a:pPr>
            <a:r>
              <a:rPr lang="en-US" sz="6000">
                <a:solidFill>
                  <a:srgbClr val="5034C4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AML – SAMPLE TRANSACTION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6461452" y="8460452"/>
            <a:ext cx="1159798" cy="1159798"/>
          </a:xfrm>
          <a:custGeom>
            <a:avLst/>
            <a:gdLst/>
            <a:ahLst/>
            <a:cxnLst/>
            <a:rect l="l" t="t" r="r" b="b"/>
            <a:pathLst>
              <a:path w="1159798" h="1159798">
                <a:moveTo>
                  <a:pt x="1159798" y="0"/>
                </a:moveTo>
                <a:lnTo>
                  <a:pt x="0" y="0"/>
                </a:lnTo>
                <a:lnTo>
                  <a:pt x="0" y="1159798"/>
                </a:lnTo>
                <a:lnTo>
                  <a:pt x="1159798" y="1159798"/>
                </a:lnTo>
                <a:lnTo>
                  <a:pt x="11597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33224" y="1952612"/>
            <a:ext cx="14321821" cy="5649163"/>
          </a:xfrm>
          <a:custGeom>
            <a:avLst/>
            <a:gdLst/>
            <a:ahLst/>
            <a:cxnLst/>
            <a:rect l="l" t="t" r="r" b="b"/>
            <a:pathLst>
              <a:path w="14321821" h="5649163">
                <a:moveTo>
                  <a:pt x="0" y="0"/>
                </a:moveTo>
                <a:lnTo>
                  <a:pt x="14321821" y="0"/>
                </a:lnTo>
                <a:lnTo>
                  <a:pt x="14321821" y="5649163"/>
                </a:lnTo>
                <a:lnTo>
                  <a:pt x="0" y="5649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380464" y="9540278"/>
            <a:ext cx="674688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7/18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57983">
            <a:off x="5310914" y="-2439917"/>
            <a:ext cx="11166320" cy="21899658"/>
            <a:chOff x="0" y="0"/>
            <a:chExt cx="2940924" cy="576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0924" cy="5767811"/>
            </a:xfrm>
            <a:custGeom>
              <a:avLst/>
              <a:gdLst/>
              <a:ahLst/>
              <a:cxnLst/>
              <a:rect l="l" t="t" r="r" b="b"/>
              <a:pathLst>
                <a:path w="2940924" h="5767811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0924" cy="5805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334593"/>
            <a:ext cx="6313310" cy="6626566"/>
          </a:xfrm>
          <a:custGeom>
            <a:avLst/>
            <a:gdLst/>
            <a:ahLst/>
            <a:cxnLst/>
            <a:rect l="l" t="t" r="r" b="b"/>
            <a:pathLst>
              <a:path w="6313310" h="6626566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861003" y="5944449"/>
            <a:ext cx="762159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6"/>
              </a:lnSpc>
            </a:pPr>
            <a:r>
              <a:rPr lang="en-US" sz="10505">
                <a:solidFill>
                  <a:srgbClr val="C3EBEF"/>
                </a:solidFill>
                <a:latin typeface="Cabin Bold"/>
                <a:ea typeface="Cabin Bold"/>
                <a:cs typeface="Cabin Bold"/>
                <a:sym typeface="Cabin Bold"/>
              </a:rPr>
              <a:t>Methods</a:t>
            </a:r>
          </a:p>
        </p:txBody>
      </p:sp>
      <p:sp>
        <p:nvSpPr>
          <p:cNvPr id="7" name="Freeform 7"/>
          <p:cNvSpPr/>
          <p:nvPr/>
        </p:nvSpPr>
        <p:spPr>
          <a:xfrm>
            <a:off x="8269954" y="1646458"/>
            <a:ext cx="2608193" cy="2209851"/>
          </a:xfrm>
          <a:custGeom>
            <a:avLst/>
            <a:gdLst/>
            <a:ahLst/>
            <a:cxnLst/>
            <a:rect l="l" t="t" r="r" b="b"/>
            <a:pathLst>
              <a:path w="2608193" h="2209851">
                <a:moveTo>
                  <a:pt x="0" y="0"/>
                </a:moveTo>
                <a:lnTo>
                  <a:pt x="2608193" y="0"/>
                </a:lnTo>
                <a:lnTo>
                  <a:pt x="2608193" y="2209851"/>
                </a:lnTo>
                <a:lnTo>
                  <a:pt x="0" y="2209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431900" y="568361"/>
            <a:ext cx="1239902" cy="1532463"/>
          </a:xfrm>
          <a:custGeom>
            <a:avLst/>
            <a:gdLst/>
            <a:ahLst/>
            <a:cxnLst/>
            <a:rect l="l" t="t" r="r" b="b"/>
            <a:pathLst>
              <a:path w="1239902" h="1532463">
                <a:moveTo>
                  <a:pt x="0" y="0"/>
                </a:moveTo>
                <a:lnTo>
                  <a:pt x="1239902" y="0"/>
                </a:lnTo>
                <a:lnTo>
                  <a:pt x="1239902" y="1532463"/>
                </a:lnTo>
                <a:lnTo>
                  <a:pt x="0" y="1532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380464" y="9540278"/>
            <a:ext cx="714177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8/18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257882"/>
            <a:ext cx="18288000" cy="5029118"/>
            <a:chOff x="0" y="0"/>
            <a:chExt cx="4816593" cy="1324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24541"/>
            </a:xfrm>
            <a:custGeom>
              <a:avLst/>
              <a:gdLst/>
              <a:ahLst/>
              <a:cxnLst/>
              <a:rect l="l" t="t" r="r" b="b"/>
              <a:pathLst>
                <a:path w="4816592" h="1324541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08935" y="1503816"/>
            <a:ext cx="8249112" cy="3639684"/>
          </a:xfrm>
          <a:custGeom>
            <a:avLst/>
            <a:gdLst/>
            <a:ahLst/>
            <a:cxnLst/>
            <a:rect l="l" t="t" r="r" b="b"/>
            <a:pathLst>
              <a:path w="8249112" h="3639684">
                <a:moveTo>
                  <a:pt x="0" y="0"/>
                </a:moveTo>
                <a:lnTo>
                  <a:pt x="8249111" y="0"/>
                </a:lnTo>
                <a:lnTo>
                  <a:pt x="8249111" y="3639684"/>
                </a:lnTo>
                <a:lnTo>
                  <a:pt x="0" y="3639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66336" y="542925"/>
            <a:ext cx="16291441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7AC7CF"/>
                </a:solidFill>
                <a:latin typeface="Cabin Bold"/>
                <a:ea typeface="Cabin Bold"/>
                <a:cs typeface="Cabin Bold"/>
                <a:sym typeface="Cabin Bold"/>
              </a:rPr>
              <a:t>1. Why Apply Graph Neural Networks (GNNs)?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573" y="5794416"/>
            <a:ext cx="8543483" cy="391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Graph Neural Networks (GNNs) provide a powerful alternative to traditional methods by leveraging the structure of financial transaction networks.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Connectivity of Financial Transactions: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Nodes:  nodes represent entities such as bank accounts, individuals, or companies.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5034C4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Edges: Edges represent the financial transactions between these entities.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41499" y="5565816"/>
            <a:ext cx="8946501" cy="415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5"/>
              </a:lnSpc>
            </a:pPr>
            <a:r>
              <a:rPr lang="en-US" sz="2625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Typical Patterns in Financial Networks:</a:t>
            </a:r>
          </a:p>
          <a:p>
            <a:pPr marL="566738" lvl="1" indent="-283369" algn="l">
              <a:lnSpc>
                <a:spcPts val="3675"/>
              </a:lnSpc>
              <a:buFont typeface="Arial"/>
              <a:buChar char="•"/>
            </a:pPr>
            <a:r>
              <a:rPr lang="en-US" sz="2625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Fan-Out Patterns: This occurs when a single account disperses funds across multiple other accounts. </a:t>
            </a:r>
          </a:p>
          <a:p>
            <a:pPr algn="l">
              <a:lnSpc>
                <a:spcPts val="3499"/>
              </a:lnSpc>
            </a:pPr>
            <a:endParaRPr lang="en-US" sz="2625">
              <a:solidFill>
                <a:srgbClr val="5034C4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66738" lvl="1" indent="-283369" algn="l">
              <a:lnSpc>
                <a:spcPts val="3675"/>
              </a:lnSpc>
              <a:buFont typeface="Arial"/>
              <a:buChar char="•"/>
            </a:pPr>
            <a:r>
              <a:rPr lang="en-US" sz="2625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Fan-In Patterns: This pattern is observed when multiple accounts funnel funds into a single account.</a:t>
            </a:r>
          </a:p>
          <a:p>
            <a:pPr algn="l">
              <a:lnSpc>
                <a:spcPts val="3675"/>
              </a:lnSpc>
            </a:pPr>
            <a:endParaRPr lang="en-US" sz="2625">
              <a:solidFill>
                <a:srgbClr val="5034C4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66738" lvl="1" indent="-283369" algn="l">
              <a:lnSpc>
                <a:spcPts val="3675"/>
              </a:lnSpc>
              <a:buFont typeface="Arial"/>
              <a:buChar char="•"/>
            </a:pPr>
            <a:r>
              <a:rPr lang="en-US" sz="2625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Circular Patterns: funds are cycled between accounts, often through multiple layers of transactions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380464" y="9540278"/>
            <a:ext cx="699591" cy="51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9/18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997</Words>
  <Application>Microsoft Office PowerPoint</Application>
  <PresentationFormat>Custom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Cabin Bold</vt:lpstr>
      <vt:lpstr>Agrandir Grand Medium</vt:lpstr>
      <vt:lpstr>Cabin</vt:lpstr>
      <vt:lpstr>Telegraf Bold</vt:lpstr>
      <vt:lpstr>Telegraf</vt:lpstr>
      <vt:lpstr>Arial</vt:lpstr>
      <vt:lpstr>Asap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Anti-Money Laundering Detection with Graph Neural Networks (GNN)</dc:title>
  <cp:lastModifiedBy>Viet Hai</cp:lastModifiedBy>
  <cp:revision>2</cp:revision>
  <dcterms:created xsi:type="dcterms:W3CDTF">2006-08-16T00:00:00Z</dcterms:created>
  <dcterms:modified xsi:type="dcterms:W3CDTF">2025-03-26T15:00:02Z</dcterms:modified>
  <dc:identifier>DAGOTqjZOxo</dc:identifier>
</cp:coreProperties>
</file>