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2" d="100"/>
          <a:sy n="82" d="100"/>
        </p:scale>
        <p:origin x="-1768"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s-ES_tradnl" smtClean="0"/>
              <a:t>Clic para editar título</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lang="en-US"/>
          </a:p>
        </p:txBody>
      </p:sp>
      <p:sp>
        <p:nvSpPr>
          <p:cNvPr id="4" name="Date Placeholder 3"/>
          <p:cNvSpPr>
            <a:spLocks noGrp="1"/>
          </p:cNvSpPr>
          <p:nvPr>
            <p:ph type="dt" sz="half" idx="10"/>
          </p:nvPr>
        </p:nvSpPr>
        <p:spPr/>
        <p:txBody>
          <a:bodyPr/>
          <a:lstStyle/>
          <a:p>
            <a:fld id="{34309DCF-CB68-EF49-AB33-25B346518C3C}" type="datetimeFigureOut">
              <a:rPr lang="es-ES" smtClean="0"/>
              <a:t>07/06/12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2DB3A54-C035-BE42-9CFD-557114801183}" type="slidenum">
              <a:rPr lang="es-ES" smtClean="0"/>
              <a:t>‹Nr.›</a:t>
            </a:fld>
            <a:endParaRPr lang="es-E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a:p>
        </p:txBody>
      </p:sp>
      <p:sp>
        <p:nvSpPr>
          <p:cNvPr id="3" name="Vertical Text Placeholder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4" name="Date Placeholder 3"/>
          <p:cNvSpPr>
            <a:spLocks noGrp="1"/>
          </p:cNvSpPr>
          <p:nvPr>
            <p:ph type="dt" sz="half" idx="10"/>
          </p:nvPr>
        </p:nvSpPr>
        <p:spPr/>
        <p:txBody>
          <a:bodyPr/>
          <a:lstStyle/>
          <a:p>
            <a:fld id="{34309DCF-CB68-EF49-AB33-25B346518C3C}" type="datetimeFigureOut">
              <a:rPr lang="es-ES" smtClean="0"/>
              <a:t>07/06/12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2DB3A54-C035-BE42-9CFD-557114801183}" type="slidenum">
              <a:rPr lang="es-ES" smtClean="0"/>
              <a:t>‹Nr.›</a:t>
            </a:fld>
            <a:endParaRPr lang="es-E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_tradnl" smtClean="0"/>
              <a:t>Clic para editar título</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4" name="Date Placeholder 3"/>
          <p:cNvSpPr>
            <a:spLocks noGrp="1"/>
          </p:cNvSpPr>
          <p:nvPr>
            <p:ph type="dt" sz="half" idx="10"/>
          </p:nvPr>
        </p:nvSpPr>
        <p:spPr/>
        <p:txBody>
          <a:bodyPr/>
          <a:lstStyle/>
          <a:p>
            <a:fld id="{34309DCF-CB68-EF49-AB33-25B346518C3C}" type="datetimeFigureOut">
              <a:rPr lang="es-ES" smtClean="0"/>
              <a:t>07/06/12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2DB3A54-C035-BE42-9CFD-557114801183}" type="slidenum">
              <a:rPr lang="es-ES" smtClean="0"/>
              <a:t>‹Nr.›</a:t>
            </a:fld>
            <a:endParaRPr lang="es-E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a:p>
        </p:txBody>
      </p:sp>
      <p:sp>
        <p:nvSpPr>
          <p:cNvPr id="3" name="Content Placeholder 2"/>
          <p:cNvSpPr>
            <a:spLocks noGrp="1"/>
          </p:cNvSpPr>
          <p:nvPr>
            <p:ph idx="1"/>
          </p:nvPr>
        </p:nvSpPr>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4" name="Date Placeholder 3"/>
          <p:cNvSpPr>
            <a:spLocks noGrp="1"/>
          </p:cNvSpPr>
          <p:nvPr>
            <p:ph type="dt" sz="half" idx="10"/>
          </p:nvPr>
        </p:nvSpPr>
        <p:spPr/>
        <p:txBody>
          <a:bodyPr/>
          <a:lstStyle/>
          <a:p>
            <a:fld id="{34309DCF-CB68-EF49-AB33-25B346518C3C}" type="datetimeFigureOut">
              <a:rPr lang="es-ES" smtClean="0"/>
              <a:t>07/06/12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2DB3A54-C035-BE42-9CFD-557114801183}" type="slidenum">
              <a:rPr lang="es-ES" smtClean="0"/>
              <a:t>‹Nr.›</a:t>
            </a:fld>
            <a:endParaRPr lang="es-E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_tradnl" smtClean="0"/>
              <a:t>Clic para editar título</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Haga clic para modificar el estilo de texto del patrón</a:t>
            </a:r>
          </a:p>
        </p:txBody>
      </p:sp>
      <p:sp>
        <p:nvSpPr>
          <p:cNvPr id="4" name="Date Placeholder 3"/>
          <p:cNvSpPr>
            <a:spLocks noGrp="1"/>
          </p:cNvSpPr>
          <p:nvPr>
            <p:ph type="dt" sz="half" idx="10"/>
          </p:nvPr>
        </p:nvSpPr>
        <p:spPr/>
        <p:txBody>
          <a:bodyPr/>
          <a:lstStyle/>
          <a:p>
            <a:fld id="{34309DCF-CB68-EF49-AB33-25B346518C3C}" type="datetimeFigureOut">
              <a:rPr lang="es-ES" smtClean="0"/>
              <a:t>07/06/12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2DB3A54-C035-BE42-9CFD-557114801183}" type="slidenum">
              <a:rPr lang="es-ES" smtClean="0"/>
              <a:t>‹Nr.›</a:t>
            </a:fld>
            <a:endParaRPr lang="es-E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5" name="Date Placeholder 4"/>
          <p:cNvSpPr>
            <a:spLocks noGrp="1"/>
          </p:cNvSpPr>
          <p:nvPr>
            <p:ph type="dt" sz="half" idx="10"/>
          </p:nvPr>
        </p:nvSpPr>
        <p:spPr/>
        <p:txBody>
          <a:bodyPr/>
          <a:lstStyle/>
          <a:p>
            <a:fld id="{34309DCF-CB68-EF49-AB33-25B346518C3C}" type="datetimeFigureOut">
              <a:rPr lang="es-ES" smtClean="0"/>
              <a:t>07/06/12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2DB3A54-C035-BE42-9CFD-557114801183}" type="slidenum">
              <a:rPr lang="es-ES" smtClean="0"/>
              <a:t>‹Nr.›</a:t>
            </a:fld>
            <a:endParaRPr lang="es-E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smtClean="0"/>
              <a:t>Clic para editar título</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7" name="Date Placeholder 6"/>
          <p:cNvSpPr>
            <a:spLocks noGrp="1"/>
          </p:cNvSpPr>
          <p:nvPr>
            <p:ph type="dt" sz="half" idx="10"/>
          </p:nvPr>
        </p:nvSpPr>
        <p:spPr/>
        <p:txBody>
          <a:bodyPr/>
          <a:lstStyle/>
          <a:p>
            <a:fld id="{34309DCF-CB68-EF49-AB33-25B346518C3C}" type="datetimeFigureOut">
              <a:rPr lang="es-ES" smtClean="0"/>
              <a:t>07/06/12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D2DB3A54-C035-BE42-9CFD-557114801183}" type="slidenum">
              <a:rPr lang="es-ES" smtClean="0"/>
              <a:t>‹Nr.›</a:t>
            </a:fld>
            <a:endParaRPr lang="es-E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a:p>
        </p:txBody>
      </p:sp>
      <p:sp>
        <p:nvSpPr>
          <p:cNvPr id="3" name="Date Placeholder 2"/>
          <p:cNvSpPr>
            <a:spLocks noGrp="1"/>
          </p:cNvSpPr>
          <p:nvPr>
            <p:ph type="dt" sz="half" idx="10"/>
          </p:nvPr>
        </p:nvSpPr>
        <p:spPr/>
        <p:txBody>
          <a:bodyPr/>
          <a:lstStyle/>
          <a:p>
            <a:fld id="{34309DCF-CB68-EF49-AB33-25B346518C3C}" type="datetimeFigureOut">
              <a:rPr lang="es-ES" smtClean="0"/>
              <a:t>07/06/12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D2DB3A54-C035-BE42-9CFD-557114801183}" type="slidenum">
              <a:rPr lang="es-ES" smtClean="0"/>
              <a:t>‹Nr.›</a:t>
            </a:fld>
            <a:endParaRPr lang="es-E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309DCF-CB68-EF49-AB33-25B346518C3C}" type="datetimeFigureOut">
              <a:rPr lang="es-ES" smtClean="0"/>
              <a:t>07/06/12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D2DB3A54-C035-BE42-9CFD-557114801183}" type="slidenum">
              <a:rPr lang="es-ES" smtClean="0"/>
              <a:t>‹Nr.›</a:t>
            </a:fld>
            <a:endParaRPr lang="es-E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_tradnl" smtClean="0"/>
              <a:t>Clic para editar título</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Date Placeholder 4"/>
          <p:cNvSpPr>
            <a:spLocks noGrp="1"/>
          </p:cNvSpPr>
          <p:nvPr>
            <p:ph type="dt" sz="half" idx="10"/>
          </p:nvPr>
        </p:nvSpPr>
        <p:spPr/>
        <p:txBody>
          <a:bodyPr/>
          <a:lstStyle/>
          <a:p>
            <a:fld id="{34309DCF-CB68-EF49-AB33-25B346518C3C}" type="datetimeFigureOut">
              <a:rPr lang="es-ES" smtClean="0"/>
              <a:t>07/06/12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2DB3A54-C035-BE42-9CFD-557114801183}" type="slidenum">
              <a:rPr lang="es-ES" smtClean="0"/>
              <a:t>‹Nr.›</a:t>
            </a:fld>
            <a:endParaRPr lang="es-E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_tradnl" smtClean="0"/>
              <a:t>Clic para editar título</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Arrastre la imagen al marcador de posición o haga clic en el icono para agregar</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Date Placeholder 4"/>
          <p:cNvSpPr>
            <a:spLocks noGrp="1"/>
          </p:cNvSpPr>
          <p:nvPr>
            <p:ph type="dt" sz="half" idx="10"/>
          </p:nvPr>
        </p:nvSpPr>
        <p:spPr/>
        <p:txBody>
          <a:bodyPr/>
          <a:lstStyle/>
          <a:p>
            <a:fld id="{34309DCF-CB68-EF49-AB33-25B346518C3C}" type="datetimeFigureOut">
              <a:rPr lang="es-ES" smtClean="0"/>
              <a:t>07/06/12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2DB3A54-C035-BE42-9CFD-557114801183}" type="slidenum">
              <a:rPr lang="es-ES" smtClean="0"/>
              <a:t>‹Nr.›</a:t>
            </a:fld>
            <a:endParaRPr lang="es-E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smtClean="0"/>
              <a:t>Clic para editar título</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309DCF-CB68-EF49-AB33-25B346518C3C}" type="datetimeFigureOut">
              <a:rPr lang="es-ES" smtClean="0"/>
              <a:t>07/06/12</a:t>
            </a:fld>
            <a:endParaRPr lang="es-E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B3A54-C035-BE42-9CFD-557114801183}" type="slidenum">
              <a:rPr lang="es-ES" smtClean="0"/>
              <a:t>‹Nr.›</a:t>
            </a:fld>
            <a:endParaRPr lang="es-E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641580"/>
            <a:ext cx="7772400" cy="1470025"/>
          </a:xfrm>
        </p:spPr>
        <p:txBody>
          <a:bodyPr/>
          <a:lstStyle/>
          <a:p>
            <a:r>
              <a:rPr lang="is-IS" dirty="0"/>
              <a:t>GESTIÓN DE TRANSACCIONES</a:t>
            </a:r>
            <a:endParaRPr lang="es-ES" dirty="0"/>
          </a:p>
        </p:txBody>
      </p:sp>
      <p:sp>
        <p:nvSpPr>
          <p:cNvPr id="3" name="Subtítulo 2"/>
          <p:cNvSpPr>
            <a:spLocks noGrp="1"/>
          </p:cNvSpPr>
          <p:nvPr>
            <p:ph type="subTitle" idx="1"/>
          </p:nvPr>
        </p:nvSpPr>
        <p:spPr>
          <a:xfrm>
            <a:off x="685800" y="4893021"/>
            <a:ext cx="6400800" cy="1752600"/>
          </a:xfrm>
        </p:spPr>
        <p:txBody>
          <a:bodyPr>
            <a:normAutofit/>
          </a:bodyPr>
          <a:lstStyle/>
          <a:p>
            <a:pPr algn="l"/>
            <a:r>
              <a:rPr lang="es-ES" sz="2400" dirty="0" smtClean="0"/>
              <a:t>Nombre: Aguirre Yoder</a:t>
            </a:r>
          </a:p>
          <a:p>
            <a:pPr algn="l"/>
            <a:r>
              <a:rPr lang="es-ES" sz="2400" dirty="0" smtClean="0"/>
              <a:t>Fecha: 07-06-2012</a:t>
            </a:r>
            <a:endParaRPr lang="es-ES" sz="2400" dirty="0"/>
          </a:p>
        </p:txBody>
      </p:sp>
      <p:pic>
        <p:nvPicPr>
          <p:cNvPr id="4" name="Imagen 3"/>
          <p:cNvPicPr>
            <a:picLocks noChangeAspect="1"/>
          </p:cNvPicPr>
          <p:nvPr/>
        </p:nvPicPr>
        <p:blipFill>
          <a:blip r:embed="rId2"/>
          <a:stretch>
            <a:fillRect/>
          </a:stretch>
        </p:blipFill>
        <p:spPr>
          <a:xfrm>
            <a:off x="1404426" y="254079"/>
            <a:ext cx="6541153" cy="2247900"/>
          </a:xfrm>
          <a:prstGeom prst="rect">
            <a:avLst/>
          </a:prstGeom>
        </p:spPr>
      </p:pic>
    </p:spTree>
    <p:extLst>
      <p:ext uri="{BB962C8B-B14F-4D97-AF65-F5344CB8AC3E}">
        <p14:creationId xmlns:p14="http://schemas.microsoft.com/office/powerpoint/2010/main" val="2405400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Soporte de transacciones.- </a:t>
            </a:r>
            <a:endParaRPr lang="es-ES" dirty="0"/>
          </a:p>
        </p:txBody>
      </p:sp>
      <p:sp>
        <p:nvSpPr>
          <p:cNvPr id="4" name="Rectángulo 3"/>
          <p:cNvSpPr/>
          <p:nvPr/>
        </p:nvSpPr>
        <p:spPr>
          <a:xfrm>
            <a:off x="457200" y="1660694"/>
            <a:ext cx="8229600" cy="4401205"/>
          </a:xfrm>
          <a:prstGeom prst="rect">
            <a:avLst/>
          </a:prstGeom>
        </p:spPr>
        <p:txBody>
          <a:bodyPr wrap="square">
            <a:spAutoFit/>
          </a:bodyPr>
          <a:lstStyle/>
          <a:p>
            <a:pPr algn="just"/>
            <a:r>
              <a:rPr lang="es-ES_tradnl" sz="2000" dirty="0" smtClean="0"/>
              <a:t>Una transacción es una acción o serie de acciones llevada a cabo por un único usuario o por un programa de aplicación y que lee y actualiza el contenido de la base de datos. Es una unidad lógica de trabajo de la base de datos, puede tener uno de dos resultados: Éxito o sin éxito. Una transacción debe poseer las siguientes propiedades: </a:t>
            </a:r>
          </a:p>
          <a:p>
            <a:pPr algn="just"/>
            <a:endParaRPr lang="es-ES_tradnl" sz="2000" dirty="0" smtClean="0"/>
          </a:p>
          <a:p>
            <a:pPr algn="just"/>
            <a:r>
              <a:rPr lang="es-ES_tradnl" sz="2000" dirty="0" smtClean="0"/>
              <a:t>•	Atomicidad </a:t>
            </a:r>
          </a:p>
          <a:p>
            <a:pPr algn="just"/>
            <a:r>
              <a:rPr lang="es-ES_tradnl" sz="2000" dirty="0" smtClean="0"/>
              <a:t>•	Coherencia</a:t>
            </a:r>
          </a:p>
          <a:p>
            <a:pPr algn="just"/>
            <a:r>
              <a:rPr lang="es-ES_tradnl" sz="2000" dirty="0" smtClean="0"/>
              <a:t>•	Aislamiento </a:t>
            </a:r>
          </a:p>
          <a:p>
            <a:pPr algn="just"/>
            <a:r>
              <a:rPr lang="es-ES_tradnl" sz="2000" dirty="0" smtClean="0"/>
              <a:t>•	Permanencia </a:t>
            </a:r>
          </a:p>
          <a:p>
            <a:pPr algn="just"/>
            <a:endParaRPr lang="es-ES_tradnl" sz="2000" dirty="0"/>
          </a:p>
          <a:p>
            <a:pPr algn="just"/>
            <a:r>
              <a:rPr lang="es-ES_tradnl" sz="2000" dirty="0" smtClean="0"/>
              <a:t>La atomicidad y la permanencia son responsabilidad del subsistema de recuperación; el aislamiento y hasta cierto punto, la coherencia son responsabilidad del subsistema de control de concurrencia.</a:t>
            </a:r>
            <a:endParaRPr lang="es-ES" sz="2000" dirty="0"/>
          </a:p>
        </p:txBody>
      </p:sp>
    </p:spTree>
    <p:extLst>
      <p:ext uri="{BB962C8B-B14F-4D97-AF65-F5344CB8AC3E}">
        <p14:creationId xmlns:p14="http://schemas.microsoft.com/office/powerpoint/2010/main" val="571377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Control de Concurrencia.- </a:t>
            </a:r>
            <a:endParaRPr lang="es-ES" dirty="0"/>
          </a:p>
        </p:txBody>
      </p:sp>
      <p:sp>
        <p:nvSpPr>
          <p:cNvPr id="4" name="Rectángulo 3"/>
          <p:cNvSpPr/>
          <p:nvPr/>
        </p:nvSpPr>
        <p:spPr>
          <a:xfrm>
            <a:off x="457200" y="1968673"/>
            <a:ext cx="8229600" cy="2862322"/>
          </a:xfrm>
          <a:prstGeom prst="rect">
            <a:avLst/>
          </a:prstGeom>
        </p:spPr>
        <p:txBody>
          <a:bodyPr wrap="square">
            <a:spAutoFit/>
          </a:bodyPr>
          <a:lstStyle/>
          <a:p>
            <a:r>
              <a:rPr lang="es-ES_tradnl" sz="2000" dirty="0" smtClean="0"/>
              <a:t>Es el proceso de gestionar operaciones simultaneas en la base de datos sin que éstas interfieran entre sí, es necesario cuando se permita a múltiples usuarios acceder a la base de datos simultáneamente. Se presentan tres problemas provocados por la concurrencia: </a:t>
            </a:r>
          </a:p>
          <a:p>
            <a:endParaRPr lang="es-ES_tradnl" sz="2000" dirty="0" smtClean="0"/>
          </a:p>
          <a:p>
            <a:r>
              <a:rPr lang="es-ES_tradnl" sz="2000" dirty="0" smtClean="0"/>
              <a:t>•	El problema de la actualización perdida</a:t>
            </a:r>
          </a:p>
          <a:p>
            <a:r>
              <a:rPr lang="es-ES_tradnl" sz="2000" dirty="0" smtClean="0"/>
              <a:t>•	El problema de la dependencia no confirmada</a:t>
            </a:r>
          </a:p>
          <a:p>
            <a:r>
              <a:rPr lang="es-ES_tradnl" sz="2000" dirty="0" smtClean="0"/>
              <a:t>•	El problema del análisis incoherente </a:t>
            </a:r>
          </a:p>
          <a:p>
            <a:endParaRPr lang="es-ES" sz="2000" dirty="0"/>
          </a:p>
        </p:txBody>
      </p:sp>
    </p:spTree>
    <p:extLst>
      <p:ext uri="{BB962C8B-B14F-4D97-AF65-F5344CB8AC3E}">
        <p14:creationId xmlns:p14="http://schemas.microsoft.com/office/powerpoint/2010/main" val="1850805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err="1"/>
              <a:t>Serializabilidad</a:t>
            </a:r>
            <a:r>
              <a:rPr lang="es-ES_tradnl" dirty="0"/>
              <a:t> y </a:t>
            </a:r>
            <a:r>
              <a:rPr lang="es-ES_tradnl" dirty="0" err="1"/>
              <a:t>Recuperabilidad</a:t>
            </a:r>
            <a:r>
              <a:rPr lang="es-ES_tradnl" dirty="0"/>
              <a:t>.- </a:t>
            </a:r>
            <a:endParaRPr lang="es-ES" dirty="0"/>
          </a:p>
        </p:txBody>
      </p:sp>
      <p:sp>
        <p:nvSpPr>
          <p:cNvPr id="4" name="Rectángulo 3"/>
          <p:cNvSpPr/>
          <p:nvPr/>
        </p:nvSpPr>
        <p:spPr>
          <a:xfrm>
            <a:off x="457200" y="1616947"/>
            <a:ext cx="8229600" cy="3477875"/>
          </a:xfrm>
          <a:prstGeom prst="rect">
            <a:avLst/>
          </a:prstGeom>
        </p:spPr>
        <p:txBody>
          <a:bodyPr wrap="square">
            <a:spAutoFit/>
          </a:bodyPr>
          <a:lstStyle/>
          <a:p>
            <a:pPr algn="just"/>
            <a:r>
              <a:rPr lang="es-ES_tradnl" sz="2000" dirty="0" smtClean="0"/>
              <a:t>Una planificación muestra una secuencia de las operaciones realizadas por un conjunto de transacciones concurrentes que preserva el orden de las operaciones en cada una de las transacciones individuales. </a:t>
            </a:r>
          </a:p>
          <a:p>
            <a:pPr algn="just"/>
            <a:endParaRPr lang="es-ES_tradnl" sz="2000" dirty="0"/>
          </a:p>
          <a:p>
            <a:pPr algn="just"/>
            <a:r>
              <a:rPr lang="es-ES_tradnl" sz="2000" dirty="0" smtClean="0"/>
              <a:t>El objetivo de la </a:t>
            </a:r>
            <a:r>
              <a:rPr lang="es-ES_tradnl" sz="2000" dirty="0" err="1" smtClean="0"/>
              <a:t>serializabilidad</a:t>
            </a:r>
            <a:r>
              <a:rPr lang="es-ES_tradnl" sz="2000" dirty="0" smtClean="0"/>
              <a:t> es encontrar planificaciones no serie que permitan ejecutar concurrentemente las transacciones sin que éstas interfieran entre sí, produciendo un estado de la base de datos al que pueda llegarse mediante una ejecución en serie. La planificación recuperable es una planificación en la que, para cada par de transacciones Ti y </a:t>
            </a:r>
            <a:r>
              <a:rPr lang="es-ES_tradnl" sz="2000" dirty="0" err="1" smtClean="0"/>
              <a:t>Tj</a:t>
            </a:r>
            <a:r>
              <a:rPr lang="es-ES_tradnl" sz="2000" dirty="0" smtClean="0"/>
              <a:t>, si </a:t>
            </a:r>
            <a:r>
              <a:rPr lang="es-ES_tradnl" sz="2000" dirty="0" err="1" smtClean="0"/>
              <a:t>Tj</a:t>
            </a:r>
            <a:r>
              <a:rPr lang="es-ES_tradnl" sz="2000" dirty="0" smtClean="0"/>
              <a:t> lee un elemento de datos previamente escrito por Ti, entonces la operación de confirmación de Ti procede a la operación de confirmación de </a:t>
            </a:r>
            <a:r>
              <a:rPr lang="es-ES_tradnl" sz="2000" dirty="0" err="1" smtClean="0"/>
              <a:t>Tj</a:t>
            </a:r>
            <a:r>
              <a:rPr lang="es-ES_tradnl" sz="2000" dirty="0" smtClean="0"/>
              <a:t>. </a:t>
            </a:r>
            <a:endParaRPr lang="es-ES" sz="2000" dirty="0"/>
          </a:p>
        </p:txBody>
      </p:sp>
    </p:spTree>
    <p:extLst>
      <p:ext uri="{BB962C8B-B14F-4D97-AF65-F5344CB8AC3E}">
        <p14:creationId xmlns:p14="http://schemas.microsoft.com/office/powerpoint/2010/main" val="4187431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Métodos de Bloqueo.</a:t>
            </a:r>
            <a:endParaRPr lang="es-ES" dirty="0"/>
          </a:p>
        </p:txBody>
      </p:sp>
      <p:sp>
        <p:nvSpPr>
          <p:cNvPr id="4" name="Rectángulo 3"/>
          <p:cNvSpPr/>
          <p:nvPr/>
        </p:nvSpPr>
        <p:spPr>
          <a:xfrm>
            <a:off x="457200" y="2039069"/>
            <a:ext cx="8229600" cy="3170099"/>
          </a:xfrm>
          <a:prstGeom prst="rect">
            <a:avLst/>
          </a:prstGeom>
        </p:spPr>
        <p:txBody>
          <a:bodyPr wrap="square">
            <a:spAutoFit/>
          </a:bodyPr>
          <a:lstStyle/>
          <a:p>
            <a:pPr algn="just"/>
            <a:r>
              <a:rPr lang="es-ES_tradnl" sz="2000" dirty="0" smtClean="0"/>
              <a:t>Son la técnica más ampliamente utilizada para garantizar la </a:t>
            </a:r>
            <a:r>
              <a:rPr lang="es-ES_tradnl" sz="2000" dirty="0" err="1" smtClean="0"/>
              <a:t>seriabilidad</a:t>
            </a:r>
            <a:r>
              <a:rPr lang="es-ES_tradnl" sz="2000" dirty="0" smtClean="0"/>
              <a:t> de las transacciones concurrentes. El bloqueo evita que otra transacción modifique el elemento o que incluso lo lea en caso de tener un bloqueo exclusivo. Las reglas básicas del bloqueo son:</a:t>
            </a:r>
          </a:p>
          <a:p>
            <a:pPr algn="just"/>
            <a:endParaRPr lang="es-ES_tradnl" sz="2000" dirty="0" smtClean="0"/>
          </a:p>
          <a:p>
            <a:pPr algn="just"/>
            <a:r>
              <a:rPr lang="es-ES_tradnl" sz="2000" dirty="0" smtClean="0"/>
              <a:t>•	Bloqueo compartido</a:t>
            </a:r>
          </a:p>
          <a:p>
            <a:pPr algn="just"/>
            <a:r>
              <a:rPr lang="es-ES_tradnl" sz="2000" dirty="0" smtClean="0"/>
              <a:t>•	Bloqueo exclusivo</a:t>
            </a:r>
          </a:p>
          <a:p>
            <a:pPr algn="just"/>
            <a:endParaRPr lang="es-ES_tradnl" sz="2000" dirty="0" smtClean="0"/>
          </a:p>
          <a:p>
            <a:pPr algn="just"/>
            <a:r>
              <a:rPr lang="es-ES_tradnl" sz="2000" dirty="0" smtClean="0"/>
              <a:t>Para garantizar la </a:t>
            </a:r>
            <a:r>
              <a:rPr lang="es-ES_tradnl" sz="2000" dirty="0" err="1" smtClean="0"/>
              <a:t>serializabilidad</a:t>
            </a:r>
            <a:r>
              <a:rPr lang="es-ES_tradnl" sz="2000" dirty="0" smtClean="0"/>
              <a:t> son el bloqueo en dos fases(2PL) y el marcado temporal.</a:t>
            </a:r>
            <a:endParaRPr lang="es-ES" sz="2000" dirty="0"/>
          </a:p>
        </p:txBody>
      </p:sp>
    </p:spTree>
    <p:extLst>
      <p:ext uri="{BB962C8B-B14F-4D97-AF65-F5344CB8AC3E}">
        <p14:creationId xmlns:p14="http://schemas.microsoft.com/office/powerpoint/2010/main" val="3241495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Técnicas Optimistas .- </a:t>
            </a:r>
            <a:endParaRPr lang="es-ES" dirty="0"/>
          </a:p>
        </p:txBody>
      </p:sp>
      <p:sp>
        <p:nvSpPr>
          <p:cNvPr id="5" name="Rectángulo 4"/>
          <p:cNvSpPr/>
          <p:nvPr/>
        </p:nvSpPr>
        <p:spPr>
          <a:xfrm>
            <a:off x="457200" y="1300809"/>
            <a:ext cx="8229600" cy="2246769"/>
          </a:xfrm>
          <a:prstGeom prst="rect">
            <a:avLst/>
          </a:prstGeom>
        </p:spPr>
        <p:txBody>
          <a:bodyPr wrap="square">
            <a:spAutoFit/>
          </a:bodyPr>
          <a:lstStyle/>
          <a:p>
            <a:pPr algn="just"/>
            <a:r>
              <a:rPr lang="es-ES_tradnl" sz="2000" dirty="0" smtClean="0"/>
              <a:t>Están basadas en la suposición de que los conflictos son raros y de que resulta más eficiente permitir que las transacciones continúen sin imponer ningún retardo para garantizar la </a:t>
            </a:r>
            <a:r>
              <a:rPr lang="es-ES_tradnl" sz="2000" dirty="0" err="1" smtClean="0"/>
              <a:t>serializabilidad</a:t>
            </a:r>
            <a:r>
              <a:rPr lang="es-ES_tradnl" sz="2000" dirty="0" smtClean="0"/>
              <a:t>. Existen 2 o 3 fases en cualquier protocolo de control de concurrencia optimista:</a:t>
            </a:r>
          </a:p>
          <a:p>
            <a:pPr algn="just"/>
            <a:r>
              <a:rPr lang="es-ES_tradnl" sz="2000" dirty="0" smtClean="0"/>
              <a:t>•	Fase de lectura </a:t>
            </a:r>
          </a:p>
          <a:p>
            <a:pPr algn="just"/>
            <a:r>
              <a:rPr lang="es-ES_tradnl" sz="2000" dirty="0" smtClean="0"/>
              <a:t>•	Fase de Validación </a:t>
            </a:r>
          </a:p>
          <a:p>
            <a:pPr algn="just"/>
            <a:r>
              <a:rPr lang="es-ES_tradnl" sz="2000" dirty="0" smtClean="0"/>
              <a:t>•	Fase de escritura</a:t>
            </a:r>
            <a:endParaRPr lang="es-ES" sz="2000" dirty="0"/>
          </a:p>
        </p:txBody>
      </p:sp>
      <p:sp>
        <p:nvSpPr>
          <p:cNvPr id="6" name="Título 1"/>
          <p:cNvSpPr txBox="1">
            <a:spLocks/>
          </p:cNvSpPr>
          <p:nvPr/>
        </p:nvSpPr>
        <p:spPr>
          <a:xfrm>
            <a:off x="457200" y="3344291"/>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dirty="0"/>
              <a:t>Interbloqueos.- </a:t>
            </a:r>
            <a:r>
              <a:rPr lang="es-ES_tradnl" dirty="0" smtClean="0"/>
              <a:t> </a:t>
            </a:r>
            <a:endParaRPr lang="es-ES" dirty="0"/>
          </a:p>
        </p:txBody>
      </p:sp>
      <p:sp>
        <p:nvSpPr>
          <p:cNvPr id="7" name="Rectángulo 6"/>
          <p:cNvSpPr/>
          <p:nvPr/>
        </p:nvSpPr>
        <p:spPr>
          <a:xfrm>
            <a:off x="272500" y="4487291"/>
            <a:ext cx="8414300" cy="1938992"/>
          </a:xfrm>
          <a:prstGeom prst="rect">
            <a:avLst/>
          </a:prstGeom>
        </p:spPr>
        <p:txBody>
          <a:bodyPr wrap="square">
            <a:spAutoFit/>
          </a:bodyPr>
          <a:lstStyle/>
          <a:p>
            <a:pPr algn="just"/>
            <a:r>
              <a:rPr lang="es-ES_tradnl" sz="2000" dirty="0"/>
              <a:t>Interbloqueos.- Es una situación de impase que puede resultar cunado dos o más transacciones están esperando a que se liberen bloqueos establecidos por la otra transacción, la única forma de romper un interbloqueo una vez que ha sucedido es abortar una o más de las transacciones. Hay tres técnicas generales para gestionar los interbloqueos: temporizaciones, prevención de interbloqueos y detección, y recuperación de interbloqueos.</a:t>
            </a:r>
            <a:endParaRPr lang="es-ES" sz="2000" dirty="0"/>
          </a:p>
        </p:txBody>
      </p:sp>
    </p:spTree>
    <p:extLst>
      <p:ext uri="{BB962C8B-B14F-4D97-AF65-F5344CB8AC3E}">
        <p14:creationId xmlns:p14="http://schemas.microsoft.com/office/powerpoint/2010/main" val="2461043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Modelos Avanzados.- </a:t>
            </a:r>
            <a:endParaRPr lang="es-ES" dirty="0"/>
          </a:p>
        </p:txBody>
      </p:sp>
      <p:sp>
        <p:nvSpPr>
          <p:cNvPr id="4" name="Rectángulo 3"/>
          <p:cNvSpPr/>
          <p:nvPr/>
        </p:nvSpPr>
        <p:spPr>
          <a:xfrm>
            <a:off x="457200" y="1951672"/>
            <a:ext cx="8229600" cy="1015663"/>
          </a:xfrm>
          <a:prstGeom prst="rect">
            <a:avLst/>
          </a:prstGeom>
        </p:spPr>
        <p:txBody>
          <a:bodyPr wrap="square">
            <a:spAutoFit/>
          </a:bodyPr>
          <a:lstStyle/>
          <a:p>
            <a:pPr algn="just"/>
            <a:r>
              <a:rPr lang="es-ES_tradnl" sz="2000" dirty="0" smtClean="0"/>
              <a:t>Se incluyen las transacciones anidadas, las sagas, las transacciones multinivel, las transacciones de reestructuración dinámica y los modelos de flujo de trabajo.</a:t>
            </a:r>
            <a:endParaRPr lang="es-ES" sz="2000" dirty="0"/>
          </a:p>
        </p:txBody>
      </p:sp>
    </p:spTree>
    <p:extLst>
      <p:ext uri="{BB962C8B-B14F-4D97-AF65-F5344CB8AC3E}">
        <p14:creationId xmlns:p14="http://schemas.microsoft.com/office/powerpoint/2010/main" val="4001116159"/>
      </p:ext>
    </p:extLst>
  </p:cSld>
  <p:clrMapOvr>
    <a:masterClrMapping/>
  </p:clrMapOvr>
</p:sld>
</file>

<file path=ppt/theme/theme1.xml><?xml version="1.0" encoding="utf-8"?>
<a:theme xmlns:a="http://schemas.openxmlformats.org/drawingml/2006/main" name="Negr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Negro .thmx</Template>
  <TotalTime>20</TotalTime>
  <Words>464</Words>
  <Application>Microsoft Macintosh PowerPoint</Application>
  <PresentationFormat>Presentación en pantalla (4:3)</PresentationFormat>
  <Paragraphs>38</Paragraphs>
  <Slides>7</Slides>
  <Notes>0</Notes>
  <HiddenSlides>0</HiddenSlides>
  <MMClips>0</MMClips>
  <ScaleCrop>false</ScaleCrop>
  <HeadingPairs>
    <vt:vector size="4" baseType="variant">
      <vt:variant>
        <vt:lpstr>Tema</vt:lpstr>
      </vt:variant>
      <vt:variant>
        <vt:i4>1</vt:i4>
      </vt:variant>
      <vt:variant>
        <vt:lpstr>Títulos de diapositiva</vt:lpstr>
      </vt:variant>
      <vt:variant>
        <vt:i4>7</vt:i4>
      </vt:variant>
    </vt:vector>
  </HeadingPairs>
  <TitlesOfParts>
    <vt:vector size="8" baseType="lpstr">
      <vt:lpstr>Negro</vt:lpstr>
      <vt:lpstr>GESTIÓN DE TRANSACCIONES</vt:lpstr>
      <vt:lpstr>Soporte de transacciones.- </vt:lpstr>
      <vt:lpstr>Control de Concurrencia.- </vt:lpstr>
      <vt:lpstr>Serializabilidad y Recuperabilidad.- </vt:lpstr>
      <vt:lpstr>Métodos de Bloqueo.</vt:lpstr>
      <vt:lpstr>Técnicas Optimistas .- </vt:lpstr>
      <vt:lpstr>Modelos Avanzados.- </vt:lpstr>
    </vt:vector>
  </TitlesOfParts>
  <Company>crismajovi@gmail.com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GESTIÓN DE TRANSACCIONES</dc:title>
  <dc:creator>Cristian José Villamagua</dc:creator>
  <cp:lastModifiedBy>Cristian José Villamagua</cp:lastModifiedBy>
  <cp:revision>2</cp:revision>
  <dcterms:created xsi:type="dcterms:W3CDTF">2012-06-07T15:13:39Z</dcterms:created>
  <dcterms:modified xsi:type="dcterms:W3CDTF">2012-06-07T15:33:55Z</dcterms:modified>
</cp:coreProperties>
</file>