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7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07/06/12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07/06/12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07/06/12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07/06/12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07/06/12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07/06/12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07/06/12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07/06/12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07/06/12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07/06/12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07/06/12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07/06/12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863655"/>
            <a:ext cx="7772400" cy="1470025"/>
          </a:xfrm>
        </p:spPr>
        <p:txBody>
          <a:bodyPr>
            <a:normAutofit/>
          </a:bodyPr>
          <a:lstStyle/>
          <a:p>
            <a:r>
              <a:rPr lang="es-ES_tradnl" dirty="0"/>
              <a:t>Cómo escribir la sección de Materiales </a:t>
            </a:r>
            <a:r>
              <a:rPr lang="es-ES_tradnl" dirty="0" smtClean="0"/>
              <a:t>y </a:t>
            </a:r>
            <a:r>
              <a:rPr lang="es-ES_tradnl" dirty="0"/>
              <a:t>métodos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4559378"/>
            <a:ext cx="6400800" cy="1752600"/>
          </a:xfrm>
        </p:spPr>
        <p:txBody>
          <a:bodyPr/>
          <a:lstStyle/>
          <a:p>
            <a:pPr algn="l"/>
            <a:r>
              <a:rPr lang="es-ES" dirty="0" smtClean="0"/>
              <a:t>Integrantes:</a:t>
            </a:r>
          </a:p>
          <a:p>
            <a:pPr marL="457200" indent="-457200" algn="l">
              <a:buFont typeface="Wingdings" charset="2"/>
              <a:buChar char="u"/>
            </a:pPr>
            <a:r>
              <a:rPr lang="es-ES" dirty="0" smtClean="0"/>
              <a:t> Aguirre Yoder.</a:t>
            </a:r>
          </a:p>
          <a:p>
            <a:pPr marL="457200" indent="-457200" algn="l">
              <a:buFont typeface="Wingdings" charset="2"/>
              <a:buChar char="u"/>
            </a:pPr>
            <a:r>
              <a:rPr lang="es-ES" dirty="0" err="1" smtClean="0"/>
              <a:t>Galvez</a:t>
            </a:r>
            <a:r>
              <a:rPr lang="es-ES" dirty="0" smtClean="0"/>
              <a:t> Carlos.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32" y="248567"/>
            <a:ext cx="7374872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3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Materiales</a:t>
            </a:r>
            <a:br>
              <a:rPr lang="es-ES_tradnl" dirty="0"/>
            </a:b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457200" y="1635499"/>
            <a:ext cx="8229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_tradnl" dirty="0"/>
          </a:p>
          <a:p>
            <a:r>
              <a:rPr lang="es-ES_tradnl" dirty="0"/>
              <a:t>Se debe incluir especificaciones técnicas y las cantidades exactas de los mismos, así</a:t>
            </a:r>
          </a:p>
          <a:p>
            <a:r>
              <a:rPr lang="es-ES_tradnl" dirty="0"/>
              <a:t>como la procedencia o el método de preparación</a:t>
            </a:r>
          </a:p>
          <a:p>
            <a:r>
              <a:rPr lang="es-ES_tradnl" dirty="0"/>
              <a:t>Hay que abstenerse de ocupar nombres comerciales: normalmente se prefiere utilizar</a:t>
            </a:r>
          </a:p>
          <a:p>
            <a:r>
              <a:rPr lang="es-ES_tradnl" dirty="0"/>
              <a:t>los nombre genérico o químicos.</a:t>
            </a:r>
          </a:p>
          <a:p>
            <a:r>
              <a:rPr lang="es-ES_tradnl" dirty="0"/>
              <a:t>Es probable que la denominación genérica se conozca en todo el mundo mientras</a:t>
            </a:r>
          </a:p>
          <a:p>
            <a:r>
              <a:rPr lang="es-ES_tradnl" dirty="0"/>
              <a:t>que el nombre patentado puede ser conocido en el país de origen.</a:t>
            </a:r>
          </a:p>
          <a:p>
            <a:r>
              <a:rPr lang="es-ES_tradnl" dirty="0"/>
              <a:t>Cunado se utilicen nombres comercial que por lo general son marcas registradas</a:t>
            </a:r>
          </a:p>
          <a:p>
            <a:r>
              <a:rPr lang="es-ES_tradnl" dirty="0"/>
              <a:t>deberán escribirse con mayúsculas.</a:t>
            </a:r>
          </a:p>
          <a:p>
            <a:r>
              <a:rPr lang="es-ES_tradnl" dirty="0"/>
              <a:t>Ejemplo:</a:t>
            </a:r>
          </a:p>
          <a:p>
            <a:r>
              <a:rPr lang="es-ES_tradnl" dirty="0"/>
              <a:t>Teflón</a:t>
            </a:r>
          </a:p>
          <a:p>
            <a:r>
              <a:rPr lang="es-ES_tradnl" dirty="0"/>
              <a:t>Para distinguirlos de los nombres genéricos deberá escribirse el nombre comercial</a:t>
            </a:r>
          </a:p>
          <a:p>
            <a:r>
              <a:rPr lang="es-ES_tradnl" dirty="0"/>
              <a:t>Seguido del nombre genérico.</a:t>
            </a:r>
          </a:p>
          <a:p>
            <a:r>
              <a:rPr lang="es-ES_tradnl" dirty="0"/>
              <a:t>Ejemplo:</a:t>
            </a:r>
          </a:p>
          <a:p>
            <a:r>
              <a:rPr lang="es-ES_tradnl" dirty="0" err="1"/>
              <a:t>Kleenex</a:t>
            </a:r>
            <a:r>
              <a:rPr lang="es-ES_tradnl" dirty="0"/>
              <a:t>, pañuelos de papel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042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Métodos</a:t>
            </a:r>
            <a:br>
              <a:rPr lang="es-ES_tradnl" dirty="0"/>
            </a:b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642624" y="1128983"/>
            <a:ext cx="804417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_tradnl" dirty="0"/>
          </a:p>
          <a:p>
            <a:pPr algn="just"/>
            <a:r>
              <a:rPr lang="es-ES_tradnl" sz="2000" dirty="0"/>
              <a:t>El orden de presentación ordinario es </a:t>
            </a:r>
            <a:r>
              <a:rPr lang="es-ES_tradnl" sz="2000" dirty="0" smtClean="0"/>
              <a:t>el cronológico</a:t>
            </a:r>
            <a:r>
              <a:rPr lang="es-ES_tradnl" sz="2000" dirty="0"/>
              <a:t>, los método relacionado </a:t>
            </a:r>
            <a:r>
              <a:rPr lang="es-ES_tradnl" sz="2000" dirty="0" smtClean="0"/>
              <a:t>deberán describirse </a:t>
            </a:r>
            <a:r>
              <a:rPr lang="es-ES_tradnl" sz="2000" dirty="0"/>
              <a:t>juntos y no siempre se podrá </a:t>
            </a:r>
            <a:r>
              <a:rPr lang="es-ES_tradnl" sz="2000" dirty="0" smtClean="0"/>
              <a:t>seguir una </a:t>
            </a:r>
            <a:r>
              <a:rPr lang="es-ES_tradnl" sz="2000" dirty="0"/>
              <a:t>secuencia cronológica estricta</a:t>
            </a:r>
            <a:r>
              <a:rPr lang="es-ES_tradnl" sz="2000" dirty="0" smtClean="0"/>
              <a:t>.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57200" y="274269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/>
              <a:t/>
            </a:r>
            <a:br>
              <a:rPr lang="es-ES_tradnl" dirty="0" smtClean="0"/>
            </a:br>
            <a:endParaRPr lang="es-ES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609600" y="273172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/>
              <a:t>Subtítulos </a:t>
            </a:r>
            <a:br>
              <a:rPr lang="es-ES_tradnl" dirty="0" smtClean="0"/>
            </a:b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642624" y="3856242"/>
            <a:ext cx="80441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2000" dirty="0"/>
              <a:t>La parte de materiales y métodos es la </a:t>
            </a:r>
            <a:r>
              <a:rPr lang="es-ES_tradnl" sz="2000" dirty="0" smtClean="0"/>
              <a:t>primera parte </a:t>
            </a:r>
            <a:r>
              <a:rPr lang="es-ES_tradnl" sz="2000" dirty="0"/>
              <a:t>donde deben </a:t>
            </a:r>
            <a:r>
              <a:rPr lang="es-ES_tradnl" sz="2000" dirty="0" smtClean="0"/>
              <a:t>utilizarse subtítulos</a:t>
            </a:r>
            <a:r>
              <a:rPr lang="es-ES_tradnl" sz="2000" dirty="0"/>
              <a:t>. </a:t>
            </a:r>
            <a:r>
              <a:rPr lang="es-ES_tradnl" sz="2000" dirty="0" smtClean="0"/>
              <a:t>Siempre q </a:t>
            </a:r>
            <a:r>
              <a:rPr lang="es-ES_tradnl" sz="2000" dirty="0"/>
              <a:t>sea posible habrá que formar </a:t>
            </a:r>
            <a:r>
              <a:rPr lang="es-ES_tradnl" sz="2000" dirty="0" smtClean="0"/>
              <a:t>subtítulos que </a:t>
            </a:r>
            <a:r>
              <a:rPr lang="es-ES_tradnl" sz="2000" dirty="0"/>
              <a:t>casen con </a:t>
            </a:r>
            <a:r>
              <a:rPr lang="es-ES_tradnl" sz="2000" dirty="0" smtClean="0"/>
              <a:t>los resultados </a:t>
            </a:r>
            <a:r>
              <a:rPr lang="es-ES_tradnl" sz="2000" dirty="0"/>
              <a:t>utilizados en </a:t>
            </a:r>
            <a:r>
              <a:rPr lang="es-ES_tradnl" sz="2000" dirty="0" smtClean="0"/>
              <a:t>los resultados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493079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Mediciones y </a:t>
            </a:r>
            <a:r>
              <a:rPr lang="es-ES_tradnl" dirty="0" smtClean="0"/>
              <a:t>análisis 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85266" y="1742189"/>
            <a:ext cx="8956298" cy="4308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s-ES_tradnl" sz="2000" dirty="0"/>
              <a:t>Los métodos son análogos a las recetas de cocina</a:t>
            </a:r>
            <a:r>
              <a:rPr lang="es-ES_tradnl" sz="2000" dirty="0" smtClean="0"/>
              <a:t>.</a:t>
            </a:r>
          </a:p>
          <a:p>
            <a:pPr algn="just"/>
            <a:endParaRPr lang="es-ES_tradnl" sz="2000" dirty="0" smtClean="0"/>
          </a:p>
          <a:p>
            <a:pPr marL="342900" indent="-342900" algn="just">
              <a:buFont typeface="Arial"/>
              <a:buChar char="•"/>
            </a:pPr>
            <a:r>
              <a:rPr lang="es-ES_tradnl" sz="2000" dirty="0"/>
              <a:t>Las preguntas sobre el </a:t>
            </a:r>
            <a:r>
              <a:rPr lang="es-ES_tradnl" sz="2000" dirty="0" smtClean="0"/>
              <a:t>“como” </a:t>
            </a:r>
            <a:r>
              <a:rPr lang="es-ES_tradnl" sz="2000" dirty="0"/>
              <a:t>y el </a:t>
            </a:r>
            <a:r>
              <a:rPr lang="es-ES_tradnl" sz="2000" dirty="0" smtClean="0"/>
              <a:t>“cuanto” </a:t>
            </a:r>
            <a:r>
              <a:rPr lang="es-ES_tradnl" sz="2000" dirty="0"/>
              <a:t>debe responderlas con </a:t>
            </a:r>
            <a:r>
              <a:rPr lang="es-ES_tradnl" sz="2000" dirty="0" smtClean="0"/>
              <a:t>exactitud</a:t>
            </a:r>
          </a:p>
          <a:p>
            <a:pPr algn="just"/>
            <a:r>
              <a:rPr lang="es-ES_tradnl" sz="2000" dirty="0" smtClean="0"/>
              <a:t>el </a:t>
            </a:r>
            <a:r>
              <a:rPr lang="es-ES_tradnl" sz="2000" dirty="0"/>
              <a:t>autor y no de- </a:t>
            </a:r>
            <a:r>
              <a:rPr lang="es-ES_tradnl" sz="2000" dirty="0" err="1"/>
              <a:t>jarlas</a:t>
            </a:r>
            <a:r>
              <a:rPr lang="es-ES_tradnl" sz="2000" dirty="0"/>
              <a:t> para que el </a:t>
            </a:r>
            <a:r>
              <a:rPr lang="es-ES_tradnl" sz="2000" dirty="0" smtClean="0"/>
              <a:t>arbitro </a:t>
            </a:r>
            <a:r>
              <a:rPr lang="es-ES_tradnl" sz="2000" dirty="0"/>
              <a:t>o el lector se devanen los sesos. </a:t>
            </a:r>
          </a:p>
          <a:p>
            <a:pPr algn="just"/>
            <a:endParaRPr lang="es-ES_tradnl" sz="2000" dirty="0" smtClean="0"/>
          </a:p>
          <a:p>
            <a:pPr marL="342900" indent="-342900" algn="just">
              <a:buFont typeface="Arial"/>
              <a:buChar char="•"/>
            </a:pPr>
            <a:r>
              <a:rPr lang="es-ES_tradnl" sz="2000" dirty="0"/>
              <a:t>Los </a:t>
            </a:r>
            <a:r>
              <a:rPr lang="es-ES_tradnl" sz="2000" dirty="0" smtClean="0"/>
              <a:t>análisis estadísticos </a:t>
            </a:r>
            <a:r>
              <a:rPr lang="es-ES_tradnl" sz="2000" dirty="0"/>
              <a:t>son a menudo necesarios, pero se deben pre- sentar y </a:t>
            </a:r>
            <a:endParaRPr lang="es-ES_tradnl" sz="2000" dirty="0" smtClean="0"/>
          </a:p>
          <a:p>
            <a:pPr algn="just"/>
            <a:r>
              <a:rPr lang="es-ES_tradnl" sz="2000" dirty="0" smtClean="0"/>
              <a:t>examinar </a:t>
            </a:r>
            <a:r>
              <a:rPr lang="es-ES_tradnl" sz="2000" dirty="0"/>
              <a:t>los datos, no las </a:t>
            </a:r>
            <a:r>
              <a:rPr lang="es-ES_tradnl" sz="2000" dirty="0" smtClean="0"/>
              <a:t>estadísticas. </a:t>
            </a:r>
          </a:p>
          <a:p>
            <a:pPr algn="just"/>
            <a:endParaRPr lang="es-ES_tradnl" sz="2000" dirty="0"/>
          </a:p>
          <a:p>
            <a:pPr marL="342900" indent="-342900" algn="just">
              <a:buFont typeface="Arial"/>
              <a:buChar char="•"/>
            </a:pPr>
            <a:r>
              <a:rPr lang="es-ES_tradnl" sz="2000" dirty="0"/>
              <a:t>Generalmente, una larga </a:t>
            </a:r>
            <a:r>
              <a:rPr lang="es-ES_tradnl" sz="2000" dirty="0" smtClean="0"/>
              <a:t>descripción </a:t>
            </a:r>
            <a:r>
              <a:rPr lang="es-ES_tradnl" sz="2000" dirty="0"/>
              <a:t>de </a:t>
            </a:r>
            <a:r>
              <a:rPr lang="es-ES_tradnl" sz="2000" dirty="0" smtClean="0"/>
              <a:t>métodos estadísticos </a:t>
            </a:r>
            <a:r>
              <a:rPr lang="es-ES_tradnl" sz="2000" dirty="0"/>
              <a:t>indica que el autor </a:t>
            </a:r>
            <a:endParaRPr lang="es-ES_tradnl" sz="2000" dirty="0" smtClean="0"/>
          </a:p>
          <a:p>
            <a:pPr algn="just"/>
            <a:r>
              <a:rPr lang="es-ES_tradnl" sz="2000" dirty="0" smtClean="0"/>
              <a:t>ha </a:t>
            </a:r>
            <a:r>
              <a:rPr lang="es-ES_tradnl" sz="2000" dirty="0"/>
              <a:t>adquirido re- </a:t>
            </a:r>
            <a:r>
              <a:rPr lang="es-ES_tradnl" sz="2000" dirty="0" err="1"/>
              <a:t>cientemente</a:t>
            </a:r>
            <a:r>
              <a:rPr lang="es-ES_tradnl" sz="2000" dirty="0"/>
              <a:t> esa </a:t>
            </a:r>
            <a:r>
              <a:rPr lang="es-ES_tradnl" sz="2000" dirty="0" smtClean="0"/>
              <a:t>información </a:t>
            </a:r>
            <a:r>
              <a:rPr lang="es-ES_tradnl" sz="2000" dirty="0"/>
              <a:t>y cree que los lectores necesitan </a:t>
            </a:r>
            <a:r>
              <a:rPr lang="es-ES_tradnl" sz="2000" dirty="0" smtClean="0"/>
              <a:t>ser</a:t>
            </a:r>
          </a:p>
          <a:p>
            <a:pPr algn="just"/>
            <a:r>
              <a:rPr lang="es-ES_tradnl" sz="2000" dirty="0" smtClean="0"/>
              <a:t>igual</a:t>
            </a:r>
            <a:r>
              <a:rPr lang="es-ES_tradnl" sz="2000" dirty="0"/>
              <a:t>- mente ilustrados. </a:t>
            </a:r>
          </a:p>
          <a:p>
            <a:endParaRPr lang="es-ES_tradnl" dirty="0" smtClean="0"/>
          </a:p>
          <a:p>
            <a:endParaRPr lang="es-ES_tradnl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587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7" y="0"/>
            <a:ext cx="9112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66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Necesidad de las referencias 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457200" y="1984293"/>
            <a:ext cx="82296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s-ES_tradnl" sz="2000" dirty="0"/>
              <a:t>Si su método es nuevo (inédito), proporcione </a:t>
            </a:r>
            <a:r>
              <a:rPr lang="es-ES_tradnl" sz="2000" i="1" dirty="0"/>
              <a:t>todos </a:t>
            </a:r>
            <a:r>
              <a:rPr lang="es-ES_tradnl" sz="2000" dirty="0"/>
              <a:t>los detalles necesarios</a:t>
            </a:r>
            <a:r>
              <a:rPr lang="es-ES_tradnl" sz="2000" dirty="0" smtClean="0"/>
              <a:t>.</a:t>
            </a:r>
          </a:p>
          <a:p>
            <a:endParaRPr lang="es-ES_tradnl" sz="2000" dirty="0" smtClean="0"/>
          </a:p>
          <a:p>
            <a:pPr marL="342900" indent="-342900">
              <a:buFont typeface="Arial"/>
              <a:buChar char="•"/>
            </a:pPr>
            <a:r>
              <a:rPr lang="es-ES_tradnl" sz="2000" dirty="0"/>
              <a:t>Sin embargo, si el </a:t>
            </a:r>
            <a:r>
              <a:rPr lang="es-ES_tradnl" sz="2000" dirty="0" smtClean="0"/>
              <a:t>método </a:t>
            </a:r>
            <a:r>
              <a:rPr lang="es-ES_tradnl" sz="2000" dirty="0"/>
              <a:t>se ha publicado anterior- mente en una revista ordinaria, solo debe indicar la referencia </a:t>
            </a:r>
            <a:r>
              <a:rPr lang="es-ES_tradnl" sz="2000" dirty="0" smtClean="0"/>
              <a:t>bibliográfica. </a:t>
            </a:r>
          </a:p>
          <a:p>
            <a:endParaRPr lang="es-ES_tradnl" sz="2000" dirty="0"/>
          </a:p>
          <a:p>
            <a:pPr marL="342900" indent="-342900">
              <a:buFont typeface="Arial"/>
              <a:buChar char="•"/>
            </a:pPr>
            <a:r>
              <a:rPr lang="es-ES_tradnl" sz="2000" dirty="0"/>
              <a:t>Si se emplean </a:t>
            </a:r>
            <a:r>
              <a:rPr lang="es-ES_tradnl" sz="2000" dirty="0" smtClean="0"/>
              <a:t>común mente </a:t>
            </a:r>
            <a:r>
              <a:rPr lang="es-ES_tradnl" sz="2000" dirty="0"/>
              <a:t>varios </a:t>
            </a:r>
            <a:r>
              <a:rPr lang="es-ES_tradnl" sz="2000" dirty="0" smtClean="0"/>
              <a:t>métodos </a:t>
            </a:r>
            <a:r>
              <a:rPr lang="es-ES_tradnl" sz="2000" dirty="0"/>
              <a:t>alternativos, resultará </a:t>
            </a:r>
            <a:r>
              <a:rPr lang="es-ES_tradnl" sz="2000" dirty="0" smtClean="0"/>
              <a:t>útil </a:t>
            </a:r>
            <a:r>
              <a:rPr lang="es-ES_tradnl" sz="2000" dirty="0"/>
              <a:t>identificar el </a:t>
            </a:r>
            <a:r>
              <a:rPr lang="es-ES_tradnl" sz="2000" dirty="0" smtClean="0"/>
              <a:t>método </a:t>
            </a:r>
            <a:r>
              <a:rPr lang="es-ES_tradnl" sz="2000" dirty="0"/>
              <a:t>brevemente y citar la </a:t>
            </a:r>
            <a:r>
              <a:rPr lang="es-ES_tradnl" sz="2000" dirty="0" smtClean="0"/>
              <a:t>referencia. </a:t>
            </a:r>
            <a:endParaRPr lang="es-ES_tradnl" sz="2000" dirty="0"/>
          </a:p>
          <a:p>
            <a:endParaRPr lang="es-ES_tradnl" dirty="0" smtClean="0"/>
          </a:p>
          <a:p>
            <a:endParaRPr lang="es-ES_tradnl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55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Presentación </a:t>
            </a:r>
            <a:r>
              <a:rPr lang="es-ES_tradnl" dirty="0"/>
              <a:t>de datos en cuadros 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572336" y="2784010"/>
            <a:ext cx="81144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dirty="0"/>
              <a:t>Un método, cepa, etc. utilizado en solo uno de varios </a:t>
            </a:r>
            <a:r>
              <a:rPr lang="es-ES_tradnl" sz="2000" dirty="0" smtClean="0"/>
              <a:t>experimentos</a:t>
            </a:r>
          </a:p>
          <a:p>
            <a:r>
              <a:rPr lang="es-ES_tradnl" sz="2000" dirty="0" smtClean="0"/>
              <a:t> incluidos </a:t>
            </a:r>
            <a:r>
              <a:rPr lang="es-ES_tradnl" sz="2000" dirty="0"/>
              <a:t>en el artículo deberá describirse en la sección de Resultados o, si es suficientemente breve, en una nota de pie a un cuadro o en el pie de una figura.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378905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Forma correcta y </a:t>
            </a:r>
            <a:r>
              <a:rPr lang="es-ES_tradnl" dirty="0" smtClean="0"/>
              <a:t>gramática 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457200" y="1728880"/>
            <a:ext cx="8229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s-ES_tradnl" sz="2000" dirty="0"/>
              <a:t>Solo hay una regla para una sección de Materiales y métodos bien escrita: debe darse suficiente información para que los experimentos </a:t>
            </a:r>
            <a:r>
              <a:rPr lang="es-ES_tradnl" sz="2000" dirty="0" smtClean="0"/>
              <a:t>puedan </a:t>
            </a:r>
            <a:r>
              <a:rPr lang="es-ES_tradnl" sz="2000" dirty="0"/>
              <a:t>ser reproducidos por un colega competente</a:t>
            </a:r>
            <a:r>
              <a:rPr lang="es-ES_tradnl" sz="2000" dirty="0" smtClean="0"/>
              <a:t>.</a:t>
            </a:r>
          </a:p>
          <a:p>
            <a:endParaRPr lang="es-ES_tradnl" sz="2000" dirty="0"/>
          </a:p>
          <a:p>
            <a:pPr marL="342900" indent="-342900">
              <a:buFont typeface="Arial"/>
              <a:buChar char="•"/>
            </a:pPr>
            <a:r>
              <a:rPr lang="es-ES_tradnl" sz="2000" dirty="0"/>
              <a:t>U</a:t>
            </a:r>
            <a:r>
              <a:rPr lang="es-ES_tradnl" sz="2000" dirty="0" smtClean="0"/>
              <a:t>na </a:t>
            </a:r>
            <a:r>
              <a:rPr lang="es-ES_tradnl" sz="2000" dirty="0"/>
              <a:t>buena forma de evitar que el </a:t>
            </a:r>
            <a:r>
              <a:rPr lang="es-ES_tradnl" sz="2000" dirty="0" smtClean="0"/>
              <a:t>manuscrito </a:t>
            </a:r>
            <a:r>
              <a:rPr lang="es-ES_tradnl" sz="2000" dirty="0"/>
              <a:t>sea rechazado), consiste en dar una copia del texto terminado a un colega y preguntarle si puede entender los </a:t>
            </a:r>
            <a:r>
              <a:rPr lang="es-ES_tradnl" sz="2000" dirty="0" smtClean="0"/>
              <a:t>métodos. </a:t>
            </a:r>
            <a:endParaRPr lang="es-ES_tradnl" sz="2000" dirty="0"/>
          </a:p>
          <a:p>
            <a:endParaRPr lang="es-ES" sz="2000" dirty="0" smtClean="0"/>
          </a:p>
          <a:p>
            <a:pPr marL="342900" indent="-342900">
              <a:buFont typeface="Arial"/>
              <a:buChar char="•"/>
            </a:pPr>
            <a:r>
              <a:rPr lang="es-ES_tradnl" sz="2000" dirty="0"/>
              <a:t>Los errores de </a:t>
            </a:r>
            <a:r>
              <a:rPr lang="es-ES_tradnl" sz="2000" dirty="0" smtClean="0"/>
              <a:t>gramática </a:t>
            </a:r>
            <a:r>
              <a:rPr lang="es-ES_tradnl" sz="2000" dirty="0"/>
              <a:t>y </a:t>
            </a:r>
            <a:r>
              <a:rPr lang="es-ES_tradnl" sz="2000" dirty="0" smtClean="0"/>
              <a:t>puntuación </a:t>
            </a:r>
            <a:r>
              <a:rPr lang="es-ES_tradnl" sz="2000" dirty="0"/>
              <a:t>no siempre son graves; el </a:t>
            </a:r>
            <a:r>
              <a:rPr lang="es-ES_tradnl" sz="2000" dirty="0" smtClean="0"/>
              <a:t>significado </a:t>
            </a:r>
            <a:r>
              <a:rPr lang="es-ES_tradnl" sz="2000" dirty="0"/>
              <a:t>de los conceptos generales, expresado en la </a:t>
            </a:r>
            <a:r>
              <a:rPr lang="es-ES_tradnl" sz="2000" dirty="0" smtClean="0"/>
              <a:t>Introducción </a:t>
            </a:r>
            <a:r>
              <a:rPr lang="es-ES_tradnl" sz="2000" dirty="0"/>
              <a:t>y la </a:t>
            </a:r>
            <a:r>
              <a:rPr lang="es-ES_tradnl" sz="2000" dirty="0" smtClean="0"/>
              <a:t>Discusión, </a:t>
            </a:r>
            <a:r>
              <a:rPr lang="es-ES_tradnl" sz="2000" dirty="0"/>
              <a:t>suele sobrevivir a un poco de </a:t>
            </a:r>
            <a:r>
              <a:rPr lang="es-ES_tradnl" sz="2000" dirty="0" smtClean="0"/>
              <a:t>confusión lingüística. </a:t>
            </a:r>
          </a:p>
          <a:p>
            <a:endParaRPr lang="es-ES_tradnl" sz="2000" dirty="0"/>
          </a:p>
          <a:p>
            <a:endParaRPr lang="es-ES_tradnl" sz="2000" dirty="0"/>
          </a:p>
          <a:p>
            <a:endParaRPr lang="es-ES" sz="2000" dirty="0" smtClean="0"/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286931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381173" y="2294925"/>
            <a:ext cx="7662073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Nombre: </a:t>
            </a:r>
            <a:r>
              <a:rPr lang="en-US" sz="2400" dirty="0"/>
              <a:t>Robert A. </a:t>
            </a:r>
            <a:r>
              <a:rPr lang="en-US" sz="2400" dirty="0" smtClean="0"/>
              <a:t>Day.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 smtClean="0"/>
              <a:t>Edicion</a:t>
            </a:r>
            <a:r>
              <a:rPr lang="en-US" sz="2400" dirty="0" smtClean="0"/>
              <a:t>: </a:t>
            </a:r>
            <a:r>
              <a:rPr lang="es-ES_tradnl" sz="2400" dirty="0"/>
              <a:t>Tercera </a:t>
            </a:r>
            <a:r>
              <a:rPr lang="es-ES_tradnl" sz="2400" dirty="0" err="1"/>
              <a:t>edición</a:t>
            </a:r>
            <a:r>
              <a:rPr lang="es-ES_tradnl" sz="2400" dirty="0"/>
              <a:t> en </a:t>
            </a:r>
            <a:r>
              <a:rPr lang="es-ES_tradnl" sz="2400" dirty="0" err="1"/>
              <a:t>español</a:t>
            </a:r>
            <a:r>
              <a:rPr lang="es-ES_tradnl" sz="2400" dirty="0"/>
              <a:t> </a:t>
            </a:r>
            <a:r>
              <a:rPr lang="es-ES_tradnl" sz="2400" dirty="0" smtClean="0"/>
              <a:t>.</a:t>
            </a:r>
          </a:p>
          <a:p>
            <a:pPr algn="ctr"/>
            <a:endParaRPr lang="es-ES_tradnl" sz="2400" dirty="0"/>
          </a:p>
          <a:p>
            <a:pPr algn="ctr"/>
            <a:r>
              <a:rPr lang="en-US" sz="2400" dirty="0" smtClean="0"/>
              <a:t> </a:t>
            </a:r>
            <a:r>
              <a:rPr lang="en-US" sz="2400" dirty="0" err="1" smtClean="0"/>
              <a:t>Titulo</a:t>
            </a:r>
            <a:r>
              <a:rPr lang="en-US" sz="2400" dirty="0" smtClean="0"/>
              <a:t> del </a:t>
            </a:r>
            <a:r>
              <a:rPr lang="en-US" sz="2400" dirty="0" err="1" smtClean="0"/>
              <a:t>libro</a:t>
            </a:r>
            <a:r>
              <a:rPr lang="en-US" sz="2400" dirty="0" smtClean="0"/>
              <a:t>: </a:t>
            </a:r>
            <a:r>
              <a:rPr lang="es-ES_tradnl" sz="2400" dirty="0" err="1"/>
              <a:t>Cómo</a:t>
            </a:r>
            <a:r>
              <a:rPr lang="es-ES_tradnl" sz="2400" dirty="0"/>
              <a:t> escribir y publicar trabajos </a:t>
            </a:r>
            <a:r>
              <a:rPr lang="es-ES_tradnl" sz="2400" dirty="0" err="1" smtClean="0"/>
              <a:t>científicos</a:t>
            </a:r>
            <a:endParaRPr lang="es-ES_tradnl" sz="2400" dirty="0" smtClean="0"/>
          </a:p>
          <a:p>
            <a:pPr algn="ctr"/>
            <a:endParaRPr lang="es-ES_tradnl" sz="2400" dirty="0"/>
          </a:p>
          <a:p>
            <a:pPr algn="ctr"/>
            <a:r>
              <a:rPr lang="es-ES_tradnl" sz="2400" dirty="0" err="1" smtClean="0"/>
              <a:t>Publicacion</a:t>
            </a:r>
            <a:r>
              <a:rPr lang="es-ES_tradnl" sz="2400" dirty="0" smtClean="0"/>
              <a:t> : </a:t>
            </a:r>
            <a:r>
              <a:rPr lang="es-ES_tradnl" sz="2400" dirty="0" err="1"/>
              <a:t>Publicación</a:t>
            </a:r>
            <a:r>
              <a:rPr lang="es-ES_tradnl" sz="2400" dirty="0"/>
              <a:t> </a:t>
            </a:r>
            <a:r>
              <a:rPr lang="es-ES_tradnl" sz="2400" dirty="0" err="1"/>
              <a:t>Científica</a:t>
            </a:r>
            <a:r>
              <a:rPr lang="es-ES_tradnl" sz="2400" dirty="0"/>
              <a:t> y </a:t>
            </a:r>
            <a:r>
              <a:rPr lang="es-ES_tradnl" sz="2400" dirty="0" err="1"/>
              <a:t>Técnica</a:t>
            </a:r>
            <a:r>
              <a:rPr lang="es-ES_tradnl" sz="2400" dirty="0"/>
              <a:t> No. 598 2005 </a:t>
            </a:r>
            <a:endParaRPr lang="es-ES_tradnl" sz="2400" dirty="0"/>
          </a:p>
          <a:p>
            <a:r>
              <a:rPr lang="es-ES_tradnl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8817218"/>
      </p:ext>
    </p:extLst>
  </p:cSld>
  <p:clrMapOvr>
    <a:masterClrMapping/>
  </p:clrMapOvr>
</p:sld>
</file>

<file path=ppt/theme/theme1.xml><?xml version="1.0" encoding="utf-8"?>
<a:theme xmlns:a="http://schemas.openxmlformats.org/drawingml/2006/main" name=" Negro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Negro .thmx</Template>
  <TotalTime>98</TotalTime>
  <Words>543</Words>
  <Application>Microsoft Macintosh PowerPoint</Application>
  <PresentationFormat>Presentación en pantalla (4:3)</PresentationFormat>
  <Paragraphs>66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 Negro </vt:lpstr>
      <vt:lpstr>Cómo escribir la sección de Materiales y métodos</vt:lpstr>
      <vt:lpstr>Materiales </vt:lpstr>
      <vt:lpstr>Métodos </vt:lpstr>
      <vt:lpstr>Mediciones y análisis </vt:lpstr>
      <vt:lpstr>Presentación de PowerPoint</vt:lpstr>
      <vt:lpstr>Necesidad de las referencias </vt:lpstr>
      <vt:lpstr>Presentación de datos en cuadros </vt:lpstr>
      <vt:lpstr>Forma correcta y gramática </vt:lpstr>
      <vt:lpstr>Bibliografía</vt:lpstr>
    </vt:vector>
  </TitlesOfParts>
  <Company>crismajovi@gmail.com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Cómo escribir la sección de Materiales y métodos</dc:title>
  <dc:creator>Cristian José Villamagua</dc:creator>
  <cp:lastModifiedBy>Cristian José Villamagua</cp:lastModifiedBy>
  <cp:revision>9</cp:revision>
  <dcterms:created xsi:type="dcterms:W3CDTF">2012-06-07T04:36:37Z</dcterms:created>
  <dcterms:modified xsi:type="dcterms:W3CDTF">2012-06-07T15:51:34Z</dcterms:modified>
</cp:coreProperties>
</file>