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Narrow-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9a2a213b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9a2a213b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9a2a213b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9a2a213b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9a2a213b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9a2a213b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a2a213b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a2a213b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9a2a213b5_1_1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9a2a213b5_1_1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9a2a213b5_1_1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9a2a213b5_1_1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9a2a213b5_1_1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9a2a213b5_1_1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9a2a213b5_1_1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9a2a213b5_1_1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49a63133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9a63133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9a63133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9a63133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49a2a213b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49a2a213b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9a2a213b5_1_1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9a2a213b5_1_1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49a2a213b5_1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9a2a213b5_1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9a2a213b5_1_1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9a2a213b5_1_1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9a2a213b5_1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9a2a213b5_1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49a2a213b5_1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49a2a213b5_1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9a2a213b5_1_1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9a2a213b5_1_1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9a2a213b5_1_1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9a2a213b5_1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107275" y="183300"/>
            <a:ext cx="7136700" cy="79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U.T.P.L</a:t>
            </a:r>
            <a:endParaRPr/>
          </a:p>
        </p:txBody>
      </p:sp>
      <p:sp>
        <p:nvSpPr>
          <p:cNvPr id="67" name="Google Shape;67;p13"/>
          <p:cNvSpPr txBox="1"/>
          <p:nvPr>
            <p:ph idx="1" type="subTitle"/>
          </p:nvPr>
        </p:nvSpPr>
        <p:spPr>
          <a:xfrm>
            <a:off x="2185225" y="1224675"/>
            <a:ext cx="4659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Tema: Kubernetes</a:t>
            </a:r>
            <a:endParaRPr/>
          </a:p>
        </p:txBody>
      </p:sp>
      <p:sp>
        <p:nvSpPr>
          <p:cNvPr id="68" name="Google Shape;68;p13"/>
          <p:cNvSpPr txBox="1"/>
          <p:nvPr>
            <p:ph idx="1" type="subTitle"/>
          </p:nvPr>
        </p:nvSpPr>
        <p:spPr>
          <a:xfrm>
            <a:off x="2242500" y="2571750"/>
            <a:ext cx="46590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Integrantes</a:t>
            </a:r>
            <a:r>
              <a:rPr lang="es"/>
              <a:t>: Yoder Rivadeneira</a:t>
            </a:r>
            <a:endParaRPr/>
          </a:p>
          <a:p>
            <a:pPr indent="0" lvl="0" marL="0" rtl="0" algn="ctr">
              <a:spcBef>
                <a:spcPts val="0"/>
              </a:spcBef>
              <a:spcAft>
                <a:spcPts val="0"/>
              </a:spcAft>
              <a:buNone/>
            </a:pPr>
            <a:r>
              <a:rPr lang="es"/>
              <a:t>                      Jonathan Méndez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Diferencias entre escenarios</a:t>
            </a:r>
            <a:endParaRPr/>
          </a:p>
        </p:txBody>
      </p:sp>
      <p:sp>
        <p:nvSpPr>
          <p:cNvPr id="124" name="Google Shape;124;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Times New Roman"/>
              <a:buChar char="●"/>
            </a:pPr>
            <a:r>
              <a:rPr lang="es" sz="1400">
                <a:solidFill>
                  <a:srgbClr val="000000"/>
                </a:solidFill>
                <a:highlight>
                  <a:srgbClr val="FFFFFF"/>
                </a:highlight>
                <a:latin typeface="Times New Roman"/>
                <a:ea typeface="Times New Roman"/>
                <a:cs typeface="Times New Roman"/>
                <a:sym typeface="Times New Roman"/>
              </a:rPr>
              <a:t>En el primer escenario se cae ese nodo  hasta que todos los contenedores vuelven a ser creados en el resto tarda un poco.</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s" sz="1400">
                <a:solidFill>
                  <a:srgbClr val="000000"/>
                </a:solidFill>
                <a:highlight>
                  <a:srgbClr val="FFFFFF"/>
                </a:highlight>
                <a:latin typeface="Times New Roman"/>
                <a:ea typeface="Times New Roman"/>
                <a:cs typeface="Times New Roman"/>
                <a:sym typeface="Times New Roman"/>
              </a:rPr>
              <a:t>Contrario a lo que sucede en el segundo escenario el impacto es menor.</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a:t>
            </a:r>
            <a:endParaRPr/>
          </a:p>
        </p:txBody>
      </p:sp>
      <p:sp>
        <p:nvSpPr>
          <p:cNvPr id="130" name="Google Shape;130;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lang="es" sz="1400">
                <a:solidFill>
                  <a:srgbClr val="000000"/>
                </a:solidFill>
                <a:highlight>
                  <a:srgbClr val="FFFFFF"/>
                </a:highlight>
                <a:latin typeface="Times New Roman"/>
                <a:ea typeface="Times New Roman"/>
                <a:cs typeface="Times New Roman"/>
                <a:sym typeface="Times New Roman"/>
              </a:rPr>
              <a:t>Se tiene un contenedor con una aplicación Web “Wordpress”, la cual utiliza una base de datos, un programa para almacenar información y cuando se hace una petición wordpress consulta a la base de datos la información que debe devolver la procesa y la devuelve al cliente.</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31" name="Google Shape;131;p23"/>
          <p:cNvPicPr preferRelativeResize="0"/>
          <p:nvPr/>
        </p:nvPicPr>
        <p:blipFill>
          <a:blip r:embed="rId3">
            <a:alphaModFix/>
          </a:blip>
          <a:stretch>
            <a:fillRect/>
          </a:stretch>
        </p:blipFill>
        <p:spPr>
          <a:xfrm>
            <a:off x="263475" y="2176525"/>
            <a:ext cx="8520600" cy="2620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qué se gestiona los contenedores?</a:t>
            </a:r>
            <a:endParaRPr/>
          </a:p>
        </p:txBody>
      </p:sp>
      <p:sp>
        <p:nvSpPr>
          <p:cNvPr id="137" name="Google Shape;137;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Times New Roman"/>
              <a:buChar char="●"/>
            </a:pPr>
            <a:r>
              <a:rPr lang="es" sz="1400">
                <a:solidFill>
                  <a:srgbClr val="000000"/>
                </a:solidFill>
                <a:highlight>
                  <a:srgbClr val="FFFFFF"/>
                </a:highlight>
                <a:latin typeface="Times New Roman"/>
                <a:ea typeface="Times New Roman"/>
                <a:cs typeface="Times New Roman"/>
                <a:sym typeface="Times New Roman"/>
              </a:rPr>
              <a:t>Si no se gestiona todo eso como hace el programa para que sepa a dónde consultar, como hacer la configuración, etc.</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s" sz="1400">
                <a:solidFill>
                  <a:srgbClr val="000000"/>
                </a:solidFill>
                <a:highlight>
                  <a:srgbClr val="FFFFFF"/>
                </a:highlight>
                <a:latin typeface="Times New Roman"/>
                <a:ea typeface="Times New Roman"/>
                <a:cs typeface="Times New Roman"/>
                <a:sym typeface="Times New Roman"/>
              </a:rPr>
              <a:t>Entonces kubernetes lo que hace es distribuir de la mejor forma posible entre todos los nodos las cargas de los contenedores es decir en lugar de tener todos los contenedores en el mismo nodo, distribuirlos para que todos tengan la misma carga.</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qué se gestiona los contenedores?</a:t>
            </a:r>
            <a:endParaRPr/>
          </a:p>
        </p:txBody>
      </p:sp>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000000"/>
              </a:buClr>
              <a:buSzPts val="1400"/>
              <a:buFont typeface="Times New Roman"/>
              <a:buChar char="●"/>
            </a:pPr>
            <a:r>
              <a:rPr lang="es" sz="1400">
                <a:solidFill>
                  <a:srgbClr val="000000"/>
                </a:solidFill>
                <a:highlight>
                  <a:srgbClr val="FFFFFF"/>
                </a:highlight>
                <a:latin typeface="Times New Roman"/>
                <a:ea typeface="Times New Roman"/>
                <a:cs typeface="Times New Roman"/>
                <a:sym typeface="Times New Roman"/>
              </a:rPr>
              <a:t>Si un desarrollador quiere que una aplicación se comunique con otra aplicación no se debe preocupar porque nodo ha caído o que ip tiene ese contenedor simplemente se hace la llamada a la aplicación.</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Char char="●"/>
            </a:pPr>
            <a:r>
              <a:rPr lang="es" sz="1400">
                <a:solidFill>
                  <a:srgbClr val="000000"/>
                </a:solidFill>
                <a:highlight>
                  <a:srgbClr val="FFFFFF"/>
                </a:highlight>
                <a:latin typeface="Times New Roman"/>
                <a:ea typeface="Times New Roman"/>
                <a:cs typeface="Times New Roman"/>
                <a:sym typeface="Times New Roman"/>
              </a:rPr>
              <a:t>Ejemplo si entra una consulta Web? de la web pasa a la aplicación web de la aplicación pasa a la base de datos, sin importar la IP que tenga la base de datos eso ya administra kubernetes.</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Ejemplo de kubernetes</a:t>
            </a:r>
            <a:endParaRPr/>
          </a:p>
          <a:p>
            <a:pPr indent="0" lvl="0" marL="38100" marR="38100" rtl="0" algn="l">
              <a:lnSpc>
                <a:spcPct val="115000"/>
              </a:lnSpc>
              <a:spcBef>
                <a:spcPts val="0"/>
              </a:spcBef>
              <a:spcAft>
                <a:spcPts val="0"/>
              </a:spcAft>
              <a:buNone/>
            </a:pPr>
            <a:r>
              <a:t/>
            </a:r>
            <a:endParaRPr b="0" sz="1000">
              <a:solidFill>
                <a:srgbClr val="000000"/>
              </a:solidFill>
              <a:latin typeface="Courier New"/>
              <a:ea typeface="Courier New"/>
              <a:cs typeface="Courier New"/>
              <a:sym typeface="Courier New"/>
            </a:endParaRPr>
          </a:p>
          <a:p>
            <a:pPr indent="0" lvl="0" marL="38100" marR="38100" rtl="0" algn="l">
              <a:lnSpc>
                <a:spcPct val="115000"/>
              </a:lnSpc>
              <a:spcBef>
                <a:spcPts val="0"/>
              </a:spcBef>
              <a:spcAft>
                <a:spcPts val="0"/>
              </a:spcAft>
              <a:buNone/>
            </a:pPr>
            <a:r>
              <a:t/>
            </a:r>
            <a:endParaRPr b="0" sz="1000">
              <a:solidFill>
                <a:srgbClr val="000000"/>
              </a:solidFill>
              <a:latin typeface="Courier New"/>
              <a:ea typeface="Courier New"/>
              <a:cs typeface="Courier New"/>
              <a:sym typeface="Courier New"/>
            </a:endParaRPr>
          </a:p>
          <a:p>
            <a:pPr indent="0" lvl="0" marL="0" marR="38100" rtl="0" algn="l">
              <a:lnSpc>
                <a:spcPct val="115000"/>
              </a:lnSpc>
              <a:spcBef>
                <a:spcPts val="0"/>
              </a:spcBef>
              <a:spcAft>
                <a:spcPts val="0"/>
              </a:spcAft>
              <a:buNone/>
            </a:pPr>
            <a:r>
              <a:rPr b="0" lang="es" sz="1800">
                <a:solidFill>
                  <a:srgbClr val="000000"/>
                </a:solidFill>
                <a:latin typeface="Courier New"/>
                <a:ea typeface="Courier New"/>
                <a:cs typeface="Courier New"/>
                <a:sym typeface="Courier New"/>
              </a:rPr>
              <a:t>192.168.0.103 maestro</a:t>
            </a:r>
            <a:endParaRPr b="0" sz="1800">
              <a:solidFill>
                <a:srgbClr val="000000"/>
              </a:solidFill>
              <a:latin typeface="Courier New"/>
              <a:ea typeface="Courier New"/>
              <a:cs typeface="Courier New"/>
              <a:sym typeface="Courier New"/>
            </a:endParaRPr>
          </a:p>
          <a:p>
            <a:pPr indent="0" lvl="0" marL="38100" marR="38100" rtl="0" algn="l">
              <a:lnSpc>
                <a:spcPct val="115000"/>
              </a:lnSpc>
              <a:spcBef>
                <a:spcPts val="0"/>
              </a:spcBef>
              <a:spcAft>
                <a:spcPts val="0"/>
              </a:spcAft>
              <a:buNone/>
            </a:pPr>
            <a:r>
              <a:rPr b="0" lang="es" sz="1800">
                <a:solidFill>
                  <a:srgbClr val="000000"/>
                </a:solidFill>
                <a:latin typeface="Courier New"/>
                <a:ea typeface="Courier New"/>
                <a:cs typeface="Courier New"/>
                <a:sym typeface="Courier New"/>
              </a:rPr>
              <a:t>192.168.0.104 eesclavo1</a:t>
            </a:r>
            <a:endParaRPr b="0" sz="1800">
              <a:solidFill>
                <a:srgbClr val="000000"/>
              </a:solidFill>
              <a:latin typeface="Courier New"/>
              <a:ea typeface="Courier New"/>
              <a:cs typeface="Courier New"/>
              <a:sym typeface="Courier New"/>
            </a:endParaRPr>
          </a:p>
          <a:p>
            <a:pPr indent="0" lvl="0" marL="38100" marR="38100" rtl="0" algn="l">
              <a:lnSpc>
                <a:spcPct val="115000"/>
              </a:lnSpc>
              <a:spcBef>
                <a:spcPts val="0"/>
              </a:spcBef>
              <a:spcAft>
                <a:spcPts val="0"/>
              </a:spcAft>
              <a:buNone/>
            </a:pPr>
            <a:r>
              <a:rPr b="0" lang="es" sz="1800">
                <a:solidFill>
                  <a:srgbClr val="000000"/>
                </a:solidFill>
                <a:latin typeface="Courier New"/>
                <a:ea typeface="Courier New"/>
                <a:cs typeface="Courier New"/>
                <a:sym typeface="Courier New"/>
              </a:rPr>
              <a:t>192.168.0.104 esclavo2</a:t>
            </a:r>
            <a:endParaRPr b="0" sz="1800">
              <a:solidFill>
                <a:srgbClr val="000000"/>
              </a:solidFill>
              <a:latin typeface="Courier New"/>
              <a:ea typeface="Courier New"/>
              <a:cs typeface="Courier New"/>
              <a:sym typeface="Courier New"/>
            </a:endParaRPr>
          </a:p>
          <a:p>
            <a:pPr indent="0" lvl="0" marL="38100" marR="38100" rtl="0" algn="l">
              <a:lnSpc>
                <a:spcPct val="115000"/>
              </a:lnSpc>
              <a:spcBef>
                <a:spcPts val="0"/>
              </a:spcBef>
              <a:spcAft>
                <a:spcPts val="0"/>
              </a:spcAft>
              <a:buNone/>
            </a:pPr>
            <a:r>
              <a:t/>
            </a:r>
            <a:endParaRPr b="0" sz="1800">
              <a:solidFill>
                <a:srgbClr val="000000"/>
              </a:solidFill>
              <a:latin typeface="Courier New"/>
              <a:ea typeface="Courier New"/>
              <a:cs typeface="Courier New"/>
              <a:sym typeface="Courier New"/>
            </a:endParaRPr>
          </a:p>
          <a:p>
            <a:pPr indent="0" lvl="0" marL="38100" marR="38100" rtl="0" algn="l">
              <a:lnSpc>
                <a:spcPct val="115000"/>
              </a:lnSpc>
              <a:spcBef>
                <a:spcPts val="0"/>
              </a:spcBef>
              <a:spcAft>
                <a:spcPts val="0"/>
              </a:spcAft>
              <a:buNone/>
            </a:pPr>
            <a:r>
              <a:t/>
            </a:r>
            <a:endParaRPr b="0" sz="1800">
              <a:solidFill>
                <a:srgbClr val="000000"/>
              </a:solidFill>
              <a:latin typeface="Courier New"/>
              <a:ea typeface="Courier New"/>
              <a:cs typeface="Courier New"/>
              <a:sym typeface="Courier New"/>
            </a:endParaRPr>
          </a:p>
          <a:p>
            <a:pPr indent="0" lvl="0" marL="0" rtl="0" algn="ctr">
              <a:spcBef>
                <a:spcPts val="0"/>
              </a:spcBef>
              <a:spcAft>
                <a:spcPts val="0"/>
              </a:spcAft>
              <a:buNone/>
            </a:pPr>
            <a:r>
              <a:t/>
            </a:r>
            <a:endParaRPr/>
          </a:p>
        </p:txBody>
      </p:sp>
      <p:pic>
        <p:nvPicPr>
          <p:cNvPr id="149" name="Google Shape;149;p26"/>
          <p:cNvPicPr preferRelativeResize="0"/>
          <p:nvPr/>
        </p:nvPicPr>
        <p:blipFill>
          <a:blip r:embed="rId3">
            <a:alphaModFix/>
          </a:blip>
          <a:stretch>
            <a:fillRect/>
          </a:stretch>
        </p:blipFill>
        <p:spPr>
          <a:xfrm>
            <a:off x="2102508" y="2456250"/>
            <a:ext cx="5182125" cy="162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7"/>
          <p:cNvPicPr preferRelativeResize="0"/>
          <p:nvPr/>
        </p:nvPicPr>
        <p:blipFill>
          <a:blip r:embed="rId3">
            <a:alphaModFix/>
          </a:blip>
          <a:stretch>
            <a:fillRect/>
          </a:stretch>
        </p:blipFill>
        <p:spPr>
          <a:xfrm>
            <a:off x="2273450" y="75725"/>
            <a:ext cx="4597100" cy="1353750"/>
          </a:xfrm>
          <a:prstGeom prst="rect">
            <a:avLst/>
          </a:prstGeom>
          <a:noFill/>
          <a:ln>
            <a:noFill/>
          </a:ln>
        </p:spPr>
      </p:pic>
      <p:pic>
        <p:nvPicPr>
          <p:cNvPr id="155" name="Google Shape;155;p27"/>
          <p:cNvPicPr preferRelativeResize="0"/>
          <p:nvPr/>
        </p:nvPicPr>
        <p:blipFill>
          <a:blip r:embed="rId4">
            <a:alphaModFix/>
          </a:blip>
          <a:stretch>
            <a:fillRect/>
          </a:stretch>
        </p:blipFill>
        <p:spPr>
          <a:xfrm>
            <a:off x="1129150" y="1575313"/>
            <a:ext cx="6885700" cy="1830300"/>
          </a:xfrm>
          <a:prstGeom prst="rect">
            <a:avLst/>
          </a:prstGeom>
          <a:noFill/>
          <a:ln>
            <a:noFill/>
          </a:ln>
        </p:spPr>
      </p:pic>
      <p:pic>
        <p:nvPicPr>
          <p:cNvPr id="156" name="Google Shape;156;p27"/>
          <p:cNvPicPr preferRelativeResize="0"/>
          <p:nvPr/>
        </p:nvPicPr>
        <p:blipFill>
          <a:blip r:embed="rId5">
            <a:alphaModFix/>
          </a:blip>
          <a:stretch>
            <a:fillRect/>
          </a:stretch>
        </p:blipFill>
        <p:spPr>
          <a:xfrm>
            <a:off x="1474111" y="3551475"/>
            <a:ext cx="6382775" cy="1004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Google Shape;161;p28"/>
          <p:cNvPicPr preferRelativeResize="0"/>
          <p:nvPr/>
        </p:nvPicPr>
        <p:blipFill>
          <a:blip r:embed="rId3">
            <a:alphaModFix/>
          </a:blip>
          <a:stretch>
            <a:fillRect/>
          </a:stretch>
        </p:blipFill>
        <p:spPr>
          <a:xfrm>
            <a:off x="1759725" y="373900"/>
            <a:ext cx="6376199" cy="712950"/>
          </a:xfrm>
          <a:prstGeom prst="rect">
            <a:avLst/>
          </a:prstGeom>
          <a:noFill/>
          <a:ln>
            <a:noFill/>
          </a:ln>
        </p:spPr>
      </p:pic>
      <p:pic>
        <p:nvPicPr>
          <p:cNvPr id="162" name="Google Shape;162;p28"/>
          <p:cNvPicPr preferRelativeResize="0"/>
          <p:nvPr/>
        </p:nvPicPr>
        <p:blipFill>
          <a:blip r:embed="rId4">
            <a:alphaModFix/>
          </a:blip>
          <a:stretch>
            <a:fillRect/>
          </a:stretch>
        </p:blipFill>
        <p:spPr>
          <a:xfrm>
            <a:off x="3520175" y="1254550"/>
            <a:ext cx="3053286" cy="712950"/>
          </a:xfrm>
          <a:prstGeom prst="rect">
            <a:avLst/>
          </a:prstGeom>
          <a:noFill/>
          <a:ln>
            <a:noFill/>
          </a:ln>
        </p:spPr>
      </p:pic>
      <p:pic>
        <p:nvPicPr>
          <p:cNvPr id="163" name="Google Shape;163;p28"/>
          <p:cNvPicPr preferRelativeResize="0"/>
          <p:nvPr/>
        </p:nvPicPr>
        <p:blipFill>
          <a:blip r:embed="rId5">
            <a:alphaModFix/>
          </a:blip>
          <a:stretch>
            <a:fillRect/>
          </a:stretch>
        </p:blipFill>
        <p:spPr>
          <a:xfrm>
            <a:off x="219263" y="2307125"/>
            <a:ext cx="8521775" cy="93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1667900" y="0"/>
            <a:ext cx="6246350" cy="498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0"/>
          <p:cNvSpPr txBox="1"/>
          <p:nvPr>
            <p:ph idx="1" type="body"/>
          </p:nvPr>
        </p:nvSpPr>
        <p:spPr>
          <a:xfrm>
            <a:off x="311700" y="400800"/>
            <a:ext cx="8520600" cy="4168200"/>
          </a:xfrm>
          <a:prstGeom prst="rect">
            <a:avLst/>
          </a:prstGeom>
        </p:spPr>
        <p:txBody>
          <a:bodyPr anchorCtr="0" anchor="t" bIns="91425" lIns="91425" spcFirstLastPara="1" rIns="91425" wrap="square" tIns="91425">
            <a:noAutofit/>
          </a:bodyPr>
          <a:lstStyle/>
          <a:p>
            <a:pPr indent="0" lvl="0" marL="0" rtl="0" algn="just">
              <a:lnSpc>
                <a:spcPct val="143181"/>
              </a:lnSpc>
              <a:spcBef>
                <a:spcPts val="0"/>
              </a:spcBef>
              <a:spcAft>
                <a:spcPts val="0"/>
              </a:spcAft>
              <a:buClr>
                <a:srgbClr val="000000"/>
              </a:buClr>
              <a:buSzPts val="1100"/>
              <a:buFont typeface="Arial"/>
              <a:buNone/>
            </a:pPr>
            <a:r>
              <a:rPr lang="es">
                <a:solidFill>
                  <a:srgbClr val="444444"/>
                </a:solidFill>
                <a:latin typeface="Arial"/>
                <a:ea typeface="Arial"/>
                <a:cs typeface="Arial"/>
                <a:sym typeface="Arial"/>
              </a:rPr>
              <a:t>Las funciones principales de Kubernetes son:</a:t>
            </a:r>
            <a:endParaRPr>
              <a:solidFill>
                <a:srgbClr val="444444"/>
              </a:solidFill>
              <a:latin typeface="Arial"/>
              <a:ea typeface="Arial"/>
              <a:cs typeface="Arial"/>
              <a:sym typeface="Arial"/>
            </a:endParaRPr>
          </a:p>
          <a:p>
            <a:pPr indent="-342900" lvl="0" marL="457200" marR="254000" rtl="0" algn="just">
              <a:spcBef>
                <a:spcPts val="700"/>
              </a:spcBef>
              <a:spcAft>
                <a:spcPts val="0"/>
              </a:spcAft>
              <a:buClr>
                <a:srgbClr val="444444"/>
              </a:buClr>
              <a:buSzPts val="1800"/>
              <a:buFont typeface="Arial"/>
              <a:buAutoNum type="arabicPeriod"/>
            </a:pPr>
            <a:r>
              <a:rPr lang="es">
                <a:solidFill>
                  <a:srgbClr val="444444"/>
                </a:solidFill>
                <a:latin typeface="Arial"/>
                <a:ea typeface="Arial"/>
                <a:cs typeface="Arial"/>
                <a:sym typeface="Arial"/>
              </a:rPr>
              <a:t>programar</a:t>
            </a:r>
            <a:endParaRPr>
              <a:solidFill>
                <a:srgbClr val="444444"/>
              </a:solidFill>
              <a:latin typeface="Arial"/>
              <a:ea typeface="Arial"/>
              <a:cs typeface="Arial"/>
              <a:sym typeface="Arial"/>
            </a:endParaRPr>
          </a:p>
          <a:p>
            <a:pPr indent="-342900" lvl="0" marL="457200" marR="254000" rtl="0" algn="just">
              <a:spcBef>
                <a:spcPts val="0"/>
              </a:spcBef>
              <a:spcAft>
                <a:spcPts val="0"/>
              </a:spcAft>
              <a:buClr>
                <a:srgbClr val="444444"/>
              </a:buClr>
              <a:buSzPts val="1800"/>
              <a:buFont typeface="Arial"/>
              <a:buAutoNum type="arabicPeriod"/>
            </a:pPr>
            <a:r>
              <a:rPr lang="es">
                <a:solidFill>
                  <a:srgbClr val="444444"/>
                </a:solidFill>
                <a:latin typeface="Arial"/>
                <a:ea typeface="Arial"/>
                <a:cs typeface="Arial"/>
                <a:sym typeface="Arial"/>
              </a:rPr>
              <a:t>iniciar</a:t>
            </a:r>
            <a:endParaRPr>
              <a:solidFill>
                <a:srgbClr val="444444"/>
              </a:solidFill>
              <a:latin typeface="Arial"/>
              <a:ea typeface="Arial"/>
              <a:cs typeface="Arial"/>
              <a:sym typeface="Arial"/>
            </a:endParaRPr>
          </a:p>
          <a:p>
            <a:pPr indent="-342900" lvl="0" marL="457200" marR="254000" rtl="0" algn="just">
              <a:spcBef>
                <a:spcPts val="0"/>
              </a:spcBef>
              <a:spcAft>
                <a:spcPts val="0"/>
              </a:spcAft>
              <a:buClr>
                <a:srgbClr val="444444"/>
              </a:buClr>
              <a:buSzPts val="1800"/>
              <a:buFont typeface="Arial"/>
              <a:buAutoNum type="arabicPeriod"/>
            </a:pPr>
            <a:r>
              <a:rPr lang="es">
                <a:solidFill>
                  <a:srgbClr val="444444"/>
                </a:solidFill>
                <a:latin typeface="Arial"/>
                <a:ea typeface="Arial"/>
                <a:cs typeface="Arial"/>
                <a:sym typeface="Arial"/>
              </a:rPr>
              <a:t>administrar</a:t>
            </a:r>
            <a:endParaRPr>
              <a:solidFill>
                <a:srgbClr val="444444"/>
              </a:solidFill>
              <a:latin typeface="Arial"/>
              <a:ea typeface="Arial"/>
              <a:cs typeface="Arial"/>
              <a:sym typeface="Arial"/>
            </a:endParaRPr>
          </a:p>
          <a:p>
            <a:pPr indent="-342900" lvl="0" marL="457200" marR="254000" rtl="0" algn="just">
              <a:spcBef>
                <a:spcPts val="0"/>
              </a:spcBef>
              <a:spcAft>
                <a:spcPts val="0"/>
              </a:spcAft>
              <a:buClr>
                <a:srgbClr val="444444"/>
              </a:buClr>
              <a:buSzPts val="1800"/>
              <a:buFont typeface="Arial"/>
              <a:buAutoNum type="arabicPeriod"/>
            </a:pPr>
            <a:r>
              <a:rPr lang="es">
                <a:solidFill>
                  <a:srgbClr val="444444"/>
                </a:solidFill>
                <a:latin typeface="Arial"/>
                <a:ea typeface="Arial"/>
                <a:cs typeface="Arial"/>
                <a:sym typeface="Arial"/>
              </a:rPr>
              <a:t>escalar contenedores en múltiples hosts</a:t>
            </a:r>
            <a:endParaRPr>
              <a:solidFill>
                <a:srgbClr val="444444"/>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Por que es Kubernetes importante?</a:t>
            </a:r>
            <a:endParaRPr/>
          </a:p>
        </p:txBody>
      </p:sp>
      <p:sp>
        <p:nvSpPr>
          <p:cNvPr id="179" name="Google Shape;179;p3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444444"/>
                </a:solidFill>
                <a:highlight>
                  <a:srgbClr val="FFFFFF"/>
                </a:highlight>
                <a:latin typeface="Arial"/>
                <a:ea typeface="Arial"/>
                <a:cs typeface="Arial"/>
                <a:sym typeface="Arial"/>
              </a:rPr>
              <a:t>Los contenedores son una forma poderosa y flexible para implementar de manera segura y confiable aplicaciones y microservicios para extender y expandir los servicios de su compañía.</a:t>
            </a:r>
            <a:endParaRPr>
              <a:solidFill>
                <a:srgbClr val="444444"/>
              </a:solidFill>
              <a:highlight>
                <a:srgbClr val="FFFFFF"/>
              </a:highlight>
              <a:latin typeface="Arial"/>
              <a:ea typeface="Arial"/>
              <a:cs typeface="Arial"/>
              <a:sym typeface="Arial"/>
            </a:endParaRPr>
          </a:p>
          <a:p>
            <a:pPr indent="0" lvl="0" marL="0" rtl="0" algn="l">
              <a:spcBef>
                <a:spcPts val="1600"/>
              </a:spcBef>
              <a:spcAft>
                <a:spcPts val="1600"/>
              </a:spcAft>
              <a:buNone/>
            </a:pPr>
            <a:r>
              <a:rPr lang="es">
                <a:solidFill>
                  <a:srgbClr val="444444"/>
                </a:solidFill>
                <a:highlight>
                  <a:srgbClr val="FFFFFF"/>
                </a:highlight>
                <a:latin typeface="Arial"/>
                <a:ea typeface="Arial"/>
                <a:cs typeface="Arial"/>
                <a:sym typeface="Arial"/>
              </a:rPr>
              <a:t>Con Kubernetes, esos contenedores pueden provenir de un número de fuentes (Docker, Windows Server Containers, etc.), lo que hace que Kubernetes sea increíblemente flexible y significativamente más complejo.</a:t>
            </a:r>
            <a:endParaRPr>
              <a:solidFill>
                <a:srgbClr val="444444"/>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KUBERNETES</a:t>
            </a:r>
            <a:endParaRPr/>
          </a:p>
          <a:p>
            <a:pPr indent="0" lvl="0" marL="0" rtl="0" algn="ctr">
              <a:spcBef>
                <a:spcPts val="0"/>
              </a:spcBef>
              <a:spcAft>
                <a:spcPts val="0"/>
              </a:spcAft>
              <a:buNone/>
            </a:pPr>
            <a:r>
              <a:t/>
            </a:r>
            <a:endParaRPr/>
          </a:p>
        </p:txBody>
      </p:sp>
      <p:sp>
        <p:nvSpPr>
          <p:cNvPr id="74" name="Google Shape;74;p14"/>
          <p:cNvSpPr txBox="1"/>
          <p:nvPr>
            <p:ph idx="1" type="body"/>
          </p:nvPr>
        </p:nvSpPr>
        <p:spPr>
          <a:xfrm>
            <a:off x="311700" y="1152475"/>
            <a:ext cx="8520600" cy="40446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a:solidFill>
                  <a:srgbClr val="24292E"/>
                </a:solidFill>
                <a:highlight>
                  <a:srgbClr val="FFFFFF"/>
                </a:highlight>
              </a:rPr>
              <a:t>Es un proyecto open source de Google para la gestión de aplicaciones en contenedores, en especial los contenedores Docker, permitiendo programar el despliegue, escalado, monitorización de los contenedores, etc. Permite empaquetar las aplicaciones en contenedores y trasladarlos fácil y rápidamente a cualquier equipo para ejecutarlas. Kubernetes es similar a Docker Swarm, que es la herramienta nativa de Docker para construir un clúster de máquinas. Fue diseñado para ser un entorno para la creación de aplicaciones distribuidas en contenedores. Es un sistema para la construcción, funcionamiento y gestión de sistemas distribuidos.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s"/>
              <a:t>CARACTERÍSTICAS</a:t>
            </a:r>
            <a:endParaRPr sz="1700">
              <a:solidFill>
                <a:srgbClr val="24292E"/>
              </a:solidFill>
              <a:latin typeface="Arial"/>
              <a:ea typeface="Arial"/>
              <a:cs typeface="Arial"/>
              <a:sym typeface="Arial"/>
            </a:endParaRPr>
          </a:p>
          <a:p>
            <a:pPr indent="0" lvl="0" marL="0" rtl="0" algn="l">
              <a:spcBef>
                <a:spcPts val="0"/>
              </a:spcBef>
              <a:spcAft>
                <a:spcPts val="0"/>
              </a:spcAft>
              <a:buNone/>
            </a:pPr>
            <a:r>
              <a:t/>
            </a:r>
            <a:endParaRPr/>
          </a:p>
        </p:txBody>
      </p:sp>
      <p:sp>
        <p:nvSpPr>
          <p:cNvPr id="80" name="Google Shape;80;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s" sz="1400">
                <a:solidFill>
                  <a:srgbClr val="24292E"/>
                </a:solidFill>
                <a:latin typeface="Arial"/>
                <a:ea typeface="Arial"/>
                <a:cs typeface="Arial"/>
                <a:sym typeface="Arial"/>
              </a:rPr>
              <a:t>Las principales características de Kubernetes son:</a:t>
            </a:r>
            <a:endParaRPr sz="1400">
              <a:solidFill>
                <a:srgbClr val="24292E"/>
              </a:solidFill>
              <a:latin typeface="Arial"/>
              <a:ea typeface="Arial"/>
              <a:cs typeface="Arial"/>
              <a:sym typeface="Arial"/>
            </a:endParaRPr>
          </a:p>
          <a:p>
            <a:pPr indent="0" lvl="0" marL="0" rtl="0" algn="l">
              <a:spcBef>
                <a:spcPts val="1200"/>
              </a:spcBef>
              <a:spcAft>
                <a:spcPts val="0"/>
              </a:spcAft>
              <a:buNone/>
            </a:pPr>
            <a:r>
              <a:rPr lang="es" sz="1400">
                <a:solidFill>
                  <a:srgbClr val="24292E"/>
                </a:solidFill>
                <a:latin typeface="Arial"/>
                <a:ea typeface="Arial"/>
                <a:cs typeface="Arial"/>
                <a:sym typeface="Arial"/>
              </a:rPr>
              <a:t>• Distribución inteligente de contenedores en los nodos.</a:t>
            </a:r>
            <a:endParaRPr sz="1400">
              <a:solidFill>
                <a:srgbClr val="24292E"/>
              </a:solidFill>
              <a:latin typeface="Arial"/>
              <a:ea typeface="Arial"/>
              <a:cs typeface="Arial"/>
              <a:sym typeface="Arial"/>
            </a:endParaRPr>
          </a:p>
          <a:p>
            <a:pPr indent="0" lvl="0" marL="0" rtl="0" algn="l">
              <a:spcBef>
                <a:spcPts val="1200"/>
              </a:spcBef>
              <a:spcAft>
                <a:spcPts val="0"/>
              </a:spcAft>
              <a:buNone/>
            </a:pPr>
            <a:r>
              <a:rPr lang="es" sz="1400">
                <a:solidFill>
                  <a:srgbClr val="24292E"/>
                </a:solidFill>
                <a:latin typeface="Arial"/>
                <a:ea typeface="Arial"/>
                <a:cs typeface="Arial"/>
                <a:sym typeface="Arial"/>
              </a:rPr>
              <a:t>• Otra característica es que tiene un fácil escalado, tanto horizontal como vertical, sólo hay que especificar con un comando la cantidad de nuevas aplicaciones. </a:t>
            </a:r>
            <a:endParaRPr sz="1400">
              <a:solidFill>
                <a:srgbClr val="24292E"/>
              </a:solidFill>
              <a:latin typeface="Arial"/>
              <a:ea typeface="Arial"/>
              <a:cs typeface="Arial"/>
              <a:sym typeface="Arial"/>
            </a:endParaRPr>
          </a:p>
          <a:p>
            <a:pPr indent="0" lvl="0" marL="0" rtl="0" algn="l">
              <a:spcBef>
                <a:spcPts val="1200"/>
              </a:spcBef>
              <a:spcAft>
                <a:spcPts val="0"/>
              </a:spcAft>
              <a:buNone/>
            </a:pPr>
            <a:r>
              <a:rPr lang="es" sz="1400">
                <a:solidFill>
                  <a:srgbClr val="24292E"/>
                </a:solidFill>
                <a:latin typeface="Arial"/>
                <a:ea typeface="Arial"/>
                <a:cs typeface="Arial"/>
                <a:sym typeface="Arial"/>
              </a:rPr>
              <a:t>• Administración de cargas de trabajo ya que nos provee de balanceadores de cargas. </a:t>
            </a:r>
            <a:endParaRPr sz="1400">
              <a:solidFill>
                <a:srgbClr val="24292E"/>
              </a:solidFill>
              <a:latin typeface="Arial"/>
              <a:ea typeface="Arial"/>
              <a:cs typeface="Arial"/>
              <a:sym typeface="Arial"/>
            </a:endParaRPr>
          </a:p>
          <a:p>
            <a:pPr indent="0" lvl="0" marL="0" rtl="0" algn="l">
              <a:spcBef>
                <a:spcPts val="1200"/>
              </a:spcBef>
              <a:spcAft>
                <a:spcPts val="0"/>
              </a:spcAft>
              <a:buNone/>
            </a:pPr>
            <a:r>
              <a:rPr lang="es" sz="1400">
                <a:solidFill>
                  <a:srgbClr val="24292E"/>
                </a:solidFill>
                <a:latin typeface="Arial"/>
                <a:ea typeface="Arial"/>
                <a:cs typeface="Arial"/>
                <a:sym typeface="Arial"/>
              </a:rPr>
              <a:t>• Facilita la gestión de gran cantidad de servicios y aplicaciones. </a:t>
            </a:r>
            <a:endParaRPr sz="1400">
              <a:solidFill>
                <a:srgbClr val="24292E"/>
              </a:solidFill>
              <a:latin typeface="Arial"/>
              <a:ea typeface="Arial"/>
              <a:cs typeface="Arial"/>
              <a:sym typeface="Arial"/>
            </a:endParaRPr>
          </a:p>
          <a:p>
            <a:pPr indent="0" lvl="0" marL="0" rtl="0" algn="l">
              <a:spcBef>
                <a:spcPts val="1200"/>
              </a:spcBef>
              <a:spcAft>
                <a:spcPts val="0"/>
              </a:spcAft>
              <a:buNone/>
            </a:pPr>
            <a:r>
              <a:rPr lang="es" sz="1400">
                <a:solidFill>
                  <a:srgbClr val="24292E"/>
                </a:solidFill>
                <a:latin typeface="Arial"/>
                <a:ea typeface="Arial"/>
                <a:cs typeface="Arial"/>
                <a:sym typeface="Arial"/>
              </a:rPr>
              <a:t>• Provee de alta disponibilidad. </a:t>
            </a:r>
            <a:endParaRPr sz="1400">
              <a:solidFill>
                <a:srgbClr val="24292E"/>
              </a:solidFill>
              <a:latin typeface="Arial"/>
              <a:ea typeface="Arial"/>
              <a:cs typeface="Arial"/>
              <a:sym typeface="Arial"/>
            </a:endParaRPr>
          </a:p>
          <a:p>
            <a:pPr indent="0" lvl="0" marL="0" rtl="0" algn="l">
              <a:spcBef>
                <a:spcPts val="1200"/>
              </a:spcBef>
              <a:spcAft>
                <a:spcPts val="0"/>
              </a:spcAft>
              <a:buClr>
                <a:srgbClr val="000000"/>
              </a:buClr>
              <a:buSzPts val="1100"/>
              <a:buFont typeface="Arial"/>
              <a:buNone/>
            </a:pPr>
            <a:r>
              <a:rPr lang="es" sz="1400">
                <a:solidFill>
                  <a:srgbClr val="24292E"/>
                </a:solidFill>
                <a:latin typeface="Arial"/>
                <a:ea typeface="Arial"/>
                <a:cs typeface="Arial"/>
                <a:sym typeface="Arial"/>
              </a:rPr>
              <a:t>• Muy modular, mucha flexibilidad.</a:t>
            </a:r>
            <a:endParaRPr sz="1400">
              <a:solidFill>
                <a:srgbClr val="24292E"/>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ARQUITECTURA	</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solidFill>
                  <a:srgbClr val="24292E"/>
                </a:solidFill>
                <a:highlight>
                  <a:srgbClr val="FFFFFF"/>
                </a:highlight>
                <a:latin typeface="Arial"/>
                <a:ea typeface="Arial"/>
                <a:cs typeface="Arial"/>
                <a:sym typeface="Arial"/>
              </a:rPr>
              <a:t>Un clúster de Kubernetes está formado por nodos o minions (kubelet) y por los componentes del Master (APIs, scheduler, etc) encima de una solución de almacenamiento distribuido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pic>
        <p:nvPicPr>
          <p:cNvPr id="91" name="Google Shape;91;p17"/>
          <p:cNvPicPr preferRelativeResize="0"/>
          <p:nvPr/>
        </p:nvPicPr>
        <p:blipFill>
          <a:blip r:embed="rId3">
            <a:alphaModFix/>
          </a:blip>
          <a:stretch>
            <a:fillRect/>
          </a:stretch>
        </p:blipFill>
        <p:spPr>
          <a:xfrm>
            <a:off x="366400" y="165750"/>
            <a:ext cx="8411200" cy="468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KUBERNETES NODE</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solidFill>
                  <a:srgbClr val="24292E"/>
                </a:solidFill>
                <a:highlight>
                  <a:srgbClr val="FFFFFF"/>
                </a:highlight>
                <a:latin typeface="Arial"/>
                <a:ea typeface="Arial"/>
                <a:cs typeface="Arial"/>
                <a:sym typeface="Arial"/>
              </a:rPr>
              <a:t>En el nodo se ejecutan todos los componentes y servicios necesarios para correr aplicaciones y balancear el tráfico entre servicios (endpoints). Es una máquina física o virtual que ejecuta Docker, dónde pods pueden ser programados.</a:t>
            </a:r>
            <a:endParaRPr sz="1400">
              <a:solidFill>
                <a:srgbClr val="24292E"/>
              </a:solidFill>
              <a:highlight>
                <a:srgbClr val="FFFFFF"/>
              </a:highlight>
              <a:latin typeface="Arial"/>
              <a:ea typeface="Arial"/>
              <a:cs typeface="Arial"/>
              <a:sym typeface="Arial"/>
            </a:endParaRPr>
          </a:p>
          <a:p>
            <a:pPr indent="0" lvl="0" marL="0" rtl="0" algn="just">
              <a:spcBef>
                <a:spcPts val="1600"/>
              </a:spcBef>
              <a:spcAft>
                <a:spcPts val="1600"/>
              </a:spcAft>
              <a:buNone/>
            </a:pPr>
            <a:r>
              <a:t/>
            </a:r>
            <a:endParaRPr sz="1400">
              <a:solidFill>
                <a:srgbClr val="24292E"/>
              </a:solidFill>
              <a:highlight>
                <a:srgbClr val="FFFFFF"/>
              </a:highlight>
              <a:latin typeface="Arial"/>
              <a:ea typeface="Arial"/>
              <a:cs typeface="Arial"/>
              <a:sym typeface="Arial"/>
            </a:endParaRPr>
          </a:p>
        </p:txBody>
      </p:sp>
      <p:pic>
        <p:nvPicPr>
          <p:cNvPr id="98" name="Google Shape;98;p18"/>
          <p:cNvPicPr preferRelativeResize="0"/>
          <p:nvPr/>
        </p:nvPicPr>
        <p:blipFill>
          <a:blip r:embed="rId3">
            <a:alphaModFix/>
          </a:blip>
          <a:stretch>
            <a:fillRect/>
          </a:stretch>
        </p:blipFill>
        <p:spPr>
          <a:xfrm>
            <a:off x="3306275" y="1944522"/>
            <a:ext cx="5711550" cy="302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KUBERNETES MASTER</a:t>
            </a:r>
            <a:endParaRPr/>
          </a:p>
        </p:txBody>
      </p:sp>
      <p:sp>
        <p:nvSpPr>
          <p:cNvPr id="104" name="Google Shape;104;p19"/>
          <p:cNvSpPr txBox="1"/>
          <p:nvPr>
            <p:ph idx="1" type="body"/>
          </p:nvPr>
        </p:nvSpPr>
        <p:spPr>
          <a:xfrm>
            <a:off x="311700" y="1092650"/>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24292E"/>
                </a:solidFill>
                <a:highlight>
                  <a:srgbClr val="FFFFFF"/>
                </a:highlight>
                <a:latin typeface="Arial"/>
                <a:ea typeface="Arial"/>
                <a:cs typeface="Arial"/>
                <a:sym typeface="Arial"/>
              </a:rPr>
              <a:t>El servidor master va a controlar el clúster. Es el punto donde se otorga a los servicios de clúster información de todos los nodos,</a:t>
            </a:r>
            <a:endParaRPr>
              <a:solidFill>
                <a:srgbClr val="24292E"/>
              </a:solidFill>
              <a:highlight>
                <a:srgbClr val="FFFFFF"/>
              </a:highlight>
              <a:latin typeface="Arial"/>
              <a:ea typeface="Arial"/>
              <a:cs typeface="Arial"/>
              <a:sym typeface="Arial"/>
            </a:endParaRPr>
          </a:p>
          <a:p>
            <a:pPr indent="0" lvl="0" marL="0" rtl="0" algn="just">
              <a:spcBef>
                <a:spcPts val="1600"/>
              </a:spcBef>
              <a:spcAft>
                <a:spcPts val="1600"/>
              </a:spcAft>
              <a:buNone/>
            </a:pPr>
            <a:r>
              <a:rPr lang="es">
                <a:solidFill>
                  <a:srgbClr val="24292E"/>
                </a:solidFill>
                <a:highlight>
                  <a:srgbClr val="FFFFFF"/>
                </a:highlight>
                <a:latin typeface="Arial"/>
                <a:ea typeface="Arial"/>
                <a:cs typeface="Arial"/>
                <a:sym typeface="Arial"/>
              </a:rPr>
              <a:t>El apiserver expone una interfaz REST que procesa operaciones como la creación/configuración de pods y servicios, actualización de los datos almacenados en etcd (es el único componente que se comunica con etcd). Controller manager: es un servicio usado para manejar el proceso de replicación definido en las tareas de replicación. Los detalles de estas operaciones son descritas en el etcd, dónde el controller manager observa los cambios. Cuando un cambio es detectado, el controller manager lee la nueva información y ejecuta el proceso de replicación hasta alcanzar el estado deseado.</a:t>
            </a:r>
            <a:endParaRPr>
              <a:solidFill>
                <a:srgbClr val="24292E"/>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244900" y="665125"/>
            <a:ext cx="8520600" cy="330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solidFill>
                  <a:srgbClr val="24292E"/>
                </a:solidFill>
                <a:highlight>
                  <a:srgbClr val="FFFFFF"/>
                </a:highlight>
                <a:latin typeface="Roboto"/>
                <a:ea typeface="Roboto"/>
                <a:cs typeface="Roboto"/>
                <a:sym typeface="Roboto"/>
              </a:rPr>
              <a:t>La unidad más pequeña de kubernetes son los Pods</a:t>
            </a:r>
            <a:r>
              <a:rPr lang="es">
                <a:solidFill>
                  <a:srgbClr val="24292E"/>
                </a:solidFill>
                <a:highlight>
                  <a:srgbClr val="FAFAFA"/>
                </a:highlight>
                <a:latin typeface="Courier New"/>
                <a:ea typeface="Courier New"/>
                <a:cs typeface="Courier New"/>
                <a:sym typeface="Courier New"/>
              </a:rPr>
              <a:t> </a:t>
            </a:r>
            <a:r>
              <a:rPr lang="es">
                <a:solidFill>
                  <a:srgbClr val="24292E"/>
                </a:solidFill>
                <a:highlight>
                  <a:srgbClr val="FFFFFF"/>
                </a:highlight>
                <a:latin typeface="Roboto"/>
                <a:ea typeface="Roboto"/>
                <a:cs typeface="Roboto"/>
                <a:sym typeface="Roboto"/>
              </a:rPr>
              <a:t>, con los que podemos correr contenedores. Un </a:t>
            </a:r>
            <a:r>
              <a:rPr b="1" lang="es">
                <a:solidFill>
                  <a:srgbClr val="24292E"/>
                </a:solidFill>
                <a:highlight>
                  <a:srgbClr val="FFFFFF"/>
                </a:highlight>
                <a:latin typeface="Roboto"/>
                <a:ea typeface="Roboto"/>
                <a:cs typeface="Roboto"/>
                <a:sym typeface="Roboto"/>
              </a:rPr>
              <a:t>pod</a:t>
            </a:r>
            <a:r>
              <a:rPr lang="es">
                <a:solidFill>
                  <a:srgbClr val="24292E"/>
                </a:solidFill>
                <a:highlight>
                  <a:srgbClr val="FFFFFF"/>
                </a:highlight>
                <a:latin typeface="Roboto"/>
                <a:ea typeface="Roboto"/>
                <a:cs typeface="Roboto"/>
                <a:sym typeface="Roboto"/>
              </a:rPr>
              <a:t> representa un conjunto de contenedores que comparten almacenamiento y una única IP.Por lo tanto parece razonable que podamos tener más de un contenedor compartiendo almacenamiento y direccionamiento, que llamamos Pod. Además existen </a:t>
            </a:r>
            <a:r>
              <a:rPr lang="es">
                <a:solidFill>
                  <a:srgbClr val="24292E"/>
                </a:solidFill>
                <a:highlight>
                  <a:srgbClr val="FFFFFF"/>
                </a:highlight>
                <a:latin typeface="Roboto"/>
                <a:ea typeface="Roboto"/>
                <a:cs typeface="Roboto"/>
                <a:sym typeface="Roboto"/>
              </a:rPr>
              <a:t>más</a:t>
            </a:r>
            <a:r>
              <a:rPr lang="es">
                <a:solidFill>
                  <a:srgbClr val="24292E"/>
                </a:solidFill>
                <a:highlight>
                  <a:srgbClr val="FFFFFF"/>
                </a:highlight>
                <a:latin typeface="Roboto"/>
                <a:ea typeface="Roboto"/>
                <a:cs typeface="Roboto"/>
                <a:sym typeface="Roboto"/>
              </a:rPr>
              <a:t> razones:</a:t>
            </a:r>
            <a:endParaRPr>
              <a:solidFill>
                <a:srgbClr val="24292E"/>
              </a:solidFill>
              <a:highlight>
                <a:srgbClr val="FFFFFF"/>
              </a:highlight>
              <a:latin typeface="Roboto"/>
              <a:ea typeface="Roboto"/>
              <a:cs typeface="Roboto"/>
              <a:sym typeface="Roboto"/>
            </a:endParaRPr>
          </a:p>
          <a:p>
            <a:pPr indent="0" lvl="0" marL="0" rtl="0" algn="just">
              <a:spcBef>
                <a:spcPts val="1600"/>
              </a:spcBef>
              <a:spcAft>
                <a:spcPts val="1600"/>
              </a:spcAft>
              <a:buNone/>
            </a:pPr>
            <a:r>
              <a:t/>
            </a:r>
            <a:endParaRPr>
              <a:solidFill>
                <a:srgbClr val="24292E"/>
              </a:solidFill>
              <a:highlight>
                <a:srgbClr val="FFFFFF"/>
              </a:highlight>
              <a:latin typeface="Roboto"/>
              <a:ea typeface="Roboto"/>
              <a:cs typeface="Roboto"/>
              <a:sym typeface="Roboto"/>
            </a:endParaRPr>
          </a:p>
        </p:txBody>
      </p:sp>
      <p:pic>
        <p:nvPicPr>
          <p:cNvPr id="110" name="Google Shape;110;p20"/>
          <p:cNvPicPr preferRelativeResize="0"/>
          <p:nvPr/>
        </p:nvPicPr>
        <p:blipFill>
          <a:blip r:embed="rId3">
            <a:alphaModFix/>
          </a:blip>
          <a:stretch>
            <a:fillRect/>
          </a:stretch>
        </p:blipFill>
        <p:spPr>
          <a:xfrm>
            <a:off x="1440675" y="2437097"/>
            <a:ext cx="6422950" cy="234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Docker + Kubernetes</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7" name="Google Shape;117;p21"/>
          <p:cNvPicPr preferRelativeResize="0"/>
          <p:nvPr/>
        </p:nvPicPr>
        <p:blipFill>
          <a:blip r:embed="rId3">
            <a:alphaModFix/>
          </a:blip>
          <a:stretch>
            <a:fillRect/>
          </a:stretch>
        </p:blipFill>
        <p:spPr>
          <a:xfrm>
            <a:off x="311700" y="1266325"/>
            <a:ext cx="4260300" cy="3302700"/>
          </a:xfrm>
          <a:prstGeom prst="rect">
            <a:avLst/>
          </a:prstGeom>
          <a:noFill/>
          <a:ln>
            <a:noFill/>
          </a:ln>
        </p:spPr>
      </p:pic>
      <p:pic>
        <p:nvPicPr>
          <p:cNvPr id="118" name="Google Shape;118;p21"/>
          <p:cNvPicPr preferRelativeResize="0"/>
          <p:nvPr/>
        </p:nvPicPr>
        <p:blipFill>
          <a:blip r:embed="rId4">
            <a:alphaModFix/>
          </a:blip>
          <a:stretch>
            <a:fillRect/>
          </a:stretch>
        </p:blipFill>
        <p:spPr>
          <a:xfrm>
            <a:off x="4685275" y="1266325"/>
            <a:ext cx="4147024" cy="330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