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8" r:id="rId5"/>
    <p:sldId id="276" r:id="rId6"/>
    <p:sldId id="28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80" r:id="rId16"/>
    <p:sldId id="267" r:id="rId17"/>
    <p:sldId id="268" r:id="rId18"/>
    <p:sldId id="269" r:id="rId19"/>
    <p:sldId id="271" r:id="rId20"/>
    <p:sldId id="282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CB4606-24BE-415A-9021-CC5A3F31E47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1CF6B7-7DE7-468A-89FA-B145D9B0CAB4}">
      <dgm:prSet phldrT="[Text]"/>
      <dgm:spPr/>
      <dgm:t>
        <a:bodyPr/>
        <a:lstStyle/>
        <a:p>
          <a:r>
            <a:rPr lang="id-ID" dirty="0" smtClean="0"/>
            <a:t>Bagaimana melakukan </a:t>
          </a:r>
          <a:r>
            <a:rPr lang="id-ID" dirty="0" smtClean="0"/>
            <a:t>analisis sistem informasi pengelolaan matrikulasi program pembinaan berbasis </a:t>
          </a:r>
          <a:r>
            <a:rPr lang="id-ID" dirty="0" smtClean="0"/>
            <a:t>web di </a:t>
          </a:r>
          <a:r>
            <a:rPr lang="id-ID" dirty="0" smtClean="0"/>
            <a:t>STEI </a:t>
          </a:r>
          <a:r>
            <a:rPr lang="id-ID" dirty="0" smtClean="0"/>
            <a:t>Tazkia?</a:t>
          </a:r>
          <a:endParaRPr lang="en-US" dirty="0"/>
        </a:p>
      </dgm:t>
    </dgm:pt>
    <dgm:pt modelId="{B8D904A9-C597-463F-A804-A1468DFB24E9}" type="parTrans" cxnId="{67A83A32-B3AC-46D4-9019-29835EBB26CE}">
      <dgm:prSet/>
      <dgm:spPr/>
      <dgm:t>
        <a:bodyPr/>
        <a:lstStyle/>
        <a:p>
          <a:endParaRPr lang="en-US"/>
        </a:p>
      </dgm:t>
    </dgm:pt>
    <dgm:pt modelId="{8CC85688-1575-4A89-BFA5-199962815447}" type="sibTrans" cxnId="{67A83A32-B3AC-46D4-9019-29835EBB26CE}">
      <dgm:prSet/>
      <dgm:spPr/>
      <dgm:t>
        <a:bodyPr/>
        <a:lstStyle/>
        <a:p>
          <a:endParaRPr lang="en-US"/>
        </a:p>
      </dgm:t>
    </dgm:pt>
    <dgm:pt modelId="{BBC06F99-29A3-4EF1-B6AD-2359DF5C3DC6}">
      <dgm:prSet phldrT="[Text]"/>
      <dgm:spPr/>
      <dgm:t>
        <a:bodyPr/>
        <a:lstStyle/>
        <a:p>
          <a:r>
            <a:rPr lang="id-ID" dirty="0" smtClean="0"/>
            <a:t>Bagaimana merancang sistem informasi pengelolaan matrikulasi program pembinaan berbasis web di STEI Tazkia?</a:t>
          </a:r>
          <a:endParaRPr lang="en-US" dirty="0"/>
        </a:p>
      </dgm:t>
    </dgm:pt>
    <dgm:pt modelId="{A6700223-CE18-46D0-8E00-0DEFA8F3804A}" type="parTrans" cxnId="{BBF9A6DB-CFA2-43E5-B60D-14C0C555C37A}">
      <dgm:prSet/>
      <dgm:spPr/>
      <dgm:t>
        <a:bodyPr/>
        <a:lstStyle/>
        <a:p>
          <a:endParaRPr lang="en-US"/>
        </a:p>
      </dgm:t>
    </dgm:pt>
    <dgm:pt modelId="{8054AB68-7955-47C1-B1DB-4BE0931D3B2E}" type="sibTrans" cxnId="{BBF9A6DB-CFA2-43E5-B60D-14C0C555C37A}">
      <dgm:prSet/>
      <dgm:spPr/>
      <dgm:t>
        <a:bodyPr/>
        <a:lstStyle/>
        <a:p>
          <a:endParaRPr lang="en-US"/>
        </a:p>
      </dgm:t>
    </dgm:pt>
    <dgm:pt modelId="{19F431A3-E604-47F9-9996-F05AF32E59A7}">
      <dgm:prSet phldrT="[Text]"/>
      <dgm:spPr/>
      <dgm:t>
        <a:bodyPr/>
        <a:lstStyle/>
        <a:p>
          <a:r>
            <a:rPr lang="id-ID" dirty="0" smtClean="0"/>
            <a:t>Bagaimana membangun sistem informasi pengelolaan matrikulasi program pembinaan berbasis web di STEI Tazkia?</a:t>
          </a:r>
          <a:endParaRPr lang="en-US" dirty="0"/>
        </a:p>
      </dgm:t>
    </dgm:pt>
    <dgm:pt modelId="{4822C515-8411-43A2-8802-17D446B69ABE}" type="parTrans" cxnId="{E37BE432-A837-480C-BF91-669ACE2DE8CC}">
      <dgm:prSet/>
      <dgm:spPr/>
      <dgm:t>
        <a:bodyPr/>
        <a:lstStyle/>
        <a:p>
          <a:endParaRPr lang="en-US"/>
        </a:p>
      </dgm:t>
    </dgm:pt>
    <dgm:pt modelId="{A99ED861-0B96-4AA4-BC16-A30BF305B04D}" type="sibTrans" cxnId="{E37BE432-A837-480C-BF91-669ACE2DE8CC}">
      <dgm:prSet/>
      <dgm:spPr/>
      <dgm:t>
        <a:bodyPr/>
        <a:lstStyle/>
        <a:p>
          <a:endParaRPr lang="en-US"/>
        </a:p>
      </dgm:t>
    </dgm:pt>
    <dgm:pt modelId="{1EEF3A15-B14E-4C5E-94B9-D78156743E0A}" type="pres">
      <dgm:prSet presAssocID="{71CB4606-24BE-415A-9021-CC5A3F31E4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F479642-F75F-4771-A011-169C5918C5DB}" type="pres">
      <dgm:prSet presAssocID="{71CB4606-24BE-415A-9021-CC5A3F31E47D}" presName="Name1" presStyleCnt="0"/>
      <dgm:spPr/>
    </dgm:pt>
    <dgm:pt modelId="{82657E32-057E-4EFD-8571-D24E5E91E686}" type="pres">
      <dgm:prSet presAssocID="{71CB4606-24BE-415A-9021-CC5A3F31E47D}" presName="cycle" presStyleCnt="0"/>
      <dgm:spPr/>
    </dgm:pt>
    <dgm:pt modelId="{347EB397-206F-4DE1-ABD1-6F92305FD15A}" type="pres">
      <dgm:prSet presAssocID="{71CB4606-24BE-415A-9021-CC5A3F31E47D}" presName="srcNode" presStyleLbl="node1" presStyleIdx="0" presStyleCnt="3"/>
      <dgm:spPr/>
    </dgm:pt>
    <dgm:pt modelId="{B8980A3F-DE12-455A-AB7B-1513BECF8E3E}" type="pres">
      <dgm:prSet presAssocID="{71CB4606-24BE-415A-9021-CC5A3F31E47D}" presName="conn" presStyleLbl="parChTrans1D2" presStyleIdx="0" presStyleCnt="1"/>
      <dgm:spPr/>
      <dgm:t>
        <a:bodyPr/>
        <a:lstStyle/>
        <a:p>
          <a:endParaRPr lang="en-US"/>
        </a:p>
      </dgm:t>
    </dgm:pt>
    <dgm:pt modelId="{02DF0BD5-FA07-4E2B-BECE-8E2626C7A44B}" type="pres">
      <dgm:prSet presAssocID="{71CB4606-24BE-415A-9021-CC5A3F31E47D}" presName="extraNode" presStyleLbl="node1" presStyleIdx="0" presStyleCnt="3"/>
      <dgm:spPr/>
    </dgm:pt>
    <dgm:pt modelId="{DC6A08EA-92A3-4A1C-8148-83473F3C7119}" type="pres">
      <dgm:prSet presAssocID="{71CB4606-24BE-415A-9021-CC5A3F31E47D}" presName="dstNode" presStyleLbl="node1" presStyleIdx="0" presStyleCnt="3"/>
      <dgm:spPr/>
    </dgm:pt>
    <dgm:pt modelId="{718A77D3-6304-4CE9-8C34-543EA4940F3D}" type="pres">
      <dgm:prSet presAssocID="{471CF6B7-7DE7-468A-89FA-B145D9B0CAB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E2C76-6C12-4C3F-9110-36EEF0FC0BCB}" type="pres">
      <dgm:prSet presAssocID="{471CF6B7-7DE7-468A-89FA-B145D9B0CAB4}" presName="accent_1" presStyleCnt="0"/>
      <dgm:spPr/>
    </dgm:pt>
    <dgm:pt modelId="{73DBEE61-0877-4F7F-81D8-784396FFD71C}" type="pres">
      <dgm:prSet presAssocID="{471CF6B7-7DE7-468A-89FA-B145D9B0CAB4}" presName="accentRepeatNode" presStyleLbl="solidFgAcc1" presStyleIdx="0" presStyleCnt="3"/>
      <dgm:spPr/>
    </dgm:pt>
    <dgm:pt modelId="{7386F3A2-E464-4AFF-86F2-73D984FB1443}" type="pres">
      <dgm:prSet presAssocID="{BBC06F99-29A3-4EF1-B6AD-2359DF5C3DC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C8FF5-C267-4EF4-9B72-F7709502337C}" type="pres">
      <dgm:prSet presAssocID="{BBC06F99-29A3-4EF1-B6AD-2359DF5C3DC6}" presName="accent_2" presStyleCnt="0"/>
      <dgm:spPr/>
    </dgm:pt>
    <dgm:pt modelId="{252AFF7F-D2A3-4DF9-964A-C4B2D21BD5FF}" type="pres">
      <dgm:prSet presAssocID="{BBC06F99-29A3-4EF1-B6AD-2359DF5C3DC6}" presName="accentRepeatNode" presStyleLbl="solidFgAcc1" presStyleIdx="1" presStyleCnt="3"/>
      <dgm:spPr/>
    </dgm:pt>
    <dgm:pt modelId="{AE267DCF-1BEE-4779-9AF6-800916D2D4EC}" type="pres">
      <dgm:prSet presAssocID="{19F431A3-E604-47F9-9996-F05AF32E59A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58007-A8A0-4280-958F-46803A739963}" type="pres">
      <dgm:prSet presAssocID="{19F431A3-E604-47F9-9996-F05AF32E59A7}" presName="accent_3" presStyleCnt="0"/>
      <dgm:spPr/>
    </dgm:pt>
    <dgm:pt modelId="{833048F1-A597-4D2E-BA93-E3449BDDA791}" type="pres">
      <dgm:prSet presAssocID="{19F431A3-E604-47F9-9996-F05AF32E59A7}" presName="accentRepeatNode" presStyleLbl="solidFgAcc1" presStyleIdx="2" presStyleCnt="3"/>
      <dgm:spPr/>
    </dgm:pt>
  </dgm:ptLst>
  <dgm:cxnLst>
    <dgm:cxn modelId="{8272EC9A-D308-4965-9EBF-B436ED5029FB}" type="presOf" srcId="{8CC85688-1575-4A89-BFA5-199962815447}" destId="{B8980A3F-DE12-455A-AB7B-1513BECF8E3E}" srcOrd="0" destOrd="0" presId="urn:microsoft.com/office/officeart/2008/layout/VerticalCurvedList"/>
    <dgm:cxn modelId="{712859C1-981B-4BA7-8C24-E4338D56E8F2}" type="presOf" srcId="{471CF6B7-7DE7-468A-89FA-B145D9B0CAB4}" destId="{718A77D3-6304-4CE9-8C34-543EA4940F3D}" srcOrd="0" destOrd="0" presId="urn:microsoft.com/office/officeart/2008/layout/VerticalCurvedList"/>
    <dgm:cxn modelId="{D12FD1ED-9048-47B1-AB3F-1BF09ACC69EF}" type="presOf" srcId="{71CB4606-24BE-415A-9021-CC5A3F31E47D}" destId="{1EEF3A15-B14E-4C5E-94B9-D78156743E0A}" srcOrd="0" destOrd="0" presId="urn:microsoft.com/office/officeart/2008/layout/VerticalCurvedList"/>
    <dgm:cxn modelId="{1632119C-C8AC-4560-9B8A-3BE0DE3D48CE}" type="presOf" srcId="{19F431A3-E604-47F9-9996-F05AF32E59A7}" destId="{AE267DCF-1BEE-4779-9AF6-800916D2D4EC}" srcOrd="0" destOrd="0" presId="urn:microsoft.com/office/officeart/2008/layout/VerticalCurvedList"/>
    <dgm:cxn modelId="{BBF9A6DB-CFA2-43E5-B60D-14C0C555C37A}" srcId="{71CB4606-24BE-415A-9021-CC5A3F31E47D}" destId="{BBC06F99-29A3-4EF1-B6AD-2359DF5C3DC6}" srcOrd="1" destOrd="0" parTransId="{A6700223-CE18-46D0-8E00-0DEFA8F3804A}" sibTransId="{8054AB68-7955-47C1-B1DB-4BE0931D3B2E}"/>
    <dgm:cxn modelId="{E37BE432-A837-480C-BF91-669ACE2DE8CC}" srcId="{71CB4606-24BE-415A-9021-CC5A3F31E47D}" destId="{19F431A3-E604-47F9-9996-F05AF32E59A7}" srcOrd="2" destOrd="0" parTransId="{4822C515-8411-43A2-8802-17D446B69ABE}" sibTransId="{A99ED861-0B96-4AA4-BC16-A30BF305B04D}"/>
    <dgm:cxn modelId="{A34D766B-63D9-4A00-AECB-41C8A9A917BD}" type="presOf" srcId="{BBC06F99-29A3-4EF1-B6AD-2359DF5C3DC6}" destId="{7386F3A2-E464-4AFF-86F2-73D984FB1443}" srcOrd="0" destOrd="0" presId="urn:microsoft.com/office/officeart/2008/layout/VerticalCurvedList"/>
    <dgm:cxn modelId="{67A83A32-B3AC-46D4-9019-29835EBB26CE}" srcId="{71CB4606-24BE-415A-9021-CC5A3F31E47D}" destId="{471CF6B7-7DE7-468A-89FA-B145D9B0CAB4}" srcOrd="0" destOrd="0" parTransId="{B8D904A9-C597-463F-A804-A1468DFB24E9}" sibTransId="{8CC85688-1575-4A89-BFA5-199962815447}"/>
    <dgm:cxn modelId="{06003958-78B0-43AA-97ED-0DB502CAF2D8}" type="presParOf" srcId="{1EEF3A15-B14E-4C5E-94B9-D78156743E0A}" destId="{3F479642-F75F-4771-A011-169C5918C5DB}" srcOrd="0" destOrd="0" presId="urn:microsoft.com/office/officeart/2008/layout/VerticalCurvedList"/>
    <dgm:cxn modelId="{FB86FF4C-61EA-43C8-A0A8-9F9E08283E23}" type="presParOf" srcId="{3F479642-F75F-4771-A011-169C5918C5DB}" destId="{82657E32-057E-4EFD-8571-D24E5E91E686}" srcOrd="0" destOrd="0" presId="urn:microsoft.com/office/officeart/2008/layout/VerticalCurvedList"/>
    <dgm:cxn modelId="{C20CAF51-8569-49C0-B452-E91235E9A5D7}" type="presParOf" srcId="{82657E32-057E-4EFD-8571-D24E5E91E686}" destId="{347EB397-206F-4DE1-ABD1-6F92305FD15A}" srcOrd="0" destOrd="0" presId="urn:microsoft.com/office/officeart/2008/layout/VerticalCurvedList"/>
    <dgm:cxn modelId="{895B4376-07BE-47D8-B539-4779503C7B5E}" type="presParOf" srcId="{82657E32-057E-4EFD-8571-D24E5E91E686}" destId="{B8980A3F-DE12-455A-AB7B-1513BECF8E3E}" srcOrd="1" destOrd="0" presId="urn:microsoft.com/office/officeart/2008/layout/VerticalCurvedList"/>
    <dgm:cxn modelId="{07ED9AB6-9B12-474A-83E1-81E95F4E986B}" type="presParOf" srcId="{82657E32-057E-4EFD-8571-D24E5E91E686}" destId="{02DF0BD5-FA07-4E2B-BECE-8E2626C7A44B}" srcOrd="2" destOrd="0" presId="urn:microsoft.com/office/officeart/2008/layout/VerticalCurvedList"/>
    <dgm:cxn modelId="{C0E1EA4A-6FF5-42F2-87FF-7FC4979C8209}" type="presParOf" srcId="{82657E32-057E-4EFD-8571-D24E5E91E686}" destId="{DC6A08EA-92A3-4A1C-8148-83473F3C7119}" srcOrd="3" destOrd="0" presId="urn:microsoft.com/office/officeart/2008/layout/VerticalCurvedList"/>
    <dgm:cxn modelId="{C521A479-FADF-4044-8E38-B59ED54712A6}" type="presParOf" srcId="{3F479642-F75F-4771-A011-169C5918C5DB}" destId="{718A77D3-6304-4CE9-8C34-543EA4940F3D}" srcOrd="1" destOrd="0" presId="urn:microsoft.com/office/officeart/2008/layout/VerticalCurvedList"/>
    <dgm:cxn modelId="{8E6018B8-8853-48DE-93F2-2376C36BD2F0}" type="presParOf" srcId="{3F479642-F75F-4771-A011-169C5918C5DB}" destId="{E08E2C76-6C12-4C3F-9110-36EEF0FC0BCB}" srcOrd="2" destOrd="0" presId="urn:microsoft.com/office/officeart/2008/layout/VerticalCurvedList"/>
    <dgm:cxn modelId="{DD1834BE-4D70-42AE-AABD-14AABF9724DA}" type="presParOf" srcId="{E08E2C76-6C12-4C3F-9110-36EEF0FC0BCB}" destId="{73DBEE61-0877-4F7F-81D8-784396FFD71C}" srcOrd="0" destOrd="0" presId="urn:microsoft.com/office/officeart/2008/layout/VerticalCurvedList"/>
    <dgm:cxn modelId="{37F09111-8FA6-4FE0-B600-C8BEB0BF4ADC}" type="presParOf" srcId="{3F479642-F75F-4771-A011-169C5918C5DB}" destId="{7386F3A2-E464-4AFF-86F2-73D984FB1443}" srcOrd="3" destOrd="0" presId="urn:microsoft.com/office/officeart/2008/layout/VerticalCurvedList"/>
    <dgm:cxn modelId="{9DB95944-84DA-45E9-9334-6981F5DAB17F}" type="presParOf" srcId="{3F479642-F75F-4771-A011-169C5918C5DB}" destId="{BC8C8FF5-C267-4EF4-9B72-F7709502337C}" srcOrd="4" destOrd="0" presId="urn:microsoft.com/office/officeart/2008/layout/VerticalCurvedList"/>
    <dgm:cxn modelId="{E1ED668E-BF73-413D-8E7A-3D786480D16E}" type="presParOf" srcId="{BC8C8FF5-C267-4EF4-9B72-F7709502337C}" destId="{252AFF7F-D2A3-4DF9-964A-C4B2D21BD5FF}" srcOrd="0" destOrd="0" presId="urn:microsoft.com/office/officeart/2008/layout/VerticalCurvedList"/>
    <dgm:cxn modelId="{19DBACCE-3661-45B8-A663-DA8AD89F82CE}" type="presParOf" srcId="{3F479642-F75F-4771-A011-169C5918C5DB}" destId="{AE267DCF-1BEE-4779-9AF6-800916D2D4EC}" srcOrd="5" destOrd="0" presId="urn:microsoft.com/office/officeart/2008/layout/VerticalCurvedList"/>
    <dgm:cxn modelId="{B7371B40-6AAB-4F99-816C-0AFB79B3A777}" type="presParOf" srcId="{3F479642-F75F-4771-A011-169C5918C5DB}" destId="{E6258007-A8A0-4280-958F-46803A739963}" srcOrd="6" destOrd="0" presId="urn:microsoft.com/office/officeart/2008/layout/VerticalCurvedList"/>
    <dgm:cxn modelId="{252332D4-45FD-4D27-AF91-6E3246554628}" type="presParOf" srcId="{E6258007-A8A0-4280-958F-46803A739963}" destId="{833048F1-A597-4D2E-BA93-E3449BDDA7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B4606-24BE-415A-9021-CC5A3F31E47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1CF6B7-7DE7-468A-89FA-B145D9B0CAB4}">
      <dgm:prSet phldrT="[Text]"/>
      <dgm:spPr/>
      <dgm:t>
        <a:bodyPr/>
        <a:lstStyle/>
        <a:p>
          <a:r>
            <a:rPr lang="id-ID" dirty="0" smtClean="0"/>
            <a:t>Melakukan analisis sistem informasi pengelolaan matrikulasi program pembinaan berbasis wedi STEI Tazkia</a:t>
          </a:r>
          <a:endParaRPr lang="en-US" dirty="0"/>
        </a:p>
      </dgm:t>
    </dgm:pt>
    <dgm:pt modelId="{B8D904A9-C597-463F-A804-A1468DFB24E9}" type="parTrans" cxnId="{67A83A32-B3AC-46D4-9019-29835EBB26CE}">
      <dgm:prSet/>
      <dgm:spPr/>
      <dgm:t>
        <a:bodyPr/>
        <a:lstStyle/>
        <a:p>
          <a:endParaRPr lang="en-US"/>
        </a:p>
      </dgm:t>
    </dgm:pt>
    <dgm:pt modelId="{8CC85688-1575-4A89-BFA5-199962815447}" type="sibTrans" cxnId="{67A83A32-B3AC-46D4-9019-29835EBB26CE}">
      <dgm:prSet/>
      <dgm:spPr/>
      <dgm:t>
        <a:bodyPr/>
        <a:lstStyle/>
        <a:p>
          <a:endParaRPr lang="en-US"/>
        </a:p>
      </dgm:t>
    </dgm:pt>
    <dgm:pt modelId="{BBC06F99-29A3-4EF1-B6AD-2359DF5C3DC6}">
      <dgm:prSet phldrT="[Text]"/>
      <dgm:spPr/>
      <dgm:t>
        <a:bodyPr/>
        <a:lstStyle/>
        <a:p>
          <a:r>
            <a:rPr lang="id-ID" dirty="0" smtClean="0"/>
            <a:t>Memperoleh hasil rancangan melalui analisis tersebut</a:t>
          </a:r>
          <a:endParaRPr lang="en-US" dirty="0"/>
        </a:p>
      </dgm:t>
    </dgm:pt>
    <dgm:pt modelId="{A6700223-CE18-46D0-8E00-0DEFA8F3804A}" type="parTrans" cxnId="{BBF9A6DB-CFA2-43E5-B60D-14C0C555C37A}">
      <dgm:prSet/>
      <dgm:spPr/>
      <dgm:t>
        <a:bodyPr/>
        <a:lstStyle/>
        <a:p>
          <a:endParaRPr lang="en-US"/>
        </a:p>
      </dgm:t>
    </dgm:pt>
    <dgm:pt modelId="{8054AB68-7955-47C1-B1DB-4BE0931D3B2E}" type="sibTrans" cxnId="{BBF9A6DB-CFA2-43E5-B60D-14C0C555C37A}">
      <dgm:prSet/>
      <dgm:spPr/>
      <dgm:t>
        <a:bodyPr/>
        <a:lstStyle/>
        <a:p>
          <a:endParaRPr lang="en-US"/>
        </a:p>
      </dgm:t>
    </dgm:pt>
    <dgm:pt modelId="{19F431A3-E604-47F9-9996-F05AF32E59A7}">
      <dgm:prSet phldrT="[Text]"/>
      <dgm:spPr/>
      <dgm:t>
        <a:bodyPr/>
        <a:lstStyle/>
        <a:p>
          <a:r>
            <a:rPr lang="id-ID" dirty="0" smtClean="0"/>
            <a:t>Membangun sistem informasi pengelolaan matrikulasi program pembinaan </a:t>
          </a:r>
          <a:r>
            <a:rPr lang="id-ID" dirty="0" smtClean="0"/>
            <a:t>berbasis web di STEI Tazkia</a:t>
          </a:r>
          <a:endParaRPr lang="en-US" dirty="0"/>
        </a:p>
      </dgm:t>
    </dgm:pt>
    <dgm:pt modelId="{4822C515-8411-43A2-8802-17D446B69ABE}" type="parTrans" cxnId="{E37BE432-A837-480C-BF91-669ACE2DE8CC}">
      <dgm:prSet/>
      <dgm:spPr/>
      <dgm:t>
        <a:bodyPr/>
        <a:lstStyle/>
        <a:p>
          <a:endParaRPr lang="en-US"/>
        </a:p>
      </dgm:t>
    </dgm:pt>
    <dgm:pt modelId="{A99ED861-0B96-4AA4-BC16-A30BF305B04D}" type="sibTrans" cxnId="{E37BE432-A837-480C-BF91-669ACE2DE8CC}">
      <dgm:prSet/>
      <dgm:spPr/>
      <dgm:t>
        <a:bodyPr/>
        <a:lstStyle/>
        <a:p>
          <a:endParaRPr lang="en-US"/>
        </a:p>
      </dgm:t>
    </dgm:pt>
    <dgm:pt modelId="{1EEF3A15-B14E-4C5E-94B9-D78156743E0A}" type="pres">
      <dgm:prSet presAssocID="{71CB4606-24BE-415A-9021-CC5A3F31E4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F479642-F75F-4771-A011-169C5918C5DB}" type="pres">
      <dgm:prSet presAssocID="{71CB4606-24BE-415A-9021-CC5A3F31E47D}" presName="Name1" presStyleCnt="0"/>
      <dgm:spPr/>
    </dgm:pt>
    <dgm:pt modelId="{82657E32-057E-4EFD-8571-D24E5E91E686}" type="pres">
      <dgm:prSet presAssocID="{71CB4606-24BE-415A-9021-CC5A3F31E47D}" presName="cycle" presStyleCnt="0"/>
      <dgm:spPr/>
    </dgm:pt>
    <dgm:pt modelId="{347EB397-206F-4DE1-ABD1-6F92305FD15A}" type="pres">
      <dgm:prSet presAssocID="{71CB4606-24BE-415A-9021-CC5A3F31E47D}" presName="srcNode" presStyleLbl="node1" presStyleIdx="0" presStyleCnt="3"/>
      <dgm:spPr/>
    </dgm:pt>
    <dgm:pt modelId="{B8980A3F-DE12-455A-AB7B-1513BECF8E3E}" type="pres">
      <dgm:prSet presAssocID="{71CB4606-24BE-415A-9021-CC5A3F31E47D}" presName="conn" presStyleLbl="parChTrans1D2" presStyleIdx="0" presStyleCnt="1"/>
      <dgm:spPr/>
      <dgm:t>
        <a:bodyPr/>
        <a:lstStyle/>
        <a:p>
          <a:endParaRPr lang="en-US"/>
        </a:p>
      </dgm:t>
    </dgm:pt>
    <dgm:pt modelId="{02DF0BD5-FA07-4E2B-BECE-8E2626C7A44B}" type="pres">
      <dgm:prSet presAssocID="{71CB4606-24BE-415A-9021-CC5A3F31E47D}" presName="extraNode" presStyleLbl="node1" presStyleIdx="0" presStyleCnt="3"/>
      <dgm:spPr/>
    </dgm:pt>
    <dgm:pt modelId="{DC6A08EA-92A3-4A1C-8148-83473F3C7119}" type="pres">
      <dgm:prSet presAssocID="{71CB4606-24BE-415A-9021-CC5A3F31E47D}" presName="dstNode" presStyleLbl="node1" presStyleIdx="0" presStyleCnt="3"/>
      <dgm:spPr/>
    </dgm:pt>
    <dgm:pt modelId="{718A77D3-6304-4CE9-8C34-543EA4940F3D}" type="pres">
      <dgm:prSet presAssocID="{471CF6B7-7DE7-468A-89FA-B145D9B0CAB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E2C76-6C12-4C3F-9110-36EEF0FC0BCB}" type="pres">
      <dgm:prSet presAssocID="{471CF6B7-7DE7-468A-89FA-B145D9B0CAB4}" presName="accent_1" presStyleCnt="0"/>
      <dgm:spPr/>
    </dgm:pt>
    <dgm:pt modelId="{73DBEE61-0877-4F7F-81D8-784396FFD71C}" type="pres">
      <dgm:prSet presAssocID="{471CF6B7-7DE7-468A-89FA-B145D9B0CAB4}" presName="accentRepeatNode" presStyleLbl="solidFgAcc1" presStyleIdx="0" presStyleCnt="3"/>
      <dgm:spPr/>
    </dgm:pt>
    <dgm:pt modelId="{7386F3A2-E464-4AFF-86F2-73D984FB1443}" type="pres">
      <dgm:prSet presAssocID="{BBC06F99-29A3-4EF1-B6AD-2359DF5C3DC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C8FF5-C267-4EF4-9B72-F7709502337C}" type="pres">
      <dgm:prSet presAssocID="{BBC06F99-29A3-4EF1-B6AD-2359DF5C3DC6}" presName="accent_2" presStyleCnt="0"/>
      <dgm:spPr/>
    </dgm:pt>
    <dgm:pt modelId="{252AFF7F-D2A3-4DF9-964A-C4B2D21BD5FF}" type="pres">
      <dgm:prSet presAssocID="{BBC06F99-29A3-4EF1-B6AD-2359DF5C3DC6}" presName="accentRepeatNode" presStyleLbl="solidFgAcc1" presStyleIdx="1" presStyleCnt="3"/>
      <dgm:spPr/>
    </dgm:pt>
    <dgm:pt modelId="{AE267DCF-1BEE-4779-9AF6-800916D2D4EC}" type="pres">
      <dgm:prSet presAssocID="{19F431A3-E604-47F9-9996-F05AF32E59A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58007-A8A0-4280-958F-46803A739963}" type="pres">
      <dgm:prSet presAssocID="{19F431A3-E604-47F9-9996-F05AF32E59A7}" presName="accent_3" presStyleCnt="0"/>
      <dgm:spPr/>
    </dgm:pt>
    <dgm:pt modelId="{833048F1-A597-4D2E-BA93-E3449BDDA791}" type="pres">
      <dgm:prSet presAssocID="{19F431A3-E604-47F9-9996-F05AF32E59A7}" presName="accentRepeatNode" presStyleLbl="solidFgAcc1" presStyleIdx="2" presStyleCnt="3"/>
      <dgm:spPr/>
    </dgm:pt>
  </dgm:ptLst>
  <dgm:cxnLst>
    <dgm:cxn modelId="{8272EC9A-D308-4965-9EBF-B436ED5029FB}" type="presOf" srcId="{8CC85688-1575-4A89-BFA5-199962815447}" destId="{B8980A3F-DE12-455A-AB7B-1513BECF8E3E}" srcOrd="0" destOrd="0" presId="urn:microsoft.com/office/officeart/2008/layout/VerticalCurvedList"/>
    <dgm:cxn modelId="{712859C1-981B-4BA7-8C24-E4338D56E8F2}" type="presOf" srcId="{471CF6B7-7DE7-468A-89FA-B145D9B0CAB4}" destId="{718A77D3-6304-4CE9-8C34-543EA4940F3D}" srcOrd="0" destOrd="0" presId="urn:microsoft.com/office/officeart/2008/layout/VerticalCurvedList"/>
    <dgm:cxn modelId="{D12FD1ED-9048-47B1-AB3F-1BF09ACC69EF}" type="presOf" srcId="{71CB4606-24BE-415A-9021-CC5A3F31E47D}" destId="{1EEF3A15-B14E-4C5E-94B9-D78156743E0A}" srcOrd="0" destOrd="0" presId="urn:microsoft.com/office/officeart/2008/layout/VerticalCurvedList"/>
    <dgm:cxn modelId="{1632119C-C8AC-4560-9B8A-3BE0DE3D48CE}" type="presOf" srcId="{19F431A3-E604-47F9-9996-F05AF32E59A7}" destId="{AE267DCF-1BEE-4779-9AF6-800916D2D4EC}" srcOrd="0" destOrd="0" presId="urn:microsoft.com/office/officeart/2008/layout/VerticalCurvedList"/>
    <dgm:cxn modelId="{BBF9A6DB-CFA2-43E5-B60D-14C0C555C37A}" srcId="{71CB4606-24BE-415A-9021-CC5A3F31E47D}" destId="{BBC06F99-29A3-4EF1-B6AD-2359DF5C3DC6}" srcOrd="1" destOrd="0" parTransId="{A6700223-CE18-46D0-8E00-0DEFA8F3804A}" sibTransId="{8054AB68-7955-47C1-B1DB-4BE0931D3B2E}"/>
    <dgm:cxn modelId="{E37BE432-A837-480C-BF91-669ACE2DE8CC}" srcId="{71CB4606-24BE-415A-9021-CC5A3F31E47D}" destId="{19F431A3-E604-47F9-9996-F05AF32E59A7}" srcOrd="2" destOrd="0" parTransId="{4822C515-8411-43A2-8802-17D446B69ABE}" sibTransId="{A99ED861-0B96-4AA4-BC16-A30BF305B04D}"/>
    <dgm:cxn modelId="{A34D766B-63D9-4A00-AECB-41C8A9A917BD}" type="presOf" srcId="{BBC06F99-29A3-4EF1-B6AD-2359DF5C3DC6}" destId="{7386F3A2-E464-4AFF-86F2-73D984FB1443}" srcOrd="0" destOrd="0" presId="urn:microsoft.com/office/officeart/2008/layout/VerticalCurvedList"/>
    <dgm:cxn modelId="{67A83A32-B3AC-46D4-9019-29835EBB26CE}" srcId="{71CB4606-24BE-415A-9021-CC5A3F31E47D}" destId="{471CF6B7-7DE7-468A-89FA-B145D9B0CAB4}" srcOrd="0" destOrd="0" parTransId="{B8D904A9-C597-463F-A804-A1468DFB24E9}" sibTransId="{8CC85688-1575-4A89-BFA5-199962815447}"/>
    <dgm:cxn modelId="{06003958-78B0-43AA-97ED-0DB502CAF2D8}" type="presParOf" srcId="{1EEF3A15-B14E-4C5E-94B9-D78156743E0A}" destId="{3F479642-F75F-4771-A011-169C5918C5DB}" srcOrd="0" destOrd="0" presId="urn:microsoft.com/office/officeart/2008/layout/VerticalCurvedList"/>
    <dgm:cxn modelId="{FB86FF4C-61EA-43C8-A0A8-9F9E08283E23}" type="presParOf" srcId="{3F479642-F75F-4771-A011-169C5918C5DB}" destId="{82657E32-057E-4EFD-8571-D24E5E91E686}" srcOrd="0" destOrd="0" presId="urn:microsoft.com/office/officeart/2008/layout/VerticalCurvedList"/>
    <dgm:cxn modelId="{C20CAF51-8569-49C0-B452-E91235E9A5D7}" type="presParOf" srcId="{82657E32-057E-4EFD-8571-D24E5E91E686}" destId="{347EB397-206F-4DE1-ABD1-6F92305FD15A}" srcOrd="0" destOrd="0" presId="urn:microsoft.com/office/officeart/2008/layout/VerticalCurvedList"/>
    <dgm:cxn modelId="{895B4376-07BE-47D8-B539-4779503C7B5E}" type="presParOf" srcId="{82657E32-057E-4EFD-8571-D24E5E91E686}" destId="{B8980A3F-DE12-455A-AB7B-1513BECF8E3E}" srcOrd="1" destOrd="0" presId="urn:microsoft.com/office/officeart/2008/layout/VerticalCurvedList"/>
    <dgm:cxn modelId="{07ED9AB6-9B12-474A-83E1-81E95F4E986B}" type="presParOf" srcId="{82657E32-057E-4EFD-8571-D24E5E91E686}" destId="{02DF0BD5-FA07-4E2B-BECE-8E2626C7A44B}" srcOrd="2" destOrd="0" presId="urn:microsoft.com/office/officeart/2008/layout/VerticalCurvedList"/>
    <dgm:cxn modelId="{C0E1EA4A-6FF5-42F2-87FF-7FC4979C8209}" type="presParOf" srcId="{82657E32-057E-4EFD-8571-D24E5E91E686}" destId="{DC6A08EA-92A3-4A1C-8148-83473F3C7119}" srcOrd="3" destOrd="0" presId="urn:microsoft.com/office/officeart/2008/layout/VerticalCurvedList"/>
    <dgm:cxn modelId="{C521A479-FADF-4044-8E38-B59ED54712A6}" type="presParOf" srcId="{3F479642-F75F-4771-A011-169C5918C5DB}" destId="{718A77D3-6304-4CE9-8C34-543EA4940F3D}" srcOrd="1" destOrd="0" presId="urn:microsoft.com/office/officeart/2008/layout/VerticalCurvedList"/>
    <dgm:cxn modelId="{8E6018B8-8853-48DE-93F2-2376C36BD2F0}" type="presParOf" srcId="{3F479642-F75F-4771-A011-169C5918C5DB}" destId="{E08E2C76-6C12-4C3F-9110-36EEF0FC0BCB}" srcOrd="2" destOrd="0" presId="urn:microsoft.com/office/officeart/2008/layout/VerticalCurvedList"/>
    <dgm:cxn modelId="{DD1834BE-4D70-42AE-AABD-14AABF9724DA}" type="presParOf" srcId="{E08E2C76-6C12-4C3F-9110-36EEF0FC0BCB}" destId="{73DBEE61-0877-4F7F-81D8-784396FFD71C}" srcOrd="0" destOrd="0" presId="urn:microsoft.com/office/officeart/2008/layout/VerticalCurvedList"/>
    <dgm:cxn modelId="{37F09111-8FA6-4FE0-B600-C8BEB0BF4ADC}" type="presParOf" srcId="{3F479642-F75F-4771-A011-169C5918C5DB}" destId="{7386F3A2-E464-4AFF-86F2-73D984FB1443}" srcOrd="3" destOrd="0" presId="urn:microsoft.com/office/officeart/2008/layout/VerticalCurvedList"/>
    <dgm:cxn modelId="{9DB95944-84DA-45E9-9334-6981F5DAB17F}" type="presParOf" srcId="{3F479642-F75F-4771-A011-169C5918C5DB}" destId="{BC8C8FF5-C267-4EF4-9B72-F7709502337C}" srcOrd="4" destOrd="0" presId="urn:microsoft.com/office/officeart/2008/layout/VerticalCurvedList"/>
    <dgm:cxn modelId="{E1ED668E-BF73-413D-8E7A-3D786480D16E}" type="presParOf" srcId="{BC8C8FF5-C267-4EF4-9B72-F7709502337C}" destId="{252AFF7F-D2A3-4DF9-964A-C4B2D21BD5FF}" srcOrd="0" destOrd="0" presId="urn:microsoft.com/office/officeart/2008/layout/VerticalCurvedList"/>
    <dgm:cxn modelId="{19DBACCE-3661-45B8-A663-DA8AD89F82CE}" type="presParOf" srcId="{3F479642-F75F-4771-A011-169C5918C5DB}" destId="{AE267DCF-1BEE-4779-9AF6-800916D2D4EC}" srcOrd="5" destOrd="0" presId="urn:microsoft.com/office/officeart/2008/layout/VerticalCurvedList"/>
    <dgm:cxn modelId="{B7371B40-6AAB-4F99-816C-0AFB79B3A777}" type="presParOf" srcId="{3F479642-F75F-4771-A011-169C5918C5DB}" destId="{E6258007-A8A0-4280-958F-46803A739963}" srcOrd="6" destOrd="0" presId="urn:microsoft.com/office/officeart/2008/layout/VerticalCurvedList"/>
    <dgm:cxn modelId="{252332D4-45FD-4D27-AF91-6E3246554628}" type="presParOf" srcId="{E6258007-A8A0-4280-958F-46803A739963}" destId="{833048F1-A597-4D2E-BA93-E3449BDDA7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80A3F-DE12-455A-AB7B-1513BECF8E3E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A77D3-6304-4CE9-8C34-543EA4940F3D}">
      <dsp:nvSpPr>
        <dsp:cNvPr id="0" name=""/>
        <dsp:cNvSpPr/>
      </dsp:nvSpPr>
      <dsp:spPr>
        <a:xfrm>
          <a:off x="604289" y="435133"/>
          <a:ext cx="6770928" cy="870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Bagaimana melakukan </a:t>
          </a:r>
          <a:r>
            <a:rPr lang="id-ID" sz="1800" kern="1200" dirty="0" smtClean="0"/>
            <a:t>analisis sistem informasi pengelolaan matrikulasi program pembinaan berbasis </a:t>
          </a:r>
          <a:r>
            <a:rPr lang="id-ID" sz="1800" kern="1200" dirty="0" smtClean="0"/>
            <a:t>web di </a:t>
          </a:r>
          <a:r>
            <a:rPr lang="id-ID" sz="1800" kern="1200" dirty="0" smtClean="0"/>
            <a:t>STEI </a:t>
          </a:r>
          <a:r>
            <a:rPr lang="id-ID" sz="1800" kern="1200" dirty="0" smtClean="0"/>
            <a:t>Tazkia?</a:t>
          </a:r>
          <a:endParaRPr lang="en-US" sz="1800" kern="1200" dirty="0"/>
        </a:p>
      </dsp:txBody>
      <dsp:txXfrm>
        <a:off x="604289" y="435133"/>
        <a:ext cx="6770928" cy="870267"/>
      </dsp:txXfrm>
    </dsp:sp>
    <dsp:sp modelId="{73DBEE61-0877-4F7F-81D8-784396FFD71C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6F3A2-E464-4AFF-86F2-73D984FB1443}">
      <dsp:nvSpPr>
        <dsp:cNvPr id="0" name=""/>
        <dsp:cNvSpPr/>
      </dsp:nvSpPr>
      <dsp:spPr>
        <a:xfrm>
          <a:off x="920631" y="1740535"/>
          <a:ext cx="6454586" cy="870267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Bagaimana merancang sistem informasi pengelolaan matrikulasi program pembinaan berbasis web di STEI Tazkia?</a:t>
          </a:r>
          <a:endParaRPr lang="en-US" sz="1800" kern="1200" dirty="0"/>
        </a:p>
      </dsp:txBody>
      <dsp:txXfrm>
        <a:off x="920631" y="1740535"/>
        <a:ext cx="6454586" cy="870267"/>
      </dsp:txXfrm>
    </dsp:sp>
    <dsp:sp modelId="{252AFF7F-D2A3-4DF9-964A-C4B2D21BD5FF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67DCF-1BEE-4779-9AF6-800916D2D4EC}">
      <dsp:nvSpPr>
        <dsp:cNvPr id="0" name=""/>
        <dsp:cNvSpPr/>
      </dsp:nvSpPr>
      <dsp:spPr>
        <a:xfrm>
          <a:off x="604289" y="3045936"/>
          <a:ext cx="6770928" cy="87026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Bagaimana membangun sistem informasi pengelolaan matrikulasi program pembinaan berbasis web di STEI Tazkia?</a:t>
          </a:r>
          <a:endParaRPr lang="en-US" sz="1800" kern="1200" dirty="0"/>
        </a:p>
      </dsp:txBody>
      <dsp:txXfrm>
        <a:off x="604289" y="3045936"/>
        <a:ext cx="6770928" cy="870267"/>
      </dsp:txXfrm>
    </dsp:sp>
    <dsp:sp modelId="{833048F1-A597-4D2E-BA93-E3449BDDA791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80A3F-DE12-455A-AB7B-1513BECF8E3E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A77D3-6304-4CE9-8C34-543EA4940F3D}">
      <dsp:nvSpPr>
        <dsp:cNvPr id="0" name=""/>
        <dsp:cNvSpPr/>
      </dsp:nvSpPr>
      <dsp:spPr>
        <a:xfrm>
          <a:off x="604289" y="435133"/>
          <a:ext cx="6770928" cy="870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Melakukan analisis sistem informasi pengelolaan matrikulasi program pembinaan berbasis wedi STEI Tazkia</a:t>
          </a:r>
          <a:endParaRPr lang="en-US" sz="2000" kern="1200" dirty="0"/>
        </a:p>
      </dsp:txBody>
      <dsp:txXfrm>
        <a:off x="604289" y="435133"/>
        <a:ext cx="6770928" cy="870267"/>
      </dsp:txXfrm>
    </dsp:sp>
    <dsp:sp modelId="{73DBEE61-0877-4F7F-81D8-784396FFD71C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6F3A2-E464-4AFF-86F2-73D984FB1443}">
      <dsp:nvSpPr>
        <dsp:cNvPr id="0" name=""/>
        <dsp:cNvSpPr/>
      </dsp:nvSpPr>
      <dsp:spPr>
        <a:xfrm>
          <a:off x="920631" y="1740535"/>
          <a:ext cx="6454586" cy="870267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Memperoleh hasil rancangan melalui analisis tersebut</a:t>
          </a:r>
          <a:endParaRPr lang="en-US" sz="2000" kern="1200" dirty="0"/>
        </a:p>
      </dsp:txBody>
      <dsp:txXfrm>
        <a:off x="920631" y="1740535"/>
        <a:ext cx="6454586" cy="870267"/>
      </dsp:txXfrm>
    </dsp:sp>
    <dsp:sp modelId="{252AFF7F-D2A3-4DF9-964A-C4B2D21BD5FF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67DCF-1BEE-4779-9AF6-800916D2D4EC}">
      <dsp:nvSpPr>
        <dsp:cNvPr id="0" name=""/>
        <dsp:cNvSpPr/>
      </dsp:nvSpPr>
      <dsp:spPr>
        <a:xfrm>
          <a:off x="604289" y="3045936"/>
          <a:ext cx="6770928" cy="87026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Membangun sistem informasi pengelolaan matrikulasi program pembinaan </a:t>
          </a:r>
          <a:r>
            <a:rPr lang="id-ID" sz="2000" kern="1200" dirty="0" smtClean="0"/>
            <a:t>berbasis web di STEI Tazkia</a:t>
          </a:r>
          <a:endParaRPr lang="en-US" sz="2000" kern="1200" dirty="0"/>
        </a:p>
      </dsp:txBody>
      <dsp:txXfrm>
        <a:off x="604289" y="3045936"/>
        <a:ext cx="6770928" cy="870267"/>
      </dsp:txXfrm>
    </dsp:sp>
    <dsp:sp modelId="{833048F1-A597-4D2E-BA93-E3449BDDA791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22/02/2019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905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22/02/2019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06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22/02/2019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784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22/02/2019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520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22/02/2019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182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22/02/2019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973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22/02/2019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731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22/02/2019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004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22/02/2019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93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22/02/2019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008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22/02/2019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09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D46C4-0C7D-4652-8FA1-B0611FFFE6D4}" type="datetimeFigureOut">
              <a:rPr lang="id-ID" smtClean="0"/>
              <a:t>22/02/2019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35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asil gambar untuk matriulasi stei tazk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31" b="-8331"/>
          <a:stretch/>
        </p:blipFill>
        <p:spPr bwMode="auto">
          <a:xfrm>
            <a:off x="-211016" y="-833738"/>
            <a:ext cx="12403016" cy="899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2778"/>
            <a:ext cx="2495550" cy="6381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211016" y="1175657"/>
            <a:ext cx="12403016" cy="1853478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917" y="1649154"/>
            <a:ext cx="9927771" cy="1250089"/>
          </a:xfrm>
        </p:spPr>
        <p:txBody>
          <a:bodyPr>
            <a:normAutofit fontScale="90000"/>
          </a:bodyPr>
          <a:lstStyle/>
          <a:p>
            <a: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 INFORMASI PENGELOLAAN </a:t>
            </a:r>
            <a:b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MATRIKULASI PROGRAM PEMBINAAN </a:t>
            </a:r>
            <a:b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BERBASIS </a:t>
            </a:r>
            <a:r>
              <a:rPr lang="id-ID" sz="4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STEI TAZKIA</a:t>
            </a:r>
            <a:endParaRPr lang="id-ID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4951" y="3283278"/>
            <a:ext cx="2671082" cy="1675356"/>
          </a:xfrm>
        </p:spPr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YODI YANWAR</a:t>
            </a:r>
          </a:p>
          <a:p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12215410549</a:t>
            </a:r>
          </a:p>
          <a:p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 Informasi</a:t>
            </a: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224183" y="4650502"/>
            <a:ext cx="3866217" cy="110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Pembimbing Pendamping</a:t>
            </a:r>
          </a:p>
          <a:p>
            <a:pPr algn="l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Dewi Primasari S.Si M.M</a:t>
            </a: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6058" y="4594049"/>
            <a:ext cx="4267200" cy="1054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Pembimbing Utama</a:t>
            </a:r>
          </a:p>
          <a:p>
            <a:pPr algn="l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Jejen Jaenudin S.Kom M.Kom</a:t>
            </a: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1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0"/>
            <a:ext cx="10515600" cy="1325563"/>
          </a:xfrm>
        </p:spPr>
        <p:txBody>
          <a:bodyPr/>
          <a:lstStyle/>
          <a:p>
            <a:r>
              <a:rPr lang="id-ID" dirty="0" smtClean="0"/>
              <a:t>Penjabaran Waterfall</a:t>
            </a:r>
            <a:endParaRPr lang="id-ID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1702" y="1123405"/>
            <a:ext cx="227861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91335"/>
              </p:ext>
            </p:extLst>
          </p:nvPr>
        </p:nvGraphicFramePr>
        <p:xfrm>
          <a:off x="1960197" y="1123405"/>
          <a:ext cx="7458891" cy="555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Visio" r:id="rId3" imgW="5086560" imgH="3800521" progId="Visio.Drawing.15">
                  <p:embed/>
                </p:oleObj>
              </mc:Choice>
              <mc:Fallback>
                <p:oleObj name="Visio" r:id="rId3" imgW="5086560" imgH="380052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197" y="1123405"/>
                        <a:ext cx="7458891" cy="5554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3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176439"/>
            <a:ext cx="11088915" cy="1325563"/>
          </a:xfrm>
        </p:spPr>
        <p:txBody>
          <a:bodyPr/>
          <a:lstStyle/>
          <a:p>
            <a:r>
              <a:rPr lang="id-ID" dirty="0" smtClean="0"/>
              <a:t>Alur Proses Yang Sedang Berjalan Pada Kegiatan Shalat</a:t>
            </a:r>
            <a:endParaRPr lang="id-ID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19835" y="1640644"/>
            <a:ext cx="191352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1819836" y="1636318"/>
            <a:ext cx="174128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000752"/>
              </p:ext>
            </p:extLst>
          </p:nvPr>
        </p:nvGraphicFramePr>
        <p:xfrm>
          <a:off x="2481941" y="1272176"/>
          <a:ext cx="7082973" cy="529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Visio" r:id="rId3" imgW="6000709" imgH="4476649" progId="Visio.Drawing.15">
                  <p:embed/>
                </p:oleObj>
              </mc:Choice>
              <mc:Fallback>
                <p:oleObj name="Visio" r:id="rId3" imgW="6000709" imgH="4476649" progId="Visio.Drawing.15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941" y="1272176"/>
                        <a:ext cx="7082973" cy="52926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1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657905"/>
            <a:ext cx="4848905" cy="1876289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Alur Proses Yang Sedang </a:t>
            </a:r>
            <a:br>
              <a:rPr lang="id-ID" dirty="0" smtClean="0"/>
            </a:br>
            <a:r>
              <a:rPr lang="id-ID" dirty="0" smtClean="0"/>
              <a:t>Berjalan Pada </a:t>
            </a:r>
            <a:br>
              <a:rPr lang="id-ID" dirty="0" smtClean="0"/>
            </a:br>
            <a:r>
              <a:rPr lang="id-ID" dirty="0" smtClean="0"/>
              <a:t>Kegiatan Ta’lim</a:t>
            </a:r>
            <a:endParaRPr lang="id-ID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31656" y="657904"/>
            <a:ext cx="16284207" cy="4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536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57" y="657904"/>
            <a:ext cx="6284686" cy="581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2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777558"/>
            <a:ext cx="5249091" cy="1325563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Alur Proses Yang </a:t>
            </a:r>
            <a:br>
              <a:rPr lang="id-ID" dirty="0" smtClean="0"/>
            </a:br>
            <a:r>
              <a:rPr lang="id-ID" dirty="0" smtClean="0"/>
              <a:t>Sedang Berjalan </a:t>
            </a:r>
            <a:br>
              <a:rPr lang="id-ID" dirty="0" smtClean="0"/>
            </a:br>
            <a:r>
              <a:rPr lang="id-ID" dirty="0" smtClean="0"/>
              <a:t>Pada Kegiatan Tahsin/Tahfidz</a:t>
            </a:r>
            <a:endParaRPr lang="id-ID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74275" y="19986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5179421" y="646929"/>
            <a:ext cx="172650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786270"/>
              </p:ext>
            </p:extLst>
          </p:nvPr>
        </p:nvGraphicFramePr>
        <p:xfrm>
          <a:off x="5179422" y="646930"/>
          <a:ext cx="6487887" cy="589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Visio" r:id="rId3" imgW="3953032" imgH="3590791" progId="Visio.Drawing.15">
                  <p:embed/>
                </p:oleObj>
              </mc:Choice>
              <mc:Fallback>
                <p:oleObj name="Visio" r:id="rId3" imgW="3953032" imgH="3590791" progId="Visio.Drawing.15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422" y="646930"/>
                        <a:ext cx="6487887" cy="589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9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765" y="1656043"/>
            <a:ext cx="3101788" cy="1325563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Alur Proses </a:t>
            </a:r>
            <a:br>
              <a:rPr lang="id-ID" dirty="0" smtClean="0"/>
            </a:br>
            <a:r>
              <a:rPr lang="id-ID" dirty="0" smtClean="0"/>
              <a:t>Yang Sedang </a:t>
            </a:r>
            <a:br>
              <a:rPr lang="id-ID" dirty="0" smtClean="0"/>
            </a:br>
            <a:r>
              <a:rPr lang="id-ID" dirty="0" smtClean="0"/>
              <a:t>Berjalan Pada </a:t>
            </a:r>
            <a:br>
              <a:rPr lang="id-ID" dirty="0" smtClean="0"/>
            </a:br>
            <a:r>
              <a:rPr lang="id-ID" dirty="0" smtClean="0"/>
              <a:t>Perhitungan </a:t>
            </a:r>
            <a:br>
              <a:rPr lang="id-ID" dirty="0" smtClean="0"/>
            </a:br>
            <a:r>
              <a:rPr lang="id-ID" dirty="0" smtClean="0"/>
              <a:t>Nilai Presensi </a:t>
            </a:r>
            <a:br>
              <a:rPr lang="id-ID" dirty="0" smtClean="0"/>
            </a:br>
            <a:r>
              <a:rPr lang="id-ID" dirty="0" smtClean="0"/>
              <a:t>Total</a:t>
            </a:r>
            <a:endParaRPr lang="id-ID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78038" y="1196788"/>
            <a:ext cx="162619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3846285" y="796752"/>
            <a:ext cx="178324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200294"/>
              </p:ext>
            </p:extLst>
          </p:nvPr>
        </p:nvGraphicFramePr>
        <p:xfrm>
          <a:off x="3846284" y="796752"/>
          <a:ext cx="7761881" cy="5807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Visio" r:id="rId3" imgW="5562793" imgH="4181504" progId="Visio.Drawing.15">
                  <p:embed/>
                </p:oleObj>
              </mc:Choice>
              <mc:Fallback>
                <p:oleObj name="Visio" r:id="rId3" imgW="5562793" imgH="4181504" progId="Visio.Drawing.15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284" y="796752"/>
                        <a:ext cx="7761881" cy="5807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9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2999" y="155216"/>
            <a:ext cx="10289436" cy="824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000" dirty="0"/>
              <a:t>Bisnis Proses </a:t>
            </a:r>
            <a:r>
              <a:rPr lang="id-ID" sz="4000" dirty="0" smtClean="0"/>
              <a:t>yang diusulkan </a:t>
            </a:r>
            <a:r>
              <a:rPr lang="id-ID" sz="4000" dirty="0"/>
              <a:t>pada kegiatan </a:t>
            </a:r>
            <a:r>
              <a:rPr lang="id-ID" sz="4000" dirty="0" smtClean="0"/>
              <a:t>shalat</a:t>
            </a:r>
            <a:endParaRPr lang="id-ID" sz="4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31520" y="9797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774033"/>
              </p:ext>
            </p:extLst>
          </p:nvPr>
        </p:nvGraphicFramePr>
        <p:xfrm>
          <a:off x="1149530" y="836022"/>
          <a:ext cx="9823269" cy="577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Visio" r:id="rId3" imgW="9534352" imgH="5610293" progId="Visio.Drawing.15">
                  <p:embed/>
                </p:oleObj>
              </mc:Choice>
              <mc:Fallback>
                <p:oleObj name="Visio" r:id="rId3" imgW="9534352" imgH="561029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530" y="836022"/>
                        <a:ext cx="9823269" cy="5776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6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3435" y="0"/>
            <a:ext cx="193438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844106"/>
              </p:ext>
            </p:extLst>
          </p:nvPr>
        </p:nvGraphicFramePr>
        <p:xfrm>
          <a:off x="3953436" y="1"/>
          <a:ext cx="809795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Visio" r:id="rId3" imgW="6962860" imgH="5896136" progId="Visio.Drawing.15">
                  <p:embed/>
                </p:oleObj>
              </mc:Choice>
              <mc:Fallback>
                <p:oleObj name="Visio" r:id="rId3" imgW="6962860" imgH="589613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436" y="1"/>
                        <a:ext cx="8097951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59975" y="780715"/>
            <a:ext cx="4056529" cy="2458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Bisnis Proses yang diusulkan pada kegiatan ta’lim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69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975" y="780715"/>
            <a:ext cx="4056529" cy="2458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Bisnis Proses yang diusulkan pada kegiatan tahsin/tahfidz</a:t>
            </a:r>
            <a:endParaRPr lang="id-ID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5375" y="0"/>
            <a:ext cx="19036172" cy="4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199619"/>
              </p:ext>
            </p:extLst>
          </p:nvPr>
        </p:nvGraphicFramePr>
        <p:xfrm>
          <a:off x="3965376" y="1"/>
          <a:ext cx="822662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Visio" r:id="rId3" imgW="6962860" imgH="5819601" progId="Visio.Drawing.15">
                  <p:embed/>
                </p:oleObj>
              </mc:Choice>
              <mc:Fallback>
                <p:oleObj name="Visio" r:id="rId3" imgW="6962860" imgH="58196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376" y="1"/>
                        <a:ext cx="8226624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6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15153" y="51414"/>
            <a:ext cx="13137776" cy="1325563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Bisnis Proses yang diusulkan Pada Perhitungan </a:t>
            </a:r>
            <a:br>
              <a:rPr lang="id-ID" dirty="0" smtClean="0"/>
            </a:br>
            <a:r>
              <a:rPr lang="id-ID" dirty="0" smtClean="0"/>
              <a:t>Nilai Presensi Total</a:t>
            </a:r>
            <a:endParaRPr lang="id-ID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2715" y="1331258"/>
            <a:ext cx="170353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393565"/>
              </p:ext>
            </p:extLst>
          </p:nvPr>
        </p:nvGraphicFramePr>
        <p:xfrm>
          <a:off x="1479573" y="1325563"/>
          <a:ext cx="9197391" cy="543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Visio" r:id="rId3" imgW="6924542" imgH="4095666" progId="Visio.Drawing.15">
                  <p:embed/>
                </p:oleObj>
              </mc:Choice>
              <mc:Fallback>
                <p:oleObj name="Visio" r:id="rId3" imgW="6924542" imgH="409566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73" y="1325563"/>
                        <a:ext cx="9197391" cy="5439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971" y="2246176"/>
            <a:ext cx="3511731" cy="1325563"/>
          </a:xfrm>
        </p:spPr>
        <p:txBody>
          <a:bodyPr/>
          <a:lstStyle/>
          <a:p>
            <a:r>
              <a:rPr lang="id-ID" dirty="0" smtClean="0"/>
              <a:t>DEMO SISTEM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76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asil gambar untuk matriulasi stei tazk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31" b="-8331"/>
          <a:stretch/>
        </p:blipFill>
        <p:spPr bwMode="auto">
          <a:xfrm>
            <a:off x="-211016" y="-833738"/>
            <a:ext cx="12403016" cy="899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73714" y="-204430"/>
            <a:ext cx="5109029" cy="773611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671" y="2837368"/>
            <a:ext cx="3377113" cy="1325563"/>
          </a:xfrm>
        </p:spPr>
        <p:txBody>
          <a:bodyPr/>
          <a:lstStyle/>
          <a:p>
            <a:pPr algn="ctr"/>
            <a:r>
              <a:rPr lang="id-ID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Latar Belakang</a:t>
            </a:r>
            <a:endParaRPr lang="id-ID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07971" y="2246176"/>
            <a:ext cx="3511731" cy="1325563"/>
          </a:xfrm>
        </p:spPr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84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Kegiatan Program Pembinaan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Shalat</a:t>
            </a:r>
          </a:p>
          <a:p>
            <a:r>
              <a:rPr lang="id-ID" dirty="0" smtClean="0"/>
              <a:t>Ta’lim </a:t>
            </a:r>
          </a:p>
          <a:p>
            <a:r>
              <a:rPr lang="id-ID" dirty="0" smtClean="0"/>
              <a:t>Tahsin/Tahfidz</a:t>
            </a:r>
          </a:p>
          <a:p>
            <a:pPr marL="0" indent="0">
              <a:buNone/>
            </a:pPr>
            <a:r>
              <a:rPr lang="id-ID" dirty="0" smtClean="0"/>
              <a:t>	- Menghafal Quran</a:t>
            </a:r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531" y="1690688"/>
            <a:ext cx="3313983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Indikator Penilaian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Target Perolehan Presensi dalam satu pekan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Jumlah perolehan presensi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Jumlah Udzur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Jadwal Kepulangan (Shalat)</a:t>
            </a:r>
            <a:endParaRPr lang="id-ID" dirty="0"/>
          </a:p>
        </p:txBody>
      </p:sp>
      <p:pic>
        <p:nvPicPr>
          <p:cNvPr id="14338" name="Picture 2" descr="Hasil gambar untuk assessment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547" y="1825625"/>
            <a:ext cx="3219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3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Rekapitulasi &amp; Penyalinan Presensi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25" y="1530724"/>
            <a:ext cx="3417836" cy="2339641"/>
          </a:xfrm>
        </p:spPr>
      </p:pic>
      <p:sp>
        <p:nvSpPr>
          <p:cNvPr id="6" name="Right Arrow 5"/>
          <p:cNvSpPr/>
          <p:nvPr/>
        </p:nvSpPr>
        <p:spPr>
          <a:xfrm>
            <a:off x="4204063" y="3143398"/>
            <a:ext cx="1084217" cy="45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4226" y="3511651"/>
            <a:ext cx="2530435" cy="348009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204063" y="4290952"/>
            <a:ext cx="1084217" cy="45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606" y="2267959"/>
            <a:ext cx="6403186" cy="34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290210"/>
              </p:ext>
            </p:extLst>
          </p:nvPr>
        </p:nvGraphicFramePr>
        <p:xfrm>
          <a:off x="681446" y="1690688"/>
          <a:ext cx="743494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8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Penelitian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837888"/>
              </p:ext>
            </p:extLst>
          </p:nvPr>
        </p:nvGraphicFramePr>
        <p:xfrm>
          <a:off x="315686" y="1554956"/>
          <a:ext cx="743494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http://www.cepro.com/images/uploads/target-imag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629" y="189349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Batasan Penelitian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Hanya </a:t>
            </a:r>
            <a:r>
              <a:rPr lang="id-ID" dirty="0"/>
              <a:t>memfokuskan pada pengelolaan data kegiatan </a:t>
            </a:r>
            <a:r>
              <a:rPr lang="id-ID" dirty="0" smtClean="0"/>
              <a:t>yang menjadi penilaian meliputi </a:t>
            </a:r>
            <a:r>
              <a:rPr lang="id-ID" dirty="0"/>
              <a:t>shalat, ta’lim dan </a:t>
            </a:r>
            <a:r>
              <a:rPr lang="id-ID" dirty="0" smtClean="0"/>
              <a:t>tahsin/tahfidz</a:t>
            </a:r>
          </a:p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Tidak </a:t>
            </a:r>
            <a:r>
              <a:rPr lang="id-ID" dirty="0"/>
              <a:t>mencakup pengelolaan data hafalan quran</a:t>
            </a:r>
          </a:p>
        </p:txBody>
      </p:sp>
    </p:spTree>
    <p:extLst>
      <p:ext uri="{BB962C8B-B14F-4D97-AF65-F5344CB8AC3E}">
        <p14:creationId xmlns:p14="http://schemas.microsoft.com/office/powerpoint/2010/main" val="22174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Manfaat Penelitian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id-ID" dirty="0"/>
              <a:t>Mempersingkat waktu dalam proses rekapitulasi data </a:t>
            </a:r>
            <a:r>
              <a:rPr lang="id-ID" dirty="0" smtClean="0"/>
              <a:t>presensi</a:t>
            </a:r>
          </a:p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Memperlancar ketersediaan informasi nilai saat jadwal penerbitan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36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216</Words>
  <Application>Microsoft Office PowerPoint</Application>
  <PresentationFormat>Widescreen</PresentationFormat>
  <Paragraphs>45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Office Theme</vt:lpstr>
      <vt:lpstr>Visio</vt:lpstr>
      <vt:lpstr>SISTEM INFORMASI PENGELOLAAN  MATRIKULASI PROGRAM PEMBINAAN  BERBASIS WEB DI STEI TAZKIA</vt:lpstr>
      <vt:lpstr>Latar Belakang</vt:lpstr>
      <vt:lpstr>Kegiatan Program Pembinaan</vt:lpstr>
      <vt:lpstr>Indikator Penilaian</vt:lpstr>
      <vt:lpstr>Rekapitulasi &amp; Penyalinan Presensi</vt:lpstr>
      <vt:lpstr>Rumusan Masalah</vt:lpstr>
      <vt:lpstr>Tujuan Penelitian</vt:lpstr>
      <vt:lpstr>Batasan Penelitian</vt:lpstr>
      <vt:lpstr>Manfaat Penelitian</vt:lpstr>
      <vt:lpstr>Penjabaran Waterfall</vt:lpstr>
      <vt:lpstr>Alur Proses Yang Sedang Berjalan Pada Kegiatan Shalat</vt:lpstr>
      <vt:lpstr>Alur Proses Yang Sedang  Berjalan Pada  Kegiatan Ta’lim</vt:lpstr>
      <vt:lpstr>Alur Proses Yang  Sedang Berjalan  Pada Kegiatan Tahsin/Tahfidz</vt:lpstr>
      <vt:lpstr>Alur Proses  Yang Sedang  Berjalan Pada  Perhitungan  Nilai Presensi  Total</vt:lpstr>
      <vt:lpstr>PowerPoint Presentation</vt:lpstr>
      <vt:lpstr>PowerPoint Presentation</vt:lpstr>
      <vt:lpstr>PowerPoint Presentation</vt:lpstr>
      <vt:lpstr>Bisnis Proses yang diusulkan Pada Perhitungan  Nilai Presensi Total</vt:lpstr>
      <vt:lpstr>DEMO SISTEM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Pengelolaan Matrikulasi Program Pembinaan  Di STEI Tazkia</dc:title>
  <dc:creator>Windows User</dc:creator>
  <cp:lastModifiedBy>Windows User</cp:lastModifiedBy>
  <cp:revision>43</cp:revision>
  <dcterms:created xsi:type="dcterms:W3CDTF">2019-02-05T12:12:45Z</dcterms:created>
  <dcterms:modified xsi:type="dcterms:W3CDTF">2019-02-22T12:19:20Z</dcterms:modified>
</cp:coreProperties>
</file>