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8" r:id="rId5"/>
    <p:sldId id="276" r:id="rId6"/>
    <p:sldId id="277" r:id="rId7"/>
    <p:sldId id="275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05/02/2019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905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05/02/2019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06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05/02/2019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784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05/02/2019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520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05/02/2019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182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05/02/2019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973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05/02/2019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731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05/02/2019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004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05/02/2019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93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05/02/2019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008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05/02/2019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09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D46C4-0C7D-4652-8FA1-B0611FFFE6D4}" type="datetimeFigureOut">
              <a:rPr lang="id-ID" smtClean="0"/>
              <a:t>05/02/2019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35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7462"/>
            <a:ext cx="9144000" cy="1250089"/>
          </a:xfrm>
        </p:spPr>
        <p:txBody>
          <a:bodyPr>
            <a:normAutofit fontScale="90000"/>
          </a:bodyPr>
          <a:lstStyle/>
          <a:p>
            <a:r>
              <a:rPr lang="id-ID" sz="4000" b="1" dirty="0" smtClean="0"/>
              <a:t>Sistem Informasi Pengelolaan Matrikulasi Program Pembinaan Berbasis WEB Di STEI Tazkia</a:t>
            </a:r>
            <a:endParaRPr lang="id-ID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2507"/>
            <a:ext cx="9144000" cy="1675356"/>
          </a:xfrm>
        </p:spPr>
        <p:txBody>
          <a:bodyPr/>
          <a:lstStyle/>
          <a:p>
            <a:r>
              <a:rPr lang="id-ID" dirty="0" smtClean="0"/>
              <a:t>Yodi Yanwar</a:t>
            </a:r>
          </a:p>
          <a:p>
            <a:r>
              <a:rPr lang="id-ID" dirty="0" smtClean="0"/>
              <a:t>12215410549</a:t>
            </a:r>
          </a:p>
          <a:p>
            <a:r>
              <a:rPr lang="id-ID" dirty="0" smtClean="0"/>
              <a:t>Sistem Informasi</a:t>
            </a:r>
            <a:endParaRPr lang="id-ID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28800" y="4546510"/>
            <a:ext cx="4267200" cy="167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dirty="0" smtClean="0"/>
              <a:t>Pembimbing Utama</a:t>
            </a:r>
          </a:p>
          <a:p>
            <a:pPr algn="l"/>
            <a:r>
              <a:rPr lang="id-ID" dirty="0" smtClean="0"/>
              <a:t>Jejen Jaenudin S.Kom M.Kom</a:t>
            </a:r>
            <a:endParaRPr lang="id-ID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792687" y="4546510"/>
            <a:ext cx="4267200" cy="167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dirty="0" smtClean="0"/>
              <a:t>Pembimbing Pendamping</a:t>
            </a:r>
          </a:p>
          <a:p>
            <a:pPr algn="l"/>
            <a:r>
              <a:rPr lang="id-ID" dirty="0" smtClean="0"/>
              <a:t>Dewi Primasari S.Si M.M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361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Manfaat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Mempersingkat waktu dalam proses rekapitulasi data </a:t>
            </a:r>
            <a:r>
              <a:rPr lang="id-ID" dirty="0" smtClean="0"/>
              <a:t>presensi</a:t>
            </a:r>
          </a:p>
          <a:p>
            <a:r>
              <a:rPr lang="id-ID" dirty="0" smtClean="0"/>
              <a:t>Memperlancar ketersediaan informasi nilai saat jadwal penerbitan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369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5" y="995734"/>
            <a:ext cx="9274629" cy="5862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0"/>
            <a:ext cx="10515600" cy="1325563"/>
          </a:xfrm>
        </p:spPr>
        <p:txBody>
          <a:bodyPr/>
          <a:lstStyle/>
          <a:p>
            <a:r>
              <a:rPr lang="id-ID" dirty="0" smtClean="0"/>
              <a:t>Penjabaran Metode Waterfall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430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Alur Proses Yang Sedang Berjalan Pada Kegiatan Shalat</a:t>
            </a:r>
            <a:endParaRPr lang="id-ID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19835" y="1640644"/>
            <a:ext cx="191352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486267"/>
              </p:ext>
            </p:extLst>
          </p:nvPr>
        </p:nvGraphicFramePr>
        <p:xfrm>
          <a:off x="1819835" y="1640645"/>
          <a:ext cx="7953103" cy="521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5981760" imgH="3933717" progId="Visio.Drawing.15">
                  <p:embed/>
                </p:oleObj>
              </mc:Choice>
              <mc:Fallback>
                <p:oleObj name="Visio" r:id="rId3" imgW="5981760" imgH="393371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835" y="1640645"/>
                        <a:ext cx="7953103" cy="5217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15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657905"/>
            <a:ext cx="4848905" cy="1876289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Alur Proses</a:t>
            </a:r>
            <a:r>
              <a:rPr lang="id-ID" dirty="0" smtClean="0"/>
              <a:t> Yang Sedang </a:t>
            </a:r>
            <a:br>
              <a:rPr lang="id-ID" dirty="0" smtClean="0"/>
            </a:br>
            <a:r>
              <a:rPr lang="id-ID" dirty="0" smtClean="0"/>
              <a:t>Berjalan Pada </a:t>
            </a:r>
            <a:br>
              <a:rPr lang="id-ID" dirty="0" smtClean="0"/>
            </a:br>
            <a:r>
              <a:rPr lang="id-ID" dirty="0" smtClean="0"/>
              <a:t>Kegiatan Ta’lim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013" y="344397"/>
            <a:ext cx="6716171" cy="623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23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777558"/>
            <a:ext cx="5249091" cy="1325563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Alur Proses Yang </a:t>
            </a:r>
            <a:br>
              <a:rPr lang="id-ID" dirty="0" smtClean="0"/>
            </a:br>
            <a:r>
              <a:rPr lang="id-ID" dirty="0" smtClean="0"/>
              <a:t>Sedang Berjalan </a:t>
            </a:r>
            <a:br>
              <a:rPr lang="id-ID" dirty="0" smtClean="0"/>
            </a:br>
            <a:r>
              <a:rPr lang="id-ID" dirty="0" smtClean="0"/>
              <a:t>Pada Kegiatan Tahsin/Tahfidz</a:t>
            </a:r>
            <a:endParaRPr lang="id-ID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74275" y="19986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357330"/>
              </p:ext>
            </p:extLst>
          </p:nvPr>
        </p:nvGraphicFramePr>
        <p:xfrm>
          <a:off x="5034614" y="432028"/>
          <a:ext cx="6777503" cy="6151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3" imgW="3953032" imgH="3590791" progId="Visio.Drawing.15">
                  <p:embed/>
                </p:oleObj>
              </mc:Choice>
              <mc:Fallback>
                <p:oleObj name="Visio" r:id="rId3" imgW="3953032" imgH="359079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614" y="432028"/>
                        <a:ext cx="6777503" cy="6151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92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765" y="1656043"/>
            <a:ext cx="3101788" cy="1325563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Alur Proses </a:t>
            </a:r>
            <a:br>
              <a:rPr lang="id-ID" dirty="0" smtClean="0"/>
            </a:br>
            <a:r>
              <a:rPr lang="id-ID" dirty="0" smtClean="0"/>
              <a:t>Yang Sedang </a:t>
            </a:r>
            <a:br>
              <a:rPr lang="id-ID" dirty="0" smtClean="0"/>
            </a:br>
            <a:r>
              <a:rPr lang="id-ID" dirty="0" smtClean="0"/>
              <a:t>Berjalan Pada </a:t>
            </a:r>
            <a:br>
              <a:rPr lang="id-ID" dirty="0" smtClean="0"/>
            </a:br>
            <a:r>
              <a:rPr lang="id-ID" dirty="0" smtClean="0"/>
              <a:t>Perhitungan </a:t>
            </a:r>
            <a:br>
              <a:rPr lang="id-ID" dirty="0" smtClean="0"/>
            </a:br>
            <a:r>
              <a:rPr lang="id-ID" dirty="0" smtClean="0"/>
              <a:t>Nilai Presensi </a:t>
            </a:r>
            <a:br>
              <a:rPr lang="id-ID" dirty="0" smtClean="0"/>
            </a:br>
            <a:r>
              <a:rPr lang="id-ID" dirty="0" smtClean="0"/>
              <a:t>Total</a:t>
            </a:r>
            <a:endParaRPr lang="id-ID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78038" y="1196788"/>
            <a:ext cx="162619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211476"/>
              </p:ext>
            </p:extLst>
          </p:nvPr>
        </p:nvGraphicFramePr>
        <p:xfrm>
          <a:off x="3781601" y="726141"/>
          <a:ext cx="7445242" cy="558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3" imgW="5562793" imgH="4181504" progId="Visio.Drawing.15">
                  <p:embed/>
                </p:oleObj>
              </mc:Choice>
              <mc:Fallback>
                <p:oleObj name="Visio" r:id="rId3" imgW="5562793" imgH="418150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601" y="726141"/>
                        <a:ext cx="7445242" cy="55805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9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61159" y="1227908"/>
            <a:ext cx="131835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401874"/>
              </p:ext>
            </p:extLst>
          </p:nvPr>
        </p:nvGraphicFramePr>
        <p:xfrm>
          <a:off x="407893" y="0"/>
          <a:ext cx="11196917" cy="663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3" imgW="9562985" imgH="5677103" progId="Visio.Drawing.15">
                  <p:embed/>
                </p:oleObj>
              </mc:Choice>
              <mc:Fallback>
                <p:oleObj name="Visio" r:id="rId3" imgW="9562985" imgH="567710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93" y="0"/>
                        <a:ext cx="11196917" cy="6638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5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3435" y="0"/>
            <a:ext cx="193438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844106"/>
              </p:ext>
            </p:extLst>
          </p:nvPr>
        </p:nvGraphicFramePr>
        <p:xfrm>
          <a:off x="3953436" y="1"/>
          <a:ext cx="8097951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isio" r:id="rId3" imgW="6962860" imgH="5896136" progId="Visio.Drawing.15">
                  <p:embed/>
                </p:oleObj>
              </mc:Choice>
              <mc:Fallback>
                <p:oleObj name="Visio" r:id="rId3" imgW="6962860" imgH="589613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436" y="1"/>
                        <a:ext cx="8097951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59975" y="780715"/>
            <a:ext cx="4056529" cy="2458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Bisnis Proses yang diusulkan pada kegiatan ta’lim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69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975" y="780715"/>
            <a:ext cx="4056529" cy="2458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Bisnis Proses yang diusulkan pada kegiatan tahsin/tahfidz</a:t>
            </a:r>
            <a:endParaRPr lang="id-ID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5375" y="0"/>
            <a:ext cx="19036172" cy="4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199619"/>
              </p:ext>
            </p:extLst>
          </p:nvPr>
        </p:nvGraphicFramePr>
        <p:xfrm>
          <a:off x="3965376" y="1"/>
          <a:ext cx="8226624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Visio" r:id="rId3" imgW="6962860" imgH="5819601" progId="Visio.Drawing.15">
                  <p:embed/>
                </p:oleObj>
              </mc:Choice>
              <mc:Fallback>
                <p:oleObj name="Visio" r:id="rId3" imgW="6962860" imgH="581960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376" y="1"/>
                        <a:ext cx="8226624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60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15153" y="51414"/>
            <a:ext cx="13137776" cy="1325563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Bisnis Proses yang diusulkan Pada Perhitungan </a:t>
            </a:r>
            <a:br>
              <a:rPr lang="id-ID" dirty="0" smtClean="0"/>
            </a:br>
            <a:r>
              <a:rPr lang="id-ID" dirty="0" smtClean="0"/>
              <a:t>Nilai Presensi Total</a:t>
            </a:r>
            <a:endParaRPr lang="id-ID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2715" y="1331258"/>
            <a:ext cx="170353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393565"/>
              </p:ext>
            </p:extLst>
          </p:nvPr>
        </p:nvGraphicFramePr>
        <p:xfrm>
          <a:off x="1479573" y="1325563"/>
          <a:ext cx="9197391" cy="543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Visio" r:id="rId3" imgW="6924542" imgH="4095666" progId="Visio.Drawing.15">
                  <p:embed/>
                </p:oleObj>
              </mc:Choice>
              <mc:Fallback>
                <p:oleObj name="Visio" r:id="rId3" imgW="6924542" imgH="409566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73" y="1325563"/>
                        <a:ext cx="9197391" cy="5439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6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889" y="1864815"/>
            <a:ext cx="3851366" cy="1325563"/>
          </a:xfrm>
        </p:spPr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1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4093" y="995081"/>
            <a:ext cx="166542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301097"/>
              </p:ext>
            </p:extLst>
          </p:nvPr>
        </p:nvGraphicFramePr>
        <p:xfrm>
          <a:off x="484094" y="995081"/>
          <a:ext cx="10657684" cy="5708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Visio" r:id="rId3" imgW="6953175" imgH="3724409" progId="Visio.Drawing.15">
                  <p:embed/>
                </p:oleObj>
              </mc:Choice>
              <mc:Fallback>
                <p:oleObj name="Visio" r:id="rId3" imgW="6953175" imgH="372440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94" y="995081"/>
                        <a:ext cx="10657684" cy="5708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87706" y="107576"/>
            <a:ext cx="6938682" cy="1081142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Diagram Konteks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6939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971" y="2246176"/>
            <a:ext cx="3511731" cy="1325563"/>
          </a:xfrm>
        </p:spPr>
        <p:txBody>
          <a:bodyPr/>
          <a:lstStyle/>
          <a:p>
            <a:r>
              <a:rPr lang="id-ID" dirty="0" smtClean="0"/>
              <a:t>DEMO SISTEM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760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Kegiatan Program Pembinaan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Shalat</a:t>
            </a:r>
          </a:p>
          <a:p>
            <a:r>
              <a:rPr lang="id-ID" dirty="0" smtClean="0"/>
              <a:t>Ta’lim </a:t>
            </a:r>
          </a:p>
          <a:p>
            <a:r>
              <a:rPr lang="id-ID" dirty="0" smtClean="0"/>
              <a:t>Tahsin/Tahfidz</a:t>
            </a:r>
          </a:p>
          <a:p>
            <a:pPr marL="0" indent="0">
              <a:buNone/>
            </a:pPr>
            <a:r>
              <a:rPr lang="id-ID" dirty="0" smtClean="0"/>
              <a:t>	- Menghafal Quran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84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Indikator Penilaian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Target Perolehan Presensi setiap pekan</a:t>
            </a:r>
          </a:p>
          <a:p>
            <a:r>
              <a:rPr lang="id-ID" dirty="0" smtClean="0"/>
              <a:t>Perolehan presensi</a:t>
            </a:r>
          </a:p>
          <a:p>
            <a:r>
              <a:rPr lang="id-ID" dirty="0" smtClean="0"/>
              <a:t>Jumlah Udzur</a:t>
            </a:r>
          </a:p>
          <a:p>
            <a:r>
              <a:rPr lang="id-ID" dirty="0" smtClean="0"/>
              <a:t>Jadwal Kepulangan (Shalat)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13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Rekapitulasi Presensi Shalat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7" y="1413062"/>
            <a:ext cx="3417836" cy="23396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31" y="2760682"/>
            <a:ext cx="3385729" cy="176507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76520" y="2983741"/>
            <a:ext cx="1084217" cy="45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31967" y="3395537"/>
            <a:ext cx="2530435" cy="348009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76520" y="4131295"/>
            <a:ext cx="1084217" cy="45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37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Rekapitulasi Presensi Ta’lim &amp; Tahsin/Tahfidz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84709" y="1676457"/>
            <a:ext cx="3317965" cy="4563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64" y="2456803"/>
            <a:ext cx="3119767" cy="1128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64" y="4075611"/>
            <a:ext cx="3018225" cy="134547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773783" y="2821577"/>
            <a:ext cx="901337" cy="279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Arrow 7"/>
          <p:cNvSpPr/>
          <p:nvPr/>
        </p:nvSpPr>
        <p:spPr>
          <a:xfrm>
            <a:off x="5773783" y="4351076"/>
            <a:ext cx="901337" cy="279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8666483" y="1881754"/>
            <a:ext cx="737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mtClean="0"/>
              <a:t>Ta’lim</a:t>
            </a:r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8427112" y="3645620"/>
            <a:ext cx="152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Tahsin/Tahfidz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471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Bagaimana menganalisis sistem informasi pengelolaan matrikulasi program pembinaan di STEI Tazkia?</a:t>
            </a:r>
            <a:endParaRPr lang="id-ID" dirty="0" smtClean="0"/>
          </a:p>
          <a:p>
            <a:r>
              <a:rPr lang="id-ID" dirty="0"/>
              <a:t>Bagaimana merancang sistem informasi pengelolaan matrikulasi program pembinaan?</a:t>
            </a:r>
            <a:endParaRPr lang="id-ID" dirty="0" smtClean="0"/>
          </a:p>
          <a:p>
            <a:pPr lvl="0"/>
            <a:r>
              <a:rPr lang="id-ID" dirty="0"/>
              <a:t>Bagaimana membangun sistem informasi pengelolaan matrikulasi program pembinaan?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783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Penelitian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Melakukan analisis sistem informasi pengelolaan matrikulasi program pembinaan di STEI </a:t>
            </a:r>
            <a:r>
              <a:rPr lang="id-ID" dirty="0" smtClean="0"/>
              <a:t>Tazkia</a:t>
            </a:r>
          </a:p>
          <a:p>
            <a:r>
              <a:rPr lang="id-ID" dirty="0"/>
              <a:t>Memperoleh hasil rancangan </a:t>
            </a:r>
            <a:r>
              <a:rPr lang="id-ID" dirty="0" smtClean="0"/>
              <a:t>dengan </a:t>
            </a:r>
            <a:r>
              <a:rPr lang="id-ID" dirty="0"/>
              <a:t>model </a:t>
            </a:r>
            <a:r>
              <a:rPr lang="id-ID" dirty="0" smtClean="0"/>
              <a:t>terstruktur</a:t>
            </a:r>
          </a:p>
          <a:p>
            <a:r>
              <a:rPr lang="id-ID" dirty="0"/>
              <a:t>Mendapatkan sistem informasi pengelolaan matrikulasi program pembinaan</a:t>
            </a:r>
          </a:p>
        </p:txBody>
      </p:sp>
    </p:spTree>
    <p:extLst>
      <p:ext uri="{BB962C8B-B14F-4D97-AF65-F5344CB8AC3E}">
        <p14:creationId xmlns:p14="http://schemas.microsoft.com/office/powerpoint/2010/main" val="38130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Hanya </a:t>
            </a:r>
            <a:r>
              <a:rPr lang="id-ID" dirty="0"/>
              <a:t>memfokuskan pada pengelolaan data kegiatan dan data presensi </a:t>
            </a:r>
            <a:r>
              <a:rPr lang="id-ID" dirty="0" smtClean="0"/>
              <a:t>yang dilakukan penilaian meliputi </a:t>
            </a:r>
            <a:r>
              <a:rPr lang="id-ID" i="1" dirty="0"/>
              <a:t>shalat</a:t>
            </a:r>
            <a:r>
              <a:rPr lang="id-ID" dirty="0"/>
              <a:t>, </a:t>
            </a:r>
            <a:r>
              <a:rPr lang="id-ID" i="1" dirty="0"/>
              <a:t>ta’lim</a:t>
            </a:r>
            <a:r>
              <a:rPr lang="id-ID" dirty="0"/>
              <a:t> dan </a:t>
            </a:r>
            <a:r>
              <a:rPr lang="id-ID" i="1" dirty="0" smtClean="0"/>
              <a:t>tahsin/tahfidz</a:t>
            </a:r>
          </a:p>
          <a:p>
            <a:r>
              <a:rPr lang="id-ID" dirty="0" smtClean="0"/>
              <a:t>Tidak </a:t>
            </a:r>
            <a:r>
              <a:rPr lang="id-ID" dirty="0"/>
              <a:t>mencakup pengelolaan data hafalan quran</a:t>
            </a:r>
          </a:p>
        </p:txBody>
      </p:sp>
    </p:spTree>
    <p:extLst>
      <p:ext uri="{BB962C8B-B14F-4D97-AF65-F5344CB8AC3E}">
        <p14:creationId xmlns:p14="http://schemas.microsoft.com/office/powerpoint/2010/main" val="22174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206</Words>
  <Application>Microsoft Office PowerPoint</Application>
  <PresentationFormat>Widescreen</PresentationFormat>
  <Paragraphs>47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Microsoft Visio Drawing</vt:lpstr>
      <vt:lpstr>Sistem Informasi Pengelolaan Matrikulasi Program Pembinaan Berbasis WEB Di STEI Tazkia</vt:lpstr>
      <vt:lpstr>Latar Belakang</vt:lpstr>
      <vt:lpstr>Kegiatan Program Pembinaan</vt:lpstr>
      <vt:lpstr>Indikator Penilaian</vt:lpstr>
      <vt:lpstr>Rekapitulasi Presensi Shalat</vt:lpstr>
      <vt:lpstr>Rekapitulasi Presensi Ta’lim &amp; Tahsin/Tahfidz</vt:lpstr>
      <vt:lpstr>Rumusan Masalah</vt:lpstr>
      <vt:lpstr>Tujuan Penelitian</vt:lpstr>
      <vt:lpstr>Batasan Masalah</vt:lpstr>
      <vt:lpstr>Manfaat Penelitian</vt:lpstr>
      <vt:lpstr>Penjabaran Metode Waterfall</vt:lpstr>
      <vt:lpstr>Alur Proses Yang Sedang Berjalan Pada Kegiatan Shalat</vt:lpstr>
      <vt:lpstr>Alur Proses Yang Sedang  Berjalan Pada  Kegiatan Ta’lim</vt:lpstr>
      <vt:lpstr>Alur Proses Yang  Sedang Berjalan  Pada Kegiatan Tahsin/Tahfidz</vt:lpstr>
      <vt:lpstr>Alur Proses  Yang Sedang  Berjalan Pada  Perhitungan  Nilai Presensi  Total</vt:lpstr>
      <vt:lpstr>PowerPoint Presentation</vt:lpstr>
      <vt:lpstr>PowerPoint Presentation</vt:lpstr>
      <vt:lpstr>PowerPoint Presentation</vt:lpstr>
      <vt:lpstr>Bisnis Proses yang diusulkan Pada Perhitungan  Nilai Presensi Total</vt:lpstr>
      <vt:lpstr>Diagram Konteks</vt:lpstr>
      <vt:lpstr>DEMO SISTEM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Pengelolaan Matrikulasi Program Pembinaan  Di STEI Tazkia</dc:title>
  <dc:creator>Windows User</dc:creator>
  <cp:lastModifiedBy>Windows User</cp:lastModifiedBy>
  <cp:revision>21</cp:revision>
  <dcterms:created xsi:type="dcterms:W3CDTF">2019-02-05T12:12:45Z</dcterms:created>
  <dcterms:modified xsi:type="dcterms:W3CDTF">2019-02-06T23:14:26Z</dcterms:modified>
</cp:coreProperties>
</file>