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305787"/>
            <a:ext cx="12204357" cy="1788735"/>
          </a:xfrm>
          <a:custGeom>
            <a:avLst/>
            <a:gdLst/>
            <a:ahLst/>
            <a:cxnLst/>
            <a:rect l="l" t="t" r="r" b="b"/>
            <a:pathLst>
              <a:path w="18306536" h="2683102">
                <a:moveTo>
                  <a:pt x="0" y="0"/>
                </a:moveTo>
                <a:lnTo>
                  <a:pt x="18306536" y="0"/>
                </a:lnTo>
                <a:lnTo>
                  <a:pt x="18306536" y="2683102"/>
                </a:lnTo>
                <a:lnTo>
                  <a:pt x="0" y="268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" b="-64304"/>
            </a:stretch>
          </a:blipFill>
        </p:spPr>
        <p:txBody>
          <a:bodyPr/>
          <a:lstStyle/>
          <a:p>
            <a:endParaRPr lang="es-PE" dirty="0"/>
          </a:p>
        </p:txBody>
      </p:sp>
      <p:sp>
        <p:nvSpPr>
          <p:cNvPr id="3" name="Freeform 3" descr="Logotipo - UNTRM"/>
          <p:cNvSpPr/>
          <p:nvPr/>
        </p:nvSpPr>
        <p:spPr>
          <a:xfrm>
            <a:off x="124917" y="168815"/>
            <a:ext cx="3250005" cy="896080"/>
          </a:xfrm>
          <a:custGeom>
            <a:avLst/>
            <a:gdLst/>
            <a:ahLst/>
            <a:cxnLst/>
            <a:rect l="l" t="t" r="r" b="b"/>
            <a:pathLst>
              <a:path w="4875008" h="1435208">
                <a:moveTo>
                  <a:pt x="0" y="0"/>
                </a:moveTo>
                <a:lnTo>
                  <a:pt x="4875008" y="0"/>
                </a:lnTo>
                <a:lnTo>
                  <a:pt x="4875008" y="1435208"/>
                </a:lnTo>
                <a:lnTo>
                  <a:pt x="0" y="1435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6426667"/>
            <a:ext cx="12192000" cy="431333"/>
          </a:xfrm>
          <a:custGeom>
            <a:avLst/>
            <a:gdLst/>
            <a:ahLst/>
            <a:cxnLst/>
            <a:rect l="l" t="t" r="r" b="b"/>
            <a:pathLst>
              <a:path w="18288000" h="647000">
                <a:moveTo>
                  <a:pt x="0" y="0"/>
                </a:moveTo>
                <a:lnTo>
                  <a:pt x="18288000" y="0"/>
                </a:lnTo>
                <a:lnTo>
                  <a:pt x="18288000" y="647000"/>
                </a:lnTo>
                <a:lnTo>
                  <a:pt x="0" y="64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6" b="-96"/>
            </a:stretch>
          </a:blipFill>
        </p:spPr>
        <p:txBody>
          <a:bodyPr/>
          <a:lstStyle/>
          <a:p>
            <a:endParaRPr lang="es-PE" dirty="0"/>
          </a:p>
        </p:txBody>
      </p:sp>
      <p:sp>
        <p:nvSpPr>
          <p:cNvPr id="5" name="Freeform 5"/>
          <p:cNvSpPr/>
          <p:nvPr/>
        </p:nvSpPr>
        <p:spPr>
          <a:xfrm>
            <a:off x="11192373" y="146823"/>
            <a:ext cx="874710" cy="806078"/>
          </a:xfrm>
          <a:custGeom>
            <a:avLst/>
            <a:gdLst/>
            <a:ahLst/>
            <a:cxnLst/>
            <a:rect l="l" t="t" r="r" b="b"/>
            <a:pathLst>
              <a:path w="1312065" h="1471785">
                <a:moveTo>
                  <a:pt x="0" y="0"/>
                </a:moveTo>
                <a:lnTo>
                  <a:pt x="1312065" y="0"/>
                </a:lnTo>
                <a:lnTo>
                  <a:pt x="1312065" y="1471785"/>
                </a:lnTo>
                <a:lnTo>
                  <a:pt x="0" y="147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85" r="-68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467850" y="5887853"/>
            <a:ext cx="235839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1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Chachapoyas  - 2025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64391" y="1106342"/>
            <a:ext cx="8902132" cy="89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Facultad de Ingeniería y Ciencias Agrarias</a:t>
            </a:r>
          </a:p>
          <a:p>
            <a:pPr marL="0" marR="0" lvl="0" indent="0" algn="ctr" defTabSz="60963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Escuela Profesional de Ingeniería Agrónoma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4899" y="3114490"/>
            <a:ext cx="9072146" cy="847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CARACTERIZACIÓN MORFOLÓGICA AUTOMATIZADA DE MASHUA 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Tropaeolum tuberosum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)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mediante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modelos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inteligencia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artificial y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análisis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imágenes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1637" y="4376477"/>
            <a:ext cx="5351562" cy="1222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32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Autor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: </a:t>
            </a:r>
          </a:p>
          <a:p>
            <a:pPr marL="342900" marR="0" lvl="0" indent="-342900" algn="l" defTabSz="609630" rtl="0" eaLnBrk="1" fontAlgn="auto" latinLnBrk="0" hangingPunct="1">
              <a:lnSpc>
                <a:spcPts val="32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Día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z Saucedo Yoel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  <a:p>
            <a:pPr marL="0" marR="0" lvl="0" indent="0" algn="ctr" defTabSz="609630" rtl="0" eaLnBrk="1" fontAlgn="auto" latinLnBrk="0" hangingPunct="1">
              <a:lnSpc>
                <a:spcPts val="32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 Bold"/>
              <a:cs typeface="Arial" panose="020B0604020202020204" pitchFamily="34" charset="0"/>
              <a:sym typeface="Times New Roman Bold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B4430E-78F0-4BB1-A0D7-3DF881B7B8A4}"/>
              </a:ext>
            </a:extLst>
          </p:cNvPr>
          <p:cNvSpPr txBox="1"/>
          <p:nvPr/>
        </p:nvSpPr>
        <p:spPr>
          <a:xfrm>
            <a:off x="5591175" y="5038888"/>
            <a:ext cx="5684520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ctr">
              <a:lnSpc>
                <a:spcPct val="107000"/>
              </a:lnSpc>
              <a:spcAft>
                <a:spcPts val="800"/>
              </a:spcAft>
            </a:pP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PE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Dr.  Flavio Lozano Isla</a:t>
            </a:r>
            <a:endParaRPr lang="es-PE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0271D0-121A-4946-B84A-DE78847ABCCD}"/>
              </a:ext>
            </a:extLst>
          </p:cNvPr>
          <p:cNvSpPr txBox="1"/>
          <p:nvPr/>
        </p:nvSpPr>
        <p:spPr>
          <a:xfrm>
            <a:off x="5745089" y="25254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TESIS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DD1-2D52-06C8-F89D-9EDA53D73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4951ED6-2F24-B546-4628-E72B4FF49910}"/>
              </a:ext>
            </a:extLst>
          </p:cNvPr>
          <p:cNvSpPr/>
          <p:nvPr/>
        </p:nvSpPr>
        <p:spPr>
          <a:xfrm>
            <a:off x="0" y="6259147"/>
            <a:ext cx="12192000" cy="431333"/>
          </a:xfrm>
          <a:custGeom>
            <a:avLst/>
            <a:gdLst/>
            <a:ahLst/>
            <a:cxnLst/>
            <a:rect l="l" t="t" r="r" b="b"/>
            <a:pathLst>
              <a:path w="18288000" h="647000">
                <a:moveTo>
                  <a:pt x="0" y="0"/>
                </a:moveTo>
                <a:lnTo>
                  <a:pt x="18288000" y="0"/>
                </a:lnTo>
                <a:lnTo>
                  <a:pt x="18288000" y="647000"/>
                </a:lnTo>
                <a:lnTo>
                  <a:pt x="0" y="64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" b="-96"/>
            </a:stretch>
          </a:blipFill>
        </p:spPr>
      </p:sp>
      <p:sp>
        <p:nvSpPr>
          <p:cNvPr id="2" name="AutoShape 2" descr="Imágenes de Quinua cruda libres de derechos | Depositphotos">
            <a:extLst>
              <a:ext uri="{FF2B5EF4-FFF2-40B4-BE49-F238E27FC236}">
                <a16:creationId xmlns:a16="http://schemas.microsoft.com/office/drawing/2014/main" id="{C5207164-E7A2-76ED-BD9E-ABB268A0E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15390" cy="32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516DD1-03D5-758C-8F04-1BEFF7107D64}"/>
              </a:ext>
            </a:extLst>
          </p:cNvPr>
          <p:cNvSpPr txBox="1"/>
          <p:nvPr/>
        </p:nvSpPr>
        <p:spPr>
          <a:xfrm>
            <a:off x="5930385" y="6248463"/>
            <a:ext cx="33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DD0FB0-3451-4582-ADBE-E9BC4D0FC88D}"/>
              </a:ext>
            </a:extLst>
          </p:cNvPr>
          <p:cNvSpPr txBox="1"/>
          <p:nvPr/>
        </p:nvSpPr>
        <p:spPr>
          <a:xfrm>
            <a:off x="685800" y="35853"/>
            <a:ext cx="12954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Título</a:t>
            </a:r>
            <a:endParaRPr lang="es-P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9DC348-92E5-4042-A400-7F04EA126F22}"/>
              </a:ext>
            </a:extLst>
          </p:cNvPr>
          <p:cNvSpPr txBox="1"/>
          <p:nvPr/>
        </p:nvSpPr>
        <p:spPr>
          <a:xfrm>
            <a:off x="1151452" y="1658925"/>
            <a:ext cx="10220325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MX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Tropaeolum</a:t>
            </a:r>
            <a:r>
              <a:rPr lang="es-MX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tuberosum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es un tubérculo andino de gran valor nutricional, agronómico y fitoquímico (Arteaga-Cano et al., 2022), cuya diversidad morfológica ha sido poco estudiada debido al desinterés comercial y la falta de conservación (Pacheco Arenas, 2015). Frente a la creciente digitalización en la agricultura, el uso de inteligencia artificial (IA) y análisis de imágenes se posiciona como una herramienta clave para la detección precisa de patrones morfológicos (Chen et al., 2024), aunque su aplicación en 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aún incipiente. Los métodos tradicionales, además de ser destructivos y lentos, dependen de la experiencia del analista, lo que afecta su eficiencia y consistencia (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ElMasry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2019). En este contexto, el análisis automatizado de imágenes junto con modelos de aprendizaje automático representa una alternativa prometedora para caracterizar la diversidad morfológica de la </a:t>
            </a:r>
            <a:r>
              <a:rPr lang="es-MX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MX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(Medeiros et al., 2020). El problema central radica en la inexistencia de un sistema automatizado que permita dicha caracterización de forma eficiente.</a:t>
            </a:r>
            <a:endParaRPr lang="es-P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BB3932-AC92-4165-9999-755D359141E9}"/>
              </a:ext>
            </a:extLst>
          </p:cNvPr>
          <p:cNvSpPr txBox="1"/>
          <p:nvPr/>
        </p:nvSpPr>
        <p:spPr>
          <a:xfrm>
            <a:off x="619125" y="1217252"/>
            <a:ext cx="6096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Planteamiento del problema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B3F042-204B-4698-A819-2E6A64F41BC1}"/>
              </a:ext>
            </a:extLst>
          </p:cNvPr>
          <p:cNvSpPr txBox="1"/>
          <p:nvPr/>
        </p:nvSpPr>
        <p:spPr>
          <a:xfrm>
            <a:off x="813315" y="465786"/>
            <a:ext cx="1055846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morfológica automatizada de </a:t>
            </a:r>
            <a:r>
              <a:rPr lang="es-PE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Tropaeolum</a:t>
            </a:r>
            <a:r>
              <a:rPr lang="es-PE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tuberosum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mediante modelos de inteligencia artificial y análisis de imágenes.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7AC916-0A7B-4E9D-ADAB-9886DDD480DF}"/>
              </a:ext>
            </a:extLst>
          </p:cNvPr>
          <p:cNvSpPr txBox="1"/>
          <p:nvPr/>
        </p:nvSpPr>
        <p:spPr>
          <a:xfrm>
            <a:off x="917503" y="50416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PE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Formulación del problema</a:t>
            </a:r>
            <a:endParaRPr lang="es-PE" sz="20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49C47AD-CC9D-4933-92B3-4C433665D772}"/>
              </a:ext>
            </a:extLst>
          </p:cNvPr>
          <p:cNvSpPr txBox="1"/>
          <p:nvPr/>
        </p:nvSpPr>
        <p:spPr>
          <a:xfrm>
            <a:off x="1151452" y="5421702"/>
            <a:ext cx="101230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¿Cómo puede automatizarse la caracterización morfológica de la </a:t>
            </a:r>
            <a:r>
              <a:rPr lang="es-P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mashua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Tropaeolum</a:t>
            </a:r>
            <a:r>
              <a:rPr lang="es-PE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tuberosum</a:t>
            </a:r>
            <a:r>
              <a:rPr lang="es-P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mediante el uso de modelos de inteligencia artificial y análisis de imágenes?</a:t>
            </a:r>
            <a:endParaRPr lang="es-P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9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0FA6-0FE1-4005-D126-345C6CA5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E1C2248-045B-122D-EE0E-16B5C436AC1F}"/>
              </a:ext>
            </a:extLst>
          </p:cNvPr>
          <p:cNvSpPr/>
          <p:nvPr/>
        </p:nvSpPr>
        <p:spPr>
          <a:xfrm>
            <a:off x="0" y="6259147"/>
            <a:ext cx="12192000" cy="431333"/>
          </a:xfrm>
          <a:custGeom>
            <a:avLst/>
            <a:gdLst/>
            <a:ahLst/>
            <a:cxnLst/>
            <a:rect l="l" t="t" r="r" b="b"/>
            <a:pathLst>
              <a:path w="18288000" h="647000">
                <a:moveTo>
                  <a:pt x="0" y="0"/>
                </a:moveTo>
                <a:lnTo>
                  <a:pt x="18288000" y="0"/>
                </a:lnTo>
                <a:lnTo>
                  <a:pt x="18288000" y="647000"/>
                </a:lnTo>
                <a:lnTo>
                  <a:pt x="0" y="64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" b="-96"/>
            </a:stretch>
          </a:blipFill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0EF9F4-4C56-1233-70CB-B600F6CAECBC}"/>
              </a:ext>
            </a:extLst>
          </p:cNvPr>
          <p:cNvSpPr txBox="1"/>
          <p:nvPr/>
        </p:nvSpPr>
        <p:spPr>
          <a:xfrm>
            <a:off x="5930385" y="6248463"/>
            <a:ext cx="33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ACCA7E2-E265-DC29-F9BA-4B907B3D5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185410" cy="318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D2123F-E685-4D6E-9C56-25524EB63A47}"/>
              </a:ext>
            </a:extLst>
          </p:cNvPr>
          <p:cNvSpPr txBox="1"/>
          <p:nvPr/>
        </p:nvSpPr>
        <p:spPr>
          <a:xfrm>
            <a:off x="1039786" y="3462187"/>
            <a:ext cx="10443658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Recolectar y documentar imágenes de tubérculos y estructuras vegetativas de diferentes accesiones de </a:t>
            </a:r>
            <a:r>
              <a:rPr lang="es-P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Mashua</a:t>
            </a: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distintas condiciones de cultivo.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una metodología de procesamiento de imágenes que permita la extracción precisa de características morfológicas relevantes (forma, tamaño, color, textura, entre otras).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Implementar y entrenar modelos de inteligencia artificial (como redes neuronales convolucionales) para la clasificación y caracterización automatizada de las accesiones de </a:t>
            </a:r>
            <a:r>
              <a:rPr lang="es-P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Mashua</a:t>
            </a:r>
            <a:r>
              <a:rPr lang="es-P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24D956-8E66-457B-9056-B8AA0FDE82FA}"/>
              </a:ext>
            </a:extLst>
          </p:cNvPr>
          <p:cNvSpPr txBox="1"/>
          <p:nvPr/>
        </p:nvSpPr>
        <p:spPr>
          <a:xfrm>
            <a:off x="704850" y="283884"/>
            <a:ext cx="609600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PE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PE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4407BA-E24D-409E-9766-A9D2192D8A15}"/>
              </a:ext>
            </a:extLst>
          </p:cNvPr>
          <p:cNvSpPr txBox="1"/>
          <p:nvPr/>
        </p:nvSpPr>
        <p:spPr>
          <a:xfrm>
            <a:off x="874171" y="1067986"/>
            <a:ext cx="6096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Objetivo general</a:t>
            </a:r>
            <a:endParaRPr lang="es-PE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280F2BE-7B10-4AE5-9327-C13E322C86AE}"/>
              </a:ext>
            </a:extLst>
          </p:cNvPr>
          <p:cNvSpPr txBox="1"/>
          <p:nvPr/>
        </p:nvSpPr>
        <p:spPr>
          <a:xfrm>
            <a:off x="874171" y="2929222"/>
            <a:ext cx="6096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Objetivos específicos</a:t>
            </a:r>
            <a:endParaRPr lang="es-PE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83F70C-BCB4-44BE-AD7B-38ABFC986A8A}"/>
              </a:ext>
            </a:extLst>
          </p:cNvPr>
          <p:cNvSpPr txBox="1"/>
          <p:nvPr/>
        </p:nvSpPr>
        <p:spPr>
          <a:xfrm>
            <a:off x="1039786" y="1644688"/>
            <a:ext cx="1044365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un sistema automatizado para la caracterización morfológica de </a:t>
            </a:r>
            <a:r>
              <a:rPr lang="es-PE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Mashua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Tropaeolum</a:t>
            </a:r>
            <a:r>
              <a:rPr lang="es-PE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tuberosum</a:t>
            </a: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mediante la aplicación de modelos de inteligencia artificial y técnicas de análisis de imágenes digitales, con el fin de contribuir a su evaluación, conservación y mejoramiento genético.</a:t>
            </a:r>
            <a:endParaRPr lang="es-P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9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415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jhinmy hidrogo</dc:creator>
  <cp:lastModifiedBy>Yoel Diaz</cp:lastModifiedBy>
  <cp:revision>15</cp:revision>
  <dcterms:created xsi:type="dcterms:W3CDTF">2025-04-25T01:55:06Z</dcterms:created>
  <dcterms:modified xsi:type="dcterms:W3CDTF">2025-04-29T15:29:34Z</dcterms:modified>
</cp:coreProperties>
</file>