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3" r:id="rId6"/>
    <p:sldId id="257" r:id="rId7"/>
    <p:sldId id="258" r:id="rId8"/>
    <p:sldId id="259" r:id="rId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38" y="11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450A-58B3-287D-8E38-16F7ABF7F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4387DC8-B883-2A2F-8D10-AA2E4A436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220823-C1F1-8F71-0324-E80CD22EAE71}"/>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E2C0A0A7-DC05-BB80-8FFA-5FE347102B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B48E4A-4E4A-83EB-F3A0-15F96561BF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6574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D0D-C7D9-84B9-558E-AB48CC11FD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C55C3-19DB-BF02-B2D1-8FC71E159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CD5A35-3083-A753-2F8F-48D228D8CB77}"/>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35087E5-68A5-0AE1-E4B7-1E9BC867E3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E5E5C3-8428-4D21-BA9D-637722F027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27008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8F236-0E95-0933-DCE5-0A9077F551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3E6520-0CC9-216F-67A7-9BCFAE776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B6E43-B448-F56A-0578-01659184421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158A827-D0CE-DA80-A243-96E5A00430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72C9CDF-BFF8-5714-2AEC-B865320270AD}"/>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2666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1AAD-4F9B-5D00-6991-9CC180E7088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F63B8C2-5A1E-29B6-B820-86F0B61D3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5C45768-5D92-4A84-D95B-518D8A59122A}"/>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07D9EF8-61C7-0A85-FE72-52F3753E9A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32E6A7-2786-5745-CBCE-8E0A3FEC51B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418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C1B-C70B-213C-63C1-0B9C366AF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F4B85-450F-87EF-C39C-52B58E224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B5026-9311-A7A8-AE0E-C7008BDBE8F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B77A252-7A04-5773-6E14-29A151202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7118E59-7820-FB35-2F6E-C627792FB88A}"/>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46864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61A-EBCD-6A45-B710-051A226115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0B2B561-5D01-A8B8-0542-B40E331B7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041B0C7-D1BF-D7B0-3420-EB631B1E8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A651F7E-9252-BE17-24A0-70A6EBD8838E}"/>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172B1ABE-C823-F178-6069-F77247CE942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3FCBEB2-B35C-161E-3439-32F354B3B96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179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7CC-6FDD-5EEC-DEBE-CF525FDC906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5E85914-7F75-2D67-E8D7-4756C181E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5D912-2A05-405C-4CBF-66C44366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A40720-FE17-E3B2-DDC4-7577F725E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E45CC-300D-C0A6-4CF9-E7BDFAE83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C9B1433-A3C4-FDFB-6459-BE6FEAB7719C}"/>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8" name="Footer Placeholder 7">
            <a:extLst>
              <a:ext uri="{FF2B5EF4-FFF2-40B4-BE49-F238E27FC236}">
                <a16:creationId xmlns:a16="http://schemas.microsoft.com/office/drawing/2014/main" id="{F2CD4D40-8E5D-183E-7108-594061E82AE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1198A5E-33C4-51F4-38CD-6343BB2854E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0266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97FC-EA11-3EDF-A66D-F474714D18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B5F0FD1-91B9-C6CD-D6FA-82B2214C85B4}"/>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4" name="Footer Placeholder 3">
            <a:extLst>
              <a:ext uri="{FF2B5EF4-FFF2-40B4-BE49-F238E27FC236}">
                <a16:creationId xmlns:a16="http://schemas.microsoft.com/office/drawing/2014/main" id="{E9E7E59F-3C46-98E1-2C25-4504A2B1234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4639CF0-3D55-C86E-FAEC-03543E66A8D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77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EC2A8-ED95-6851-E1AC-433B772358A5}"/>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3" name="Footer Placeholder 2">
            <a:extLst>
              <a:ext uri="{FF2B5EF4-FFF2-40B4-BE49-F238E27FC236}">
                <a16:creationId xmlns:a16="http://schemas.microsoft.com/office/drawing/2014/main" id="{31370688-02B7-7F56-F1CD-F99E5B50814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71A401-0428-D01E-33E8-A83624969421}"/>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9594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9FD0-44E2-D50E-1BB2-20FDD80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B128DCF-60F7-5E93-51C7-AB3ADF9EB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6AEBDCD-FFCB-9DE5-1663-F176454A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BE87-96A0-66A2-96A4-6F637F4C37B9}"/>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A9253C13-814A-8E16-16AE-B932DF3C854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847ED4-D1C0-CAAD-70FE-6AB2722A799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2219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030-8796-C4B4-3D2D-B972330CB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D59CFBC-FDC6-387A-9F82-84F412DE3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F0FF143-01DF-9C05-72E8-E434AB87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0FFAC-897D-4E97-192E-CFE0429C35DD}"/>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6CEE097D-4D9C-DE05-A37C-0D7414ECC7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7D840C9-B020-2E22-22D9-E1DF749A936E}"/>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82595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8DF3-71F3-A5FE-976C-282CA1CB8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22E8C44-F8DB-1933-7577-F17F3E32D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9F1D03-D0D3-A8E4-C183-DD6C8063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222BAA33-12B2-F6D9-702F-AD0801B2C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BDD54D2-3EC5-951A-5B88-220F445D2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1BE3-987B-48B1-92A2-4F133B67DFEC}" type="slidenum">
              <a:rPr lang="en-IL" smtClean="0"/>
              <a:t>‹#›</a:t>
            </a:fld>
            <a:endParaRPr lang="en-IL"/>
          </a:p>
        </p:txBody>
      </p:sp>
    </p:spTree>
    <p:extLst>
      <p:ext uri="{BB962C8B-B14F-4D97-AF65-F5344CB8AC3E}">
        <p14:creationId xmlns:p14="http://schemas.microsoft.com/office/powerpoint/2010/main" val="50757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8A82-A7C9-93EE-3DD3-4B3E32AF9163}"/>
              </a:ext>
            </a:extLst>
          </p:cNvPr>
          <p:cNvSpPr txBox="1"/>
          <p:nvPr/>
        </p:nvSpPr>
        <p:spPr>
          <a:xfrm>
            <a:off x="4607511" y="1047565"/>
            <a:ext cx="2157274" cy="369332"/>
          </a:xfrm>
          <a:prstGeom prst="rect">
            <a:avLst/>
          </a:prstGeom>
          <a:noFill/>
        </p:spPr>
        <p:txBody>
          <a:bodyPr wrap="square" rtlCol="0">
            <a:spAutoFit/>
          </a:bodyPr>
          <a:lstStyle/>
          <a:p>
            <a:pPr algn="r" rtl="1"/>
            <a:r>
              <a:rPr lang="he-IL" dirty="0"/>
              <a:t>פרויקט 13 - סכרת</a:t>
            </a:r>
            <a:endParaRPr lang="en-IL" dirty="0"/>
          </a:p>
        </p:txBody>
      </p:sp>
      <p:sp>
        <p:nvSpPr>
          <p:cNvPr id="5" name="TextBox 4">
            <a:extLst>
              <a:ext uri="{FF2B5EF4-FFF2-40B4-BE49-F238E27FC236}">
                <a16:creationId xmlns:a16="http://schemas.microsoft.com/office/drawing/2014/main" id="{A8EBAC47-F567-BD24-C6AF-2F5DA04BE98E}"/>
              </a:ext>
            </a:extLst>
          </p:cNvPr>
          <p:cNvSpPr txBox="1"/>
          <p:nvPr/>
        </p:nvSpPr>
        <p:spPr>
          <a:xfrm>
            <a:off x="3444536" y="3009530"/>
            <a:ext cx="3977196" cy="1754326"/>
          </a:xfrm>
          <a:prstGeom prst="rect">
            <a:avLst/>
          </a:prstGeom>
          <a:noFill/>
        </p:spPr>
        <p:txBody>
          <a:bodyPr wrap="square" rtlCol="0">
            <a:spAutoFit/>
          </a:bodyPr>
          <a:lstStyle/>
          <a:p>
            <a:pPr algn="r" rtl="1"/>
            <a:r>
              <a:rPr lang="he-IL" dirty="0"/>
              <a:t>מגישים:</a:t>
            </a:r>
          </a:p>
          <a:p>
            <a:pPr algn="r" rtl="1"/>
            <a:endParaRPr lang="he-IL" dirty="0"/>
          </a:p>
          <a:p>
            <a:pPr algn="r" rtl="1"/>
            <a:r>
              <a:rPr lang="he-IL" dirty="0"/>
              <a:t>יואל אבקסיס</a:t>
            </a:r>
          </a:p>
          <a:p>
            <a:pPr algn="r" rtl="1"/>
            <a:r>
              <a:rPr lang="he-IL" dirty="0"/>
              <a:t>אביב אלדד</a:t>
            </a:r>
          </a:p>
          <a:p>
            <a:pPr algn="r" rtl="1"/>
            <a:r>
              <a:rPr lang="he-IL" dirty="0"/>
              <a:t>נבון סהלו</a:t>
            </a:r>
          </a:p>
          <a:p>
            <a:pPr algn="r" rtl="1"/>
            <a:r>
              <a:rPr lang="he-IL" dirty="0"/>
              <a:t>אלחנן ששון</a:t>
            </a:r>
            <a:endParaRPr lang="en-IL" dirty="0"/>
          </a:p>
        </p:txBody>
      </p:sp>
    </p:spTree>
    <p:extLst>
      <p:ext uri="{BB962C8B-B14F-4D97-AF65-F5344CB8AC3E}">
        <p14:creationId xmlns:p14="http://schemas.microsoft.com/office/powerpoint/2010/main" val="2244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C3F783-D872-AE43-D274-9BC1DE17A92A}"/>
              </a:ext>
            </a:extLst>
          </p:cNvPr>
          <p:cNvSpPr txBox="1"/>
          <p:nvPr/>
        </p:nvSpPr>
        <p:spPr>
          <a:xfrm>
            <a:off x="3047260" y="3108054"/>
            <a:ext cx="6094520" cy="1200329"/>
          </a:xfrm>
          <a:prstGeom prst="rect">
            <a:avLst/>
          </a:prstGeom>
          <a:noFill/>
        </p:spPr>
        <p:txBody>
          <a:bodyPr wrap="square">
            <a:spAutoFit/>
          </a:bodyPr>
          <a:lstStyle/>
          <a:p>
            <a:pPr algn="r" rtl="1"/>
            <a:r>
              <a:rPr lang="he-IL" dirty="0"/>
              <a:t>סֻכֶּרֶת היא מחלה מטבולית המתאפיינת בריכוז גבוה של גלוקוז בדם.</a:t>
            </a:r>
          </a:p>
          <a:p>
            <a:pPr algn="r" rtl="1"/>
            <a:r>
              <a:rPr lang="he-IL" dirty="0"/>
              <a:t>המטרה: לחזות האם לחולה נתון יש סכרת</a:t>
            </a:r>
          </a:p>
          <a:p>
            <a:pPr algn="r" rtl="1"/>
            <a:r>
              <a:rPr lang="he-IL" dirty="0"/>
              <a:t>הנתונים: </a:t>
            </a:r>
            <a:r>
              <a:rPr lang="he-IL" sz="1800" dirty="0">
                <a:effectLst/>
                <a:latin typeface="Calibri" panose="020F0502020204030204" pitchFamily="34" charset="0"/>
                <a:ea typeface="Calibri" panose="020F0502020204030204" pitchFamily="34" charset="0"/>
                <a:cs typeface="Arial" panose="020B0604020202020204" pitchFamily="34" charset="0"/>
              </a:rPr>
              <a:t>מדידות הקשורות להריונות, גלוקוז, לחץ דם, עובי העור, אינסולין</a:t>
            </a:r>
            <a:r>
              <a:rPr lang="en-US" sz="1800" dirty="0">
                <a:effectLst/>
                <a:latin typeface="Calibri" panose="020F0502020204030204" pitchFamily="34" charset="0"/>
                <a:ea typeface="Calibri" panose="020F0502020204030204" pitchFamily="34" charset="0"/>
                <a:cs typeface="Arial" panose="020B0604020202020204" pitchFamily="34" charset="0"/>
              </a:rPr>
              <a:t>, BMI, </a:t>
            </a:r>
            <a:r>
              <a:rPr lang="en-US" sz="1800" dirty="0" err="1">
                <a:effectLst/>
                <a:latin typeface="Calibri" panose="020F0502020204030204" pitchFamily="34" charset="0"/>
                <a:ea typeface="Calibri" panose="020F0502020204030204" pitchFamily="34" charset="0"/>
                <a:cs typeface="Arial" panose="020B0604020202020204" pitchFamily="34" charset="0"/>
              </a:rPr>
              <a:t>DiabetesPedigree</a:t>
            </a:r>
            <a:r>
              <a:rPr lang="en-US" sz="1800" dirty="0">
                <a:effectLst/>
                <a:latin typeface="Calibri" panose="020F0502020204030204" pitchFamily="34" charset="0"/>
                <a:ea typeface="Calibri" panose="020F0502020204030204" pitchFamily="34" charset="0"/>
                <a:cs typeface="Arial" panose="020B0604020202020204" pitchFamily="34" charset="0"/>
              </a:rPr>
              <a:t> Function </a:t>
            </a:r>
            <a:r>
              <a:rPr lang="he-IL" sz="1800" dirty="0">
                <a:effectLst/>
                <a:latin typeface="Calibri" panose="020F0502020204030204" pitchFamily="34" charset="0"/>
                <a:ea typeface="Calibri" panose="020F0502020204030204" pitchFamily="34" charset="0"/>
                <a:cs typeface="Arial" panose="020B0604020202020204" pitchFamily="34" charset="0"/>
              </a:rPr>
              <a:t>וגיל</a:t>
            </a:r>
            <a:endParaRPr lang="en-IL" dirty="0"/>
          </a:p>
        </p:txBody>
      </p:sp>
    </p:spTree>
    <p:extLst>
      <p:ext uri="{BB962C8B-B14F-4D97-AF65-F5344CB8AC3E}">
        <p14:creationId xmlns:p14="http://schemas.microsoft.com/office/powerpoint/2010/main" val="44246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
            <a:extLst>
              <a:ext uri="{FF2B5EF4-FFF2-40B4-BE49-F238E27FC236}">
                <a16:creationId xmlns:a16="http://schemas.microsoft.com/office/drawing/2014/main" id="{17AA3D8E-87B3-1CD1-FE17-02F336D3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3A5AF38A-E77A-3524-E80C-E06F5FAFCD15}"/>
              </a:ext>
            </a:extLst>
          </p:cNvPr>
          <p:cNvSpPr txBox="1"/>
          <p:nvPr/>
        </p:nvSpPr>
        <p:spPr>
          <a:xfrm>
            <a:off x="4584612" y="346841"/>
            <a:ext cx="2235420" cy="369332"/>
          </a:xfrm>
          <a:prstGeom prst="rect">
            <a:avLst/>
          </a:prstGeom>
          <a:noFill/>
        </p:spPr>
        <p:txBody>
          <a:bodyPr wrap="none" rtlCol="1">
            <a:spAutoFit/>
          </a:bodyPr>
          <a:lstStyle/>
          <a:p>
            <a:r>
              <a:rPr lang="en-US" u="sng" dirty="0"/>
              <a:t>Raw Data Distribution</a:t>
            </a:r>
          </a:p>
        </p:txBody>
      </p:sp>
      <p:sp>
        <p:nvSpPr>
          <p:cNvPr id="6" name="TextBox 5">
            <a:extLst>
              <a:ext uri="{FF2B5EF4-FFF2-40B4-BE49-F238E27FC236}">
                <a16:creationId xmlns:a16="http://schemas.microsoft.com/office/drawing/2014/main" id="{B90781C8-9FA8-3AAD-0D88-A1F09E7FBA04}"/>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ניתן לראות כי עבור הפיצ'רים השונים ישנם ערכים לא תקינים, כמו למשל רמת אינסולין, לחץ דם ועובי עור 0 או </a:t>
            </a:r>
            <a:r>
              <a:rPr lang="en-US" sz="1200" dirty="0"/>
              <a:t>outliers</a:t>
            </a:r>
            <a:r>
              <a:rPr lang="he-IL" sz="1200" dirty="0"/>
              <a:t> כמו </a:t>
            </a:r>
            <a:r>
              <a:rPr lang="en-US" sz="1200" dirty="0"/>
              <a:t>BMI &gt; 40</a:t>
            </a:r>
            <a:r>
              <a:rPr lang="he-IL" sz="1200" dirty="0"/>
              <a:t>. במקרים כאלו אפשר לבחור להוריד את הנדגמים בעלי הערכים הבעייתיים ממאגר הנתונים, אך מכיוון שכאן מדובר בכמות משמעותית של נדגמים, בחרנו להחליף את הערכים</a:t>
            </a:r>
            <a:r>
              <a:rPr lang="en-US" sz="1200" dirty="0"/>
              <a:t> </a:t>
            </a:r>
            <a:r>
              <a:rPr lang="he-IL" sz="1200" dirty="0"/>
              <a:t>הבעייתיים בערך הממוצע (בניקוי הבעייתיים).</a:t>
            </a:r>
          </a:p>
          <a:p>
            <a:pPr algn="r" rtl="1"/>
            <a:r>
              <a:rPr lang="he-IL" dirty="0"/>
              <a:t> </a:t>
            </a:r>
          </a:p>
        </p:txBody>
      </p:sp>
    </p:spTree>
    <p:extLst>
      <p:ext uri="{BB962C8B-B14F-4D97-AF65-F5344CB8AC3E}">
        <p14:creationId xmlns:p14="http://schemas.microsoft.com/office/powerpoint/2010/main" val="221803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4CDA680-0042-F971-C835-7F3F5C3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6" name="TextBox 5">
            <a:extLst>
              <a:ext uri="{FF2B5EF4-FFF2-40B4-BE49-F238E27FC236}">
                <a16:creationId xmlns:a16="http://schemas.microsoft.com/office/drawing/2014/main" id="{66A776C4-86A2-4BAC-6095-AE016ADE3BCD}"/>
              </a:ext>
            </a:extLst>
          </p:cNvPr>
          <p:cNvSpPr txBox="1"/>
          <p:nvPr/>
        </p:nvSpPr>
        <p:spPr>
          <a:xfrm>
            <a:off x="4584612" y="346841"/>
            <a:ext cx="2597699" cy="369332"/>
          </a:xfrm>
          <a:prstGeom prst="rect">
            <a:avLst/>
          </a:prstGeom>
          <a:noFill/>
        </p:spPr>
        <p:txBody>
          <a:bodyPr wrap="none" rtlCol="1">
            <a:spAutoFit/>
          </a:bodyPr>
          <a:lstStyle/>
          <a:p>
            <a:r>
              <a:rPr lang="en-US" u="sng" dirty="0"/>
              <a:t>Cleaned Data Distribution</a:t>
            </a:r>
          </a:p>
        </p:txBody>
      </p:sp>
      <p:sp>
        <p:nvSpPr>
          <p:cNvPr id="7" name="TextBox 6">
            <a:extLst>
              <a:ext uri="{FF2B5EF4-FFF2-40B4-BE49-F238E27FC236}">
                <a16:creationId xmlns:a16="http://schemas.microsoft.com/office/drawing/2014/main" id="{C19B240E-C227-C065-FECB-B84B1CECD7A9}"/>
              </a:ext>
            </a:extLst>
          </p:cNvPr>
          <p:cNvSpPr txBox="1"/>
          <p:nvPr/>
        </p:nvSpPr>
        <p:spPr>
          <a:xfrm>
            <a:off x="1437815" y="716173"/>
            <a:ext cx="9553903" cy="738664"/>
          </a:xfrm>
          <a:prstGeom prst="rect">
            <a:avLst/>
          </a:prstGeom>
          <a:noFill/>
        </p:spPr>
        <p:txBody>
          <a:bodyPr wrap="square" rtlCol="1">
            <a:spAutoFit/>
          </a:bodyPr>
          <a:lstStyle/>
          <a:p>
            <a:pPr algn="r" rtl="1"/>
            <a:r>
              <a:rPr lang="he-IL" sz="1200" dirty="0"/>
              <a:t>לאחר הניקוי ניתן לראות שכל הערכים הקיימים תקינים לוגית, שצמצמנו את כמות ה </a:t>
            </a:r>
            <a:r>
              <a:rPr lang="en-US" sz="1200" dirty="0"/>
              <a:t>Outliers</a:t>
            </a:r>
            <a:r>
              <a:rPr lang="he-IL" sz="1200" dirty="0"/>
              <a:t> ב </a:t>
            </a:r>
            <a:r>
              <a:rPr lang="en-US" sz="1200" dirty="0"/>
              <a:t>BMI</a:t>
            </a:r>
            <a:r>
              <a:rPr lang="he-IL" sz="1200" dirty="0"/>
              <a:t> ושהמדדים שניתן היה לצפות שיציגו התפלגות נורמלית באמת מציגים התפלגות כזו.</a:t>
            </a:r>
          </a:p>
          <a:p>
            <a:pPr algn="r" rtl="1"/>
            <a:r>
              <a:rPr lang="he-IL" dirty="0"/>
              <a:t> </a:t>
            </a:r>
          </a:p>
        </p:txBody>
      </p:sp>
    </p:spTree>
    <p:extLst>
      <p:ext uri="{BB962C8B-B14F-4D97-AF65-F5344CB8AC3E}">
        <p14:creationId xmlns:p14="http://schemas.microsoft.com/office/powerpoint/2010/main" val="136500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30AD9F2-CB94-1035-BFD2-D611126B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2BE136AE-036A-1725-F835-A0C475FAEF63}"/>
              </a:ext>
            </a:extLst>
          </p:cNvPr>
          <p:cNvSpPr txBox="1"/>
          <p:nvPr/>
        </p:nvSpPr>
        <p:spPr>
          <a:xfrm>
            <a:off x="4977437" y="285512"/>
            <a:ext cx="2237126" cy="369332"/>
          </a:xfrm>
          <a:prstGeom prst="rect">
            <a:avLst/>
          </a:prstGeom>
          <a:noFill/>
        </p:spPr>
        <p:txBody>
          <a:bodyPr wrap="square">
            <a:spAutoFit/>
          </a:bodyPr>
          <a:lstStyle/>
          <a:p>
            <a:r>
              <a:rPr lang="en-US" u="sng" dirty="0"/>
              <a:t>Correlation Matrix</a:t>
            </a:r>
          </a:p>
        </p:txBody>
      </p:sp>
      <p:sp>
        <p:nvSpPr>
          <p:cNvPr id="6" name="TextBox 5">
            <a:extLst>
              <a:ext uri="{FF2B5EF4-FFF2-40B4-BE49-F238E27FC236}">
                <a16:creationId xmlns:a16="http://schemas.microsoft.com/office/drawing/2014/main" id="{1FBBBF67-7DE5-7F3D-ED8F-8CF1761EB9D9}"/>
              </a:ext>
            </a:extLst>
          </p:cNvPr>
          <p:cNvSpPr txBox="1"/>
          <p:nvPr/>
        </p:nvSpPr>
        <p:spPr>
          <a:xfrm>
            <a:off x="1437815" y="716173"/>
            <a:ext cx="9553903" cy="1107996"/>
          </a:xfrm>
          <a:prstGeom prst="rect">
            <a:avLst/>
          </a:prstGeom>
          <a:noFill/>
        </p:spPr>
        <p:txBody>
          <a:bodyPr wrap="square" rtlCol="1">
            <a:spAutoFit/>
          </a:bodyPr>
          <a:lstStyle/>
          <a:p>
            <a:pPr algn="r" rtl="1"/>
            <a:r>
              <a:rPr lang="he-IL" sz="1200" dirty="0"/>
              <a:t>בעזרת ה </a:t>
            </a:r>
            <a:r>
              <a:rPr lang="en-US" sz="1200" dirty="0"/>
              <a:t>Correlation Matrix</a:t>
            </a:r>
            <a:r>
              <a:rPr lang="he-IL" sz="1200" dirty="0"/>
              <a:t> ניתן לראות כמה הפיצ'רים השונים תלויים אחד בשני. כמו שניתן היה לצפות, הפיצ'ר בעל הקשר הכי חזק לתוצאה הוא רמת הגלוקוז בדם, שאכן משמש כמדד העיקרי לקיום סכרת ומצבה. </a:t>
            </a:r>
            <a:r>
              <a:rPr lang="he-IL" sz="1200" dirty="0">
                <a:solidFill>
                  <a:srgbClr val="FF0000"/>
                </a:solidFill>
              </a:rPr>
              <a:t>ניסיתי לשחק קצת בשאר הקשרים שיש בין הפיצ'רים – למשל להוריד את הפיצ'רים עם הקשר החלש לתוצאה ולראות אם משתפרים (לא, אבל גם לא פוגעים מהותית בתוצאה, אז אולי שווה לציין כי זה יכול לחסוך זמן) או לרוץ רק עם גלוקוז (לא טוב)</a:t>
            </a:r>
          </a:p>
          <a:p>
            <a:pPr algn="r" rtl="1"/>
            <a:r>
              <a:rPr lang="he-IL" sz="1200" dirty="0">
                <a:solidFill>
                  <a:srgbClr val="FF0000"/>
                </a:solidFill>
              </a:rPr>
              <a:t>אפשר גם לנסות לרוץ בלי אינסולין כי הוא גם ככה קשור חזק לגלוקוז.</a:t>
            </a:r>
            <a:endParaRPr lang="he-IL" sz="1200" dirty="0"/>
          </a:p>
          <a:p>
            <a:pPr algn="r" rtl="1"/>
            <a:r>
              <a:rPr lang="he-IL" dirty="0"/>
              <a:t> </a:t>
            </a:r>
          </a:p>
        </p:txBody>
      </p:sp>
    </p:spTree>
    <p:extLst>
      <p:ext uri="{BB962C8B-B14F-4D97-AF65-F5344CB8AC3E}">
        <p14:creationId xmlns:p14="http://schemas.microsoft.com/office/powerpoint/2010/main" val="362293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dirty="0"/>
              <a:t>Algorithms results</a:t>
            </a:r>
            <a:endParaRPr lang="en-IL" dirty="0"/>
          </a:p>
        </p:txBody>
      </p:sp>
      <p:sp>
        <p:nvSpPr>
          <p:cNvPr id="2" name="TextBox 1">
            <a:extLst>
              <a:ext uri="{FF2B5EF4-FFF2-40B4-BE49-F238E27FC236}">
                <a16:creationId xmlns:a16="http://schemas.microsoft.com/office/drawing/2014/main" id="{830EC098-37FA-3B74-B462-EC7662FB96F1}"/>
              </a:ext>
            </a:extLst>
          </p:cNvPr>
          <p:cNvSpPr txBox="1"/>
          <p:nvPr/>
        </p:nvSpPr>
        <p:spPr>
          <a:xfrm>
            <a:off x="4314548" y="656948"/>
            <a:ext cx="5761607" cy="923330"/>
          </a:xfrm>
          <a:prstGeom prst="rect">
            <a:avLst/>
          </a:prstGeom>
          <a:noFill/>
        </p:spPr>
        <p:txBody>
          <a:bodyPr wrap="square" rtlCol="0">
            <a:spAutoFit/>
          </a:bodyPr>
          <a:lstStyle/>
          <a:p>
            <a:pPr marL="342900" indent="-342900">
              <a:buAutoNum type="arabicPeriod"/>
            </a:pPr>
            <a:r>
              <a:rPr lang="en-US" dirty="0"/>
              <a:t>We didn’t use k-means because it’s an unsupervised </a:t>
            </a:r>
          </a:p>
          <a:p>
            <a:pPr marL="342900" indent="-342900">
              <a:buAutoNum type="arabicPeriod"/>
            </a:pPr>
            <a:r>
              <a:rPr lang="en-US" dirty="0"/>
              <a:t>We used </a:t>
            </a:r>
            <a:r>
              <a:rPr lang="en-US" dirty="0" err="1"/>
              <a:t>MLPClassifier</a:t>
            </a:r>
            <a:r>
              <a:rPr lang="en-US" dirty="0"/>
              <a:t> in neural network and not </a:t>
            </a:r>
            <a:r>
              <a:rPr lang="en-US" dirty="0" err="1"/>
              <a:t>MLPRegressor</a:t>
            </a:r>
            <a:r>
              <a:rPr lang="en-US" dirty="0"/>
              <a:t> because it’s a classification problem</a:t>
            </a:r>
            <a:endParaRPr lang="en-IL" dirty="0"/>
          </a:p>
        </p:txBody>
      </p:sp>
      <p:sp>
        <p:nvSpPr>
          <p:cNvPr id="3" name="TextBox 2">
            <a:extLst>
              <a:ext uri="{FF2B5EF4-FFF2-40B4-BE49-F238E27FC236}">
                <a16:creationId xmlns:a16="http://schemas.microsoft.com/office/drawing/2014/main" id="{464D391C-B481-51C3-6B06-0C52546B8915}"/>
              </a:ext>
            </a:extLst>
          </p:cNvPr>
          <p:cNvSpPr txBox="1"/>
          <p:nvPr/>
        </p:nvSpPr>
        <p:spPr>
          <a:xfrm>
            <a:off x="2032986" y="3773010"/>
            <a:ext cx="3657600" cy="646331"/>
          </a:xfrm>
          <a:prstGeom prst="rect">
            <a:avLst/>
          </a:prstGeom>
          <a:noFill/>
        </p:spPr>
        <p:txBody>
          <a:bodyPr wrap="square" rtlCol="0">
            <a:spAutoFit/>
          </a:bodyPr>
          <a:lstStyle/>
          <a:p>
            <a:r>
              <a:rPr lang="he-IL" dirty="0"/>
              <a:t>לבדוק שכל מה ששמנו נכון (מבחינת טריין וטסט)</a:t>
            </a:r>
            <a:endParaRPr lang="en-IL" dirty="0"/>
          </a:p>
        </p:txBody>
      </p:sp>
    </p:spTree>
    <p:extLst>
      <p:ext uri="{BB962C8B-B14F-4D97-AF65-F5344CB8AC3E}">
        <p14:creationId xmlns:p14="http://schemas.microsoft.com/office/powerpoint/2010/main" val="30355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Check the outliers / Consider to rid off</a:t>
            </a:r>
            <a:endParaRPr lang="en-IL" dirty="0"/>
          </a:p>
        </p:txBody>
      </p:sp>
      <p:sp>
        <p:nvSpPr>
          <p:cNvPr id="2" name="TextBox 1">
            <a:extLst>
              <a:ext uri="{FF2B5EF4-FFF2-40B4-BE49-F238E27FC236}">
                <a16:creationId xmlns:a16="http://schemas.microsoft.com/office/drawing/2014/main" id="{EFB41D65-A11E-CCFF-1B32-CDD62334218B}"/>
              </a:ext>
            </a:extLst>
          </p:cNvPr>
          <p:cNvSpPr txBox="1"/>
          <p:nvPr/>
        </p:nvSpPr>
        <p:spPr>
          <a:xfrm>
            <a:off x="3343922" y="3195962"/>
            <a:ext cx="2752078" cy="1754326"/>
          </a:xfrm>
          <a:prstGeom prst="rect">
            <a:avLst/>
          </a:prstGeom>
          <a:noFill/>
        </p:spPr>
        <p:txBody>
          <a:bodyPr wrap="square" rtlCol="0">
            <a:spAutoFit/>
          </a:bodyPr>
          <a:lstStyle/>
          <a:p>
            <a:r>
              <a:rPr lang="he-IL" dirty="0"/>
              <a:t>להוריד עמודות לא רלוונטיות – לפי הממוצע, כלומר אם יש יותר מ75 אחוז למשל אז להוריד את העמודה</a:t>
            </a:r>
          </a:p>
          <a:p>
            <a:r>
              <a:rPr lang="he-IL" dirty="0"/>
              <a:t>להוריד עמודה של הריונות – מוטה?</a:t>
            </a:r>
            <a:endParaRPr lang="en-IL" dirty="0"/>
          </a:p>
        </p:txBody>
      </p:sp>
      <p:sp>
        <p:nvSpPr>
          <p:cNvPr id="3" name="TextBox 2">
            <a:extLst>
              <a:ext uri="{FF2B5EF4-FFF2-40B4-BE49-F238E27FC236}">
                <a16:creationId xmlns:a16="http://schemas.microsoft.com/office/drawing/2014/main" id="{A2742C2A-3C66-0524-8FAC-EB16345CBC07}"/>
              </a:ext>
            </a:extLst>
          </p:cNvPr>
          <p:cNvSpPr txBox="1"/>
          <p:nvPr/>
        </p:nvSpPr>
        <p:spPr>
          <a:xfrm>
            <a:off x="7483877" y="3178206"/>
            <a:ext cx="2849732" cy="1754326"/>
          </a:xfrm>
          <a:prstGeom prst="rect">
            <a:avLst/>
          </a:prstGeom>
          <a:noFill/>
        </p:spPr>
        <p:txBody>
          <a:bodyPr wrap="square" rtlCol="0">
            <a:spAutoFit/>
          </a:bodyPr>
          <a:lstStyle/>
          <a:p>
            <a:r>
              <a:rPr lang="he-IL" dirty="0"/>
              <a:t>לשקול לשנות ערכים באלגוריתמים כמו דרגה בפולינומי, מספר עצים ביער,</a:t>
            </a:r>
            <a:r>
              <a:rPr lang="en-US" b="0" i="0" dirty="0">
                <a:effectLst/>
                <a:latin typeface="Söhne Mono"/>
              </a:rPr>
              <a:t> hidden layer with 10 neurons</a:t>
            </a:r>
            <a:r>
              <a:rPr lang="he-IL" dirty="0"/>
              <a:t> חלוקה של אימון וטסט</a:t>
            </a:r>
            <a:endParaRPr lang="en-IL" dirty="0"/>
          </a:p>
        </p:txBody>
      </p:sp>
    </p:spTree>
    <p:extLst>
      <p:ext uri="{BB962C8B-B14F-4D97-AF65-F5344CB8AC3E}">
        <p14:creationId xmlns:p14="http://schemas.microsoft.com/office/powerpoint/2010/main" val="464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re-running the algorithm</a:t>
            </a:r>
            <a:endParaRPr lang="en-IL" dirty="0"/>
          </a:p>
        </p:txBody>
      </p:sp>
    </p:spTree>
    <p:extLst>
      <p:ext uri="{BB962C8B-B14F-4D97-AF65-F5344CB8AC3E}">
        <p14:creationId xmlns:p14="http://schemas.microsoft.com/office/powerpoint/2010/main" val="1234677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347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CIDFont+F4</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Aviv Eldad</dc:creator>
  <cp:lastModifiedBy>יואל אבקסיס</cp:lastModifiedBy>
  <cp:revision>16</cp:revision>
  <dcterms:created xsi:type="dcterms:W3CDTF">2023-03-27T15:38:15Z</dcterms:created>
  <dcterms:modified xsi:type="dcterms:W3CDTF">2023-04-10T08:54:04Z</dcterms:modified>
</cp:coreProperties>
</file>