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321" r:id="rId5"/>
    <p:sldId id="322" r:id="rId6"/>
    <p:sldId id="295" r:id="rId7"/>
    <p:sldId id="294" r:id="rId8"/>
    <p:sldId id="293" r:id="rId9"/>
    <p:sldId id="296" r:id="rId10"/>
    <p:sldId id="297" r:id="rId11"/>
    <p:sldId id="298" r:id="rId12"/>
    <p:sldId id="317" r:id="rId13"/>
    <p:sldId id="320" r:id="rId14"/>
    <p:sldId id="299" r:id="rId15"/>
    <p:sldId id="300" r:id="rId16"/>
    <p:sldId id="258" r:id="rId17"/>
    <p:sldId id="301" r:id="rId18"/>
    <p:sldId id="259" r:id="rId19"/>
    <p:sldId id="302" r:id="rId20"/>
    <p:sldId id="260" r:id="rId21"/>
    <p:sldId id="303" r:id="rId22"/>
    <p:sldId id="261" r:id="rId23"/>
    <p:sldId id="304" r:id="rId24"/>
    <p:sldId id="262" r:id="rId25"/>
    <p:sldId id="309" r:id="rId26"/>
    <p:sldId id="263" r:id="rId27"/>
    <p:sldId id="310" r:id="rId28"/>
    <p:sldId id="264" r:id="rId29"/>
    <p:sldId id="311" r:id="rId30"/>
    <p:sldId id="265" r:id="rId31"/>
    <p:sldId id="312" r:id="rId32"/>
    <p:sldId id="266" r:id="rId33"/>
    <p:sldId id="313" r:id="rId34"/>
    <p:sldId id="267" r:id="rId35"/>
    <p:sldId id="314" r:id="rId36"/>
    <p:sldId id="268" r:id="rId37"/>
    <p:sldId id="315" r:id="rId38"/>
    <p:sldId id="269" r:id="rId39"/>
    <p:sldId id="318" r:id="rId40"/>
    <p:sldId id="270" r:id="rId41"/>
    <p:sldId id="319" r:id="rId42"/>
    <p:sldId id="271" r:id="rId43"/>
    <p:sldId id="316" r:id="rId44"/>
    <p:sldId id="272" r:id="rId45"/>
    <p:sldId id="308" r:id="rId46"/>
    <p:sldId id="273" r:id="rId47"/>
    <p:sldId id="307" r:id="rId48"/>
    <p:sldId id="274" r:id="rId49"/>
    <p:sldId id="306" r:id="rId50"/>
    <p:sldId id="275" r:id="rId51"/>
    <p:sldId id="305" r:id="rId52"/>
    <p:sldId id="290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3745" y="342900"/>
            <a:ext cx="7636509" cy="163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5 </a:t>
            </a:r>
            <a:r>
              <a:rPr spc="-5" dirty="0"/>
              <a:t>DECEMBER</a:t>
            </a:r>
            <a:r>
              <a:rPr spc="-60" dirty="0"/>
              <a:t> </a:t>
            </a:r>
            <a:r>
              <a:rPr dirty="0"/>
              <a:t>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pPr marL="11557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5 </a:t>
            </a:r>
            <a:r>
              <a:rPr spc="-5" dirty="0"/>
              <a:t>DECEMBER</a:t>
            </a:r>
            <a:r>
              <a:rPr spc="-60" dirty="0"/>
              <a:t> </a:t>
            </a:r>
            <a:r>
              <a:rPr dirty="0"/>
              <a:t>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pPr marL="11557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5 </a:t>
            </a:r>
            <a:r>
              <a:rPr spc="-5" dirty="0"/>
              <a:t>DECEMBER</a:t>
            </a:r>
            <a:r>
              <a:rPr spc="-60" dirty="0"/>
              <a:t> </a:t>
            </a:r>
            <a:r>
              <a:rPr dirty="0"/>
              <a:t>09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pPr marL="11557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5 </a:t>
            </a:r>
            <a:r>
              <a:rPr spc="-5" dirty="0"/>
              <a:t>DECEMBER</a:t>
            </a:r>
            <a:r>
              <a:rPr spc="-60" dirty="0"/>
              <a:t> </a:t>
            </a:r>
            <a:r>
              <a:rPr dirty="0"/>
              <a:t>09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pPr marL="11557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5 </a:t>
            </a:r>
            <a:r>
              <a:rPr spc="-5" dirty="0"/>
              <a:t>DECEMBER</a:t>
            </a:r>
            <a:r>
              <a:rPr spc="-60" dirty="0"/>
              <a:t> </a:t>
            </a:r>
            <a:r>
              <a:rPr dirty="0"/>
              <a:t>09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pPr marL="11557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20100" y="0"/>
            <a:ext cx="723900" cy="3898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245" y="146050"/>
            <a:ext cx="7763509" cy="163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100" y="1480820"/>
            <a:ext cx="7840345" cy="4448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3269" y="6283000"/>
            <a:ext cx="135128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5 </a:t>
            </a:r>
            <a:r>
              <a:rPr spc="-5" dirty="0"/>
              <a:t>DECEMBER</a:t>
            </a:r>
            <a:r>
              <a:rPr spc="-60" dirty="0"/>
              <a:t> </a:t>
            </a:r>
            <a:r>
              <a:rPr dirty="0"/>
              <a:t>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63559" y="6283000"/>
            <a:ext cx="22987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5570">
              <a:lnSpc>
                <a:spcPts val="1630"/>
              </a:lnSpc>
            </a:pPr>
            <a:fld id="{81D60167-4931-47E6-BA6A-407CBD079E47}" type="slidenum">
              <a:rPr dirty="0"/>
              <a:pPr marL="11557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667" y="1447800"/>
            <a:ext cx="7763509" cy="704679"/>
          </a:xfrm>
          <a:prstGeom prst="rect">
            <a:avLst/>
          </a:prstGeom>
        </p:spPr>
        <p:txBody>
          <a:bodyPr vert="horz" wrap="square" lIns="0" tIns="139064" rIns="0" bIns="0" rtlCol="0">
            <a:spAutoFit/>
          </a:bodyPr>
          <a:lstStyle/>
          <a:p>
            <a:pPr marL="2427605" marR="5080" indent="-2019300" algn="ctr">
              <a:lnSpc>
                <a:spcPts val="4430"/>
              </a:lnSpc>
              <a:spcBef>
                <a:spcPts val="555"/>
              </a:spcBef>
            </a:pPr>
            <a:r>
              <a:rPr sz="4000" b="1" dirty="0">
                <a:solidFill>
                  <a:schemeClr val="accent1"/>
                </a:solidFill>
              </a:rPr>
              <a:t> Probability</a:t>
            </a:r>
            <a:r>
              <a:rPr sz="4000" b="1" spc="-85" dirty="0">
                <a:solidFill>
                  <a:schemeClr val="accent1"/>
                </a:solidFill>
              </a:rPr>
              <a:t> </a:t>
            </a:r>
            <a:endParaRPr sz="4000" b="1" dirty="0">
              <a:solidFill>
                <a:schemeClr val="accent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1" y="3429000"/>
            <a:ext cx="7239000" cy="1527341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lang="en-US" sz="3200" b="1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:</a:t>
            </a:r>
          </a:p>
          <a:p>
            <a:pPr marL="1489710" marR="1482725" indent="77470" algn="ctr">
              <a:lnSpc>
                <a:spcPts val="3550"/>
              </a:lnSpc>
              <a:spcBef>
                <a:spcPts val="130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Prof.Rahul Patil</a:t>
            </a:r>
          </a:p>
          <a:p>
            <a:pPr marL="1489710" marR="1482725" indent="77470" algn="ctr">
              <a:lnSpc>
                <a:spcPts val="3550"/>
              </a:lnSpc>
              <a:spcBef>
                <a:spcPts val="130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9096056299</a:t>
            </a:r>
            <a:endParaRPr sz="32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3509" cy="4308872"/>
          </a:xfrm>
        </p:spPr>
        <p:txBody>
          <a:bodyPr/>
          <a:lstStyle/>
          <a:p>
            <a:r>
              <a:rPr lang="en-US" b="1" dirty="0"/>
              <a:t>Probability of en Event: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 E be an event and S be the sample space. Then probability of the event E can be defined 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P(E) = n(E) / n(S) 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P(E) = Probability of the event E, </a:t>
            </a:r>
            <a:br>
              <a:rPr lang="en-US" dirty="0"/>
            </a:br>
            <a:r>
              <a:rPr lang="en-US" dirty="0"/>
              <a:t>	n(E) = number of ways in which the event can occur and  n(S) = Total number of outcomes possible</a:t>
            </a:r>
          </a:p>
        </p:txBody>
      </p:sp>
    </p:spTree>
    <p:extLst>
      <p:ext uri="{BB962C8B-B14F-4D97-AF65-F5344CB8AC3E}">
        <p14:creationId xmlns:p14="http://schemas.microsoft.com/office/powerpoint/2010/main" val="70671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305800" cy="13716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A coin is tossed once. What is the probability of getting Head?</a:t>
            </a:r>
            <a:br>
              <a:rPr lang="en-US" sz="3200" b="1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5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63509" cy="3939540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Ans:</a:t>
            </a:r>
            <a:br>
              <a:rPr lang="en-US" dirty="0"/>
            </a:b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Total number of outcomes possible when a coin is tossed = n(S) = 2 (∵ Head or Tail)</a:t>
            </a:r>
            <a:br>
              <a:rPr lang="en-US" dirty="0"/>
            </a:br>
            <a:r>
              <a:rPr lang="en-US" dirty="0"/>
              <a:t>E = event of getting Head = {H}. Hence n(E) =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P(E) = n(E) / n(S)= 1/2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7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305800" cy="344709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Two coins are tossed. Find the Probability getting</a:t>
            </a: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 (</a:t>
            </a:r>
            <a:r>
              <a:rPr lang="en-US" sz="3200" b="1" dirty="0" err="1">
                <a:solidFill>
                  <a:schemeClr val="accent1"/>
                </a:solidFill>
              </a:rPr>
              <a:t>i</a:t>
            </a:r>
            <a:r>
              <a:rPr lang="en-US" sz="3200" b="1" dirty="0">
                <a:solidFill>
                  <a:schemeClr val="accent1"/>
                </a:solidFill>
              </a:rPr>
              <a:t>) Exactly one head.</a:t>
            </a: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(ii) At Least one head.</a:t>
            </a: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(iii) At Most one head.</a:t>
            </a:r>
            <a:br>
              <a:rPr lang="en-US" sz="3200" b="1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5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305800" cy="4924425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en-US" sz="3200" b="1" dirty="0">
                <a:solidFill>
                  <a:schemeClr val="accent1"/>
                </a:solidFill>
              </a:rPr>
              <a:t>Two dice are rolled. What is the probability that the sum on the top face of both the dice will be greater than 9?</a:t>
            </a:r>
            <a:br>
              <a:rPr lang="en-US" sz="3200" b="1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A.5/6		b.2/3		c.3/6		d.1/6</a:t>
            </a:r>
            <a:br>
              <a:rPr lang="en-US" sz="3200" b="1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5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1"/>
            <a:ext cx="7763509" cy="560153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Answer: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Total number of outcomes possible when a die is rolled = 6 (∵ any one face out of the 6 faces)</a:t>
            </a:r>
            <a:br>
              <a:rPr lang="en-US" dirty="0"/>
            </a:br>
            <a:r>
              <a:rPr lang="en-US" dirty="0"/>
              <a:t>Hence, total number of outcomes possible two dice are rolled, n(S) = 6 × 6 = 36</a:t>
            </a:r>
            <a:br>
              <a:rPr lang="en-US" dirty="0"/>
            </a:br>
            <a:r>
              <a:rPr lang="en-US" dirty="0"/>
              <a:t>E = Getting a sum greater than 9 when the two dice are rolled = {(4, 6), {5, 5}, {5, 6}, {6, 4}, {6, 5}, (6, 6)}</a:t>
            </a:r>
            <a:br>
              <a:rPr lang="en-US" dirty="0"/>
            </a:br>
            <a:r>
              <a:rPr lang="en-US" dirty="0"/>
              <a:t>Hence, n(E) =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P(E) = n(E) / n(S)=6/36=1/6.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1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88950"/>
            <a:ext cx="7842250" cy="13343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27050" marR="5080" indent="-514350" algn="l">
              <a:lnSpc>
                <a:spcPts val="4870"/>
              </a:lnSpc>
              <a:spcBef>
                <a:spcPts val="605"/>
              </a:spcBef>
              <a:buFont typeface="+mj-lt"/>
              <a:buAutoNum type="arabicPeriod" startAt="3"/>
            </a:pPr>
            <a:r>
              <a:rPr sz="3200" b="1" dirty="0">
                <a:solidFill>
                  <a:schemeClr val="accent1"/>
                </a:solidFill>
              </a:rPr>
              <a:t>An biased di</a:t>
            </a:r>
            <a:r>
              <a:rPr lang="en-US" sz="3200" b="1" dirty="0">
                <a:solidFill>
                  <a:schemeClr val="accent1"/>
                </a:solidFill>
              </a:rPr>
              <a:t>ce</a:t>
            </a:r>
            <a:r>
              <a:rPr sz="3200" b="1" dirty="0">
                <a:solidFill>
                  <a:schemeClr val="accent1"/>
                </a:solidFill>
              </a:rPr>
              <a:t> is tossed.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Find</a:t>
            </a:r>
            <a:r>
              <a:rPr sz="3200" b="1" spc="-5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the  probability of getting a  multiple of</a:t>
            </a:r>
            <a:r>
              <a:rPr sz="3200" b="1" spc="-20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3?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88950"/>
            <a:ext cx="7918450" cy="564192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67385" marR="557530" indent="-102235">
              <a:lnSpc>
                <a:spcPct val="1133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Answer:</a:t>
            </a:r>
            <a:br>
              <a:rPr lang="en-US" sz="3200" dirty="0"/>
            </a:br>
            <a:br>
              <a:rPr lang="en-US" sz="3200" dirty="0"/>
            </a:br>
            <a:r>
              <a:rPr lang="en-US" sz="3200" spc="-5" dirty="0"/>
              <a:t>The </a:t>
            </a:r>
            <a:r>
              <a:rPr lang="en-US" sz="3200" dirty="0"/>
              <a:t>possible options are : 1 to 6.  there are only 2 multiples of 3 :</a:t>
            </a:r>
            <a:r>
              <a:rPr lang="en-US" sz="3200" spc="5" dirty="0"/>
              <a:t> </a:t>
            </a:r>
            <a:r>
              <a:rPr lang="en-US" sz="3200" dirty="0"/>
              <a:t>3,6</a:t>
            </a:r>
            <a:br>
              <a:rPr lang="en-US" sz="3200" dirty="0"/>
            </a:br>
            <a:r>
              <a:rPr lang="en-US" sz="3200" dirty="0"/>
              <a:t>so probability is (number of favorable  outcomes ) / (total </a:t>
            </a:r>
            <a:r>
              <a:rPr lang="en-US" sz="3200" spc="5" dirty="0"/>
              <a:t>number </a:t>
            </a:r>
            <a:r>
              <a:rPr lang="en-US" sz="3200" dirty="0"/>
              <a:t>of</a:t>
            </a:r>
            <a:r>
              <a:rPr lang="en-US" sz="3200" spc="-35" dirty="0"/>
              <a:t> </a:t>
            </a:r>
            <a:r>
              <a:rPr lang="en-US" sz="3200" dirty="0"/>
              <a:t>possibilities)</a:t>
            </a:r>
            <a:br>
              <a:rPr lang="en-US" sz="3200" dirty="0"/>
            </a:br>
            <a:r>
              <a:rPr lang="en-US" sz="3200" dirty="0"/>
              <a:t>= 2/6 </a:t>
            </a:r>
            <a:br>
              <a:rPr lang="en-US" sz="3200" dirty="0"/>
            </a:br>
            <a:r>
              <a:rPr lang="en-US" sz="3200" dirty="0"/>
              <a:t>= 1/3</a:t>
            </a:r>
            <a:br>
              <a:rPr lang="en-US" sz="3200" dirty="0"/>
            </a:b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2175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58" y="180340"/>
            <a:ext cx="8067041" cy="191315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83260" marR="22225" indent="-514350" algn="l">
              <a:lnSpc>
                <a:spcPts val="487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sz="3200" b="1" spc="-5" dirty="0">
                <a:solidFill>
                  <a:schemeClr val="accent1"/>
                </a:solidFill>
              </a:rPr>
              <a:t>In </a:t>
            </a:r>
            <a:r>
              <a:rPr sz="3200" b="1" dirty="0">
                <a:solidFill>
                  <a:schemeClr val="accent1"/>
                </a:solidFill>
              </a:rPr>
              <a:t>a simultaneous throw of a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pair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of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dice,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find</a:t>
            </a:r>
            <a:r>
              <a:rPr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the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probability of getting a total </a:t>
            </a:r>
            <a:r>
              <a:rPr sz="3200" b="1" spc="-5" dirty="0">
                <a:solidFill>
                  <a:schemeClr val="accent1"/>
                </a:solidFill>
              </a:rPr>
              <a:t>more  </a:t>
            </a:r>
            <a:r>
              <a:rPr sz="3200" b="1" dirty="0">
                <a:solidFill>
                  <a:schemeClr val="accent1"/>
                </a:solidFill>
              </a:rPr>
              <a:t>than 7?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88950"/>
            <a:ext cx="7842250" cy="423256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 indent="-635">
              <a:lnSpc>
                <a:spcPts val="2650"/>
              </a:lnSpc>
              <a:spcBef>
                <a:spcPts val="380"/>
              </a:spcBef>
              <a:tabLst>
                <a:tab pos="4398645" algn="l"/>
              </a:tabLst>
            </a:pPr>
            <a:r>
              <a:rPr lang="en-US" sz="3200" b="1" dirty="0">
                <a:solidFill>
                  <a:schemeClr val="accent1"/>
                </a:solidFill>
              </a:rPr>
              <a:t>Answer: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We can have 36</a:t>
            </a:r>
            <a:r>
              <a:rPr lang="en-US" sz="3200" spc="20" dirty="0"/>
              <a:t> </a:t>
            </a:r>
            <a:r>
              <a:rPr lang="en-US" sz="3200" dirty="0"/>
              <a:t>possibilities</a:t>
            </a:r>
            <a:r>
              <a:rPr lang="en-US" sz="3200" spc="5" dirty="0"/>
              <a:t> </a:t>
            </a:r>
            <a:r>
              <a:rPr lang="en-US" sz="3200" dirty="0"/>
              <a:t>(6*6) </a:t>
            </a:r>
            <a:r>
              <a:rPr lang="en-US" sz="3200" spc="-5" dirty="0"/>
              <a:t>however, we </a:t>
            </a:r>
            <a:r>
              <a:rPr lang="en-US" sz="3200" dirty="0"/>
              <a:t>need only  those cases where the total is 8 or more.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These </a:t>
            </a:r>
            <a:r>
              <a:rPr lang="en-US" sz="3200" spc="5" dirty="0"/>
              <a:t>are </a:t>
            </a:r>
            <a:r>
              <a:rPr lang="en-US" sz="3200" dirty="0"/>
              <a:t>:</a:t>
            </a:r>
            <a:r>
              <a:rPr lang="en-US" sz="3200" spc="-50" dirty="0"/>
              <a:t> </a:t>
            </a:r>
            <a:br>
              <a:rPr lang="en-US" sz="3200" spc="-50" dirty="0"/>
            </a:br>
            <a:r>
              <a:rPr lang="en-US" sz="3200" dirty="0"/>
              <a:t>(6,2),(6,3),(6,4),(6,5),(6,6),(5,3),(5,4),(5,5),(5,6),(4,4),(4,5),(4,6),(3,5), (3,6),(2,6)   = 15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Ans =</a:t>
            </a:r>
            <a:r>
              <a:rPr lang="en-US" sz="3200" spc="5" dirty="0"/>
              <a:t> </a:t>
            </a:r>
            <a:r>
              <a:rPr lang="en-US" sz="3200" dirty="0"/>
              <a:t>15/36	</a:t>
            </a:r>
            <a:br>
              <a:rPr lang="en-US" sz="3200" dirty="0"/>
            </a:br>
            <a:r>
              <a:rPr lang="en-US" sz="3200" dirty="0"/>
              <a:t>          = 5/12</a:t>
            </a:r>
          </a:p>
        </p:txBody>
      </p:sp>
    </p:spTree>
    <p:extLst>
      <p:ext uri="{BB962C8B-B14F-4D97-AF65-F5344CB8AC3E}">
        <p14:creationId xmlns:p14="http://schemas.microsoft.com/office/powerpoint/2010/main" val="106696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63509" cy="4739759"/>
          </a:xfrm>
        </p:spPr>
        <p:txBody>
          <a:bodyPr/>
          <a:lstStyle/>
          <a:p>
            <a:r>
              <a:rPr lang="en-US" b="1" dirty="0"/>
              <a:t>Definition: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Probability or chance is a common term used in day-to-day life.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example, we generally say, 'it may rain today'. This statement has a certain uncertainty.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Probability is quantitative measure of the chance of occurrence of a particular event.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7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8077200" cy="278319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26415" marR="5080" indent="-514350" algn="l">
              <a:lnSpc>
                <a:spcPct val="92300"/>
              </a:lnSpc>
              <a:spcBef>
                <a:spcPts val="505"/>
              </a:spcBef>
              <a:buFont typeface="+mj-lt"/>
              <a:buAutoNum type="arabicPeriod" startAt="5"/>
            </a:pPr>
            <a:r>
              <a:rPr lang="en-US" sz="3200" b="1" dirty="0">
                <a:solidFill>
                  <a:schemeClr val="accent1"/>
                </a:solidFill>
              </a:rPr>
              <a:t>A</a:t>
            </a:r>
            <a:r>
              <a:rPr sz="3200" b="1" dirty="0">
                <a:solidFill>
                  <a:schemeClr val="accent1"/>
                </a:solidFill>
              </a:rPr>
              <a:t> bag contains 6 white and 4 black balls</a:t>
            </a:r>
            <a:r>
              <a:rPr lang="en-US" sz="3200" b="1" dirty="0">
                <a:solidFill>
                  <a:schemeClr val="accent1"/>
                </a:solidFill>
              </a:rPr>
              <a:t>. </a:t>
            </a:r>
            <a:r>
              <a:rPr sz="3200" b="1" dirty="0">
                <a:solidFill>
                  <a:schemeClr val="accent1"/>
                </a:solidFill>
              </a:rPr>
              <a:t>Two balls are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drawn at random</a:t>
            </a:r>
            <a:r>
              <a:rPr lang="en-US" sz="3200" b="1" dirty="0">
                <a:solidFill>
                  <a:schemeClr val="accent1"/>
                </a:solidFill>
              </a:rPr>
              <a:t>. </a:t>
            </a:r>
            <a:r>
              <a:rPr sz="3200" b="1" dirty="0">
                <a:solidFill>
                  <a:schemeClr val="accent1"/>
                </a:solidFill>
              </a:rPr>
              <a:t>Find the  probability that they </a:t>
            </a:r>
            <a:r>
              <a:rPr sz="3200" b="1" spc="-5" dirty="0">
                <a:solidFill>
                  <a:schemeClr val="accent1"/>
                </a:solidFill>
              </a:rPr>
              <a:t>are </a:t>
            </a:r>
            <a:r>
              <a:rPr sz="3200" b="1" dirty="0">
                <a:solidFill>
                  <a:schemeClr val="accent1"/>
                </a:solidFill>
              </a:rPr>
              <a:t>of</a:t>
            </a:r>
            <a:r>
              <a:rPr sz="3200" b="1" spc="-40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the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same</a:t>
            </a:r>
            <a:r>
              <a:rPr sz="3200" b="1" spc="-20" dirty="0">
                <a:solidFill>
                  <a:schemeClr val="accent1"/>
                </a:solidFill>
              </a:rPr>
              <a:t> </a:t>
            </a:r>
            <a:r>
              <a:rPr sz="3200" b="1">
                <a:solidFill>
                  <a:schemeClr val="accent1"/>
                </a:solidFill>
              </a:rPr>
              <a:t>colour?</a:t>
            </a:r>
            <a:br>
              <a:rPr lang="en-US" sz="3200" b="1">
                <a:solidFill>
                  <a:schemeClr val="accent1"/>
                </a:solidFill>
              </a:rPr>
            </a:br>
            <a:br>
              <a:rPr lang="en-US" sz="3200" b="1">
                <a:solidFill>
                  <a:schemeClr val="accent1"/>
                </a:solidFill>
              </a:rPr>
            </a:br>
            <a:r>
              <a:rPr lang="en-US" sz="3200" b="1">
                <a:solidFill>
                  <a:schemeClr val="accent1"/>
                </a:solidFill>
              </a:rPr>
              <a:t>A.2/7	b.5/7		c.7/15	d.8/15</a:t>
            </a:r>
            <a:endParaRPr sz="3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88950"/>
            <a:ext cx="7147559" cy="534441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0195" marR="285115" indent="-6350">
              <a:lnSpc>
                <a:spcPct val="1198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Answer: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Both are </a:t>
            </a:r>
            <a:r>
              <a:rPr lang="en-US" sz="3200" spc="-5" dirty="0"/>
              <a:t>white </a:t>
            </a:r>
            <a:r>
              <a:rPr lang="en-US" sz="3200" dirty="0"/>
              <a:t>: 6/10*5/9</a:t>
            </a:r>
            <a:br>
              <a:rPr lang="en-US" sz="3200" dirty="0"/>
            </a:br>
            <a:r>
              <a:rPr lang="en-US" sz="3200" dirty="0"/>
              <a:t>  both are black = 4/10*3/9  </a:t>
            </a:r>
            <a:br>
              <a:rPr lang="en-US" sz="3200" dirty="0"/>
            </a:br>
            <a:r>
              <a:rPr lang="en-US" sz="3200" dirty="0"/>
              <a:t>add them : </a:t>
            </a:r>
            <a:r>
              <a:rPr lang="en-US" sz="3200" spc="-5" dirty="0"/>
              <a:t>= 42/90 or</a:t>
            </a:r>
            <a:r>
              <a:rPr lang="en-US" sz="3200" spc="-50" dirty="0"/>
              <a:t> </a:t>
            </a:r>
            <a:r>
              <a:rPr lang="en-US" sz="3200" dirty="0"/>
              <a:t>7/15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			OR</a:t>
            </a:r>
            <a:br>
              <a:rPr lang="en-US" sz="3200" dirty="0"/>
            </a:br>
            <a:r>
              <a:rPr lang="en-US" sz="3200" dirty="0"/>
              <a:t> 6c2/10C2	+</a:t>
            </a:r>
            <a:r>
              <a:rPr lang="en-US" sz="3200" spc="-50" dirty="0"/>
              <a:t> </a:t>
            </a:r>
            <a:r>
              <a:rPr lang="en-US" sz="3200" spc="-5" dirty="0"/>
              <a:t>4c2/10c2</a:t>
            </a:r>
            <a:br>
              <a:rPr lang="en-US" sz="3200" dirty="0"/>
            </a:br>
            <a:r>
              <a:rPr lang="en-US" sz="3200" dirty="0"/>
              <a:t>=21/45 = 7/15</a:t>
            </a:r>
            <a:r>
              <a:rPr lang="en-US" sz="3200" spc="-35" dirty="0"/>
              <a:t> </a:t>
            </a:r>
            <a:r>
              <a:rPr lang="en-US" sz="3200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47074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80340"/>
            <a:ext cx="7607300" cy="1877052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23875" marR="5080" indent="-514350" algn="l">
              <a:lnSpc>
                <a:spcPct val="92300"/>
              </a:lnSpc>
              <a:spcBef>
                <a:spcPts val="505"/>
              </a:spcBef>
              <a:buFont typeface="+mj-lt"/>
              <a:buAutoNum type="arabicPeriod" startAt="6"/>
            </a:pPr>
            <a:r>
              <a:rPr sz="3200" b="1" dirty="0">
                <a:solidFill>
                  <a:schemeClr val="accent1"/>
                </a:solidFill>
              </a:rPr>
              <a:t>Two dice </a:t>
            </a:r>
            <a:r>
              <a:rPr sz="3200" b="1" spc="-5" dirty="0">
                <a:solidFill>
                  <a:schemeClr val="accent1"/>
                </a:solidFill>
              </a:rPr>
              <a:t>are </a:t>
            </a:r>
            <a:r>
              <a:rPr sz="3200" b="1" dirty="0">
                <a:solidFill>
                  <a:schemeClr val="accent1"/>
                </a:solidFill>
              </a:rPr>
              <a:t>thrown  together.What is the probability  that the sum of the number on  the </a:t>
            </a:r>
            <a:r>
              <a:rPr sz="3200" b="1" spc="-5" dirty="0">
                <a:solidFill>
                  <a:schemeClr val="accent1"/>
                </a:solidFill>
              </a:rPr>
              <a:t>two </a:t>
            </a:r>
            <a:r>
              <a:rPr sz="3200" b="1" dirty="0">
                <a:solidFill>
                  <a:schemeClr val="accent1"/>
                </a:solidFill>
              </a:rPr>
              <a:t>faces </a:t>
            </a:r>
            <a:r>
              <a:rPr sz="3200" b="1" spc="-5" dirty="0">
                <a:solidFill>
                  <a:schemeClr val="accent1"/>
                </a:solidFill>
              </a:rPr>
              <a:t>is </a:t>
            </a:r>
            <a:r>
              <a:rPr sz="3200" b="1" dirty="0">
                <a:solidFill>
                  <a:schemeClr val="accent1"/>
                </a:solidFill>
              </a:rPr>
              <a:t>divisible by 4 or  6?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88950"/>
            <a:ext cx="7147559" cy="33156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75565">
              <a:lnSpc>
                <a:spcPts val="2765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Answer:</a:t>
            </a:r>
            <a:br>
              <a:rPr lang="en-US" sz="3200" dirty="0"/>
            </a:br>
            <a:br>
              <a:rPr lang="en-US" sz="3200" dirty="0"/>
            </a:br>
            <a:r>
              <a:rPr lang="en-US" sz="3200" spc="-5" dirty="0"/>
              <a:t>The </a:t>
            </a:r>
            <a:r>
              <a:rPr lang="en-US" sz="3200" dirty="0"/>
              <a:t>possibilities are : (1,3)(1,5) (2,2)</a:t>
            </a:r>
            <a:r>
              <a:rPr lang="en-US" sz="3200" spc="-5" dirty="0"/>
              <a:t> </a:t>
            </a:r>
            <a:r>
              <a:rPr lang="en-US" sz="3200" dirty="0"/>
              <a:t>(2,4),(2,6),(3,1),(3,3),</a:t>
            </a:r>
            <a:br>
              <a:rPr lang="en-US" sz="3200" dirty="0"/>
            </a:br>
            <a:r>
              <a:rPr lang="en-US" sz="3200" dirty="0"/>
              <a:t>(3,5),(4,2),(4,4),(5,1),(5,3),(6,2),(6,6)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thus, </a:t>
            </a:r>
            <a:r>
              <a:rPr lang="en-US" sz="3200" spc="-5" dirty="0"/>
              <a:t>we </a:t>
            </a:r>
            <a:r>
              <a:rPr lang="en-US" sz="3200" dirty="0"/>
              <a:t>are able to get 14 out of 36.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so answer = 7/18</a:t>
            </a:r>
            <a:r>
              <a:rPr lang="en-US" sz="3200" spc="-60" dirty="0"/>
              <a:t> </a:t>
            </a:r>
            <a:r>
              <a:rPr lang="en-US" sz="3200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21209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001000" cy="259045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38175" marR="112395" indent="-514350" algn="l">
              <a:lnSpc>
                <a:spcPts val="4870"/>
              </a:lnSpc>
              <a:spcBef>
                <a:spcPts val="600"/>
              </a:spcBef>
              <a:buFont typeface="+mj-lt"/>
              <a:buAutoNum type="arabicPeriod" startAt="7"/>
            </a:pPr>
            <a:r>
              <a:rPr sz="3200" b="1" dirty="0">
                <a:solidFill>
                  <a:schemeClr val="accent1"/>
                </a:solidFill>
              </a:rPr>
              <a:t>Two cards </a:t>
            </a:r>
            <a:r>
              <a:rPr sz="3200" b="1" spc="-5" dirty="0">
                <a:solidFill>
                  <a:schemeClr val="accent1"/>
                </a:solidFill>
              </a:rPr>
              <a:t>are </a:t>
            </a:r>
            <a:r>
              <a:rPr sz="3200" b="1" dirty="0">
                <a:solidFill>
                  <a:schemeClr val="accent1"/>
                </a:solidFill>
              </a:rPr>
              <a:t>drawn </a:t>
            </a:r>
            <a:r>
              <a:rPr sz="3200" b="1" spc="-5" dirty="0">
                <a:solidFill>
                  <a:schemeClr val="accent1"/>
                </a:solidFill>
              </a:rPr>
              <a:t>at</a:t>
            </a:r>
            <a:r>
              <a:rPr sz="3200" b="1" spc="-3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random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from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a pack of 52 </a:t>
            </a:r>
            <a:r>
              <a:rPr sz="3200" b="1" spc="-5" dirty="0">
                <a:solidFill>
                  <a:schemeClr val="accent1"/>
                </a:solidFill>
              </a:rPr>
              <a:t>cards</a:t>
            </a:r>
            <a:r>
              <a:rPr lang="en-US" sz="3200" b="1" spc="-5" dirty="0">
                <a:solidFill>
                  <a:schemeClr val="accent1"/>
                </a:solidFill>
              </a:rPr>
              <a:t>.</a:t>
            </a:r>
            <a:r>
              <a:rPr sz="3200" b="1" spc="-3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What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is the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probability </a:t>
            </a:r>
            <a:r>
              <a:rPr sz="3200" b="1" spc="-5" dirty="0">
                <a:solidFill>
                  <a:schemeClr val="accent1"/>
                </a:solidFill>
              </a:rPr>
              <a:t>that </a:t>
            </a:r>
            <a:r>
              <a:rPr sz="3200" b="1" dirty="0">
                <a:solidFill>
                  <a:schemeClr val="accent1"/>
                </a:solidFill>
              </a:rPr>
              <a:t>either</a:t>
            </a:r>
            <a:r>
              <a:rPr sz="3200" b="1" spc="-50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both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are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black or both</a:t>
            </a:r>
            <a:r>
              <a:rPr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are</a:t>
            </a:r>
            <a:r>
              <a:rPr lang="en-US" sz="3200" b="1" dirty="0">
                <a:solidFill>
                  <a:schemeClr val="accent1"/>
                </a:solidFill>
              </a:rPr>
              <a:t> queen?</a:t>
            </a:r>
            <a:endParaRPr sz="3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762000"/>
            <a:ext cx="7543800" cy="444673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49860" marR="271145">
              <a:lnSpc>
                <a:spcPts val="3020"/>
              </a:lnSpc>
              <a:spcBef>
                <a:spcPts val="175"/>
              </a:spcBef>
            </a:pPr>
            <a:r>
              <a:rPr lang="en-US" sz="28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marL="149860" marR="271145">
              <a:lnSpc>
                <a:spcPts val="3020"/>
              </a:lnSpc>
              <a:spcBef>
                <a:spcPts val="175"/>
              </a:spcBef>
            </a:pPr>
            <a:endParaRPr lang="en-US" sz="2800" b="1" spc="-5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149860" marR="271145">
              <a:lnSpc>
                <a:spcPts val="3020"/>
              </a:lnSpc>
              <a:spcBef>
                <a:spcPts val="175"/>
              </a:spcBef>
            </a:pPr>
            <a:r>
              <a:rPr sz="2800" spc="-5" dirty="0">
                <a:latin typeface="Times New Roman"/>
                <a:cs typeface="Times New Roman"/>
              </a:rPr>
              <a:t>Both </a:t>
            </a:r>
            <a:r>
              <a:rPr sz="2800" dirty="0">
                <a:latin typeface="Times New Roman"/>
                <a:cs typeface="Times New Roman"/>
              </a:rPr>
              <a:t>are black = 26/52 * 25/51=25/102</a:t>
            </a:r>
            <a:r>
              <a:rPr lang="en-US" sz="2800" dirty="0">
                <a:latin typeface="Times New Roman"/>
                <a:cs typeface="Times New Roman"/>
              </a:rPr>
              <a:t>	  </a:t>
            </a:r>
          </a:p>
          <a:p>
            <a:pPr marL="149860" marR="271145">
              <a:lnSpc>
                <a:spcPts val="3020"/>
              </a:lnSpc>
              <a:spcBef>
                <a:spcPts val="175"/>
              </a:spcBef>
            </a:pP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oth are queens </a:t>
            </a:r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4/52 *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3/51=3/663</a:t>
            </a:r>
          </a:p>
          <a:p>
            <a:pPr marL="12700" marR="5080">
              <a:lnSpc>
                <a:spcPts val="3020"/>
              </a:lnSpc>
            </a:pPr>
            <a:r>
              <a:rPr lang="en-US" sz="2800" dirty="0">
                <a:latin typeface="Times New Roman"/>
                <a:cs typeface="Times New Roman"/>
              </a:rPr>
              <a:t> B</a:t>
            </a:r>
            <a:r>
              <a:rPr sz="2800" dirty="0">
                <a:latin typeface="Times New Roman"/>
                <a:cs typeface="Times New Roman"/>
              </a:rPr>
              <a:t>oth are black queens </a:t>
            </a:r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2/52*1/51 = </a:t>
            </a:r>
            <a:r>
              <a:rPr sz="2800" spc="5" dirty="0">
                <a:latin typeface="Times New Roman"/>
                <a:cs typeface="Times New Roman"/>
              </a:rPr>
              <a:t>1/1326  </a:t>
            </a:r>
            <a:endParaRPr lang="en-US" sz="2800" spc="5" dirty="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</a:pPr>
            <a:endParaRPr lang="en-US" sz="2800" spc="5" dirty="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</a:pPr>
            <a:r>
              <a:rPr sz="2800" spc="5" dirty="0">
                <a:latin typeface="Times New Roman"/>
                <a:cs typeface="Times New Roman"/>
              </a:rPr>
              <a:t>now </a:t>
            </a:r>
            <a:r>
              <a:rPr sz="2800" dirty="0">
                <a:latin typeface="Times New Roman"/>
                <a:cs typeface="Times New Roman"/>
              </a:rPr>
              <a:t>add them : (25/102 + 3/663 –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1/1326)</a:t>
            </a:r>
          </a:p>
          <a:p>
            <a:pPr marR="57150">
              <a:lnSpc>
                <a:spcPct val="100000"/>
              </a:lnSpc>
              <a:spcBef>
                <a:spcPts val="405"/>
              </a:spcBef>
            </a:pPr>
            <a:r>
              <a:rPr sz="2800" dirty="0">
                <a:latin typeface="Times New Roman"/>
                <a:cs typeface="Times New Roman"/>
              </a:rPr>
              <a:t>=(325+6-1)/1326</a:t>
            </a:r>
          </a:p>
          <a:p>
            <a:pPr marR="57785">
              <a:lnSpc>
                <a:spcPct val="100000"/>
              </a:lnSpc>
              <a:spcBef>
                <a:spcPts val="620"/>
              </a:spcBef>
            </a:pPr>
            <a:r>
              <a:rPr sz="2800" spc="5">
                <a:latin typeface="Times New Roman"/>
                <a:cs typeface="Times New Roman"/>
              </a:rPr>
              <a:t>=330/1326</a:t>
            </a:r>
            <a:endParaRPr lang="en-US" sz="2800" spc="5" dirty="0">
              <a:latin typeface="Times New Roman"/>
              <a:cs typeface="Times New Roman"/>
            </a:endParaRPr>
          </a:p>
          <a:p>
            <a:pPr marR="57785">
              <a:lnSpc>
                <a:spcPct val="100000"/>
              </a:lnSpc>
              <a:spcBef>
                <a:spcPts val="620"/>
              </a:spcBef>
            </a:pPr>
            <a:r>
              <a:rPr lang="en-US" sz="2800" spc="5">
                <a:latin typeface="Times New Roman"/>
                <a:cs typeface="Times New Roman"/>
              </a:rPr>
              <a:t>=55/221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4557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97090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26415" marR="5080" indent="-514350" algn="l">
              <a:lnSpc>
                <a:spcPct val="92300"/>
              </a:lnSpc>
              <a:spcBef>
                <a:spcPts val="505"/>
              </a:spcBef>
              <a:buFont typeface="+mj-lt"/>
              <a:buAutoNum type="arabicPeriod" startAt="8"/>
            </a:pPr>
            <a:r>
              <a:rPr sz="3200" b="1" dirty="0">
                <a:solidFill>
                  <a:schemeClr val="accent1"/>
                </a:solidFill>
              </a:rPr>
              <a:t>Two dices </a:t>
            </a:r>
            <a:r>
              <a:rPr sz="3200" b="1">
                <a:solidFill>
                  <a:schemeClr val="accent1"/>
                </a:solidFill>
              </a:rPr>
              <a:t>are tossed</a:t>
            </a:r>
            <a:r>
              <a:rPr lang="en-US" sz="3200" b="1" dirty="0">
                <a:solidFill>
                  <a:schemeClr val="accent1"/>
                </a:solidFill>
              </a:rPr>
              <a:t>,</a:t>
            </a:r>
            <a:r>
              <a:rPr sz="3200" b="1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the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probability that the total</a:t>
            </a:r>
            <a:r>
              <a:rPr sz="3200" b="1" spc="-50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score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is a </a:t>
            </a:r>
            <a:r>
              <a:rPr sz="3200" b="1" spc="-5" dirty="0">
                <a:solidFill>
                  <a:schemeClr val="accent1"/>
                </a:solidFill>
              </a:rPr>
              <a:t>prime</a:t>
            </a:r>
            <a:r>
              <a:rPr sz="3200" b="1" spc="-10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number?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838200"/>
            <a:ext cx="8458200" cy="3959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311785" indent="882650">
              <a:lnSpc>
                <a:spcPct val="1133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marL="318135" marR="311785" indent="882650">
              <a:lnSpc>
                <a:spcPct val="113300"/>
              </a:lnSpc>
              <a:spcBef>
                <a:spcPts val="10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318135" marR="311785" indent="882650">
              <a:lnSpc>
                <a:spcPct val="1133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Prime numbers are : 2,3,5,7,11 </a:t>
            </a:r>
            <a:endParaRPr lang="en-US" sz="3200" dirty="0">
              <a:latin typeface="Times New Roman"/>
              <a:cs typeface="Times New Roman"/>
            </a:endParaRPr>
          </a:p>
          <a:p>
            <a:pPr marL="318135" marR="311785" indent="882650">
              <a:lnSpc>
                <a:spcPct val="1133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totals are :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					    	 </a:t>
            </a:r>
            <a:r>
              <a:rPr sz="3200" dirty="0">
                <a:latin typeface="Times New Roman"/>
                <a:cs typeface="Times New Roman"/>
              </a:rPr>
              <a:t>(1,2),(1,1),(1,4),(1,6),(2,1),(2,3),(2,5),(3,2),</a:t>
            </a:r>
            <a:endParaRPr lang="en-US" sz="3200" dirty="0">
              <a:latin typeface="Times New Roman"/>
              <a:cs typeface="Times New Roman"/>
            </a:endParaRPr>
          </a:p>
          <a:p>
            <a:pPr marL="318135" marR="311785" indent="882650">
              <a:lnSpc>
                <a:spcPct val="1133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(3,4),(4,1),(4,3),(5,2),(5,6),6,1),(6,5)</a:t>
            </a:r>
            <a:r>
              <a:rPr lang="en-US" sz="320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R="92710">
              <a:lnSpc>
                <a:spcPct val="100000"/>
              </a:lnSpc>
              <a:spcBef>
                <a:spcPts val="509"/>
              </a:spcBef>
            </a:pPr>
            <a:r>
              <a:rPr lang="en-US" sz="3200" dirty="0">
                <a:latin typeface="Times New Roman"/>
                <a:cs typeface="Times New Roman"/>
              </a:rPr>
              <a:t>      		 </a:t>
            </a:r>
            <a:r>
              <a:rPr sz="3200">
                <a:latin typeface="Times New Roman"/>
                <a:cs typeface="Times New Roman"/>
              </a:rPr>
              <a:t>=15/36</a:t>
            </a:r>
            <a:r>
              <a:rPr lang="en-US" sz="3200" dirty="0">
                <a:latin typeface="Times New Roman"/>
                <a:cs typeface="Times New Roman"/>
              </a:rPr>
              <a:t>   = 5/12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872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40" y="448309"/>
            <a:ext cx="7740650" cy="144398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720725" marR="198120" indent="-514350" algn="l">
              <a:lnSpc>
                <a:spcPts val="3550"/>
              </a:lnSpc>
              <a:spcBef>
                <a:spcPts val="459"/>
              </a:spcBef>
              <a:buFont typeface="+mj-lt"/>
              <a:buAutoNum type="arabicPeriod" startAt="9"/>
            </a:pPr>
            <a:r>
              <a:rPr sz="3200" b="1" dirty="0">
                <a:solidFill>
                  <a:schemeClr val="accent1"/>
                </a:solidFill>
              </a:rPr>
              <a:t>Two dice are thrown simultaneously</a:t>
            </a:r>
            <a:r>
              <a:rPr lang="en-US" sz="3200" b="1" dirty="0">
                <a:solidFill>
                  <a:schemeClr val="accent1"/>
                </a:solidFill>
              </a:rPr>
              <a:t>. W</a:t>
            </a:r>
            <a:r>
              <a:rPr sz="3200" b="1" dirty="0">
                <a:solidFill>
                  <a:schemeClr val="accent1"/>
                </a:solidFill>
              </a:rPr>
              <a:t>hat is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the</a:t>
            </a:r>
            <a:r>
              <a:rPr sz="3200" b="1" spc="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probability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of getting two numbers whose product is</a:t>
            </a:r>
            <a:r>
              <a:rPr sz="3200" b="1" spc="3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even?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838200"/>
            <a:ext cx="7747000" cy="4221027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95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marL="12700" marR="5080" algn="ctr">
              <a:lnSpc>
                <a:spcPts val="2880"/>
              </a:lnSpc>
              <a:spcBef>
                <a:spcPts val="39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ts val="2880"/>
              </a:lnSpc>
              <a:spcBef>
                <a:spcPts val="395"/>
              </a:spcBef>
            </a:pPr>
            <a:r>
              <a:rPr sz="2800" dirty="0">
                <a:latin typeface="Times New Roman"/>
                <a:cs typeface="Times New Roman"/>
              </a:rPr>
              <a:t>If any </a:t>
            </a:r>
            <a:r>
              <a:rPr sz="2800" spc="5" dirty="0">
                <a:latin typeface="Times New Roman"/>
                <a:cs typeface="Times New Roman"/>
              </a:rPr>
              <a:t>one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two </a:t>
            </a:r>
            <a:r>
              <a:rPr sz="2800" dirty="0">
                <a:latin typeface="Times New Roman"/>
                <a:cs typeface="Times New Roman"/>
              </a:rPr>
              <a:t>numbers </a:t>
            </a:r>
            <a:r>
              <a:rPr sz="2800" spc="-5" dirty="0">
                <a:latin typeface="Times New Roman"/>
                <a:cs typeface="Times New Roman"/>
              </a:rPr>
              <a:t>is an </a:t>
            </a:r>
            <a:r>
              <a:rPr sz="2800" dirty="0">
                <a:latin typeface="Times New Roman"/>
                <a:cs typeface="Times New Roman"/>
              </a:rPr>
              <a:t>even number, </a:t>
            </a:r>
            <a:r>
              <a:rPr sz="2800" spc="-5" dirty="0">
                <a:latin typeface="Times New Roman"/>
                <a:cs typeface="Times New Roman"/>
              </a:rPr>
              <a:t>the  </a:t>
            </a:r>
            <a:r>
              <a:rPr sz="2800" dirty="0">
                <a:latin typeface="Times New Roman"/>
                <a:cs typeface="Times New Roman"/>
              </a:rPr>
              <a:t>product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spc="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even number. </a:t>
            </a:r>
            <a:r>
              <a:rPr sz="2800" spc="5" dirty="0">
                <a:latin typeface="Times New Roman"/>
                <a:cs typeface="Times New Roman"/>
              </a:rPr>
              <a:t>Thus </a:t>
            </a:r>
            <a:r>
              <a:rPr sz="2800" dirty="0">
                <a:latin typeface="Times New Roman"/>
                <a:cs typeface="Times New Roman"/>
              </a:rPr>
              <a:t>we should pick up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  those cases </a:t>
            </a:r>
            <a:r>
              <a:rPr sz="2800" dirty="0">
                <a:latin typeface="Times New Roman"/>
                <a:cs typeface="Times New Roman"/>
              </a:rPr>
              <a:t>when both the numbers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odd </a:t>
            </a:r>
            <a:r>
              <a:rPr sz="2800" dirty="0">
                <a:latin typeface="Times New Roman"/>
                <a:cs typeface="Times New Roman"/>
              </a:rPr>
              <a:t>numbers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</a:p>
          <a:p>
            <a:pPr marL="60198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(1,1),(1,3),(1,5),(3,1),(3,3),(3,5),(5,1),(5,3)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(5,5)</a:t>
            </a:r>
          </a:p>
          <a:p>
            <a:pPr marL="85090" marR="76835" algn="ctr">
              <a:lnSpc>
                <a:spcPts val="2880"/>
              </a:lnSpc>
              <a:spcBef>
                <a:spcPts val="844"/>
              </a:spcBef>
            </a:pPr>
            <a:r>
              <a:rPr sz="2800" dirty="0">
                <a:latin typeface="Times New Roman"/>
                <a:cs typeface="Times New Roman"/>
              </a:rPr>
              <a:t>thus there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only 9 such </a:t>
            </a:r>
            <a:r>
              <a:rPr sz="2800" spc="-5" dirty="0">
                <a:latin typeface="Times New Roman"/>
                <a:cs typeface="Times New Roman"/>
              </a:rPr>
              <a:t>cases. </a:t>
            </a:r>
            <a:r>
              <a:rPr sz="2800" dirty="0">
                <a:latin typeface="Times New Roman"/>
                <a:cs typeface="Times New Roman"/>
              </a:rPr>
              <a:t>Remove </a:t>
            </a:r>
            <a:r>
              <a:rPr sz="2800" spc="-5" dirty="0">
                <a:latin typeface="Times New Roman"/>
                <a:cs typeface="Times New Roman"/>
              </a:rPr>
              <a:t>them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36,  </a:t>
            </a:r>
            <a:r>
              <a:rPr sz="2800" spc="5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get : </a:t>
            </a:r>
            <a:r>
              <a:rPr sz="2800" spc="5" dirty="0">
                <a:latin typeface="Times New Roman"/>
                <a:cs typeface="Times New Roman"/>
              </a:rPr>
              <a:t>27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cases</a:t>
            </a:r>
            <a:endParaRPr sz="2800" dirty="0">
              <a:latin typeface="Times New Roman"/>
              <a:cs typeface="Times New Roman"/>
            </a:endParaRPr>
          </a:p>
          <a:p>
            <a:pPr marR="73025" algn="ctr">
              <a:lnSpc>
                <a:spcPct val="100000"/>
              </a:lnSpc>
              <a:spcBef>
                <a:spcPts val="50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ns </a:t>
            </a:r>
            <a:r>
              <a:rPr sz="2800" dirty="0">
                <a:latin typeface="Times New Roman"/>
                <a:cs typeface="Times New Roman"/>
              </a:rPr>
              <a:t>: 27/36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369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63509" cy="3877985"/>
          </a:xfrm>
        </p:spPr>
        <p:txBody>
          <a:bodyPr/>
          <a:lstStyle/>
          <a:p>
            <a:r>
              <a:rPr lang="en-US" b="1" dirty="0"/>
              <a:t>Experiment:</a:t>
            </a:r>
            <a:br>
              <a:rPr lang="en-US" dirty="0"/>
            </a:br>
            <a:r>
              <a:rPr lang="en-US" dirty="0"/>
              <a:t>An experiment is an operation which can produce well-defined outcomes.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Random Experiment:</a:t>
            </a:r>
            <a:br>
              <a:rPr lang="en-US" dirty="0"/>
            </a:br>
            <a:r>
              <a:rPr lang="en-US" dirty="0"/>
              <a:t>If all the possible outcomes of an experiment are known but the exact output cannot be predicted in advance, that experiment is called a random experiment.</a:t>
            </a:r>
          </a:p>
        </p:txBody>
      </p:sp>
    </p:spTree>
    <p:extLst>
      <p:ext uri="{BB962C8B-B14F-4D97-AF65-F5344CB8AC3E}">
        <p14:creationId xmlns:p14="http://schemas.microsoft.com/office/powerpoint/2010/main" val="513134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180" y="447040"/>
            <a:ext cx="8008620" cy="351378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26415" marR="5080" indent="-514350">
              <a:lnSpc>
                <a:spcPts val="3550"/>
              </a:lnSpc>
              <a:spcBef>
                <a:spcPts val="459"/>
              </a:spcBef>
              <a:buFont typeface="+mj-lt"/>
              <a:buAutoNum type="arabicPeriod" startAt="10"/>
            </a:pPr>
            <a:r>
              <a:rPr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In a lottery ,there are 10 prizes </a:t>
            </a:r>
            <a:r>
              <a:rPr sz="3200" b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25 blanks.</a:t>
            </a: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</a:t>
            </a: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lottery is</a:t>
            </a: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drawn at random.</a:t>
            </a: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 W</a:t>
            </a:r>
            <a:r>
              <a:rPr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hat is the probability of  getting a prize?</a:t>
            </a:r>
            <a:endParaRPr lang="en-US" sz="3200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526415" marR="5080" indent="-514350">
              <a:lnSpc>
                <a:spcPts val="3550"/>
              </a:lnSpc>
              <a:spcBef>
                <a:spcPts val="459"/>
              </a:spcBef>
              <a:buFont typeface="+mj-lt"/>
              <a:buAutoNum type="arabicPeriod" startAt="10"/>
            </a:pPr>
            <a:endParaRPr lang="en-IN" sz="3200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526415" marR="5080" indent="-514350">
              <a:lnSpc>
                <a:spcPts val="3550"/>
              </a:lnSpc>
              <a:spcBef>
                <a:spcPts val="459"/>
              </a:spcBef>
              <a:buFont typeface="+mj-lt"/>
              <a:buAutoNum type="arabicPeriod" startAt="10"/>
            </a:pPr>
            <a:endParaRPr lang="en-IN" sz="3200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12065" marR="5080">
              <a:lnSpc>
                <a:spcPts val="3550"/>
              </a:lnSpc>
              <a:spcBef>
                <a:spcPts val="459"/>
              </a:spcBef>
            </a:pPr>
            <a:r>
              <a:rPr lang="en-IN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a. 2/5 	b. 5/7	c.2/7		d. 3/7</a:t>
            </a:r>
            <a:endParaRPr sz="3200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514350" indent="-514350">
              <a:lnSpc>
                <a:spcPct val="100000"/>
              </a:lnSpc>
              <a:spcBef>
                <a:spcPts val="5"/>
              </a:spcBef>
              <a:buFont typeface="+mj-lt"/>
              <a:buAutoNum type="arabicPeriod" startAt="10"/>
            </a:pPr>
            <a:endParaRPr sz="32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180" y="447040"/>
            <a:ext cx="7786370" cy="283410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065" marR="5080">
              <a:lnSpc>
                <a:spcPts val="3550"/>
              </a:lnSpc>
              <a:spcBef>
                <a:spcPts val="459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  <a:endParaRPr sz="3200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R="92710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10/(10+25)</a:t>
            </a:r>
          </a:p>
          <a:p>
            <a:pPr marR="92075" algn="ctr">
              <a:lnSpc>
                <a:spcPct val="100000"/>
              </a:lnSpc>
              <a:spcBef>
                <a:spcPts val="509"/>
              </a:spcBef>
            </a:pPr>
            <a:r>
              <a:rPr lang="en-US" sz="3200" dirty="0">
                <a:latin typeface="Times New Roman"/>
                <a:cs typeface="Times New Roman"/>
              </a:rPr>
              <a:t>   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10/35</a:t>
            </a:r>
            <a:endParaRPr lang="en-US" sz="3200" dirty="0">
              <a:latin typeface="Times New Roman"/>
              <a:cs typeface="Times New Roman"/>
            </a:endParaRPr>
          </a:p>
          <a:p>
            <a:pPr marR="92075" algn="ctr">
              <a:lnSpc>
                <a:spcPct val="100000"/>
              </a:lnSpc>
              <a:spcBef>
                <a:spcPts val="509"/>
              </a:spcBef>
            </a:pPr>
            <a:r>
              <a:rPr lang="en-US" sz="3200" dirty="0">
                <a:latin typeface="Times New Roman"/>
                <a:cs typeface="Times New Roman"/>
              </a:rPr>
              <a:t>= </a:t>
            </a:r>
            <a:r>
              <a:rPr sz="3200" dirty="0">
                <a:latin typeface="Times New Roman"/>
                <a:cs typeface="Times New Roman"/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4252469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53745" y="342900"/>
            <a:ext cx="7933055" cy="23115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70230" marR="5080" indent="-514350" algn="l">
              <a:lnSpc>
                <a:spcPct val="92200"/>
              </a:lnSpc>
              <a:spcBef>
                <a:spcPts val="360"/>
              </a:spcBef>
              <a:buFont typeface="+mj-lt"/>
              <a:buAutoNum type="arabicPeriod" startAt="11"/>
            </a:pPr>
            <a:r>
              <a:rPr sz="3200" b="1" spc="-5" dirty="0">
                <a:solidFill>
                  <a:schemeClr val="accent1"/>
                </a:solidFill>
              </a:rPr>
              <a:t>In </a:t>
            </a:r>
            <a:r>
              <a:rPr sz="3200" b="1" dirty="0">
                <a:solidFill>
                  <a:schemeClr val="accent1"/>
                </a:solidFill>
              </a:rPr>
              <a:t>a </a:t>
            </a:r>
            <a:r>
              <a:rPr sz="3200" b="1" spc="-5" dirty="0">
                <a:solidFill>
                  <a:schemeClr val="accent1"/>
                </a:solidFill>
              </a:rPr>
              <a:t>class ,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30</a:t>
            </a:r>
            <a:r>
              <a:rPr sz="3200" b="1" dirty="0">
                <a:solidFill>
                  <a:schemeClr val="accent1"/>
                </a:solidFill>
              </a:rPr>
              <a:t>% </a:t>
            </a:r>
            <a:r>
              <a:rPr sz="3200" b="1" spc="5" dirty="0">
                <a:solidFill>
                  <a:schemeClr val="accent1"/>
                </a:solidFill>
              </a:rPr>
              <a:t>of </a:t>
            </a:r>
            <a:r>
              <a:rPr sz="3200" b="1" dirty="0">
                <a:solidFill>
                  <a:schemeClr val="accent1"/>
                </a:solidFill>
              </a:rPr>
              <a:t>the students </a:t>
            </a:r>
            <a:r>
              <a:rPr sz="3200" b="1" spc="-5" dirty="0">
                <a:solidFill>
                  <a:schemeClr val="accent1"/>
                </a:solidFill>
              </a:rPr>
              <a:t>offered English,20</a:t>
            </a:r>
            <a:r>
              <a:rPr sz="3200" b="1" dirty="0">
                <a:solidFill>
                  <a:schemeClr val="accent1"/>
                </a:solidFill>
              </a:rPr>
              <a:t>%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offered Hindi and </a:t>
            </a:r>
            <a:r>
              <a:rPr sz="3200" b="1" dirty="0">
                <a:solidFill>
                  <a:schemeClr val="accent1"/>
                </a:solidFill>
              </a:rPr>
              <a:t>10</a:t>
            </a:r>
            <a:r>
              <a:rPr sz="3200" b="1" spc="-5" dirty="0">
                <a:solidFill>
                  <a:schemeClr val="accent1"/>
                </a:solidFill>
              </a:rPr>
              <a:t>%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offered </a:t>
            </a:r>
            <a:r>
              <a:rPr sz="3200" b="1" dirty="0">
                <a:solidFill>
                  <a:schemeClr val="accent1"/>
                </a:solidFill>
              </a:rPr>
              <a:t>Both.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If a student is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offered </a:t>
            </a:r>
            <a:r>
              <a:rPr sz="3200" b="1" spc="-10" dirty="0">
                <a:solidFill>
                  <a:schemeClr val="accent1"/>
                </a:solidFill>
              </a:rPr>
              <a:t>at </a:t>
            </a:r>
            <a:r>
              <a:rPr sz="3200" b="1" dirty="0">
                <a:solidFill>
                  <a:schemeClr val="accent1"/>
                </a:solidFill>
              </a:rPr>
              <a:t>random, </a:t>
            </a:r>
            <a:r>
              <a:rPr sz="3200" b="1" spc="-5" dirty="0">
                <a:solidFill>
                  <a:schemeClr val="accent1"/>
                </a:solidFill>
              </a:rPr>
              <a:t>what </a:t>
            </a:r>
            <a:r>
              <a:rPr sz="3200" b="1" dirty="0">
                <a:solidFill>
                  <a:schemeClr val="accent1"/>
                </a:solidFill>
              </a:rPr>
              <a:t>is the probability </a:t>
            </a:r>
            <a:r>
              <a:rPr sz="3200" b="1" spc="-5" dirty="0">
                <a:solidFill>
                  <a:schemeClr val="accent1"/>
                </a:solidFill>
              </a:rPr>
              <a:t>that </a:t>
            </a:r>
            <a:r>
              <a:rPr sz="3200" b="1" dirty="0">
                <a:solidFill>
                  <a:schemeClr val="accent1"/>
                </a:solidFill>
              </a:rPr>
              <a:t>he has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offered </a:t>
            </a:r>
            <a:r>
              <a:rPr sz="3200" b="1" dirty="0">
                <a:solidFill>
                  <a:schemeClr val="accent1"/>
                </a:solidFill>
              </a:rPr>
              <a:t>English or</a:t>
            </a:r>
            <a:r>
              <a:rPr sz="3200" b="1" spc="-10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Hindi?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1600200"/>
            <a:ext cx="685800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sz="3200" dirty="0">
                <a:latin typeface="Times New Roman"/>
                <a:cs typeface="Times New Roman"/>
              </a:rPr>
              <a:t>30+20-10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% </a:t>
            </a:r>
            <a:r>
              <a:rPr sz="3200" dirty="0">
                <a:latin typeface="Times New Roman"/>
                <a:cs typeface="Times New Roman"/>
              </a:rPr>
              <a:t>= 40% </a:t>
            </a:r>
          </a:p>
        </p:txBody>
      </p:sp>
    </p:spTree>
    <p:extLst>
      <p:ext uri="{BB962C8B-B14F-4D97-AF65-F5344CB8AC3E}">
        <p14:creationId xmlns:p14="http://schemas.microsoft.com/office/powerpoint/2010/main" val="2178001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245" y="146050"/>
            <a:ext cx="7763509" cy="1803571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528954" marR="5080" indent="-514350" algn="l">
              <a:lnSpc>
                <a:spcPct val="92100"/>
              </a:lnSpc>
              <a:spcBef>
                <a:spcPts val="365"/>
              </a:spcBef>
              <a:buFont typeface="+mj-lt"/>
              <a:buAutoNum type="arabicPeriod" startAt="12"/>
            </a:pPr>
            <a:r>
              <a:rPr sz="3200" b="1" spc="-10" dirty="0">
                <a:solidFill>
                  <a:schemeClr val="accent1"/>
                </a:solidFill>
              </a:rPr>
              <a:t>Two </a:t>
            </a:r>
            <a:r>
              <a:rPr sz="3200" b="1" spc="-5" dirty="0">
                <a:solidFill>
                  <a:schemeClr val="accent1"/>
                </a:solidFill>
              </a:rPr>
              <a:t>cards are drawn </a:t>
            </a:r>
            <a:r>
              <a:rPr sz="3200" b="1" dirty="0">
                <a:solidFill>
                  <a:schemeClr val="accent1"/>
                </a:solidFill>
              </a:rPr>
              <a:t>from a </a:t>
            </a:r>
            <a:r>
              <a:rPr sz="3200" b="1" spc="-5" dirty="0">
                <a:solidFill>
                  <a:schemeClr val="accent1"/>
                </a:solidFill>
              </a:rPr>
              <a:t>pack </a:t>
            </a:r>
            <a:r>
              <a:rPr sz="3200" b="1" spc="5" dirty="0">
                <a:solidFill>
                  <a:schemeClr val="accent1"/>
                </a:solidFill>
              </a:rPr>
              <a:t>of </a:t>
            </a:r>
            <a:r>
              <a:rPr sz="3200" b="1" dirty="0">
                <a:solidFill>
                  <a:schemeClr val="accent1"/>
                </a:solidFill>
              </a:rPr>
              <a:t>52 </a:t>
            </a:r>
            <a:r>
              <a:rPr sz="3200" b="1" spc="-5" dirty="0">
                <a:solidFill>
                  <a:schemeClr val="accent1"/>
                </a:solidFill>
              </a:rPr>
              <a:t>cards</a:t>
            </a:r>
            <a:r>
              <a:rPr lang="en-US" sz="3200" b="1" spc="-5" dirty="0">
                <a:solidFill>
                  <a:schemeClr val="accent1"/>
                </a:solidFill>
              </a:rPr>
              <a:t>. </a:t>
            </a:r>
            <a:r>
              <a:rPr sz="3200" b="1" dirty="0">
                <a:solidFill>
                  <a:schemeClr val="accent1"/>
                </a:solidFill>
              </a:rPr>
              <a:t>What</a:t>
            </a:r>
            <a:r>
              <a:rPr sz="3200" b="1" spc="-6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is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the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probability that </a:t>
            </a:r>
            <a:r>
              <a:rPr sz="3200" b="1" spc="-5" dirty="0">
                <a:solidFill>
                  <a:schemeClr val="accent1"/>
                </a:solidFill>
              </a:rPr>
              <a:t>either </a:t>
            </a:r>
            <a:r>
              <a:rPr sz="3200" b="1" dirty="0">
                <a:solidFill>
                  <a:schemeClr val="accent1"/>
                </a:solidFill>
              </a:rPr>
              <a:t>both </a:t>
            </a:r>
            <a:r>
              <a:rPr sz="3200" b="1" spc="-5" dirty="0">
                <a:solidFill>
                  <a:schemeClr val="accent1"/>
                </a:solidFill>
              </a:rPr>
              <a:t>are </a:t>
            </a:r>
            <a:r>
              <a:rPr sz="3200" b="1" spc="-10" dirty="0">
                <a:solidFill>
                  <a:schemeClr val="accent1"/>
                </a:solidFill>
              </a:rPr>
              <a:t>Red </a:t>
            </a:r>
            <a:r>
              <a:rPr sz="3200" b="1" spc="5" dirty="0">
                <a:solidFill>
                  <a:schemeClr val="accent1"/>
                </a:solidFill>
              </a:rPr>
              <a:t>or </a:t>
            </a:r>
            <a:r>
              <a:rPr sz="3200" b="1" dirty="0">
                <a:solidFill>
                  <a:schemeClr val="accent1"/>
                </a:solidFill>
              </a:rPr>
              <a:t>both </a:t>
            </a:r>
            <a:r>
              <a:rPr sz="3200" b="1" spc="-5" dirty="0">
                <a:solidFill>
                  <a:schemeClr val="accent1"/>
                </a:solidFill>
              </a:rPr>
              <a:t>are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Kings?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35099" y="914400"/>
            <a:ext cx="6870701" cy="337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9794" marR="791210" indent="-635">
              <a:lnSpc>
                <a:spcPct val="1133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marL="899794" marR="791210" indent="-635">
              <a:lnSpc>
                <a:spcPct val="113300"/>
              </a:lnSpc>
              <a:spcBef>
                <a:spcPts val="100"/>
              </a:spcBef>
            </a:pPr>
            <a:endParaRPr lang="en-US" sz="3200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899794" marR="791210" indent="-635">
              <a:lnSpc>
                <a:spcPct val="1133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Both are red </a:t>
            </a:r>
            <a:r>
              <a:rPr lang="en-US" sz="3200" dirty="0">
                <a:latin typeface="Times New Roman"/>
                <a:cs typeface="Times New Roman"/>
              </a:rPr>
              <a:t>= 26/52</a:t>
            </a:r>
            <a:r>
              <a:rPr sz="3200" dirty="0">
                <a:latin typeface="Times New Roman"/>
                <a:cs typeface="Times New Roman"/>
              </a:rPr>
              <a:t> * 25/51  </a:t>
            </a:r>
            <a:r>
              <a:rPr lang="en-US" sz="3200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oth are king = 4/52 </a:t>
            </a:r>
            <a:r>
              <a:rPr lang="en-US" sz="3200" dirty="0">
                <a:latin typeface="Times New Roman"/>
                <a:cs typeface="Times New Roman"/>
              </a:rPr>
              <a:t>*</a:t>
            </a:r>
            <a:r>
              <a:rPr sz="3200" dirty="0">
                <a:latin typeface="Times New Roman"/>
                <a:cs typeface="Times New Roman"/>
              </a:rPr>
              <a:t>3/51</a:t>
            </a: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4782820" algn="l"/>
              </a:tabLst>
            </a:pPr>
            <a:r>
              <a:rPr lang="en-US" sz="3200" spc="5" dirty="0">
                <a:latin typeface="Times New Roman"/>
                <a:cs typeface="Times New Roman"/>
              </a:rPr>
              <a:t>          </a:t>
            </a:r>
            <a:r>
              <a:rPr sz="3200" spc="5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dd</a:t>
            </a:r>
            <a:r>
              <a:rPr sz="3200" spc="5" dirty="0">
                <a:latin typeface="Times New Roman"/>
                <a:cs typeface="Times New Roman"/>
              </a:rPr>
              <a:t> bo</a:t>
            </a:r>
            <a:r>
              <a:rPr sz="3200" dirty="0">
                <a:latin typeface="Times New Roman"/>
                <a:cs typeface="Times New Roman"/>
              </a:rPr>
              <a:t>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endParaRPr lang="en-US" sz="3200" spc="1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478282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          A</a:t>
            </a:r>
            <a:r>
              <a:rPr sz="3200" spc="5" dirty="0">
                <a:latin typeface="Times New Roman"/>
                <a:cs typeface="Times New Roman"/>
              </a:rPr>
              <a:t>ns</a:t>
            </a:r>
            <a:r>
              <a:rPr sz="3200" spc="-5" dirty="0">
                <a:latin typeface="Times New Roman"/>
                <a:cs typeface="Times New Roman"/>
              </a:rPr>
              <a:t>w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rs</a:t>
            </a:r>
            <a:r>
              <a:rPr lang="en-US" sz="3200" dirty="0">
                <a:latin typeface="Times New Roman"/>
                <a:cs typeface="Times New Roman"/>
              </a:rPr>
              <a:t>  </a:t>
            </a:r>
            <a:r>
              <a:rPr sz="3200" spc="5" dirty="0">
                <a:latin typeface="Times New Roman"/>
                <a:cs typeface="Times New Roman"/>
              </a:rPr>
              <a:t>=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55</a:t>
            </a:r>
            <a:r>
              <a:rPr sz="3200" spc="-10" dirty="0">
                <a:latin typeface="Times New Roman"/>
                <a:cs typeface="Times New Roman"/>
              </a:rPr>
              <a:t>/</a:t>
            </a:r>
            <a:r>
              <a:rPr sz="3200" spc="5" dirty="0">
                <a:latin typeface="Times New Roman"/>
                <a:cs typeface="Times New Roman"/>
              </a:rPr>
              <a:t>22</a:t>
            </a:r>
            <a:r>
              <a:rPr sz="3200" dirty="0">
                <a:latin typeface="Times New Roman"/>
                <a:cs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2844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909" y="767079"/>
            <a:ext cx="7792084" cy="116634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27050" marR="5080" indent="-514350" algn="l">
              <a:lnSpc>
                <a:spcPts val="2880"/>
              </a:lnSpc>
              <a:spcBef>
                <a:spcPts val="395"/>
              </a:spcBef>
              <a:buFont typeface="+mj-lt"/>
              <a:buAutoNum type="arabicPeriod" startAt="13"/>
            </a:pPr>
            <a:r>
              <a:rPr lang="en-US" sz="3200" b="1" dirty="0">
                <a:solidFill>
                  <a:schemeClr val="accent1"/>
                </a:solidFill>
              </a:rPr>
              <a:t>O</a:t>
            </a:r>
            <a:r>
              <a:rPr sz="3200" b="1" dirty="0">
                <a:solidFill>
                  <a:schemeClr val="accent1"/>
                </a:solidFill>
              </a:rPr>
              <a:t>ne </a:t>
            </a:r>
            <a:r>
              <a:rPr sz="3200" b="1" spc="-5" dirty="0">
                <a:solidFill>
                  <a:schemeClr val="accent1"/>
                </a:solidFill>
              </a:rPr>
              <a:t>card is </a:t>
            </a:r>
            <a:r>
              <a:rPr sz="3200" b="1" dirty="0">
                <a:solidFill>
                  <a:schemeClr val="accent1"/>
                </a:solidFill>
              </a:rPr>
              <a:t>drawn </a:t>
            </a:r>
            <a:r>
              <a:rPr sz="3200" b="1" spc="-5" dirty="0">
                <a:solidFill>
                  <a:schemeClr val="accent1"/>
                </a:solidFill>
              </a:rPr>
              <a:t>at </a:t>
            </a:r>
            <a:r>
              <a:rPr sz="3200" b="1" dirty="0">
                <a:solidFill>
                  <a:schemeClr val="accent1"/>
                </a:solidFill>
              </a:rPr>
              <a:t>random from a pack </a:t>
            </a:r>
            <a:r>
              <a:rPr sz="3200" b="1" spc="5" dirty="0">
                <a:solidFill>
                  <a:schemeClr val="accent1"/>
                </a:solidFill>
              </a:rPr>
              <a:t>of 52 </a:t>
            </a:r>
            <a:r>
              <a:rPr sz="3200" b="1" spc="-5" dirty="0">
                <a:solidFill>
                  <a:schemeClr val="accent1"/>
                </a:solidFill>
              </a:rPr>
              <a:t>cards.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What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is </a:t>
            </a:r>
            <a:r>
              <a:rPr sz="3200" b="1" dirty="0">
                <a:solidFill>
                  <a:schemeClr val="accent1"/>
                </a:solidFill>
              </a:rPr>
              <a:t>the probability </a:t>
            </a:r>
            <a:r>
              <a:rPr sz="3200" b="1" spc="-5" dirty="0">
                <a:solidFill>
                  <a:schemeClr val="accent1"/>
                </a:solidFill>
              </a:rPr>
              <a:t>that </a:t>
            </a:r>
            <a:r>
              <a:rPr sz="3200" b="1" dirty="0">
                <a:solidFill>
                  <a:schemeClr val="accent1"/>
                </a:solidFill>
              </a:rPr>
              <a:t>the </a:t>
            </a:r>
            <a:r>
              <a:rPr sz="3200" b="1" spc="-5" dirty="0">
                <a:solidFill>
                  <a:schemeClr val="accent1"/>
                </a:solidFill>
              </a:rPr>
              <a:t>card drawn is </a:t>
            </a:r>
            <a:r>
              <a:rPr sz="3200" b="1" dirty="0">
                <a:solidFill>
                  <a:schemeClr val="accent1"/>
                </a:solidFill>
              </a:rPr>
              <a:t>a </a:t>
            </a:r>
            <a:r>
              <a:rPr sz="3200" b="1" spc="-5" dirty="0">
                <a:solidFill>
                  <a:schemeClr val="accent1"/>
                </a:solidFill>
              </a:rPr>
              <a:t>face</a:t>
            </a:r>
            <a:r>
              <a:rPr sz="3200" b="1" spc="-3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card?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5400" y="533400"/>
            <a:ext cx="6769100" cy="2820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Face cards are : Jack, </a:t>
            </a:r>
            <a:r>
              <a:rPr sz="3200" spc="5" dirty="0">
                <a:latin typeface="Times New Roman"/>
                <a:cs typeface="Times New Roman"/>
              </a:rPr>
              <a:t>queen, </a:t>
            </a:r>
            <a:r>
              <a:rPr sz="3200" dirty="0">
                <a:latin typeface="Times New Roman"/>
                <a:cs typeface="Times New Roman"/>
              </a:rPr>
              <a:t>king 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 total =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12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lang="en-US" sz="3200" dirty="0">
                <a:latin typeface="Times New Roman"/>
                <a:cs typeface="Times New Roman"/>
              </a:rPr>
              <a:t>= </a:t>
            </a:r>
            <a:r>
              <a:rPr sz="3200" dirty="0">
                <a:latin typeface="Times New Roman"/>
                <a:cs typeface="Times New Roman"/>
              </a:rPr>
              <a:t>12/52</a:t>
            </a:r>
            <a:r>
              <a:rPr lang="en-US" sz="3200" dirty="0">
                <a:latin typeface="Times New Roman"/>
                <a:cs typeface="Times New Roman"/>
              </a:rPr>
              <a:t> = 3/13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3159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18" y="218440"/>
            <a:ext cx="7917182" cy="33977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26415" marR="5080" indent="-514350" algn="l">
              <a:lnSpc>
                <a:spcPts val="2880"/>
              </a:lnSpc>
              <a:spcBef>
                <a:spcPts val="395"/>
              </a:spcBef>
              <a:buFont typeface="+mj-lt"/>
              <a:buAutoNum type="arabicPeriod" startAt="14"/>
              <a:tabLst>
                <a:tab pos="3813175" algn="l"/>
              </a:tabLst>
            </a:pPr>
            <a:r>
              <a:rPr sz="3200" b="1" dirty="0">
                <a:solidFill>
                  <a:schemeClr val="accent1"/>
                </a:solidFill>
              </a:rPr>
              <a:t>A man and his </a:t>
            </a:r>
            <a:r>
              <a:rPr sz="3200" b="1" spc="-5" dirty="0">
                <a:solidFill>
                  <a:schemeClr val="accent1"/>
                </a:solidFill>
              </a:rPr>
              <a:t>wife </a:t>
            </a:r>
            <a:r>
              <a:rPr sz="3200" b="1" dirty="0">
                <a:solidFill>
                  <a:schemeClr val="accent1"/>
                </a:solidFill>
              </a:rPr>
              <a:t>appear </a:t>
            </a:r>
            <a:r>
              <a:rPr sz="3200" b="1" spc="-5" dirty="0">
                <a:solidFill>
                  <a:schemeClr val="accent1"/>
                </a:solidFill>
              </a:rPr>
              <a:t>in an interview </a:t>
            </a:r>
            <a:r>
              <a:rPr sz="3200" b="1" dirty="0">
                <a:solidFill>
                  <a:schemeClr val="accent1"/>
                </a:solidFill>
              </a:rPr>
              <a:t>for </a:t>
            </a:r>
            <a:r>
              <a:rPr sz="3200" b="1" spc="-5" dirty="0">
                <a:solidFill>
                  <a:schemeClr val="accent1"/>
                </a:solidFill>
              </a:rPr>
              <a:t>two  </a:t>
            </a:r>
            <a:r>
              <a:rPr sz="3200" b="1" dirty="0">
                <a:solidFill>
                  <a:schemeClr val="accent1"/>
                </a:solidFill>
              </a:rPr>
              <a:t>vacancies </a:t>
            </a:r>
            <a:r>
              <a:rPr sz="3200" b="1" spc="-5" dirty="0">
                <a:solidFill>
                  <a:schemeClr val="accent1"/>
                </a:solidFill>
              </a:rPr>
              <a:t>in </a:t>
            </a:r>
            <a:r>
              <a:rPr sz="3200" b="1" dirty="0">
                <a:solidFill>
                  <a:schemeClr val="accent1"/>
                </a:solidFill>
              </a:rPr>
              <a:t>the </a:t>
            </a:r>
            <a:r>
              <a:rPr sz="3200" b="1" spc="-5" dirty="0">
                <a:solidFill>
                  <a:schemeClr val="accent1"/>
                </a:solidFill>
              </a:rPr>
              <a:t>same </a:t>
            </a:r>
            <a:r>
              <a:rPr sz="3200" b="1" dirty="0">
                <a:solidFill>
                  <a:schemeClr val="accent1"/>
                </a:solidFill>
              </a:rPr>
              <a:t>post.The probability </a:t>
            </a:r>
            <a:r>
              <a:rPr sz="3200" b="1" spc="5" dirty="0">
                <a:solidFill>
                  <a:schemeClr val="accent1"/>
                </a:solidFill>
              </a:rPr>
              <a:t>of </a:t>
            </a:r>
            <a:r>
              <a:rPr sz="3200" b="1" dirty="0">
                <a:solidFill>
                  <a:schemeClr val="accent1"/>
                </a:solidFill>
              </a:rPr>
              <a:t>husband's  </a:t>
            </a:r>
            <a:r>
              <a:rPr sz="3200" b="1" spc="-5" dirty="0">
                <a:solidFill>
                  <a:schemeClr val="accent1"/>
                </a:solidFill>
              </a:rPr>
              <a:t>selection is </a:t>
            </a:r>
            <a:r>
              <a:rPr sz="3200" b="1" dirty="0">
                <a:solidFill>
                  <a:schemeClr val="accent1"/>
                </a:solidFill>
              </a:rPr>
              <a:t>1/7 and </a:t>
            </a:r>
            <a:r>
              <a:rPr sz="3200" b="1" spc="-5" dirty="0">
                <a:solidFill>
                  <a:schemeClr val="accent1"/>
                </a:solidFill>
              </a:rPr>
              <a:t>the </a:t>
            </a:r>
            <a:r>
              <a:rPr sz="3200" b="1" dirty="0">
                <a:solidFill>
                  <a:schemeClr val="accent1"/>
                </a:solidFill>
              </a:rPr>
              <a:t>probabililty </a:t>
            </a:r>
            <a:r>
              <a:rPr sz="3200" b="1" spc="5" dirty="0">
                <a:solidFill>
                  <a:schemeClr val="accent1"/>
                </a:solidFill>
              </a:rPr>
              <a:t>of </a:t>
            </a:r>
            <a:r>
              <a:rPr sz="3200" b="1" spc="-5" dirty="0">
                <a:solidFill>
                  <a:schemeClr val="accent1"/>
                </a:solidFill>
              </a:rPr>
              <a:t>wife's selection is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1/5.What </a:t>
            </a:r>
            <a:r>
              <a:rPr sz="3200" b="1" spc="-5" dirty="0">
                <a:solidFill>
                  <a:schemeClr val="accent1"/>
                </a:solidFill>
              </a:rPr>
              <a:t>is</a:t>
            </a:r>
            <a:r>
              <a:rPr sz="3200" b="1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the</a:t>
            </a:r>
            <a:r>
              <a:rPr sz="3200" b="1" spc="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probability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that </a:t>
            </a:r>
            <a:r>
              <a:rPr sz="3200" b="1" dirty="0">
                <a:solidFill>
                  <a:schemeClr val="accent1"/>
                </a:solidFill>
              </a:rPr>
              <a:t>only one </a:t>
            </a:r>
            <a:r>
              <a:rPr sz="3200" b="1" spc="5" dirty="0">
                <a:solidFill>
                  <a:schemeClr val="accent1"/>
                </a:solidFill>
              </a:rPr>
              <a:t>of </a:t>
            </a:r>
            <a:r>
              <a:rPr sz="3200" b="1" spc="-5" dirty="0">
                <a:solidFill>
                  <a:schemeClr val="accent1"/>
                </a:solidFill>
              </a:rPr>
              <a:t>them is  selected?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lang="en-US" sz="3200" b="1" spc="-5" dirty="0"/>
              <a:t>(IMP)</a:t>
            </a:r>
            <a:br>
              <a:rPr lang="en-US" sz="3200" b="1" spc="-5" dirty="0"/>
            </a:br>
            <a:br>
              <a:rPr lang="en-US" sz="3200" b="1" spc="-5" dirty="0">
                <a:solidFill>
                  <a:schemeClr val="accent1"/>
                </a:solidFill>
              </a:rPr>
            </a:br>
            <a:r>
              <a:rPr lang="en-US" sz="3200" b="1" spc="-5" dirty="0">
                <a:solidFill>
                  <a:schemeClr val="accent1"/>
                </a:solidFill>
              </a:rPr>
              <a:t>a. 3/5	b.5/7	</a:t>
            </a:r>
            <a:br>
              <a:rPr lang="en-US" sz="3200" b="1" spc="-5" dirty="0">
                <a:solidFill>
                  <a:schemeClr val="accent1"/>
                </a:solidFill>
              </a:rPr>
            </a:br>
            <a:r>
              <a:rPr lang="en-US" sz="3200" b="1" spc="-5" dirty="0">
                <a:solidFill>
                  <a:schemeClr val="accent1"/>
                </a:solidFill>
              </a:rPr>
              <a:t>c.2/7	d.3/7</a:t>
            </a:r>
            <a:endParaRPr sz="3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685800"/>
            <a:ext cx="7543800" cy="5305298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US" sz="32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sz="3200" b="1" spc="-5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200" spc="-5">
                <a:latin typeface="Times New Roman"/>
                <a:cs typeface="Times New Roman"/>
              </a:rPr>
              <a:t>Husband</a:t>
            </a:r>
            <a:r>
              <a:rPr lang="en-US" sz="3200" spc="-5" dirty="0">
                <a:latin typeface="Times New Roman"/>
                <a:cs typeface="Times New Roman"/>
              </a:rPr>
              <a:t>*</a:t>
            </a:r>
            <a:r>
              <a:rPr sz="320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ot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W</a:t>
            </a:r>
            <a:r>
              <a:rPr sz="3200" spc="-5" dirty="0">
                <a:latin typeface="Times New Roman"/>
                <a:cs typeface="Times New Roman"/>
              </a:rPr>
              <a:t>ife</a:t>
            </a:r>
            <a:endParaRPr sz="3200" dirty="0">
              <a:latin typeface="Times New Roman"/>
              <a:cs typeface="Times New Roman"/>
            </a:endParaRPr>
          </a:p>
          <a:p>
            <a:pPr marL="43180" marR="36195" indent="70485">
              <a:lnSpc>
                <a:spcPts val="3240"/>
              </a:lnSpc>
              <a:spcBef>
                <a:spcPts val="195"/>
              </a:spcBef>
              <a:tabLst>
                <a:tab pos="1408430" algn="l"/>
              </a:tabLst>
            </a:pPr>
            <a:r>
              <a:rPr sz="3200" dirty="0">
                <a:latin typeface="Times New Roman"/>
                <a:cs typeface="Times New Roman"/>
              </a:rPr>
              <a:t>=1/7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*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4/5	= 4/35</a:t>
            </a:r>
            <a:endParaRPr lang="en-US" sz="3200" dirty="0">
              <a:latin typeface="Times New Roman"/>
              <a:cs typeface="Times New Roman"/>
            </a:endParaRPr>
          </a:p>
          <a:p>
            <a:pPr marL="43180" marR="36195" indent="70485">
              <a:lnSpc>
                <a:spcPts val="3240"/>
              </a:lnSpc>
              <a:spcBef>
                <a:spcPts val="195"/>
              </a:spcBef>
              <a:tabLst>
                <a:tab pos="1408430" algn="l"/>
              </a:tabLst>
            </a:pPr>
            <a:r>
              <a:rPr sz="3200" dirty="0">
                <a:latin typeface="Times New Roman"/>
                <a:cs typeface="Times New Roman"/>
              </a:rPr>
              <a:t>  </a:t>
            </a:r>
            <a:endParaRPr lang="en-US" sz="3200" dirty="0">
              <a:latin typeface="Times New Roman"/>
              <a:cs typeface="Times New Roman"/>
            </a:endParaRPr>
          </a:p>
          <a:p>
            <a:pPr marL="43180" marR="36195" indent="70485">
              <a:lnSpc>
                <a:spcPts val="3240"/>
              </a:lnSpc>
              <a:spcBef>
                <a:spcPts val="195"/>
              </a:spcBef>
              <a:tabLst>
                <a:tab pos="140843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W</a:t>
            </a:r>
            <a:r>
              <a:rPr sz="3200" spc="-5">
                <a:latin typeface="Times New Roman"/>
                <a:cs typeface="Times New Roman"/>
              </a:rPr>
              <a:t>ife </a:t>
            </a:r>
            <a:r>
              <a:rPr lang="en-US" sz="3200" spc="-5" dirty="0">
                <a:latin typeface="Times New Roman"/>
                <a:cs typeface="Times New Roman"/>
              </a:rPr>
              <a:t>*</a:t>
            </a:r>
            <a:r>
              <a:rPr sz="320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ot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usband</a:t>
            </a: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Times New Roman"/>
                <a:cs typeface="Times New Roman"/>
              </a:rPr>
              <a:t>=1/5 * 6/7 =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6/35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200" spc="-5" dirty="0">
                <a:latin typeface="Times New Roman"/>
                <a:cs typeface="Times New Roman"/>
              </a:rPr>
              <a:t>Addition of Both.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3200" b="1" spc="-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Ans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 10/35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70" dirty="0">
                <a:latin typeface="Times New Roman"/>
                <a:cs typeface="Times New Roman"/>
              </a:rPr>
              <a:t>= 2/7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99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63509" cy="4308872"/>
          </a:xfrm>
        </p:spPr>
        <p:txBody>
          <a:bodyPr/>
          <a:lstStyle/>
          <a:p>
            <a:r>
              <a:rPr lang="en-US" dirty="0"/>
              <a:t>1 Coin:   Total Outcomes = (H,T) =2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 Coins:  Total Outcomes = 4 = (HH,TT,HT,TH)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 Coins: Total Outcomes = 8 = (HHH,TTT,HTT,TTH,HTH,THT,HHT,THH)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Formula: 2^n </a:t>
            </a:r>
            <a:br>
              <a:rPr lang="en-US" dirty="0"/>
            </a:br>
            <a:r>
              <a:rPr lang="en-US" dirty="0"/>
              <a:t>		where n = number of coins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4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808" y="448309"/>
            <a:ext cx="7997191" cy="1423209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525145" marR="5080" indent="-514350" algn="l">
              <a:lnSpc>
                <a:spcPct val="92600"/>
              </a:lnSpc>
              <a:spcBef>
                <a:spcPts val="384"/>
              </a:spcBef>
              <a:buFont typeface="+mj-lt"/>
              <a:buAutoNum type="arabicPeriod" startAt="15"/>
            </a:pPr>
            <a:r>
              <a:rPr sz="3200" b="1" dirty="0">
                <a:solidFill>
                  <a:schemeClr val="accent1"/>
                </a:solidFill>
              </a:rPr>
              <a:t>From a </a:t>
            </a:r>
            <a:r>
              <a:rPr sz="3200" b="1" spc="5" dirty="0">
                <a:solidFill>
                  <a:schemeClr val="accent1"/>
                </a:solidFill>
              </a:rPr>
              <a:t>pack </a:t>
            </a:r>
            <a:r>
              <a:rPr sz="3200" b="1" dirty="0">
                <a:solidFill>
                  <a:schemeClr val="accent1"/>
                </a:solidFill>
              </a:rPr>
              <a:t>of 52 cards,one </a:t>
            </a:r>
            <a:r>
              <a:rPr sz="3200" b="1" spc="5" dirty="0">
                <a:solidFill>
                  <a:schemeClr val="accent1"/>
                </a:solidFill>
              </a:rPr>
              <a:t>card </a:t>
            </a:r>
            <a:r>
              <a:rPr sz="3200" b="1" dirty="0">
                <a:solidFill>
                  <a:schemeClr val="accent1"/>
                </a:solidFill>
              </a:rPr>
              <a:t>is drawn </a:t>
            </a:r>
            <a:r>
              <a:rPr sz="3200" b="1" spc="5" dirty="0">
                <a:solidFill>
                  <a:schemeClr val="accent1"/>
                </a:solidFill>
              </a:rPr>
              <a:t>at </a:t>
            </a:r>
            <a:r>
              <a:rPr sz="3200" b="1" dirty="0">
                <a:solidFill>
                  <a:schemeClr val="accent1"/>
                </a:solidFill>
              </a:rPr>
              <a:t>random.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What is the probability that the card is  a 10 or a</a:t>
            </a:r>
            <a:r>
              <a:rPr sz="3200" b="1" spc="10" dirty="0">
                <a:solidFill>
                  <a:schemeClr val="accent1"/>
                </a:solidFill>
              </a:rPr>
              <a:t> </a:t>
            </a:r>
            <a:r>
              <a:rPr sz="3200" b="1" spc="5" dirty="0">
                <a:solidFill>
                  <a:schemeClr val="accent1"/>
                </a:solidFill>
              </a:rPr>
              <a:t>spade?</a:t>
            </a:r>
            <a:endParaRPr sz="3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609600"/>
            <a:ext cx="7543800" cy="2822568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Answer</a:t>
            </a:r>
            <a:r>
              <a:rPr lang="en-US" sz="32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3200" dirty="0">
                <a:latin typeface="Times New Roman"/>
                <a:cs typeface="Times New Roman"/>
              </a:rPr>
              <a:t>4/52 + 13/52 –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1/52</a:t>
            </a:r>
          </a:p>
          <a:p>
            <a:pPr marR="93345">
              <a:lnSpc>
                <a:spcPct val="100000"/>
              </a:lnSpc>
              <a:spcBef>
                <a:spcPts val="509"/>
              </a:spcBef>
            </a:pPr>
            <a:r>
              <a:rPr sz="3200" dirty="0">
                <a:latin typeface="Times New Roman"/>
                <a:cs typeface="Times New Roman"/>
              </a:rPr>
              <a:t>=16/52</a:t>
            </a:r>
            <a:endParaRPr lang="en-US" sz="3200" dirty="0">
              <a:latin typeface="Times New Roman"/>
              <a:cs typeface="Times New Roman"/>
            </a:endParaRPr>
          </a:p>
          <a:p>
            <a:pPr marR="93345">
              <a:lnSpc>
                <a:spcPct val="100000"/>
              </a:lnSpc>
              <a:spcBef>
                <a:spcPts val="509"/>
              </a:spcBef>
            </a:pPr>
            <a:r>
              <a:rPr lang="en-US" sz="3200" dirty="0">
                <a:latin typeface="Times New Roman"/>
                <a:cs typeface="Times New Roman"/>
              </a:rPr>
              <a:t> = 4/13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3743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8153400" cy="16145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25780" marR="5080" indent="-514350" algn="l">
              <a:lnSpc>
                <a:spcPts val="2880"/>
              </a:lnSpc>
              <a:spcBef>
                <a:spcPts val="395"/>
              </a:spcBef>
              <a:buFont typeface="+mj-lt"/>
              <a:buAutoNum type="arabicPeriod" startAt="16"/>
            </a:pPr>
            <a:r>
              <a:rPr sz="3200" b="1" dirty="0">
                <a:solidFill>
                  <a:schemeClr val="accent1"/>
                </a:solidFill>
              </a:rPr>
              <a:t>A bag contains 4 white </a:t>
            </a:r>
            <a:r>
              <a:rPr sz="3200" b="1" spc="-5" dirty="0">
                <a:solidFill>
                  <a:schemeClr val="accent1"/>
                </a:solidFill>
              </a:rPr>
              <a:t>balls </a:t>
            </a:r>
            <a:r>
              <a:rPr sz="3200" b="1" dirty="0">
                <a:solidFill>
                  <a:schemeClr val="accent1"/>
                </a:solidFill>
              </a:rPr>
              <a:t>,5 red and 6 blue </a:t>
            </a:r>
            <a:r>
              <a:rPr sz="3200" b="1" spc="-5" dirty="0">
                <a:solidFill>
                  <a:schemeClr val="accent1"/>
                </a:solidFill>
              </a:rPr>
              <a:t>balls</a:t>
            </a:r>
            <a:r>
              <a:rPr sz="3200" b="1" spc="-3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.Three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balls are </a:t>
            </a:r>
            <a:r>
              <a:rPr sz="3200" b="1" dirty="0">
                <a:solidFill>
                  <a:schemeClr val="accent1"/>
                </a:solidFill>
              </a:rPr>
              <a:t>drawn </a:t>
            </a:r>
            <a:r>
              <a:rPr sz="3200" b="1" spc="-5" dirty="0">
                <a:solidFill>
                  <a:schemeClr val="accent1"/>
                </a:solidFill>
              </a:rPr>
              <a:t>at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random </a:t>
            </a:r>
            <a:r>
              <a:rPr sz="3200" b="1" spc="-5" dirty="0">
                <a:solidFill>
                  <a:schemeClr val="accent1"/>
                </a:solidFill>
              </a:rPr>
              <a:t>from </a:t>
            </a:r>
            <a:r>
              <a:rPr sz="3200" b="1" dirty="0">
                <a:solidFill>
                  <a:schemeClr val="accent1"/>
                </a:solidFill>
              </a:rPr>
              <a:t>the bag.What </a:t>
            </a:r>
            <a:r>
              <a:rPr sz="3200" b="1" spc="-5" dirty="0">
                <a:solidFill>
                  <a:schemeClr val="accent1"/>
                </a:solidFill>
              </a:rPr>
              <a:t>is the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probability </a:t>
            </a:r>
            <a:r>
              <a:rPr sz="3200" b="1" spc="-5" dirty="0">
                <a:solidFill>
                  <a:schemeClr val="accent1"/>
                </a:solidFill>
              </a:rPr>
              <a:t>that all </a:t>
            </a:r>
            <a:r>
              <a:rPr sz="3200" b="1" spc="5" dirty="0">
                <a:solidFill>
                  <a:schemeClr val="accent1"/>
                </a:solidFill>
              </a:rPr>
              <a:t>of </a:t>
            </a:r>
            <a:r>
              <a:rPr sz="3200" b="1" spc="-5" dirty="0">
                <a:solidFill>
                  <a:schemeClr val="accent1"/>
                </a:solidFill>
              </a:rPr>
              <a:t>them are </a:t>
            </a:r>
            <a:r>
              <a:rPr sz="3200" b="1" dirty="0">
                <a:solidFill>
                  <a:schemeClr val="accent1"/>
                </a:solidFill>
              </a:rPr>
              <a:t>red</a:t>
            </a:r>
            <a:r>
              <a:rPr sz="3200" b="1" spc="-30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47800" y="838200"/>
            <a:ext cx="6477000" cy="2705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5/15*4/14*3/13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R="92710" algn="ctr">
              <a:lnSpc>
                <a:spcPct val="100000"/>
              </a:lnSpc>
            </a:pPr>
            <a:r>
              <a:rPr sz="3200">
                <a:latin typeface="Times New Roman"/>
                <a:cs typeface="Times New Roman"/>
              </a:rPr>
              <a:t>or 5c</a:t>
            </a:r>
            <a:r>
              <a:rPr lang="en-US" sz="3200" dirty="0">
                <a:latin typeface="Times New Roman"/>
                <a:cs typeface="Times New Roman"/>
              </a:rPr>
              <a:t>3</a:t>
            </a:r>
            <a:r>
              <a:rPr sz="3200">
                <a:latin typeface="Times New Roman"/>
                <a:cs typeface="Times New Roman"/>
              </a:rPr>
              <a:t>/15c</a:t>
            </a:r>
            <a:r>
              <a:rPr lang="en-US" sz="3200">
                <a:latin typeface="Times New Roman"/>
                <a:cs typeface="Times New Roman"/>
              </a:rPr>
              <a:t>3</a:t>
            </a:r>
            <a:r>
              <a:rPr sz="3200" spc="-35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</a:p>
          <a:p>
            <a:pPr marR="196215" algn="ctr">
              <a:lnSpc>
                <a:spcPct val="100000"/>
              </a:lnSpc>
              <a:spcBef>
                <a:spcPts val="520"/>
              </a:spcBef>
            </a:pPr>
            <a:r>
              <a:rPr sz="3200" dirty="0">
                <a:latin typeface="Times New Roman"/>
                <a:cs typeface="Times New Roman"/>
              </a:rPr>
              <a:t>=2/91</a:t>
            </a:r>
          </a:p>
        </p:txBody>
      </p:sp>
    </p:spTree>
    <p:extLst>
      <p:ext uri="{BB962C8B-B14F-4D97-AF65-F5344CB8AC3E}">
        <p14:creationId xmlns:p14="http://schemas.microsoft.com/office/powerpoint/2010/main" val="3819848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60" y="342900"/>
            <a:ext cx="7647940" cy="140602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26415" marR="5080" indent="-514350" algn="l">
              <a:lnSpc>
                <a:spcPct val="92100"/>
              </a:lnSpc>
              <a:spcBef>
                <a:spcPts val="365"/>
              </a:spcBef>
              <a:buFont typeface="+mj-lt"/>
              <a:buAutoNum type="arabicPeriod" startAt="17"/>
              <a:tabLst>
                <a:tab pos="623570" algn="l"/>
              </a:tabLst>
            </a:pPr>
            <a:r>
              <a:rPr sz="3200" b="1" dirty="0">
                <a:solidFill>
                  <a:schemeClr val="accent1"/>
                </a:solidFill>
              </a:rPr>
              <a:t>A box contains </a:t>
            </a:r>
            <a:r>
              <a:rPr sz="3200" b="1">
                <a:solidFill>
                  <a:schemeClr val="accent1"/>
                </a:solidFill>
              </a:rPr>
              <a:t>10 </a:t>
            </a:r>
            <a:r>
              <a:rPr sz="3200" b="1" spc="-5">
                <a:solidFill>
                  <a:schemeClr val="accent1"/>
                </a:solidFill>
              </a:rPr>
              <a:t>bl</a:t>
            </a:r>
            <a:r>
              <a:rPr lang="en-US" sz="3200" b="1" spc="-5">
                <a:solidFill>
                  <a:schemeClr val="accent1"/>
                </a:solidFill>
              </a:rPr>
              <a:t>a</a:t>
            </a:r>
            <a:r>
              <a:rPr sz="3200" b="1" spc="-5">
                <a:solidFill>
                  <a:schemeClr val="accent1"/>
                </a:solidFill>
              </a:rPr>
              <a:t>ck </a:t>
            </a:r>
            <a:r>
              <a:rPr sz="3200" b="1" spc="-5" dirty="0">
                <a:solidFill>
                  <a:schemeClr val="accent1"/>
                </a:solidFill>
              </a:rPr>
              <a:t>and </a:t>
            </a:r>
            <a:r>
              <a:rPr sz="3200" b="1" spc="5" dirty="0">
                <a:solidFill>
                  <a:schemeClr val="accent1"/>
                </a:solidFill>
              </a:rPr>
              <a:t>10 </a:t>
            </a:r>
            <a:r>
              <a:rPr sz="3200" b="1" dirty="0">
                <a:solidFill>
                  <a:schemeClr val="accent1"/>
                </a:solidFill>
              </a:rPr>
              <a:t>white </a:t>
            </a:r>
            <a:r>
              <a:rPr sz="3200" b="1" spc="-5" dirty="0">
                <a:solidFill>
                  <a:schemeClr val="accent1"/>
                </a:solidFill>
              </a:rPr>
              <a:t>balls.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What</a:t>
            </a:r>
            <a:r>
              <a:rPr sz="3200" b="1" spc="-7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is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th</a:t>
            </a:r>
            <a:r>
              <a:rPr lang="en-US" sz="3200" b="1" dirty="0">
                <a:solidFill>
                  <a:schemeClr val="accent1"/>
                </a:solidFill>
              </a:rPr>
              <a:t>e </a:t>
            </a:r>
            <a:r>
              <a:rPr sz="3200" b="1" dirty="0">
                <a:solidFill>
                  <a:schemeClr val="accent1"/>
                </a:solidFill>
              </a:rPr>
              <a:t>probability of </a:t>
            </a:r>
            <a:r>
              <a:rPr sz="3200" b="1" spc="-5" dirty="0">
                <a:solidFill>
                  <a:schemeClr val="accent1"/>
                </a:solidFill>
              </a:rPr>
              <a:t>drawing two balls </a:t>
            </a:r>
            <a:r>
              <a:rPr sz="3200" b="1" spc="5" dirty="0">
                <a:solidFill>
                  <a:schemeClr val="accent1"/>
                </a:solidFill>
              </a:rPr>
              <a:t>of </a:t>
            </a:r>
            <a:r>
              <a:rPr sz="3200" b="1" dirty="0">
                <a:solidFill>
                  <a:schemeClr val="accent1"/>
                </a:solidFill>
              </a:rPr>
              <a:t>the </a:t>
            </a:r>
            <a:r>
              <a:rPr sz="3200" b="1" spc="-5" dirty="0">
                <a:solidFill>
                  <a:schemeClr val="accent1"/>
                </a:solidFill>
              </a:rPr>
              <a:t>same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colour?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838200"/>
            <a:ext cx="7162800" cy="449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marR="173355" indent="-100965">
              <a:lnSpc>
                <a:spcPct val="1133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marL="282575" marR="173355" indent="-100965" algn="ctr">
              <a:lnSpc>
                <a:spcPct val="113300"/>
              </a:lnSpc>
              <a:spcBef>
                <a:spcPts val="10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282575" marR="173355" indent="-100965" algn="ctr">
              <a:lnSpc>
                <a:spcPct val="1133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Both are black :  10/20 * 9/19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=9/38</a:t>
            </a:r>
          </a:p>
          <a:p>
            <a:pPr marL="282575" marR="173355" indent="-100965" algn="ctr">
              <a:lnSpc>
                <a:spcPct val="1133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+both are white :  10/20 * 9/19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=9/38</a:t>
            </a:r>
          </a:p>
          <a:p>
            <a:pPr marL="635" algn="ctr">
              <a:lnSpc>
                <a:spcPct val="100000"/>
              </a:lnSpc>
              <a:spcBef>
                <a:spcPts val="509"/>
              </a:spcBef>
            </a:pPr>
            <a:r>
              <a:rPr sz="3200" dirty="0">
                <a:latin typeface="Times New Roman"/>
                <a:cs typeface="Times New Roman"/>
              </a:rPr>
              <a:t>or</a:t>
            </a:r>
          </a:p>
          <a:p>
            <a:pPr marL="100965" algn="ctr">
              <a:lnSpc>
                <a:spcPct val="100000"/>
              </a:lnSpc>
              <a:spcBef>
                <a:spcPts val="520"/>
              </a:spcBef>
            </a:pPr>
            <a:r>
              <a:rPr sz="3200" dirty="0">
                <a:latin typeface="Times New Roman"/>
                <a:cs typeface="Times New Roman"/>
              </a:rPr>
              <a:t>black : 10c2 /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20c2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1339215" algn="l"/>
              </a:tabLst>
            </a:pPr>
            <a:r>
              <a:rPr sz="3200" dirty="0">
                <a:latin typeface="Times New Roman"/>
                <a:cs typeface="Times New Roman"/>
              </a:rPr>
              <a:t>+white	: 10c2 / 20c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</a:p>
          <a:p>
            <a:pPr marL="101600" algn="ctr">
              <a:lnSpc>
                <a:spcPct val="100000"/>
              </a:lnSpc>
              <a:spcBef>
                <a:spcPts val="520"/>
              </a:spcBef>
            </a:pPr>
            <a:r>
              <a:rPr sz="3200" dirty="0">
                <a:latin typeface="Times New Roman"/>
                <a:cs typeface="Times New Roman"/>
              </a:rPr>
              <a:t>=90/190</a:t>
            </a:r>
          </a:p>
        </p:txBody>
      </p:sp>
    </p:spTree>
    <p:extLst>
      <p:ext uri="{BB962C8B-B14F-4D97-AF65-F5344CB8AC3E}">
        <p14:creationId xmlns:p14="http://schemas.microsoft.com/office/powerpoint/2010/main" val="1418276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8153400" cy="23115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27050" marR="5080" indent="-514350" algn="l">
              <a:lnSpc>
                <a:spcPct val="92200"/>
              </a:lnSpc>
              <a:spcBef>
                <a:spcPts val="360"/>
              </a:spcBef>
              <a:buFont typeface="+mj-lt"/>
              <a:buAutoNum type="arabicPeriod" startAt="18"/>
            </a:pPr>
            <a:r>
              <a:rPr sz="3200" b="1" dirty="0">
                <a:solidFill>
                  <a:schemeClr val="accent1"/>
                </a:solidFill>
              </a:rPr>
              <a:t>A box </a:t>
            </a:r>
            <a:r>
              <a:rPr sz="3200" b="1" spc="-5" dirty="0">
                <a:solidFill>
                  <a:schemeClr val="accent1"/>
                </a:solidFill>
              </a:rPr>
              <a:t>contains </a:t>
            </a:r>
            <a:r>
              <a:rPr sz="3200" b="1" spc="5" dirty="0">
                <a:solidFill>
                  <a:schemeClr val="accent1"/>
                </a:solidFill>
              </a:rPr>
              <a:t>20 </a:t>
            </a:r>
            <a:r>
              <a:rPr sz="3200" b="1" spc="-5" dirty="0">
                <a:solidFill>
                  <a:schemeClr val="accent1"/>
                </a:solidFill>
              </a:rPr>
              <a:t>electricbulbs </a:t>
            </a:r>
            <a:r>
              <a:rPr sz="3200" b="1" dirty="0">
                <a:solidFill>
                  <a:schemeClr val="accent1"/>
                </a:solidFill>
              </a:rPr>
              <a:t>,out of </a:t>
            </a:r>
            <a:r>
              <a:rPr sz="3200" b="1" spc="-5" dirty="0">
                <a:solidFill>
                  <a:schemeClr val="accent1"/>
                </a:solidFill>
              </a:rPr>
              <a:t>which </a:t>
            </a:r>
            <a:r>
              <a:rPr sz="3200" b="1" dirty="0">
                <a:solidFill>
                  <a:schemeClr val="accent1"/>
                </a:solidFill>
              </a:rPr>
              <a:t>4 </a:t>
            </a:r>
            <a:r>
              <a:rPr sz="3200" b="1" spc="-5" dirty="0">
                <a:solidFill>
                  <a:schemeClr val="accent1"/>
                </a:solidFill>
              </a:rPr>
              <a:t>are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defective</a:t>
            </a:r>
            <a:r>
              <a:rPr lang="en-US" sz="3200" b="1" spc="-5" dirty="0">
                <a:solidFill>
                  <a:schemeClr val="accent1"/>
                </a:solidFill>
              </a:rPr>
              <a:t>.</a:t>
            </a:r>
            <a:r>
              <a:rPr sz="3200" b="1" spc="-5" dirty="0">
                <a:solidFill>
                  <a:schemeClr val="accent1"/>
                </a:solidFill>
              </a:rPr>
              <a:t> </a:t>
            </a:r>
            <a:r>
              <a:rPr lang="en-US" sz="3200" b="1" spc="-5" dirty="0">
                <a:solidFill>
                  <a:schemeClr val="accent1"/>
                </a:solidFill>
              </a:rPr>
              <a:t>T</a:t>
            </a:r>
            <a:r>
              <a:rPr sz="3200" b="1" spc="-5" dirty="0">
                <a:solidFill>
                  <a:schemeClr val="accent1"/>
                </a:solidFill>
              </a:rPr>
              <a:t>wo </a:t>
            </a:r>
            <a:r>
              <a:rPr sz="3200" b="1" dirty="0">
                <a:solidFill>
                  <a:schemeClr val="accent1"/>
                </a:solidFill>
              </a:rPr>
              <a:t>bulbs </a:t>
            </a:r>
            <a:r>
              <a:rPr sz="3200" b="1" spc="-5" dirty="0">
                <a:solidFill>
                  <a:schemeClr val="accent1"/>
                </a:solidFill>
              </a:rPr>
              <a:t>are chosen </a:t>
            </a:r>
            <a:r>
              <a:rPr sz="3200" b="1" spc="-10" dirty="0">
                <a:solidFill>
                  <a:schemeClr val="accent1"/>
                </a:solidFill>
              </a:rPr>
              <a:t>at </a:t>
            </a:r>
            <a:r>
              <a:rPr sz="3200" b="1" spc="-5" dirty="0">
                <a:solidFill>
                  <a:schemeClr val="accent1"/>
                </a:solidFill>
              </a:rPr>
              <a:t>random </a:t>
            </a:r>
            <a:r>
              <a:rPr sz="3200" b="1" dirty="0">
                <a:solidFill>
                  <a:schemeClr val="accent1"/>
                </a:solidFill>
              </a:rPr>
              <a:t>from this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box.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What is the probability that </a:t>
            </a:r>
            <a:r>
              <a:rPr sz="3200" b="1" spc="-5" dirty="0">
                <a:solidFill>
                  <a:schemeClr val="accent1"/>
                </a:solidFill>
              </a:rPr>
              <a:t>at least </a:t>
            </a:r>
            <a:r>
              <a:rPr sz="3200" b="1" dirty="0">
                <a:solidFill>
                  <a:schemeClr val="accent1"/>
                </a:solidFill>
              </a:rPr>
              <a:t>one of these</a:t>
            </a:r>
            <a:r>
              <a:rPr sz="3200" b="1" spc="-110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is  </a:t>
            </a:r>
            <a:r>
              <a:rPr sz="3200" b="1" spc="-5" dirty="0">
                <a:solidFill>
                  <a:schemeClr val="accent1"/>
                </a:solidFill>
              </a:rPr>
              <a:t>defective</a:t>
            </a:r>
            <a:r>
              <a:rPr sz="3200" b="1" dirty="0">
                <a:solidFill>
                  <a:schemeClr val="accent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609600"/>
            <a:ext cx="7705090" cy="514127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3025" marR="5080" indent="-60960" algn="just">
              <a:lnSpc>
                <a:spcPct val="92500"/>
              </a:lnSpc>
              <a:spcBef>
                <a:spcPts val="385"/>
              </a:spcBef>
            </a:pPr>
            <a:r>
              <a:rPr lang="en-US" sz="32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marL="73025" marR="5080" indent="-60960" algn="just">
              <a:lnSpc>
                <a:spcPct val="92500"/>
              </a:lnSpc>
              <a:spcBef>
                <a:spcPts val="385"/>
              </a:spcBef>
            </a:pPr>
            <a:endParaRPr lang="en-US" sz="3200" spc="-5" dirty="0">
              <a:latin typeface="Times New Roman"/>
              <a:cs typeface="Times New Roman"/>
            </a:endParaRPr>
          </a:p>
          <a:p>
            <a:pPr marL="73025" marR="5080" indent="-60960" algn="just">
              <a:lnSpc>
                <a:spcPct val="92500"/>
              </a:lnSpc>
              <a:spcBef>
                <a:spcPts val="385"/>
              </a:spcBef>
            </a:pP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such questions (at least one type), it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better 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reverse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question, solve it </a:t>
            </a:r>
            <a:r>
              <a:rPr sz="3200" spc="5" dirty="0">
                <a:latin typeface="Times New Roman"/>
                <a:cs typeface="Times New Roman"/>
              </a:rPr>
              <a:t>and deduct </a:t>
            </a:r>
            <a:r>
              <a:rPr sz="3200" dirty="0">
                <a:latin typeface="Times New Roman"/>
                <a:cs typeface="Times New Roman"/>
              </a:rPr>
              <a:t>the  </a:t>
            </a:r>
            <a:r>
              <a:rPr sz="3200" spc="5" dirty="0">
                <a:latin typeface="Times New Roman"/>
                <a:cs typeface="Times New Roman"/>
              </a:rPr>
              <a:t>answer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dirty="0">
                <a:latin typeface="Times New Roman"/>
                <a:cs typeface="Times New Roman"/>
              </a:rPr>
              <a:t>1. So here </a:t>
            </a:r>
            <a:r>
              <a:rPr sz="3200" spc="-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shall </a:t>
            </a:r>
            <a:r>
              <a:rPr sz="3200" spc="-5" dirty="0">
                <a:latin typeface="Times New Roman"/>
                <a:cs typeface="Times New Roman"/>
              </a:rPr>
              <a:t>first </a:t>
            </a:r>
            <a:r>
              <a:rPr sz="3200" dirty="0">
                <a:latin typeface="Times New Roman"/>
                <a:cs typeface="Times New Roman"/>
              </a:rPr>
              <a:t>calculate  the probability of getting no defective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bulb.</a:t>
            </a:r>
          </a:p>
          <a:p>
            <a:pPr marL="527050" marR="621665" algn="ctr">
              <a:lnSpc>
                <a:spcPts val="4360"/>
              </a:lnSpc>
              <a:spcBef>
                <a:spcPts val="225"/>
              </a:spcBef>
            </a:pPr>
            <a:r>
              <a:rPr sz="3200" spc="5" dirty="0">
                <a:latin typeface="Times New Roman"/>
                <a:cs typeface="Times New Roman"/>
              </a:rPr>
              <a:t>Let </a:t>
            </a:r>
            <a:r>
              <a:rPr sz="3200" dirty="0">
                <a:latin typeface="Times New Roman"/>
                <a:cs typeface="Times New Roman"/>
              </a:rPr>
              <a:t>us assume that no bulb is defective :  16/20 * 15/19 =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12/19</a:t>
            </a:r>
          </a:p>
          <a:p>
            <a:pPr marR="95885" algn="ctr">
              <a:lnSpc>
                <a:spcPct val="100000"/>
              </a:lnSpc>
              <a:spcBef>
                <a:spcPts val="275"/>
              </a:spcBef>
            </a:pPr>
            <a:r>
              <a:rPr sz="3200" spc="5" dirty="0">
                <a:latin typeface="Times New Roman"/>
                <a:cs typeface="Times New Roman"/>
              </a:rPr>
              <a:t>at </a:t>
            </a:r>
            <a:r>
              <a:rPr sz="3200" dirty="0">
                <a:latin typeface="Times New Roman"/>
                <a:cs typeface="Times New Roman"/>
              </a:rPr>
              <a:t>least one is defective = 1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-12/19</a:t>
            </a:r>
          </a:p>
          <a:p>
            <a:pPr marR="95250" algn="ctr">
              <a:lnSpc>
                <a:spcPct val="100000"/>
              </a:lnSpc>
              <a:spcBef>
                <a:spcPts val="520"/>
              </a:spcBef>
            </a:pPr>
            <a:r>
              <a:rPr sz="3200" dirty="0">
                <a:latin typeface="Times New Roman"/>
                <a:cs typeface="Times New Roman"/>
              </a:rPr>
              <a:t>= 7/19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452307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305800" cy="23301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800735" marR="277495" indent="-514350" algn="l">
              <a:lnSpc>
                <a:spcPct val="92300"/>
              </a:lnSpc>
              <a:spcBef>
                <a:spcPts val="505"/>
              </a:spcBef>
              <a:buFont typeface="+mj-lt"/>
              <a:buAutoNum type="arabicPeriod" startAt="19"/>
            </a:pPr>
            <a:r>
              <a:rPr sz="3200" b="1" spc="-5" dirty="0">
                <a:solidFill>
                  <a:schemeClr val="accent1"/>
                </a:solidFill>
              </a:rPr>
              <a:t>Two </a:t>
            </a:r>
            <a:r>
              <a:rPr sz="3200" b="1" dirty="0">
                <a:solidFill>
                  <a:schemeClr val="accent1"/>
                </a:solidFill>
              </a:rPr>
              <a:t>cards are drawn together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from a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pack of 52 cards.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What</a:t>
            </a:r>
            <a:r>
              <a:rPr sz="3200" b="1" spc="-70" dirty="0">
                <a:solidFill>
                  <a:schemeClr val="accent1"/>
                </a:solidFill>
              </a:rPr>
              <a:t> </a:t>
            </a:r>
            <a:r>
              <a:rPr sz="3200" b="1" spc="-5" dirty="0">
                <a:solidFill>
                  <a:schemeClr val="accent1"/>
                </a:solidFill>
              </a:rPr>
              <a:t>is</a:t>
            </a:r>
            <a:r>
              <a:rPr lang="en-US"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the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probability</a:t>
            </a:r>
            <a:r>
              <a:rPr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that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one </a:t>
            </a:r>
            <a:r>
              <a:rPr sz="3200" b="1" spc="-5" dirty="0">
                <a:solidFill>
                  <a:schemeClr val="accent1"/>
                </a:solidFill>
              </a:rPr>
              <a:t>is </a:t>
            </a:r>
            <a:r>
              <a:rPr sz="3200" b="1" dirty="0">
                <a:solidFill>
                  <a:schemeClr val="accent1"/>
                </a:solidFill>
              </a:rPr>
              <a:t>a spade and one is a </a:t>
            </a:r>
            <a:r>
              <a:rPr sz="3200" b="1">
                <a:solidFill>
                  <a:schemeClr val="accent1"/>
                </a:solidFill>
              </a:rPr>
              <a:t>heart</a:t>
            </a:r>
            <a:r>
              <a:rPr sz="3200" b="1" spc="-30">
                <a:solidFill>
                  <a:schemeClr val="accent1"/>
                </a:solidFill>
              </a:rPr>
              <a:t> </a:t>
            </a:r>
            <a:r>
              <a:rPr sz="3200" b="1">
                <a:solidFill>
                  <a:schemeClr val="accent1"/>
                </a:solidFill>
              </a:rPr>
              <a:t>?</a:t>
            </a:r>
            <a:br>
              <a:rPr lang="en-US" sz="3200" b="1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endParaRPr sz="3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8030" y="906144"/>
            <a:ext cx="6858000" cy="394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13300"/>
              </a:lnSpc>
              <a:spcBef>
                <a:spcPts val="100"/>
              </a:spcBef>
            </a:pPr>
            <a:r>
              <a:rPr lang="en-US" sz="3200" b="1" dirty="0">
                <a:latin typeface="Times New Roman"/>
                <a:cs typeface="Times New Roman"/>
              </a:rPr>
              <a:t>Answer:</a:t>
            </a:r>
          </a:p>
          <a:p>
            <a:pPr marL="13970" marR="5080" algn="ctr">
              <a:lnSpc>
                <a:spcPct val="113300"/>
              </a:lnSpc>
              <a:spcBef>
                <a:spcPts val="10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3970" marR="5080" algn="ctr">
              <a:lnSpc>
                <a:spcPct val="1133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First is spade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2775" spc="-7" baseline="40540" dirty="0">
                <a:latin typeface="Times New Roman"/>
                <a:cs typeface="Times New Roman"/>
              </a:rPr>
              <a:t>nd </a:t>
            </a:r>
            <a:r>
              <a:rPr sz="3200" dirty="0">
                <a:latin typeface="Times New Roman"/>
                <a:cs typeface="Times New Roman"/>
              </a:rPr>
              <a:t>heart :  13/52 * 13/51 = 13/204</a:t>
            </a:r>
          </a:p>
          <a:p>
            <a:pPr marL="12700" marR="5080" algn="ctr">
              <a:lnSpc>
                <a:spcPct val="113300"/>
              </a:lnSpc>
              <a:spcBef>
                <a:spcPts val="145"/>
              </a:spcBef>
            </a:pPr>
            <a:r>
              <a:rPr sz="3200" dirty="0">
                <a:latin typeface="Times New Roman"/>
                <a:cs typeface="Times New Roman"/>
              </a:rPr>
              <a:t>First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heart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2775" spc="-7" baseline="40540" dirty="0">
                <a:latin typeface="Times New Roman"/>
                <a:cs typeface="Times New Roman"/>
              </a:rPr>
              <a:t>nd </a:t>
            </a:r>
            <a:r>
              <a:rPr sz="3200" dirty="0">
                <a:latin typeface="Times New Roman"/>
                <a:cs typeface="Times New Roman"/>
              </a:rPr>
              <a:t>spade :  13/52 * 13/51 = 13/204</a:t>
            </a:r>
          </a:p>
          <a:p>
            <a:pPr marL="635" algn="ctr">
              <a:lnSpc>
                <a:spcPct val="100000"/>
              </a:lnSpc>
              <a:spcBef>
                <a:spcPts val="520"/>
              </a:spcBef>
            </a:pPr>
            <a:r>
              <a:rPr sz="3200" spc="5" dirty="0">
                <a:latin typeface="Times New Roman"/>
                <a:cs typeface="Times New Roman"/>
              </a:rPr>
              <a:t>add </a:t>
            </a:r>
            <a:r>
              <a:rPr sz="3200" dirty="0">
                <a:latin typeface="Times New Roman"/>
                <a:cs typeface="Times New Roman"/>
              </a:rPr>
              <a:t>them : 13/102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73857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45" y="1124744"/>
            <a:ext cx="7763509" cy="4308872"/>
          </a:xfrm>
        </p:spPr>
        <p:txBody>
          <a:bodyPr/>
          <a:lstStyle/>
          <a:p>
            <a:r>
              <a:rPr lang="en-US" b="1" dirty="0"/>
              <a:t>Dice: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 Die: Total Outcomes= 6 = (1,2,3,4,5,6)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 Dice: Total Outcomes= 36.</a:t>
            </a:r>
            <a:br>
              <a:rPr lang="en-US" dirty="0"/>
            </a:br>
            <a:r>
              <a:rPr lang="en-US" dirty="0"/>
              <a:t>{(1,1)(1,2)(1,3)(1,4)(1,5)(1,6)</a:t>
            </a:r>
            <a:br>
              <a:rPr lang="en-US" dirty="0"/>
            </a:br>
            <a:r>
              <a:rPr lang="en-US" dirty="0"/>
              <a:t> (2,1)(2,2)(2,3)(2,4)(2,5)(2,6)</a:t>
            </a:r>
            <a:br>
              <a:rPr lang="en-US" dirty="0"/>
            </a:b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(6,1)(6,2)(6,3)(6,4)(6,5)(6,6)}</a:t>
            </a:r>
          </a:p>
        </p:txBody>
      </p:sp>
    </p:spTree>
    <p:extLst>
      <p:ext uri="{BB962C8B-B14F-4D97-AF65-F5344CB8AC3E}">
        <p14:creationId xmlns:p14="http://schemas.microsoft.com/office/powerpoint/2010/main" val="513134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150" y="179070"/>
            <a:ext cx="7867650" cy="14239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27050" marR="5080" indent="-514350" algn="l">
              <a:lnSpc>
                <a:spcPct val="92300"/>
              </a:lnSpc>
              <a:spcBef>
                <a:spcPts val="505"/>
              </a:spcBef>
              <a:buFont typeface="+mj-lt"/>
              <a:buAutoNum type="arabicPeriod" startAt="20"/>
            </a:pPr>
            <a:r>
              <a:rPr sz="3200" b="1" dirty="0">
                <a:solidFill>
                  <a:schemeClr val="accent1"/>
                </a:solidFill>
              </a:rPr>
              <a:t>The probability that a </a:t>
            </a:r>
            <a:r>
              <a:rPr sz="3200" b="1" spc="-5" dirty="0">
                <a:solidFill>
                  <a:schemeClr val="accent1"/>
                </a:solidFill>
              </a:rPr>
              <a:t>card</a:t>
            </a:r>
            <a:r>
              <a:rPr sz="3200" b="1" spc="-4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drawn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from a pack of 52 cards will be a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diamond or a</a:t>
            </a:r>
            <a:r>
              <a:rPr sz="3200" b="1" spc="-5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king?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0" y="990600"/>
            <a:ext cx="6172200" cy="22660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/>
                <a:cs typeface="Times New Roman"/>
              </a:rPr>
              <a:t>Answer:</a:t>
            </a: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3200" dirty="0">
                <a:latin typeface="Times New Roman"/>
                <a:cs typeface="Times New Roman"/>
              </a:rPr>
              <a:t>13/52 + 4/52 –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1/52</a:t>
            </a:r>
          </a:p>
          <a:p>
            <a:pPr marL="635" algn="ctr">
              <a:lnSpc>
                <a:spcPct val="100000"/>
              </a:lnSpc>
              <a:spcBef>
                <a:spcPts val="509"/>
              </a:spcBef>
            </a:pPr>
            <a:r>
              <a:rPr sz="3200" dirty="0">
                <a:latin typeface="Times New Roman"/>
                <a:cs typeface="Times New Roman"/>
              </a:rPr>
              <a:t>=16/52</a:t>
            </a:r>
          </a:p>
        </p:txBody>
      </p:sp>
    </p:spTree>
    <p:extLst>
      <p:ext uri="{BB962C8B-B14F-4D97-AF65-F5344CB8AC3E}">
        <p14:creationId xmlns:p14="http://schemas.microsoft.com/office/powerpoint/2010/main" val="273762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981200"/>
            <a:ext cx="5791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chemeClr val="accent1"/>
                </a:solidFill>
              </a:rPr>
              <a:t>THANKS....</a:t>
            </a:r>
            <a:endParaRPr sz="4400" b="1" dirty="0">
              <a:solidFill>
                <a:schemeClr val="accent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3505200"/>
            <a:ext cx="7593330" cy="50731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-1905" algn="ctr">
              <a:lnSpc>
                <a:spcPct val="92500"/>
              </a:lnSpc>
              <a:spcBef>
                <a:spcPts val="385"/>
              </a:spcBef>
              <a:tabLst>
                <a:tab pos="4265930" algn="l"/>
              </a:tabLst>
            </a:pPr>
            <a:r>
              <a:rPr sz="3200" b="1" dirty="0">
                <a:latin typeface="Times New Roman"/>
                <a:cs typeface="Times New Roman"/>
              </a:rPr>
              <a:t>GIVE YOUR SUGGESTIONS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153400" cy="6032421"/>
          </a:xfrm>
        </p:spPr>
        <p:txBody>
          <a:bodyPr/>
          <a:lstStyle/>
          <a:p>
            <a:r>
              <a:rPr lang="en-US" b="1" dirty="0"/>
              <a:t>Examples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Tossing of a fair coin:</a:t>
            </a:r>
            <a:br>
              <a:rPr lang="en-US" dirty="0"/>
            </a:br>
            <a:r>
              <a:rPr lang="en-US" dirty="0"/>
              <a:t>When we toss a coin, the outcome will be either Head (H) or Tail (T).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Throwing an unbiased dice:</a:t>
            </a:r>
            <a:br>
              <a:rPr lang="en-US" dirty="0"/>
            </a:br>
            <a:r>
              <a:rPr lang="en-US" dirty="0"/>
              <a:t>Dice is a small cube used in games. It has six faces and each of the six faces shows a different number of dots from 1 to 6. Plural of die is dice.</a:t>
            </a:r>
            <a:br>
              <a:rPr lang="en-US" dirty="0"/>
            </a:br>
            <a:r>
              <a:rPr lang="en-US" dirty="0"/>
              <a:t>When a die is thrown or rolled, the outcome is the number that appears on its upper face and it is a random integer from one to six, each value being equally likely.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63509" cy="5170646"/>
          </a:xfrm>
        </p:spPr>
        <p:txBody>
          <a:bodyPr/>
          <a:lstStyle/>
          <a:p>
            <a:r>
              <a:rPr lang="en-US" b="1" dirty="0"/>
              <a:t>Drawing a card from a pack of shuffled cards:</a:t>
            </a:r>
            <a:br>
              <a:rPr lang="en-US" dirty="0"/>
            </a:br>
            <a:r>
              <a:rPr lang="en-US" dirty="0"/>
              <a:t>A pack or deck of playing cards has 52 cards which are divided into four categories as given below</a:t>
            </a:r>
            <a:br>
              <a:rPr lang="en-US" dirty="0"/>
            </a:br>
            <a:r>
              <a:rPr lang="en-US" dirty="0"/>
              <a:t>Spades (♠), Clubs (♣) , Hearts (</a:t>
            </a:r>
            <a:r>
              <a:rPr lang="en-US" dirty="0">
                <a:solidFill>
                  <a:srgbClr val="FF0000"/>
                </a:solidFill>
              </a:rPr>
              <a:t>♥</a:t>
            </a:r>
            <a:r>
              <a:rPr lang="en-US" dirty="0"/>
              <a:t>) ,Diamonds (</a:t>
            </a:r>
            <a:r>
              <a:rPr lang="en-US" dirty="0">
                <a:solidFill>
                  <a:srgbClr val="FF0000"/>
                </a:solidFill>
              </a:rPr>
              <a:t>♦</a:t>
            </a:r>
            <a:r>
              <a:rPr lang="en-US" dirty="0"/>
              <a:t>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Each of the above mentioned categories has 13 cards, 9 cards numbered from 2 to 10, an Ace, a King, a Queen and a jack.</a:t>
            </a:r>
            <a:br>
              <a:rPr lang="en-US" dirty="0"/>
            </a:br>
            <a:r>
              <a:rPr lang="en-US" dirty="0"/>
              <a:t>Hearts and Diamonds are red faced cards whereas Spades and Clubs are black faced cards.</a:t>
            </a:r>
            <a:br>
              <a:rPr lang="en-US" dirty="0"/>
            </a:br>
            <a:r>
              <a:rPr lang="en-US" dirty="0"/>
              <a:t>Kings, Queens and Jacks are called face cards.</a:t>
            </a:r>
            <a:br>
              <a:rPr lang="en-US" dirty="0"/>
            </a:br>
            <a:r>
              <a:rPr lang="en-US" dirty="0"/>
              <a:t>12  Face Cards.</a:t>
            </a:r>
          </a:p>
        </p:txBody>
      </p:sp>
    </p:spTree>
    <p:extLst>
      <p:ext uri="{BB962C8B-B14F-4D97-AF65-F5344CB8AC3E}">
        <p14:creationId xmlns:p14="http://schemas.microsoft.com/office/powerpoint/2010/main" val="66235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3509" cy="5170646"/>
          </a:xfrm>
        </p:spPr>
        <p:txBody>
          <a:bodyPr/>
          <a:lstStyle/>
          <a:p>
            <a:r>
              <a:rPr lang="en-US" b="1" dirty="0"/>
              <a:t>Sample Space</a:t>
            </a:r>
            <a:br>
              <a:rPr lang="en-US" b="1" dirty="0"/>
            </a:br>
            <a:r>
              <a:rPr lang="en-US" dirty="0"/>
              <a:t>Sample Space is the set of all possible outcomes of an experiment. It is denoted by 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Examples</a:t>
            </a:r>
            <a:br>
              <a:rPr lang="en-US" dirty="0"/>
            </a:br>
            <a:r>
              <a:rPr lang="en-US" dirty="0"/>
              <a:t>When a coin is tossed, S = {H, T} where H = Head and T = Tail.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a dice is thrown, S = {1, 2 , 3, 4, 5, 6}.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two coins are tossed, S = {HH, HT, TH, TT} where H = Head and T = Tail</a:t>
            </a:r>
          </a:p>
        </p:txBody>
      </p:sp>
    </p:spTree>
    <p:extLst>
      <p:ext uri="{BB962C8B-B14F-4D97-AF65-F5344CB8AC3E}">
        <p14:creationId xmlns:p14="http://schemas.microsoft.com/office/powerpoint/2010/main" val="89156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3509" cy="4308872"/>
          </a:xfrm>
        </p:spPr>
        <p:txBody>
          <a:bodyPr/>
          <a:lstStyle/>
          <a:p>
            <a:r>
              <a:rPr lang="en-US" b="1" dirty="0"/>
              <a:t>Event</a:t>
            </a:r>
            <a:br>
              <a:rPr lang="en-US" dirty="0"/>
            </a:br>
            <a:r>
              <a:rPr lang="en-US" dirty="0"/>
              <a:t>Any subset of a Sample Space is an event. Events are generally denoted by capital letters A, B , C, D etc.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Examples</a:t>
            </a:r>
            <a:br>
              <a:rPr lang="en-US" dirty="0"/>
            </a:br>
            <a:r>
              <a:rPr lang="en-US" dirty="0"/>
              <a:t>When a coin is tossed, outcome of getting head or tail is an event.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a die is rolled, outcome of getting 1 or 2 or 3 or 4 or 5 or 6 is an event</a:t>
            </a:r>
          </a:p>
        </p:txBody>
      </p:sp>
    </p:spTree>
    <p:extLst>
      <p:ext uri="{BB962C8B-B14F-4D97-AF65-F5344CB8AC3E}">
        <p14:creationId xmlns:p14="http://schemas.microsoft.com/office/powerpoint/2010/main" val="381111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2285</Words>
  <Application>Microsoft Office PowerPoint</Application>
  <PresentationFormat>On-screen Show (4:3)</PresentationFormat>
  <Paragraphs>128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Calibri</vt:lpstr>
      <vt:lpstr>Times New Roman</vt:lpstr>
      <vt:lpstr>Office Theme</vt:lpstr>
      <vt:lpstr> Probability </vt:lpstr>
      <vt:lpstr>Definition:   Probability or chance is a common term used in day-to-day life.   For example, we generally say, 'it may rain today'. This statement has a certain uncertainty.  Probability is quantitative measure of the chance of occurrence of a particular event. </vt:lpstr>
      <vt:lpstr>Experiment: An experiment is an operation which can produce well-defined outcomes.  Random Experiment: If all the possible outcomes of an experiment are known but the exact output cannot be predicted in advance, that experiment is called a random experiment.</vt:lpstr>
      <vt:lpstr>1 Coin:   Total Outcomes = (H,T) =2  2 Coins:  Total Outcomes = 4 = (HH,TT,HT,TH)  3 Coins: Total Outcomes = 8 = (HHH,TTT,HTT,TTH,HTH,THT,HHT,THH)  Formula: 2^n    where n = number of coins </vt:lpstr>
      <vt:lpstr>Dice:  1 Die: Total Outcomes= 6 = (1,2,3,4,5,6)  2 Dice: Total Outcomes= 36. {(1,1)(1,2)(1,3)(1,4)(1,5)(1,6)  (2,1)(2,2)(2,3)(2,4)(2,5)(2,6) : :  (6,1)(6,2)(6,3)(6,4)(6,5)(6,6)}</vt:lpstr>
      <vt:lpstr>Examples  Tossing of a fair coin: When we toss a coin, the outcome will be either Head (H) or Tail (T).  Throwing an unbiased dice: Dice is a small cube used in games. It has six faces and each of the six faces shows a different number of dots from 1 to 6. Plural of die is dice. When a die is thrown or rolled, the outcome is the number that appears on its upper face and it is a random integer from one to six, each value being equally likely. </vt:lpstr>
      <vt:lpstr>Drawing a card from a pack of shuffled cards: A pack or deck of playing cards has 52 cards which are divided into four categories as given below Spades (♠), Clubs (♣) , Hearts (♥) ,Diamonds (♦).  Each of the above mentioned categories has 13 cards, 9 cards numbered from 2 to 10, an Ace, a King, a Queen and a jack. Hearts and Diamonds are red faced cards whereas Spades and Clubs are black faced cards. Kings, Queens and Jacks are called face cards. 12  Face Cards.</vt:lpstr>
      <vt:lpstr>Sample Space Sample Space is the set of all possible outcomes of an experiment. It is denoted by S.  Examples When a coin is tossed, S = {H, T} where H = Head and T = Tail.  When a dice is thrown, S = {1, 2 , 3, 4, 5, 6}.  When two coins are tossed, S = {HH, HT, TH, TT} where H = Head and T = Tail</vt:lpstr>
      <vt:lpstr>Event Any subset of a Sample Space is an event. Events are generally denoted by capital letters A, B , C, D etc.  Examples When a coin is tossed, outcome of getting head or tail is an event.  When a die is rolled, outcome of getting 1 or 2 or 3 or 4 or 5 or 6 is an event</vt:lpstr>
      <vt:lpstr>Probability of en Event:  Let E be an event and S be the sample space. Then probability of the event E can be defined as  P(E) = n(E) / n(S)    where P(E) = Probability of the event E,   n(E) = number of ways in which the event can occur and  n(S) = Total number of outcomes possible</vt:lpstr>
      <vt:lpstr>A coin is tossed once. What is the probability of getting Head?  </vt:lpstr>
      <vt:lpstr>Ans:        Total number of outcomes possible when a coin is tossed = n(S) = 2 (∵ Head or Tail) E = event of getting Head = {H}. Hence n(E) = 1  P(E) = n(E) / n(S)= 1/2  </vt:lpstr>
      <vt:lpstr>Two coins are tossed. Find the Probability getting  (i) Exactly one head. (ii) At Least one head. (iii) At Most one head.  </vt:lpstr>
      <vt:lpstr>Two dice are rolled. What is the probability that the sum on the top face of both the dice will be greater than 9?   A.5/6  b.2/3  c.3/6  d.1/6    </vt:lpstr>
      <vt:lpstr>Answer:  Total number of outcomes possible when a die is rolled = 6 (∵ any one face out of the 6 faces) Hence, total number of outcomes possible two dice are rolled, n(S) = 6 × 6 = 36 E = Getting a sum greater than 9 when the two dice are rolled = {(4, 6), {5, 5}, {5, 6}, {6, 4}, {6, 5}, (6, 6)} Hence, n(E) = 6  P(E) = n(E) / n(S)=6/36=1/6. </vt:lpstr>
      <vt:lpstr>An biased dice is tossed. Find the  probability of getting a  multiple of 3?</vt:lpstr>
      <vt:lpstr>Answer:  The possible options are : 1 to 6.  there are only 2 multiples of 3 : 3,6 so probability is (number of favorable  outcomes ) / (total number of possibilities) = 2/6  = 1/3 </vt:lpstr>
      <vt:lpstr>In a simultaneous throw of a pair of dice, find the probability of getting a total more  than 7?</vt:lpstr>
      <vt:lpstr>Answer:  We can have 36 possibilities (6*6) however, we need only  those cases where the total is 8 or more.   These are :  (6,2),(6,3),(6,4),(6,5),(6,6),(5,3),(5,4),(5,5),(5,6),(4,4),(4,5),(4,6),(3,5), (3,6),(2,6)   = 15  Ans = 15/36            = 5/12</vt:lpstr>
      <vt:lpstr>A bag contains 6 white and 4 black balls. Two balls are drawn at random. Find the  probability that they are of the same colour?  A.2/7 b.5/7  c.7/15 d.8/15</vt:lpstr>
      <vt:lpstr>Answer:  Both are white : 6/10*5/9   both are black = 4/10*3/9   add them : = 42/90 or 7/15     OR  6c2/10C2 + 4c2/10c2 =21/45 = 7/15 answer</vt:lpstr>
      <vt:lpstr>Two dice are thrown  together.What is the probability  that the sum of the number on  the two faces is divisible by 4 or  6?</vt:lpstr>
      <vt:lpstr>Answer:  The possibilities are : (1,3)(1,5) (2,2) (2,4),(2,6),(3,1),(3,3), (3,5),(4,2),(4,4),(5,1),(5,3),(6,2),(6,6)  thus, we are able to get 14 out of 36.   so answer = 7/18 answer</vt:lpstr>
      <vt:lpstr>Two cards are drawn at random from a pack of 52 cards. What is the probability that either both are black or both are queen?</vt:lpstr>
      <vt:lpstr>PowerPoint Presentation</vt:lpstr>
      <vt:lpstr>Two dices are tossed, the probability that the total score is a prime number?</vt:lpstr>
      <vt:lpstr>PowerPoint Presentation</vt:lpstr>
      <vt:lpstr>Two dice are thrown simultaneously. What is the probability of getting two numbers whose product is even?</vt:lpstr>
      <vt:lpstr>PowerPoint Presentation</vt:lpstr>
      <vt:lpstr>PowerPoint Presentation</vt:lpstr>
      <vt:lpstr>PowerPoint Presentation</vt:lpstr>
      <vt:lpstr>In a class , 30% of the students offered English,20% offered Hindi and 10% offered Both. If a student is offered at random, what is the probability that he has offered English or Hindi?</vt:lpstr>
      <vt:lpstr>PowerPoint Presentation</vt:lpstr>
      <vt:lpstr>Two cards are drawn from a pack of 52 cards. What is the probability that either both are Red or both are Kings?</vt:lpstr>
      <vt:lpstr>PowerPoint Presentation</vt:lpstr>
      <vt:lpstr>One card is drawn at random from a pack of 52 cards. What is the probability that the card drawn is a face card?</vt:lpstr>
      <vt:lpstr>PowerPoint Presentation</vt:lpstr>
      <vt:lpstr>A man and his wife appear in an interview for two  vacancies in the same post.The probability of husband's  selection is 1/7 and the probabililty of wife's selection is 1/5.What is the probability that only one of them is  selected? (IMP)  a. 3/5 b.5/7  c.2/7 d.3/7</vt:lpstr>
      <vt:lpstr>PowerPoint Presentation</vt:lpstr>
      <vt:lpstr>From a pack of 52 cards,one card is drawn at random. What is the probability that the card is  a 10 or a spade?</vt:lpstr>
      <vt:lpstr>PowerPoint Presentation</vt:lpstr>
      <vt:lpstr>A bag contains 4 white balls ,5 red and 6 blue balls .Three balls are drawn at random from the bag.What is the probability that all of them are red ?</vt:lpstr>
      <vt:lpstr>PowerPoint Presentation</vt:lpstr>
      <vt:lpstr>A box contains 10 black and 10 white balls. What is the probability of drawing two balls of the same colour?</vt:lpstr>
      <vt:lpstr>PowerPoint Presentation</vt:lpstr>
      <vt:lpstr>A box contains 20 electricbulbs ,out of which 4 are defective. Two bulbs are chosen at random from this box. What is the probability that at least one of these is  defective?</vt:lpstr>
      <vt:lpstr>PowerPoint Presentation</vt:lpstr>
      <vt:lpstr>Two cards are drawn together from a pack of 52 cards. What is the probability that one is a spade and one is a heart ?  </vt:lpstr>
      <vt:lpstr>PowerPoint Presentation</vt:lpstr>
      <vt:lpstr>The probability that a card drawn from a pack of 52 cards will be a diamond or a king?</vt:lpstr>
      <vt:lpstr>PowerPoint Presentation</vt:lpstr>
      <vt:lpstr>THANKS....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JoAnn Syverson</dc:creator>
  <cp:lastModifiedBy>Admin</cp:lastModifiedBy>
  <cp:revision>73</cp:revision>
  <dcterms:created xsi:type="dcterms:W3CDTF">2019-07-20T03:33:35Z</dcterms:created>
  <dcterms:modified xsi:type="dcterms:W3CDTF">2023-08-12T05:46:12Z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2010-04-13T00:00:00Z</vt:filetime>
  </property>
  <property fmtid="{D5CDD505-2E9C-101B-9397-08002B2CF9AE}" pid="3" name="Creator">
    <vt:lpwstr>Impress</vt:lpwstr>
  </property>
  <property fmtid="{D5CDD505-2E9C-101B-9397-08002B2CF9AE}" pid="4" name="LastSaved">
    <vt:filetime>2019-07-20T00:00:00Z</vt:filetime>
  </property>
</Properties>
</file>