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76" r:id="rId3"/>
  </p:sldMasterIdLst>
  <p:notesMasterIdLst>
    <p:notesMasterId r:id="rId22"/>
  </p:notesMasterIdLst>
  <p:sldIdLst>
    <p:sldId id="279" r:id="rId4"/>
    <p:sldId id="257" r:id="rId5"/>
    <p:sldId id="264" r:id="rId6"/>
    <p:sldId id="265" r:id="rId7"/>
    <p:sldId id="258" r:id="rId8"/>
    <p:sldId id="280" r:id="rId9"/>
    <p:sldId id="277" r:id="rId10"/>
    <p:sldId id="271" r:id="rId11"/>
    <p:sldId id="275" r:id="rId12"/>
    <p:sldId id="276" r:id="rId13"/>
    <p:sldId id="278" r:id="rId14"/>
    <p:sldId id="261" r:id="rId15"/>
    <p:sldId id="274" r:id="rId16"/>
    <p:sldId id="263" r:id="rId17"/>
    <p:sldId id="273" r:id="rId18"/>
    <p:sldId id="272" r:id="rId19"/>
    <p:sldId id="268" r:id="rId20"/>
    <p:sldId id="281" r:id="rId21"/>
  </p:sldIdLst>
  <p:sldSz cx="12192000" cy="6858000"/>
  <p:notesSz cx="7104063" cy="10234613"/>
  <p:embeddedFontLst>
    <p:embeddedFont>
      <p:font typeface="Algerian" panose="04020705040A02060702" pitchFamily="82" charset="0"/>
      <p:regular r:id="rId23"/>
    </p:embeddedFont>
    <p:embeddedFont>
      <p:font typeface="Bookman Old Style" panose="02050604050505020204" pitchFamily="18" charset="0"/>
      <p:regular r:id="rId24"/>
      <p:bold r:id="rId25"/>
      <p:italic r:id="rId26"/>
      <p:boldItalic r:id="rId27"/>
    </p:embeddedFont>
    <p:embeddedFont>
      <p:font typeface="Gill Sans MT" panose="020B0502020104020203" pitchFamily="34" charset="0"/>
      <p:regular r:id="rId28"/>
      <p:bold r:id="rId29"/>
      <p:italic r:id="rId30"/>
      <p:boldItalic r:id="rId31"/>
    </p:embeddedFont>
    <p:embeddedFont>
      <p:font typeface="Helvetica Neue" panose="020B0604020202020204" charset="0"/>
      <p:regular r:id="rId32"/>
      <p:bold r:id="rId33"/>
      <p:italic r:id="rId34"/>
      <p:boldItalic r:id="rId35"/>
    </p:embeddedFont>
    <p:embeddedFont>
      <p:font typeface="Monotype Corsiva" panose="03010101010201010101" pitchFamily="66" charset="0"/>
      <p:italic r:id="rId36"/>
    </p:embeddedFont>
    <p:embeddedFont>
      <p:font typeface="Open Sans" panose="020B0606030504020204" pitchFamily="34" charset="0"/>
      <p:regular r:id="rId37"/>
      <p:bold r:id="rId38"/>
      <p:italic r:id="rId39"/>
      <p:boldItalic r:id="rId40"/>
    </p:embeddedFont>
    <p:embeddedFont>
      <p:font typeface="PT Sans Narrow" panose="020B0506020203020204" pitchFamily="34" charset="0"/>
      <p:regular r:id="rId41"/>
      <p:bold r:id="rId4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CC73A"/>
    <a:srgbClr val="9CC837"/>
    <a:srgbClr val="FFFFFF"/>
    <a:srgbClr val="FFF8F8"/>
    <a:srgbClr val="9A887E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-1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7.fntdata"/><Relationship Id="rId41" Type="http://schemas.openxmlformats.org/officeDocument/2006/relationships/font" Target="fonts/font19.fntdata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9.fntdata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Google Shape;3;n">
            <a:extLst>
              <a:ext uri="{FF2B5EF4-FFF2-40B4-BE49-F238E27FC236}">
                <a16:creationId xmlns:a16="http://schemas.microsoft.com/office/drawing/2014/main" id="{89C3BA3E-B711-569D-E126-BA9B4CBB6C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84275" y="766763"/>
            <a:ext cx="4735513" cy="3838575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Google Shape;4;n">
            <a:extLst>
              <a:ext uri="{FF2B5EF4-FFF2-40B4-BE49-F238E27FC236}">
                <a16:creationId xmlns:a16="http://schemas.microsoft.com/office/drawing/2014/main" id="{29B13261-941B-F22D-D3D6-DA422EFDCB96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75;g5900993a08_0_6:notes">
            <a:extLst>
              <a:ext uri="{FF2B5EF4-FFF2-40B4-BE49-F238E27FC236}">
                <a16:creationId xmlns:a16="http://schemas.microsoft.com/office/drawing/2014/main" id="{607D579E-2888-8C42-3A19-8BCF057B714E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41288" y="766763"/>
            <a:ext cx="6821487" cy="3838575"/>
          </a:xfrm>
          <a:noFill/>
          <a:ln>
            <a:miter lim="800000"/>
            <a:headEnd/>
            <a:tailEnd/>
          </a:ln>
        </p:spPr>
      </p:sp>
      <p:sp>
        <p:nvSpPr>
          <p:cNvPr id="10243" name="Google Shape;76;g5900993a08_0_6:notes">
            <a:extLst>
              <a:ext uri="{FF2B5EF4-FFF2-40B4-BE49-F238E27FC236}">
                <a16:creationId xmlns:a16="http://schemas.microsoft.com/office/drawing/2014/main" id="{4AD865D4-674D-351B-F4A8-2CE22CF8225C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Google Shape;82;p3:notes">
            <a:extLst>
              <a:ext uri="{FF2B5EF4-FFF2-40B4-BE49-F238E27FC236}">
                <a16:creationId xmlns:a16="http://schemas.microsoft.com/office/drawing/2014/main" id="{3B0FE537-7D27-529B-99B8-60F6539FDD8C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39" name="Google Shape;83;p3:notes">
            <a:extLst>
              <a:ext uri="{FF2B5EF4-FFF2-40B4-BE49-F238E27FC236}">
                <a16:creationId xmlns:a16="http://schemas.microsoft.com/office/drawing/2014/main" id="{FEF3606F-3EFA-096B-DD3B-9A639458796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41288" y="766763"/>
            <a:ext cx="6821487" cy="3838575"/>
          </a:xfrm>
          <a:noFill/>
          <a:ln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Google Shape;100;g545b785538_0_77:notes">
            <a:extLst>
              <a:ext uri="{FF2B5EF4-FFF2-40B4-BE49-F238E27FC236}">
                <a16:creationId xmlns:a16="http://schemas.microsoft.com/office/drawing/2014/main" id="{5D73C143-65C5-6025-BEB0-D3606A05D8A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41288" y="766763"/>
            <a:ext cx="6821487" cy="3838575"/>
          </a:xfrm>
          <a:noFill/>
          <a:ln>
            <a:miter lim="800000"/>
            <a:headEnd/>
            <a:tailEnd/>
          </a:ln>
        </p:spPr>
      </p:sp>
      <p:sp>
        <p:nvSpPr>
          <p:cNvPr id="23555" name="Google Shape;101;g545b785538_0_77:notes">
            <a:extLst>
              <a:ext uri="{FF2B5EF4-FFF2-40B4-BE49-F238E27FC236}">
                <a16:creationId xmlns:a16="http://schemas.microsoft.com/office/drawing/2014/main" id="{69093C6F-88DB-D729-64D2-FC13F9E10D7E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Google Shape;113;p10:notes">
            <a:extLst>
              <a:ext uri="{FF2B5EF4-FFF2-40B4-BE49-F238E27FC236}">
                <a16:creationId xmlns:a16="http://schemas.microsoft.com/office/drawing/2014/main" id="{D7CFDF11-FF8E-D1EE-4F53-B0A985C8C953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1" name="Google Shape;114;p10:notes">
            <a:extLst>
              <a:ext uri="{FF2B5EF4-FFF2-40B4-BE49-F238E27FC236}">
                <a16:creationId xmlns:a16="http://schemas.microsoft.com/office/drawing/2014/main" id="{4618803B-2953-99AB-B330-8BE9ADC1CA6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41288" y="766763"/>
            <a:ext cx="6821487" cy="3838575"/>
          </a:xfrm>
          <a:noFill/>
          <a:ln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Google Shape;113;p10:notes">
            <a:extLst>
              <a:ext uri="{FF2B5EF4-FFF2-40B4-BE49-F238E27FC236}">
                <a16:creationId xmlns:a16="http://schemas.microsoft.com/office/drawing/2014/main" id="{4F012979-1E16-0EEE-863F-B9BEF16256D1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23" name="Google Shape;114;p10:notes">
            <a:extLst>
              <a:ext uri="{FF2B5EF4-FFF2-40B4-BE49-F238E27FC236}">
                <a16:creationId xmlns:a16="http://schemas.microsoft.com/office/drawing/2014/main" id="{7B070FF3-C6D1-F893-4EA2-27037F9E55F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41288" y="766763"/>
            <a:ext cx="6821487" cy="3838575"/>
          </a:xfrm>
          <a:noFill/>
          <a:ln>
            <a:miter lim="800000"/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pPr>
              <a:defRPr/>
            </a:pPr>
            <a:fld id="{E185EE9E-3BDC-4FB2-8873-7CAE21214C8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1086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85EE9E-3BDC-4FB2-8873-7CAE21214C8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2933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85EE9E-3BDC-4FB2-8873-7CAE21214C8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5927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spcFirstLastPara="1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</p:spPr>
        <p:txBody>
          <a:bodyPr spcFirstLastPara="1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" name="Google Shape;29;p4">
            <a:extLst>
              <a:ext uri="{FF2B5EF4-FFF2-40B4-BE49-F238E27FC236}">
                <a16:creationId xmlns:a16="http://schemas.microsoft.com/office/drawing/2014/main" id="{B1C6DB00-E08A-E393-C5D9-8710C5CC571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3AF2D-F3A4-46D3-9D70-AF2B1DD8BA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8352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spcFirstLastPara="1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15600" y="1688233"/>
            <a:ext cx="5333100" cy="4403700"/>
          </a:xfrm>
          <a:prstGeom prst="rect">
            <a:avLst/>
          </a:prstGeom>
        </p:spPr>
        <p:txBody>
          <a:bodyPr spcFirstLastPara="1"/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6443200" y="1688233"/>
            <a:ext cx="5333100" cy="4403700"/>
          </a:xfrm>
          <a:prstGeom prst="rect">
            <a:avLst/>
          </a:prstGeom>
        </p:spPr>
        <p:txBody>
          <a:bodyPr spcFirstLastPara="1"/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" name="Google Shape;8;p1">
            <a:extLst>
              <a:ext uri="{FF2B5EF4-FFF2-40B4-BE49-F238E27FC236}">
                <a16:creationId xmlns:a16="http://schemas.microsoft.com/office/drawing/2014/main" id="{3CC2C5BD-FEB9-4D18-6EC6-B499704315BC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1F1D9-4A2F-493C-B4E0-89DED496E4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186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FA4109-3A5B-42E4-90C5-8243109542C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88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85EE9E-3BDC-4FB2-8873-7CAE21214C8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46054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85EE9E-3BDC-4FB2-8873-7CAE21214C8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6093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85EE9E-3BDC-4FB2-8873-7CAE21214C8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88237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85EE9E-3BDC-4FB2-8873-7CAE21214C8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94098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7D1C7-BC13-40CE-970D-24B931DF2F5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211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85EE9E-3BDC-4FB2-8873-7CAE21214C8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02384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85EE9E-3BDC-4FB2-8873-7CAE21214C8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497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E185EE9E-3BDC-4FB2-8873-7CAE21214C8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50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2C34F0-4B9E-0D87-DEF0-279811EAC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F9B519F-EF1B-F640-2ECE-55BDFB3CE573}"/>
              </a:ext>
            </a:extLst>
          </p:cNvPr>
          <p:cNvSpPr/>
          <p:nvPr/>
        </p:nvSpPr>
        <p:spPr>
          <a:xfrm>
            <a:off x="7315200" y="1676400"/>
            <a:ext cx="4495800" cy="3276600"/>
          </a:xfrm>
          <a:prstGeom prst="rect">
            <a:avLst/>
          </a:prstGeom>
          <a:solidFill>
            <a:srgbClr val="FF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EE38CC-0674-A50F-5C76-BD86359364CC}"/>
              </a:ext>
            </a:extLst>
          </p:cNvPr>
          <p:cNvSpPr txBox="1"/>
          <p:nvPr/>
        </p:nvSpPr>
        <p:spPr>
          <a:xfrm>
            <a:off x="7467600" y="1600200"/>
            <a:ext cx="449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gerian" panose="04020705040A02060702" pitchFamily="82" charset="0"/>
              </a:rPr>
              <a:t>EMPLOYEE</a:t>
            </a:r>
          </a:p>
          <a:p>
            <a:r>
              <a:rPr lang="en-US" sz="4800" dirty="0">
                <a:latin typeface="Algerian" panose="04020705040A02060702" pitchFamily="82" charset="0"/>
              </a:rPr>
              <a:t>MANAGEMENT </a:t>
            </a:r>
          </a:p>
          <a:p>
            <a:r>
              <a:rPr lang="en-US" sz="4800" dirty="0">
                <a:latin typeface="Algerian" panose="04020705040A02060702" pitchFamily="82" charset="0"/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212617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36DC771-99E6-AF83-A966-F7BFFDE946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50" t="15864" r="4374" b="1914"/>
          <a:stretch/>
        </p:blipFill>
        <p:spPr>
          <a:xfrm>
            <a:off x="2057400" y="1066800"/>
            <a:ext cx="8153400" cy="5638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B04D037-2DB2-D884-3414-FC21AF3825F8}"/>
              </a:ext>
            </a:extLst>
          </p:cNvPr>
          <p:cNvSpPr/>
          <p:nvPr/>
        </p:nvSpPr>
        <p:spPr>
          <a:xfrm>
            <a:off x="2057400" y="1066800"/>
            <a:ext cx="1447800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6CD6C0-1DD1-E8A0-A5EB-D5610092F616}"/>
              </a:ext>
            </a:extLst>
          </p:cNvPr>
          <p:cNvSpPr txBox="1"/>
          <p:nvPr/>
        </p:nvSpPr>
        <p:spPr>
          <a:xfrm>
            <a:off x="3124200" y="152400"/>
            <a:ext cx="784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IN" sz="4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B89BB653-7ADA-9179-B86B-54D4BC467F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925" y="366713"/>
            <a:ext cx="11360150" cy="942975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PT Sans Narrow" panose="020B0506020203020204" pitchFamily="34" charset="0"/>
              <a:buNone/>
            </a:pPr>
            <a:r>
              <a:rPr lang="en-US" altLang="en-US" sz="4800" b="1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PT Sans Narrow" panose="020B0506020203020204" pitchFamily="34" charset="0"/>
              </a:rPr>
              <a:t> ER DIAGRAM</a:t>
            </a:r>
            <a:endParaRPr lang="en-IN" altLang="en-US" sz="4800" b="1">
              <a:solidFill>
                <a:schemeClr val="accent1"/>
              </a:solidFill>
              <a:latin typeface="Times New Roman" panose="02020603050405020304" pitchFamily="18" charset="0"/>
              <a:cs typeface="Arial" panose="020B0604020202020204" pitchFamily="34" charset="0"/>
              <a:sym typeface="PT Sans Narrow" panose="020B0506020203020204" pitchFamily="34" charset="0"/>
            </a:endParaRPr>
          </a:p>
        </p:txBody>
      </p:sp>
      <p:pic>
        <p:nvPicPr>
          <p:cNvPr id="1026" name="Picture 2" descr="Employees Record Management using VB 6.0 and MS Access Database">
            <a:extLst>
              <a:ext uri="{FF2B5EF4-FFF2-40B4-BE49-F238E27FC236}">
                <a16:creationId xmlns:a16="http://schemas.microsoft.com/office/drawing/2014/main" id="{EBAB5602-9D72-ACAA-436D-13C8C43EF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800"/>
            <a:ext cx="10048875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103;p19">
            <a:extLst>
              <a:ext uri="{FF2B5EF4-FFF2-40B4-BE49-F238E27FC236}">
                <a16:creationId xmlns:a16="http://schemas.microsoft.com/office/drawing/2014/main" id="{02EC461F-1FC5-0BB4-1013-E6E198DE05D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46075"/>
            <a:ext cx="11360150" cy="942975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PT Sans Narrow" panose="020B0506020203020204" pitchFamily="34" charset="0"/>
              <a:buNone/>
            </a:pPr>
            <a:r>
              <a:rPr lang="en-US" altLang="en-US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PT Sans Narrow" panose="020B0506020203020204" pitchFamily="34" charset="0"/>
              </a:rPr>
              <a:t>Requirements of Software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310FE2-3B32-C797-CF38-975AC82DA6FD}"/>
              </a:ext>
            </a:extLst>
          </p:cNvPr>
          <p:cNvSpPr txBox="1"/>
          <p:nvPr/>
        </p:nvSpPr>
        <p:spPr>
          <a:xfrm>
            <a:off x="489562" y="1536700"/>
            <a:ext cx="82388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been developed with the help of Python in frontend and MySQL as backend.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for code in Python we used python IDLE and notepad, it need system with minimum Pentium 2 266 MHz processor.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for SQL it need My </a:t>
            </a:r>
            <a:r>
              <a:rPr lang="en-GB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workbench in system with Intel Core or Xeon 3GHz processor.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C728506-4065-DA2E-45DF-FCDE60D85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1380" y="1636029"/>
            <a:ext cx="3280620" cy="28483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741AF14D-211D-A0FA-AC0C-08E041860C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294267"/>
            <a:ext cx="11360700" cy="943200"/>
          </a:xfrm>
        </p:spPr>
        <p:txBody>
          <a:bodyPr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PT Sans Narrow" panose="020B0506020203020204" pitchFamily="34" charset="0"/>
              </a:rPr>
              <a:t>Advantages</a:t>
            </a:r>
            <a:endParaRPr lang="en-I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79" name="Text Placeholder 2">
            <a:extLst>
              <a:ext uri="{FF2B5EF4-FFF2-40B4-BE49-F238E27FC236}">
                <a16:creationId xmlns:a16="http://schemas.microsoft.com/office/drawing/2014/main" id="{394BFA1B-44CA-24D4-F609-9D628018D3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371600"/>
            <a:ext cx="11360700" cy="4403700"/>
          </a:xfrm>
        </p:spPr>
        <p:txBody>
          <a:bodyPr>
            <a:normAutofit lnSpcReduction="10000"/>
          </a:bodyPr>
          <a:lstStyle/>
          <a:p>
            <a:pPr marL="762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Simple &amp; Easy to Use</a:t>
            </a:r>
            <a:br>
              <a:rPr lang="en-US" alt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alt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engagement and productivity</a:t>
            </a:r>
          </a:p>
          <a:p>
            <a:pPr marL="762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Highly Secure, Scalable &amp; Reliable</a:t>
            </a:r>
            <a:br>
              <a:rPr lang="en-US" alt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alt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Innovation</a:t>
            </a:r>
            <a:br>
              <a:rPr lang="en-IN" alt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alt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Safe and centralized employee data</a:t>
            </a:r>
            <a:br>
              <a:rPr lang="en-IN" alt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alt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Cost-effective</a:t>
            </a:r>
            <a:br>
              <a:rPr lang="en-IN" alt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alt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Error-free</a:t>
            </a:r>
            <a:br>
              <a:rPr lang="en-IN" alt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alt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116;p21">
            <a:extLst>
              <a:ext uri="{FF2B5EF4-FFF2-40B4-BE49-F238E27FC236}">
                <a16:creationId xmlns:a16="http://schemas.microsoft.com/office/drawing/2014/main" id="{ABABDD63-9868-15A9-CB31-766A3802B8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972800" cy="98425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PT Sans Narrow" panose="020B0506020203020204" pitchFamily="34" charset="0"/>
              <a:buNone/>
            </a:pPr>
            <a:r>
              <a:rPr lang="en-US" altLang="en-US" sz="5400" b="1" dirty="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PT Sans Narrow" panose="020B0506020203020204" pitchFamily="34" charset="0"/>
              </a:rPr>
              <a:t>Conclusion</a:t>
            </a:r>
          </a:p>
        </p:txBody>
      </p:sp>
      <p:sp>
        <p:nvSpPr>
          <p:cNvPr id="26627" name="Google Shape;117;p21">
            <a:extLst>
              <a:ext uri="{FF2B5EF4-FFF2-40B4-BE49-F238E27FC236}">
                <a16:creationId xmlns:a16="http://schemas.microsoft.com/office/drawing/2014/main" id="{477F4592-6D4B-A6A7-D9F9-AA6A3A93946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5800" y="2057400"/>
            <a:ext cx="10972800" cy="52705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1E8D9"/>
              </a:buClr>
              <a:buSzPts val="2400"/>
              <a:buFont typeface="Arial" panose="020B0604020202020204" pitchFamily="34" charset="0"/>
              <a:buNone/>
            </a:pPr>
            <a:r>
              <a:rPr lang="en-I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entitled “Employee Management System" is      developed using Python </a:t>
            </a:r>
            <a:r>
              <a:rPr lang="en-IN" alt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front end and </a:t>
            </a:r>
            <a:r>
              <a:rPr lang="en-IN" alt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I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in back end to computerize the process of online management of employees. This project covers only the basic features required</a:t>
            </a:r>
            <a:r>
              <a:rPr lang="en-IN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3200" b="1" dirty="0">
              <a:solidFill>
                <a:srgbClr val="695D46"/>
              </a:solidFill>
              <a:latin typeface="Open Sans" pitchFamily="2" charset="0"/>
              <a:cs typeface="Open Sans" pitchFamily="2" charset="0"/>
              <a:sym typeface="Open Sans" pitchFamily="2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16C3B967-2C4E-029D-A680-0DABA9994E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838200"/>
            <a:ext cx="10972800" cy="98425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PT Sans Narrow" panose="020B0506020203020204" pitchFamily="34" charset="0"/>
              <a:buNone/>
            </a:pPr>
            <a:r>
              <a:rPr lang="en-IN" altLang="en-US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PT Sans Narrow" panose="020B0506020203020204" pitchFamily="34" charset="0"/>
              </a:rPr>
              <a:t>Future Scope</a:t>
            </a:r>
            <a:endParaRPr lang="en-US" altLang="en-US" sz="4800" b="1" dirty="0">
              <a:solidFill>
                <a:schemeClr val="accent1"/>
              </a:solidFill>
              <a:latin typeface="Times New Roman" panose="02020603050405020304" pitchFamily="18" charset="0"/>
              <a:cs typeface="Arial" panose="020B0604020202020204" pitchFamily="34" charset="0"/>
              <a:sym typeface="PT Sans Narrow" panose="020B0506020203020204" pitchFamily="34" charset="0"/>
            </a:endParaRPr>
          </a:p>
        </p:txBody>
      </p:sp>
      <p:sp>
        <p:nvSpPr>
          <p:cNvPr id="24579" name="Text Placeholder 2">
            <a:extLst>
              <a:ext uri="{FF2B5EF4-FFF2-40B4-BE49-F238E27FC236}">
                <a16:creationId xmlns:a16="http://schemas.microsoft.com/office/drawing/2014/main" id="{CB269535-BCAC-C603-8A39-CD1D070A3EE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2133600"/>
            <a:ext cx="10972800" cy="4953000"/>
          </a:xfrm>
        </p:spPr>
        <p:txBody>
          <a:bodyPr/>
          <a:lstStyle/>
          <a:p>
            <a:pPr marL="114300" indent="0" eaLnBrk="1" hangingPunct="1">
              <a:lnSpc>
                <a:spcPct val="115000"/>
              </a:lnSpc>
              <a:spcBef>
                <a:spcPts val="363"/>
              </a:spcBef>
              <a:spcAft>
                <a:spcPct val="0"/>
              </a:spcAft>
              <a:buClr>
                <a:srgbClr val="A1E8D9"/>
              </a:buClr>
              <a:buFont typeface="Arial" panose="020B0604020202020204" pitchFamily="34" charset="0"/>
              <a:buNone/>
              <a:defRPr/>
            </a:pPr>
            <a:r>
              <a:rPr lang="en-IN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This desktop application involves almost all the basic features of the Employee management. </a:t>
            </a:r>
          </a:p>
          <a:p>
            <a:pPr marL="114300" indent="0" eaLnBrk="1" hangingPunct="1">
              <a:lnSpc>
                <a:spcPct val="115000"/>
              </a:lnSpc>
              <a:spcBef>
                <a:spcPts val="363"/>
              </a:spcBef>
              <a:spcAft>
                <a:spcPct val="0"/>
              </a:spcAft>
              <a:buClr>
                <a:srgbClr val="A1E8D9"/>
              </a:buClr>
              <a:buFont typeface="Arial" panose="020B0604020202020204" pitchFamily="34" charset="0"/>
              <a:buNone/>
              <a:defRPr/>
            </a:pPr>
            <a:r>
              <a:rPr lang="en-IN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future implementation will help for the employees and chatting with website administrator.</a:t>
            </a:r>
          </a:p>
          <a:p>
            <a:pPr eaLnBrk="1" hangingPunct="1">
              <a:lnSpc>
                <a:spcPct val="115000"/>
              </a:lnSpc>
              <a:spcBef>
                <a:spcPts val="363"/>
              </a:spcBef>
              <a:spcAft>
                <a:spcPct val="0"/>
              </a:spcAft>
              <a:buClr>
                <a:srgbClr val="A1E8D9"/>
              </a:buClr>
              <a:buFont typeface="Open Sans" panose="020B0606030504020204" pitchFamily="34" charset="0"/>
              <a:buChar char="●"/>
              <a:defRPr/>
            </a:pPr>
            <a:endParaRPr lang="en-US" altLang="en-US" sz="2400" dirty="0">
              <a:solidFill>
                <a:srgbClr val="695D46"/>
              </a:solidFill>
              <a:latin typeface="Open Sans" panose="020B0606030504020204" pitchFamily="34" charset="0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Google Shape;116;p21">
            <a:extLst>
              <a:ext uri="{FF2B5EF4-FFF2-40B4-BE49-F238E27FC236}">
                <a16:creationId xmlns:a16="http://schemas.microsoft.com/office/drawing/2014/main" id="{6988E05E-2C82-B495-C433-2FB25F9CE32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PT Sans Narrow" panose="020B0506020203020204" pitchFamily="34" charset="0"/>
              <a:buNone/>
            </a:pPr>
            <a:r>
              <a:rPr lang="en-US" altLang="en-US" sz="5400" b="1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PT Sans Narrow" panose="020B0506020203020204" pitchFamily="34" charset="0"/>
              </a:rPr>
              <a:t>Result</a:t>
            </a:r>
          </a:p>
        </p:txBody>
      </p:sp>
      <p:sp>
        <p:nvSpPr>
          <p:cNvPr id="117" name="Google Shape;117;p21">
            <a:extLst>
              <a:ext uri="{FF2B5EF4-FFF2-40B4-BE49-F238E27FC236}">
                <a16:creationId xmlns:a16="http://schemas.microsoft.com/office/drawing/2014/main" id="{ABE28C43-E84E-1EC0-ECCA-7465AD4B093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600" y="1174750"/>
            <a:ext cx="10972800" cy="5270500"/>
          </a:xfrm>
        </p:spPr>
        <p:txBody>
          <a:bodyPr>
            <a:noAutofit/>
          </a:bodyPr>
          <a:lstStyle/>
          <a:p>
            <a:pPr marL="342900" eaLnBrk="1" fontAlgn="auto" hangingPunct="1">
              <a:lnSpc>
                <a:spcPct val="150000"/>
              </a:lnSpc>
              <a:spcBef>
                <a:spcPts val="0"/>
              </a:spcBef>
              <a:buSzPts val="2400"/>
              <a:buFont typeface="Arial"/>
              <a:buChar char="●"/>
              <a:defRPr/>
            </a:pPr>
            <a:endParaRPr sz="2600" dirty="0">
              <a:solidFill>
                <a:schemeClr val="bg2">
                  <a:lumMod val="50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indent="-177800" eaLnBrk="1" fontAlgn="auto" hangingPunct="1">
              <a:lnSpc>
                <a:spcPct val="115000"/>
              </a:lnSpc>
              <a:spcBef>
                <a:spcPts val="520"/>
              </a:spcBef>
              <a:buSzPts val="2600"/>
              <a:buFont typeface="Arial"/>
              <a:buNone/>
              <a:defRPr/>
            </a:pPr>
            <a:r>
              <a:rPr lang="en-US" sz="26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Note</a:t>
            </a:r>
            <a:r>
              <a:rPr lang="en-US" sz="2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:(take </a:t>
            </a:r>
            <a:r>
              <a:rPr lang="en-US" sz="26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Screen shots of </a:t>
            </a:r>
            <a:r>
              <a:rPr lang="en-US" sz="2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your outputs)</a:t>
            </a:r>
            <a:endParaRPr sz="26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itle 1">
            <a:extLst>
              <a:ext uri="{FF2B5EF4-FFF2-40B4-BE49-F238E27FC236}">
                <a16:creationId xmlns:a16="http://schemas.microsoft.com/office/drawing/2014/main" id="{7D89E4E7-4AC3-262D-3F28-16C0F72E9F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4362" y="838200"/>
            <a:ext cx="9603275" cy="1049235"/>
          </a:xfr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PT Sans Narrow" panose="020B0506020203020204" pitchFamily="34" charset="0"/>
              </a:rPr>
              <a:t>REFERENCES</a:t>
            </a:r>
            <a:endParaRPr lang="en-I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46" name="Text Placeholder 2">
            <a:extLst>
              <a:ext uri="{FF2B5EF4-FFF2-40B4-BE49-F238E27FC236}">
                <a16:creationId xmlns:a16="http://schemas.microsoft.com/office/drawing/2014/main" id="{73038387-61C4-7164-A51A-60A7820E8F6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47800" y="2286000"/>
            <a:ext cx="9603275" cy="3450613"/>
          </a:xfrm>
        </p:spPr>
        <p:txBody>
          <a:bodyPr/>
          <a:lstStyle/>
          <a:p>
            <a:pPr marL="114300" indent="0" eaLnBrk="1" hangingPunct="1">
              <a:lnSpc>
                <a:spcPct val="115000"/>
              </a:lnSpc>
              <a:spcBef>
                <a:spcPts val="363"/>
              </a:spcBef>
              <a:spcAft>
                <a:spcPct val="0"/>
              </a:spcAft>
              <a:buClrTx/>
              <a:buSzPct val="85000"/>
              <a:buFont typeface="Arial" panose="020B0604020202020204" pitchFamily="34" charset="0"/>
              <a:buNone/>
            </a:pPr>
            <a:r>
              <a:rPr lang="en-IN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• www.java.sun.com/docs/books/tutorial</a:t>
            </a:r>
          </a:p>
          <a:p>
            <a:pPr marL="114300" indent="0" eaLnBrk="1" hangingPunct="1">
              <a:lnSpc>
                <a:spcPct val="115000"/>
              </a:lnSpc>
              <a:spcBef>
                <a:spcPts val="363"/>
              </a:spcBef>
              <a:spcAft>
                <a:spcPct val="0"/>
              </a:spcAft>
              <a:buClrTx/>
              <a:buSzPct val="85000"/>
              <a:buFont typeface="Arial" panose="020B0604020202020204" pitchFamily="34" charset="0"/>
              <a:buNone/>
            </a:pPr>
            <a:r>
              <a:rPr lang="en-IN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• Kathy Sierra book</a:t>
            </a:r>
          </a:p>
          <a:p>
            <a:pPr marL="114300" indent="0" eaLnBrk="1" hangingPunct="1">
              <a:lnSpc>
                <a:spcPct val="115000"/>
              </a:lnSpc>
              <a:spcBef>
                <a:spcPts val="363"/>
              </a:spcBef>
              <a:spcAft>
                <a:spcPct val="0"/>
              </a:spcAft>
              <a:buClrTx/>
              <a:buSzPct val="85000"/>
              <a:buFont typeface="Arial" panose="020B0604020202020204" pitchFamily="34" charset="0"/>
              <a:buNone/>
            </a:pPr>
            <a:r>
              <a:rPr lang="en-IN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IN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Wrox</a:t>
            </a:r>
            <a:r>
              <a:rPr lang="en-IN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Professional Java</a:t>
            </a:r>
          </a:p>
          <a:p>
            <a:pPr marL="114300" indent="0" eaLnBrk="1" hangingPunct="1">
              <a:lnSpc>
                <a:spcPct val="115000"/>
              </a:lnSpc>
              <a:spcBef>
                <a:spcPts val="363"/>
              </a:spcBef>
              <a:spcAft>
                <a:spcPct val="0"/>
              </a:spcAft>
              <a:buClrTx/>
              <a:buSzPct val="85000"/>
              <a:buFont typeface="Arial" panose="020B0604020202020204" pitchFamily="34" charset="0"/>
              <a:buNone/>
            </a:pPr>
            <a:r>
              <a:rPr lang="en-IN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• www.javatpoint.com</a:t>
            </a:r>
          </a:p>
          <a:p>
            <a:pPr marL="114300" indent="0" eaLnBrk="1" hangingPunct="1">
              <a:lnSpc>
                <a:spcPct val="115000"/>
              </a:lnSpc>
              <a:spcBef>
                <a:spcPts val="363"/>
              </a:spcBef>
              <a:spcAft>
                <a:spcPct val="0"/>
              </a:spcAft>
              <a:buClrTx/>
              <a:buSzPct val="85000"/>
              <a:buFont typeface="Arial" panose="020B0604020202020204" pitchFamily="34" charset="0"/>
              <a:buNone/>
            </a:pPr>
            <a:endParaRPr lang="en-IN" altLang="en-US" sz="2400" dirty="0">
              <a:solidFill>
                <a:srgbClr val="695D46"/>
              </a:solidFill>
              <a:latin typeface="Open Sans" pitchFamily="2" charset="0"/>
              <a:cs typeface="Open Sans" pitchFamily="2" charset="0"/>
              <a:sym typeface="Open Sans" pitchFamily="2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53D9C0F-9400-6962-5E65-6AF10BCFA5A0}"/>
              </a:ext>
            </a:extLst>
          </p:cNvPr>
          <p:cNvSpPr txBox="1"/>
          <p:nvPr/>
        </p:nvSpPr>
        <p:spPr>
          <a:xfrm>
            <a:off x="457200" y="1863879"/>
            <a:ext cx="6169842" cy="1735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15000"/>
              </a:lnSpc>
              <a:spcBef>
                <a:spcPts val="638"/>
              </a:spcBef>
              <a:spcAft>
                <a:spcPct val="0"/>
              </a:spcAft>
              <a:buClr>
                <a:srgbClr val="A1E8D9"/>
              </a:buClr>
              <a:buSzPts val="3200"/>
              <a:buFont typeface="Arial" panose="020B0604020202020204" pitchFamily="34" charset="0"/>
              <a:buNone/>
            </a:pPr>
            <a:r>
              <a:rPr lang="en-US" altLang="en-US" sz="9600" b="1" dirty="0">
                <a:latin typeface="Monotype Corsiva" panose="03010101010201010101" pitchFamily="66" charset="0"/>
                <a:ea typeface="Malgun Gothic" panose="020B0503020000020004" pitchFamily="34" charset="-127"/>
                <a:cs typeface="Calibri Light" panose="020F0302020204030204" pitchFamily="34" charset="0"/>
                <a:sym typeface="Open Sans" pitchFamily="2" charset="0"/>
              </a:rPr>
              <a:t>Thank 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4485F9-8F03-6D10-F8E9-E9077865B7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66"/>
          <a:stretch/>
        </p:blipFill>
        <p:spPr>
          <a:xfrm>
            <a:off x="0" y="36136"/>
            <a:ext cx="12192000" cy="68218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3E330B1-32AE-DC59-8B54-870A3B199F5E}"/>
              </a:ext>
            </a:extLst>
          </p:cNvPr>
          <p:cNvSpPr/>
          <p:nvPr/>
        </p:nvSpPr>
        <p:spPr>
          <a:xfrm>
            <a:off x="0" y="381000"/>
            <a:ext cx="12192000" cy="2057400"/>
          </a:xfrm>
          <a:prstGeom prst="rect">
            <a:avLst/>
          </a:prstGeom>
          <a:gradFill flip="none" rotWithShape="1">
            <a:gsLst>
              <a:gs pos="0">
                <a:srgbClr val="9CC73A">
                  <a:tint val="66000"/>
                  <a:satMod val="160000"/>
                </a:srgbClr>
              </a:gs>
              <a:gs pos="50000">
                <a:srgbClr val="9CC73A">
                  <a:tint val="44500"/>
                  <a:satMod val="160000"/>
                </a:srgbClr>
              </a:gs>
              <a:gs pos="100000">
                <a:srgbClr val="9CC73A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F30075-DA7E-F299-AD28-83122E3B1E5C}"/>
              </a:ext>
            </a:extLst>
          </p:cNvPr>
          <p:cNvSpPr txBox="1"/>
          <p:nvPr/>
        </p:nvSpPr>
        <p:spPr>
          <a:xfrm>
            <a:off x="2971800" y="855702"/>
            <a:ext cx="9753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THANK YOU</a:t>
            </a:r>
            <a:endParaRPr lang="en-IN" sz="66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940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>
            <a:extLst>
              <a:ext uri="{FF2B5EF4-FFF2-40B4-BE49-F238E27FC236}">
                <a16:creationId xmlns:a16="http://schemas.microsoft.com/office/drawing/2014/main" id="{7908AF6F-CE71-E66D-67E2-16BD7472031C}"/>
              </a:ext>
            </a:extLst>
          </p:cNvPr>
          <p:cNvSpPr txBox="1"/>
          <p:nvPr/>
        </p:nvSpPr>
        <p:spPr>
          <a:xfrm>
            <a:off x="-1066800" y="1754957"/>
            <a:ext cx="11496675" cy="990600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/>
          <a:lstStyle/>
          <a:p>
            <a:pPr marL="2743200" indent="4572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Title : Employee Management System</a:t>
            </a:r>
            <a:r>
              <a:rPr lang="en-US" sz="1800" kern="0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Class – SE 5</a:t>
            </a:r>
          </a:p>
          <a:p>
            <a:pPr marL="2743200" indent="4572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kern="0" dirty="0">
              <a:solidFill>
                <a:schemeClr val="accent1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5">
            <a:extLst>
              <a:ext uri="{FF2B5EF4-FFF2-40B4-BE49-F238E27FC236}">
                <a16:creationId xmlns:a16="http://schemas.microsoft.com/office/drawing/2014/main" id="{BE9E3489-AB21-02F1-D753-56BDC45417AF}"/>
              </a:ext>
            </a:extLst>
          </p:cNvPr>
          <p:cNvSpPr txBox="1"/>
          <p:nvPr/>
        </p:nvSpPr>
        <p:spPr>
          <a:xfrm>
            <a:off x="152399" y="228600"/>
            <a:ext cx="11364912" cy="1295400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/>
          <a:lstStyle/>
          <a:p>
            <a:pPr marL="2743200" indent="457200" algn="just" eaLnBrk="1" fontAlgn="auto" hangingPunct="1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1800" b="1" kern="0" dirty="0">
                <a:latin typeface="Times New Roman"/>
                <a:ea typeface="Times New Roman"/>
                <a:cs typeface="Times New Roman"/>
                <a:sym typeface="Times New Roman"/>
              </a:rPr>
              <a:t>DEPARTMENT OF INFORMATION TECHNOLOGY</a:t>
            </a:r>
            <a:endParaRPr sz="1800" b="1" kern="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 eaLnBrk="1" fontAlgn="auto" hangingPunct="1">
              <a:lnSpc>
                <a:spcPct val="10666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1800" b="1" kern="0" dirty="0">
                <a:latin typeface="Helvetica Neue"/>
                <a:ea typeface="Helvetica Neue"/>
                <a:cs typeface="Helvetica Neue"/>
                <a:sym typeface="Helvetica Neue"/>
              </a:rPr>
              <a:t>                   </a:t>
            </a:r>
            <a:r>
              <a:rPr lang="en-US" sz="1800" b="1" kern="0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SHAH &amp; ANCHOR KUTCHHI ENGINEERING COLLEGE</a:t>
            </a:r>
            <a:endParaRPr lang="en-IN" sz="1800" b="1" kern="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743200" indent="457200" algn="just">
              <a:lnSpc>
                <a:spcPct val="106666"/>
              </a:lnSpc>
              <a:spcBef>
                <a:spcPts val="800"/>
              </a:spcBef>
              <a:buClr>
                <a:srgbClr val="000000"/>
              </a:buClr>
              <a:defRPr/>
            </a:pPr>
            <a:r>
              <a:rPr lang="en-IN" sz="1600" b="1" kern="0" dirty="0">
                <a:latin typeface="Times New Roman"/>
                <a:ea typeface="Times New Roman"/>
                <a:cs typeface="Times New Roman"/>
                <a:sym typeface="Times New Roman"/>
              </a:rPr>
              <a:t>CHEMBUR , MUMBAI - 400088. 2021-22</a:t>
            </a:r>
          </a:p>
          <a:p>
            <a:pPr marL="2743200" indent="457200" algn="just" eaLnBrk="1" fontAlgn="auto" hangingPunct="1">
              <a:lnSpc>
                <a:spcPct val="10666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600" kern="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eaLnBrk="1" fontAlgn="auto" hangingPunct="1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220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EC0DD7DF-A764-E561-5672-91CB03C85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"/>
            <a:ext cx="1643063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07F525C-DDD7-F4AB-E52A-18B3849DE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572662"/>
              </p:ext>
            </p:extLst>
          </p:nvPr>
        </p:nvGraphicFramePr>
        <p:xfrm>
          <a:off x="2209800" y="2669357"/>
          <a:ext cx="7467600" cy="2285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55609849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136617104"/>
                    </a:ext>
                  </a:extLst>
                </a:gridCol>
              </a:tblGrid>
              <a:tr h="511790">
                <a:tc>
                  <a:txBody>
                    <a:bodyPr/>
                    <a:lstStyle/>
                    <a:p>
                      <a:r>
                        <a:rPr lang="en-US" sz="2400" b="1" kern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Student Names </a:t>
                      </a:r>
                      <a:endParaRPr lang="en-IN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kern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Roll No.</a:t>
                      </a:r>
                      <a:endParaRPr lang="en-IN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158636"/>
                  </a:ext>
                </a:extLst>
              </a:tr>
              <a:tr h="443552">
                <a:tc>
                  <a:txBody>
                    <a:bodyPr/>
                    <a:lstStyle/>
                    <a:p>
                      <a:r>
                        <a:rPr lang="en-US" b="1" kern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Times New Roman"/>
                          <a:cs typeface="Arial" panose="020B0604020202020204" pitchFamily="34" charset="0"/>
                          <a:sym typeface="PT Sans Narrow" panose="020B0506020203020204" pitchFamily="34" charset="0"/>
                        </a:rPr>
                        <a:t>VIKAS GUPTA</a:t>
                      </a:r>
                      <a:r>
                        <a:rPr lang="en-US" b="1" kern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kern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r>
                        <a:rPr lang="en-US" sz="1800" kern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478104"/>
                  </a:ext>
                </a:extLst>
              </a:tr>
              <a:tr h="443552">
                <a:tc>
                  <a:txBody>
                    <a:bodyPr/>
                    <a:lstStyle/>
                    <a:p>
                      <a:r>
                        <a:rPr lang="en-IN" sz="1800" b="1" kern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VIBHUTI KHOT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570591"/>
                  </a:ext>
                </a:extLst>
              </a:tr>
              <a:tr h="443552">
                <a:tc>
                  <a:txBody>
                    <a:bodyPr/>
                    <a:lstStyle/>
                    <a:p>
                      <a:r>
                        <a:rPr lang="en-IN" sz="1800" b="1" kern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SARTHAK PEDNEKAR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48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167584"/>
                  </a:ext>
                </a:extLst>
              </a:tr>
              <a:tr h="443552">
                <a:tc>
                  <a:txBody>
                    <a:bodyPr/>
                    <a:lstStyle/>
                    <a:p>
                      <a:r>
                        <a:rPr lang="en-IN" b="1" kern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IN" sz="1800" b="1" kern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YOGESH TIWARI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3836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77CF2BD-15D4-209F-5226-0E55F9F966B4}"/>
              </a:ext>
            </a:extLst>
          </p:cNvPr>
          <p:cNvSpPr txBox="1"/>
          <p:nvPr/>
        </p:nvSpPr>
        <p:spPr>
          <a:xfrm>
            <a:off x="2286000" y="5102044"/>
            <a:ext cx="6636470" cy="767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lnSpc>
                <a:spcPct val="10666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18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of,  </a:t>
            </a:r>
          </a:p>
          <a:p>
            <a:pPr algn="ctr" eaLnBrk="1" fontAlgn="auto" hangingPunct="1">
              <a:lnSpc>
                <a:spcPct val="106666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18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Manish </a:t>
            </a:r>
            <a:r>
              <a:rPr lang="en-US" sz="1800" b="1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Bhelande</a:t>
            </a:r>
            <a:r>
              <a:rPr lang="en-US" sz="18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Ms. </a:t>
            </a:r>
            <a:r>
              <a:rPr lang="en-US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18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aishali </a:t>
            </a:r>
            <a:r>
              <a:rPr lang="en-US" sz="1800" b="1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korade</a:t>
            </a:r>
            <a:endParaRPr lang="en-US" sz="1800" b="1" kern="0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04AB009C-BACC-2261-0C96-5C5150D51C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294267"/>
            <a:ext cx="11360700" cy="9432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PT Sans Narrow" panose="020B0506020203020204" pitchFamily="34" charset="0"/>
              <a:buNone/>
            </a:pPr>
            <a:r>
              <a:rPr lang="en-IN" altLang="en-US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PT Sans Narrow" panose="020B0506020203020204" pitchFamily="34" charset="0"/>
              </a:rPr>
              <a:t>Introduction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1DC3BEB-0043-3230-64F4-472C917FC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245323"/>
            <a:ext cx="11360700" cy="44037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management system is a project which aims in developing a computerized system to maintain all the daily work of Employees.</a:t>
            </a:r>
          </a:p>
          <a:p>
            <a:pPr>
              <a:defRPr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a facility of admin login through which the admin can monitor the whole system.</a:t>
            </a:r>
          </a:p>
          <a:p>
            <a:pPr>
              <a:defRPr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modules are add new employee , update employee and delete employee.</a:t>
            </a:r>
          </a:p>
          <a:p>
            <a:pPr>
              <a:defRPr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this project of ours is being developed to help the company to maintain the employee’s information in the best way possible and also reduce the human efforts.</a:t>
            </a:r>
            <a:endParaRPr lang="en-IN" sz="28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FAE83BED-EE49-B3AD-538D-F1FB46A5C8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8562" y="152400"/>
            <a:ext cx="11360150" cy="513923"/>
          </a:xfrm>
        </p:spPr>
        <p:txBody>
          <a:bodyPr>
            <a:normAutofit fontScale="90000"/>
          </a:bodyPr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PT Sans Narrow" panose="020B0506020203020204" pitchFamily="34" charset="0"/>
              <a:buNone/>
            </a:pPr>
            <a:r>
              <a:rPr lang="en-IN" altLang="en-US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PT Sans Narrow" panose="020B0506020203020204" pitchFamily="34" charset="0"/>
              </a:rPr>
              <a:t>Literature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98ECC-1843-323C-09E8-7A08131EC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lnSpc>
                <a:spcPct val="115000"/>
              </a:lnSpc>
              <a:buClr>
                <a:schemeClr val="dk2"/>
              </a:buClr>
              <a:buFont typeface="Open Sans"/>
              <a:buChar char="●"/>
              <a:defRPr/>
            </a:pPr>
            <a:endParaRPr lang="en-IN" sz="2400" dirty="0">
              <a:solidFill>
                <a:schemeClr val="bg2">
                  <a:lumMod val="50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1AFAF68F-C135-DA4D-8509-E51448670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647193"/>
              </p:ext>
            </p:extLst>
          </p:nvPr>
        </p:nvGraphicFramePr>
        <p:xfrm>
          <a:off x="478562" y="838201"/>
          <a:ext cx="11234879" cy="5112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6976">
                  <a:extLst>
                    <a:ext uri="{9D8B030D-6E8A-4147-A177-3AD203B41FA5}">
                      <a16:colId xmlns:a16="http://schemas.microsoft.com/office/drawing/2014/main" val="3151466222"/>
                    </a:ext>
                  </a:extLst>
                </a:gridCol>
                <a:gridCol w="2246976">
                  <a:extLst>
                    <a:ext uri="{9D8B030D-6E8A-4147-A177-3AD203B41FA5}">
                      <a16:colId xmlns:a16="http://schemas.microsoft.com/office/drawing/2014/main" val="1452459005"/>
                    </a:ext>
                  </a:extLst>
                </a:gridCol>
                <a:gridCol w="1618719">
                  <a:extLst>
                    <a:ext uri="{9D8B030D-6E8A-4147-A177-3AD203B41FA5}">
                      <a16:colId xmlns:a16="http://schemas.microsoft.com/office/drawing/2014/main" val="758495869"/>
                    </a:ext>
                  </a:extLst>
                </a:gridCol>
                <a:gridCol w="2236132">
                  <a:extLst>
                    <a:ext uri="{9D8B030D-6E8A-4147-A177-3AD203B41FA5}">
                      <a16:colId xmlns:a16="http://schemas.microsoft.com/office/drawing/2014/main" val="3147668199"/>
                    </a:ext>
                  </a:extLst>
                </a:gridCol>
                <a:gridCol w="2886076">
                  <a:extLst>
                    <a:ext uri="{9D8B030D-6E8A-4147-A177-3AD203B41FA5}">
                      <a16:colId xmlns:a16="http://schemas.microsoft.com/office/drawing/2014/main" val="441151882"/>
                    </a:ext>
                  </a:extLst>
                </a:gridCol>
              </a:tblGrid>
              <a:tr h="63281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Page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Paper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Publication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Author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Methodology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440070"/>
                  </a:ext>
                </a:extLst>
              </a:tr>
              <a:tr h="18034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Analysis of big data and cloud computing technology based on the lending library.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Xia Zhan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paper discuss the design help of intelligent library and purposes relevant optimization suggestions to meet the needs of different service objects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73496"/>
                  </a:ext>
                </a:extLst>
              </a:tr>
              <a:tr h="26691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Management System of Student Borrowing and Reading in University Library.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Jiapeng</a:t>
                      </a:r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Li, 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management system realizes the library's identity authentication function for college students' readers and the realization of the corresponding management work through the identification of readers' fingerprints.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57516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85;p16">
            <a:extLst>
              <a:ext uri="{FF2B5EF4-FFF2-40B4-BE49-F238E27FC236}">
                <a16:creationId xmlns:a16="http://schemas.microsoft.com/office/drawing/2014/main" id="{E06498AB-1B97-8510-E574-ACFEF1616F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4362" y="914400"/>
            <a:ext cx="9603275" cy="1049235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PT Sans Narrow" panose="020B0506020203020204" pitchFamily="34" charset="0"/>
              <a:buNone/>
            </a:pPr>
            <a:r>
              <a:rPr lang="en-US" altLang="en-US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PT Sans Narrow" panose="020B0506020203020204" pitchFamily="34" charset="0"/>
              </a:rPr>
              <a:t>Problem Statement</a:t>
            </a:r>
          </a:p>
        </p:txBody>
      </p:sp>
      <p:sp>
        <p:nvSpPr>
          <p:cNvPr id="13315" name="Google Shape;86;p16">
            <a:extLst>
              <a:ext uri="{FF2B5EF4-FFF2-40B4-BE49-F238E27FC236}">
                <a16:creationId xmlns:a16="http://schemas.microsoft.com/office/drawing/2014/main" id="{34272B26-29B1-BE79-47A0-58F1D4E0571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600" y="2133600"/>
            <a:ext cx="10972800" cy="3810000"/>
          </a:xfrm>
        </p:spPr>
        <p:txBody>
          <a:bodyPr>
            <a:normAutofit/>
          </a:bodyPr>
          <a:lstStyle/>
          <a:p>
            <a:pPr marL="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  <a:defRPr/>
            </a:pPr>
            <a:r>
              <a:rPr lang="en-US" sz="2800" b="1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number of current systems lack employee self-service</a:t>
            </a:r>
            <a:r>
              <a:rPr lang="en-US" sz="2800" b="1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meaning employees are not able to access and manage their personal information directly without having to go through their HR departments or their managers.</a:t>
            </a:r>
            <a:endParaRPr lang="en-IN" sz="28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  <a:defRPr/>
            </a:pPr>
            <a:endParaRPr lang="en-IN" sz="24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475"/>
              </a:spcBef>
              <a:spcAft>
                <a:spcPct val="0"/>
              </a:spcAft>
              <a:buClr>
                <a:srgbClr val="A1E8D9"/>
              </a:buClr>
              <a:buFont typeface="Open Sans" panose="020B0606030504020204" pitchFamily="34" charset="0"/>
              <a:buNone/>
              <a:defRPr/>
            </a:pPr>
            <a:endParaRPr lang="en-US" altLang="en-US" sz="2400" b="1" dirty="0">
              <a:solidFill>
                <a:srgbClr val="695D46"/>
              </a:solidFill>
              <a:latin typeface="Open Sans" panose="020B0606030504020204" pitchFamily="34" charset="0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9E585-2A80-4219-EB66-CE3E224E4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33400"/>
            <a:ext cx="11360700" cy="943200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PT Sans Narrow" panose="020B0506020203020204" pitchFamily="34" charset="0"/>
              </a:rPr>
              <a:t>  Objectives</a:t>
            </a:r>
            <a:endParaRPr lang="en-IN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F98F8-63F1-AD36-F344-C21949C49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50" y="1476600"/>
            <a:ext cx="11360700" cy="4403700"/>
          </a:xfrm>
        </p:spPr>
        <p:txBody>
          <a:bodyPr>
            <a:normAutofit lnSpcReduction="10000"/>
          </a:bodyPr>
          <a:lstStyle/>
          <a:p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simplify the task of maintaining record of the employees of company.</a:t>
            </a:r>
          </a:p>
          <a:p>
            <a:r>
              <a:rPr lang="en-I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manages all the information of particular employee and their project. The project is built at administrative end but it is accessible to administrator and employees. </a:t>
            </a:r>
          </a:p>
          <a:p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project is to provide a comprehensive approach towards the management of employee information</a:t>
            </a:r>
            <a:r>
              <a:rPr lang="en-I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tracks all the imp details about the employee. </a:t>
            </a:r>
          </a:p>
          <a:p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Expanded Accuracy and Delicacy.</a:t>
            </a:r>
          </a:p>
          <a:p>
            <a:endParaRPr lang="en-US" altLang="en-US" sz="2800" b="1" dirty="0">
              <a:solidFill>
                <a:srgbClr val="695D46"/>
              </a:solidFill>
              <a:latin typeface="Open Sans" pitchFamily="2" charset="0"/>
              <a:cs typeface="Open Sans" pitchFamily="2" charset="0"/>
              <a:sym typeface="Open Sans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7638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227BD2F7-38F8-4F47-6FCA-24DA198D71D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PT Sans Narrow" panose="020B0506020203020204" pitchFamily="34" charset="0"/>
              </a:rPr>
              <a:t>SOFTWARE USED</a:t>
            </a:r>
            <a:endParaRPr lang="en-IN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508BA-505C-0177-C052-F4295248C8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  <a:defRPr/>
            </a:pP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IDLE and Notepad</a:t>
            </a:r>
          </a:p>
          <a:p>
            <a:pPr marL="76200" indent="0">
              <a:buFont typeface="Arial" panose="020B0604020202020204" pitchFamily="34" charset="0"/>
              <a:buNone/>
              <a:defRPr/>
            </a:pP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9E525059-8BE8-EDAA-5C0A-929A42D226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50" y="608292"/>
            <a:ext cx="11360700" cy="9432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PT Sans Narrow" panose="020B0506020203020204" pitchFamily="34" charset="0"/>
              <a:buNone/>
            </a:pPr>
            <a:r>
              <a:rPr lang="en-US" altLang="en-US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PT Sans Narrow" panose="020B0506020203020204" pitchFamily="34" charset="0"/>
              </a:rPr>
              <a:t> DATA FLOW DIAGRAM</a:t>
            </a:r>
            <a:endParaRPr lang="en-IN" altLang="en-US" sz="4800" b="1" dirty="0">
              <a:solidFill>
                <a:schemeClr val="accent1"/>
              </a:solidFill>
              <a:latin typeface="Times New Roman" panose="02020603050405020304" pitchFamily="18" charset="0"/>
              <a:cs typeface="Arial" panose="020B0604020202020204" pitchFamily="34" charset="0"/>
              <a:sym typeface="PT Sans Narrow" panose="020B05060202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5115F7-0522-BB6B-79EC-EE9A56752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295400"/>
            <a:ext cx="7848600" cy="52577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E9EAC063-F749-23D0-AA2A-7C8CA5E36E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352200"/>
            <a:ext cx="11360700" cy="943200"/>
          </a:xfrm>
        </p:spPr>
        <p:txBody>
          <a:bodyPr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PT Sans Narrow" panose="020B0506020203020204" pitchFamily="34" charset="0"/>
              </a:rPr>
              <a:t> </a:t>
            </a:r>
            <a:r>
              <a:rPr lang="en-US" alt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PT Sans Narrow" panose="020B0506020203020204" pitchFamily="34" charset="0"/>
              </a:rPr>
              <a:t>USE CASE DIAGRAM</a:t>
            </a:r>
            <a:r>
              <a:rPr lang="en-US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PT Sans Narrow" panose="020B0506020203020204" pitchFamily="34" charset="0"/>
              </a:rPr>
              <a:t> </a:t>
            </a:r>
            <a:endParaRPr lang="en-I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59" name="Text Placeholder 2">
            <a:extLst>
              <a:ext uri="{FF2B5EF4-FFF2-40B4-BE49-F238E27FC236}">
                <a16:creationId xmlns:a16="http://schemas.microsoft.com/office/drawing/2014/main" id="{D191B4E4-0BCF-DA76-3D87-49B1816889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295400"/>
            <a:ext cx="11360150" cy="4575175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IN" alt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actor could be the end-user of the system or an external system.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IN" alt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 case diagram consists of use cases and actors and shows the interaction between them. The key points are: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IN" alt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purpose is to show the interaction between the use cases and the actor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IN" alt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represent the system requirement from user's perspective.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IN" alt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cases are the functions that are to be performed in the module.</a:t>
            </a:r>
          </a:p>
          <a:p>
            <a:pPr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I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C40CB1F1A863469A67945E249DDAC4" ma:contentTypeVersion="2" ma:contentTypeDescription="Create a new document." ma:contentTypeScope="" ma:versionID="b90dce4aa19d22e017c9bf0177189567">
  <xsd:schema xmlns:xsd="http://www.w3.org/2001/XMLSchema" xmlns:xs="http://www.w3.org/2001/XMLSchema" xmlns:p="http://schemas.microsoft.com/office/2006/metadata/properties" xmlns:ns2="451c1fc0-f47b-449f-abbf-a49e1ae0a254" targetNamespace="http://schemas.microsoft.com/office/2006/metadata/properties" ma:root="true" ma:fieldsID="f2f34ff07e576a2220dc89599165b94c" ns2:_="">
    <xsd:import namespace="451c1fc0-f47b-449f-abbf-a49e1ae0a2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1c1fc0-f47b-449f-abbf-a49e1ae0a2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9317BE-66F6-4B53-8AD2-1903133351B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451c1fc0-f47b-449f-abbf-a49e1ae0a254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75D84D-8D88-42E0-AEA9-D0EB2E9B28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608</TotalTime>
  <Words>672</Words>
  <Application>Microsoft Office PowerPoint</Application>
  <PresentationFormat>Widescreen</PresentationFormat>
  <Paragraphs>83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Times New Roman</vt:lpstr>
      <vt:lpstr>Open Sans</vt:lpstr>
      <vt:lpstr>Algerian</vt:lpstr>
      <vt:lpstr>Gill Sans MT</vt:lpstr>
      <vt:lpstr>Monotype Corsiva</vt:lpstr>
      <vt:lpstr>PT Sans Narrow</vt:lpstr>
      <vt:lpstr>Arial</vt:lpstr>
      <vt:lpstr>Bookman Old Style</vt:lpstr>
      <vt:lpstr>Wingdings</vt:lpstr>
      <vt:lpstr>Helvetica Neue</vt:lpstr>
      <vt:lpstr>Gallery</vt:lpstr>
      <vt:lpstr>PowerPoint Presentation</vt:lpstr>
      <vt:lpstr>PowerPoint Presentation</vt:lpstr>
      <vt:lpstr>Introduction</vt:lpstr>
      <vt:lpstr>Literature Review</vt:lpstr>
      <vt:lpstr>Problem Statement</vt:lpstr>
      <vt:lpstr>  Objectives</vt:lpstr>
      <vt:lpstr>SOFTWARE USED</vt:lpstr>
      <vt:lpstr> DATA FLOW DIAGRAM</vt:lpstr>
      <vt:lpstr> USE CASE DIAGRAM </vt:lpstr>
      <vt:lpstr>PowerPoint Presentation</vt:lpstr>
      <vt:lpstr> ER DIAGRAM</vt:lpstr>
      <vt:lpstr>Requirements of Software </vt:lpstr>
      <vt:lpstr>Advantages</vt:lpstr>
      <vt:lpstr>Conclusion</vt:lpstr>
      <vt:lpstr>Future Scope</vt:lpstr>
      <vt:lpstr>Result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</dc:title>
  <dc:creator>manish</dc:creator>
  <cp:lastModifiedBy>BHAVESH KHOT</cp:lastModifiedBy>
  <cp:revision>54</cp:revision>
  <dcterms:modified xsi:type="dcterms:W3CDTF">2023-03-29T14:06:13Z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0x0101002FC40CB1F1A863469A67945E249DDAC4</vt:lpwstr>
  </property>
</Properties>
</file>